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7" r:id="rId4"/>
    <p:sldId id="278" r:id="rId5"/>
    <p:sldId id="270" r:id="rId6"/>
    <p:sldId id="279" r:id="rId7"/>
    <p:sldId id="280" r:id="rId8"/>
    <p:sldId id="259" r:id="rId9"/>
    <p:sldId id="260" r:id="rId10"/>
    <p:sldId id="261" r:id="rId11"/>
    <p:sldId id="27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belkisozkara.com/wp-content/uploads/2017/04/%C3%87evreye-adaptasyon.ppt" TargetMode="External"/><Relationship Id="rId2" Type="http://schemas.openxmlformats.org/officeDocument/2006/relationships/hyperlink" Target="http://www.yonetselzihin.com/organizasyon-ve-yonetim-teorisi/kaynak-bagimliligi-teorisi/.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smtClean="0"/>
              <a:t>ADAPTASYON YAKLAŞIMLARI</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smtClean="0"/>
              <a:t>HAFTA </a:t>
            </a:r>
            <a:r>
              <a:rPr lang="tr-TR" sz="2800" smtClean="0"/>
              <a:t>10</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smtClean="0"/>
              <a:t/>
            </a:r>
            <a:br>
              <a:rPr lang="tr-TR" sz="2800" dirty="0" smtClean="0"/>
            </a:br>
            <a:endParaRPr lang="tr-TR" sz="2800" dirty="0"/>
          </a:p>
        </p:txBody>
      </p:sp>
      <p:sp>
        <p:nvSpPr>
          <p:cNvPr id="3" name="İçerik Yer Tutucusu 2"/>
          <p:cNvSpPr>
            <a:spLocks noGrp="1"/>
          </p:cNvSpPr>
          <p:nvPr>
            <p:ph idx="1"/>
          </p:nvPr>
        </p:nvSpPr>
        <p:spPr/>
        <p:txBody>
          <a:bodyPr>
            <a:normAutofit fontScale="77500" lnSpcReduction="20000"/>
          </a:bodyPr>
          <a:lstStyle/>
          <a:p>
            <a:pPr marL="0" indent="0">
              <a:buNone/>
            </a:pPr>
            <a:r>
              <a:rPr lang="tr-TR" dirty="0"/>
              <a:t>Örgütler bu teoriye göre gereksinim duyduğu girdileri temin ettiği çevreyi kendisine bağımlı kılabilir. Dolayısıyla örgüt ile çevresi arasındaki bağımlılık ilişkisinin sonuçları yerine süreçleri daha fazla önemsenmektedir</a:t>
            </a:r>
            <a:r>
              <a:rPr lang="tr-TR" dirty="0" smtClean="0"/>
              <a:t>.</a:t>
            </a:r>
            <a:endParaRPr lang="tr-TR" dirty="0"/>
          </a:p>
          <a:p>
            <a:pPr marL="0" indent="0">
              <a:buNone/>
            </a:pPr>
            <a:r>
              <a:rPr lang="tr-TR" dirty="0"/>
              <a:t>Çevresel koşullar örgütün faaliyetlerini ve yapısını tamamen belirlemezler çünkü örgüt ile çevresinde sanıldığından daha gevşek bir ilişki vardır. Bu sebeple de güç kavramı örgütün çevreye müdahale edebileceği önemli bir değişkendir</a:t>
            </a:r>
            <a:r>
              <a:rPr lang="tr-TR" dirty="0" smtClean="0"/>
              <a:t>.</a:t>
            </a:r>
            <a:endParaRPr lang="tr-TR" dirty="0"/>
          </a:p>
          <a:p>
            <a:pPr marL="0" indent="0">
              <a:buNone/>
            </a:pPr>
            <a:r>
              <a:rPr lang="tr-TR" dirty="0"/>
              <a:t>Örgütlerin davranışları yöneticilerin algıladıkları çevre ile doğru orantılıdır. Yöneticilerin verecekleri kararlar algıladıkları çevreden etkilenmektedir. Bu açıdan örgütlerin çevreleri sektör, işlem ve algılanan çevre olmak üzere üç düzeyde ele alınabilir</a:t>
            </a:r>
            <a:r>
              <a:rPr lang="tr-TR" dirty="0" smtClean="0"/>
              <a:t>.</a:t>
            </a:r>
            <a:endParaRPr lang="tr-TR" dirty="0"/>
          </a:p>
          <a:p>
            <a:pPr marL="0" indent="0">
              <a:buNone/>
            </a:pPr>
            <a:r>
              <a:rPr lang="tr-TR" dirty="0" smtClean="0"/>
              <a:t>Sektör </a:t>
            </a:r>
            <a:r>
              <a:rPr lang="tr-TR" dirty="0"/>
              <a:t>çevresinde o sektörü oluşturan veya ilgili olan tüm aktörler yer almaktadır. İşlem çevresi ise örgütün direkt olarak işlem gerçekleştirdiği, yani yüz yüze olduğu kişi ve kuruluşları kapsar. Algılanan çevre ise örgüt tarafından algılanıp yorumlanan ve yöneticilerin zihinlerinden yeniden kurulan çevreye denmektedir.</a:t>
            </a:r>
          </a:p>
        </p:txBody>
      </p:sp>
    </p:spTree>
    <p:extLst>
      <p:ext uri="{BB962C8B-B14F-4D97-AF65-F5344CB8AC3E}">
        <p14:creationId xmlns:p14="http://schemas.microsoft.com/office/powerpoint/2010/main" val="2219529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lstStyle/>
          <a:p>
            <a:r>
              <a:rPr lang="tr-TR" dirty="0">
                <a:hlinkClick r:id="rId2"/>
              </a:rPr>
              <a:t>http://www.yonetselzihin.com/organizasyon-ve-yonetim-teorisi/kaynak-bagimliligi-teorisi/.</a:t>
            </a:r>
            <a:r>
              <a:rPr lang="tr-TR" dirty="0" smtClean="0">
                <a:hlinkClick r:id="rId2"/>
              </a:rPr>
              <a:t>html</a:t>
            </a:r>
            <a:endParaRPr lang="tr-TR" dirty="0" smtClean="0"/>
          </a:p>
          <a:p>
            <a:r>
              <a:rPr lang="tr-TR" dirty="0">
                <a:hlinkClick r:id="rId3"/>
              </a:rPr>
              <a:t>http://www.belkisozkara.com/wp-content/uploads/2017/04/%</a:t>
            </a:r>
            <a:r>
              <a:rPr lang="tr-TR" dirty="0" smtClean="0">
                <a:hlinkClick r:id="rId3"/>
              </a:rPr>
              <a:t>C3%87evreye-adaptasyon.ppt</a:t>
            </a:r>
            <a:endParaRPr lang="tr-TR" dirty="0" smtClean="0"/>
          </a:p>
          <a:p>
            <a:endParaRPr lang="tr-TR" dirty="0"/>
          </a:p>
        </p:txBody>
      </p:sp>
    </p:spTree>
    <p:extLst>
      <p:ext uri="{BB962C8B-B14F-4D97-AF65-F5344CB8AC3E}">
        <p14:creationId xmlns:p14="http://schemas.microsoft.com/office/powerpoint/2010/main" val="654237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smtClean="0"/>
              <a:t/>
            </a:r>
            <a:br>
              <a:rPr lang="tr-TR" dirty="0" smtClean="0"/>
            </a:br>
            <a:r>
              <a:rPr lang="tr-TR" dirty="0" smtClean="0"/>
              <a:t>ADAPTASYON YAKLAŞIMLARI</a:t>
            </a:r>
            <a:endParaRPr lang="tr-TR" sz="3100" dirty="0"/>
          </a:p>
        </p:txBody>
      </p:sp>
      <p:sp>
        <p:nvSpPr>
          <p:cNvPr id="3" name="İçerik Yer Tutucusu 2"/>
          <p:cNvSpPr>
            <a:spLocks noGrp="1"/>
          </p:cNvSpPr>
          <p:nvPr>
            <p:ph idx="1"/>
          </p:nvPr>
        </p:nvSpPr>
        <p:spPr>
          <a:xfrm>
            <a:off x="1451578" y="2078794"/>
            <a:ext cx="9603275" cy="3450613"/>
          </a:xfrm>
        </p:spPr>
        <p:txBody>
          <a:bodyPr>
            <a:normAutofit/>
          </a:bodyPr>
          <a:lstStyle/>
          <a:p>
            <a:pPr marL="0" indent="0">
              <a:buNone/>
            </a:pPr>
            <a:r>
              <a:rPr lang="tr-TR" sz="2400" dirty="0" smtClean="0"/>
              <a:t>1- DURUMSALLIK YAKLAŞIMI</a:t>
            </a:r>
          </a:p>
          <a:p>
            <a:pPr marL="0" indent="0">
              <a:buNone/>
            </a:pPr>
            <a:r>
              <a:rPr lang="tr-TR" sz="2400" dirty="0" smtClean="0"/>
              <a:t>Her zaman her yerde geçerli bir doğrunun olmadığı üzerine kuruludur. Durumu belirleyen koşullar işletmenin içinde bulunduğu çevre koşulları olduğu gibi işletmenin ne tip bir teknoloji kullandığı da durumu belirleyen unsurlar arasındadır. Diğer taraftan işletme büyüklüğü de durumu belirleyen bir başka faktördür. </a:t>
            </a:r>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 yaklaşımın temel görüşü; İşletme organizasyonlarının yapı ve işleyişini, işletmelerin içinde bulundukları çevre koşullarının özellikleri, işletmede kullanılan teknoloji ve işletmelerin büyüklükleri etkilemektedir. İşletme yöneticileri, bu koşulların neler olduğunu izleyip inceleyecekler ve bu özelliklere uygun bir yapı ve işleyiş süreçleri geliştireceklerdir. </a:t>
            </a:r>
          </a:p>
          <a:p>
            <a:r>
              <a:rPr lang="tr-TR" dirty="0"/>
              <a:t>Bu uyum veya adaptasyonu sağlayamayan işletmeler ise “çevre koşullarına uygun olmayan” yapı ve süreçlerle çalışacaklar ki bu durum onların rekabetteki etkinliklerini azaltacaktır</a:t>
            </a:r>
          </a:p>
          <a:p>
            <a:endParaRPr lang="tr-TR" dirty="0"/>
          </a:p>
        </p:txBody>
      </p:sp>
    </p:spTree>
    <p:extLst>
      <p:ext uri="{BB962C8B-B14F-4D97-AF65-F5344CB8AC3E}">
        <p14:creationId xmlns:p14="http://schemas.microsoft.com/office/powerpoint/2010/main" val="365706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Durumsallık yaklaşımı, teorik ve araştırma düzeyinde, işletmelerin çevre koşullarının neler olduğu, bunların nasıl kavramlaştırılıp ölçülebileceği, başlıca çevre tipolojileri, bunların yapı ve süreçleri nasıl etkileyeceği ve uygunluğun nasıl sağlanacağı gibi konuları esas almıştır. </a:t>
            </a:r>
          </a:p>
          <a:p>
            <a:r>
              <a:rPr lang="tr-TR" dirty="0"/>
              <a:t>Sonuç olarak, yöneticilerinin bilinçli ve sistematik bir analiz sonucu vermiş oldukları kararlarla işletmeler yapılarını ve kullandıkları süreçleri değiştirecekler ve böylece çevrelerine uyum sağlayacaklar; değiştiremeyenler veya değiştirmeyenler ise çevre koşullarına cevap vermeyecekleri için sonunda faaliyetlerini devam ettiremeyecek hale geleceklerdir</a:t>
            </a:r>
          </a:p>
          <a:p>
            <a:endParaRPr lang="tr-TR" dirty="0"/>
          </a:p>
        </p:txBody>
      </p:sp>
    </p:spTree>
    <p:extLst>
      <p:ext uri="{BB962C8B-B14F-4D97-AF65-F5344CB8AC3E}">
        <p14:creationId xmlns:p14="http://schemas.microsoft.com/office/powerpoint/2010/main" val="2963457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
            </a:r>
            <a:br>
              <a:rPr lang="tr-TR" dirty="0"/>
            </a:br>
            <a:r>
              <a:rPr lang="tr-TR" dirty="0" smtClean="0"/>
              <a:t>2- genel örgütsel gruplaşma</a:t>
            </a:r>
            <a:endParaRPr lang="tr-TR" dirty="0"/>
          </a:p>
        </p:txBody>
      </p:sp>
      <p:sp>
        <p:nvSpPr>
          <p:cNvPr id="3" name="İçerik Yer Tutucusu 2"/>
          <p:cNvSpPr>
            <a:spLocks noGrp="1"/>
          </p:cNvSpPr>
          <p:nvPr>
            <p:ph idx="1"/>
          </p:nvPr>
        </p:nvSpPr>
        <p:spPr>
          <a:xfrm>
            <a:off x="1451579" y="2047263"/>
            <a:ext cx="9603275" cy="3450613"/>
          </a:xfrm>
        </p:spPr>
        <p:txBody>
          <a:bodyPr>
            <a:noAutofit/>
          </a:bodyPr>
          <a:lstStyle/>
          <a:p>
            <a:pPr marL="0" indent="0">
              <a:buNone/>
            </a:pPr>
            <a:r>
              <a:rPr lang="tr-TR" sz="2400" dirty="0" smtClean="0"/>
              <a:t>Örgütlerin başarılarını belirlemeye çalışan çok sayıda teorik yaklaşım bulunmaktadır.  Ancak bu yaklaşımlar organizasyonların başarılarının nasıl gerçekleştiğine ve neden başarılı olduklarına ayrı ayrı bakış açıları getirmelerinden dolayı birbirleriyle ilişkisiz teoriler olarak ortaya çıkmışlardır. Bu nedenle bütün bu teorileri birlikte ele alarak, organizasyonlardaki performansı etkileyen çeşitli özellikleri ve bunları etkileyen faktörleri gruplar haline getirmenin daha yararlı olacağını savunur.</a:t>
            </a:r>
          </a:p>
        </p:txBody>
      </p:sp>
    </p:spTree>
    <p:extLst>
      <p:ext uri="{BB962C8B-B14F-4D97-AF65-F5344CB8AC3E}">
        <p14:creationId xmlns:p14="http://schemas.microsoft.com/office/powerpoint/2010/main" val="3931650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Bu görüşün esası şudur: Organizasyonları anlamayı hedefleyen çeşitli teoriler geliştirilmiştir. Bu teoriler organizasyonların nasıl ve neden başarılı olduklarını, performansı etkileyen faktörleri ayrı ayrı  incelemiştir. Bir kısmı bu faktörleri organizasyon içindeki teknik ve sosyal bünyelerle, bir kısmı </a:t>
            </a:r>
            <a:r>
              <a:rPr lang="tr-TR" dirty="0" err="1"/>
              <a:t>formal</a:t>
            </a:r>
            <a:r>
              <a:rPr lang="tr-TR" dirty="0"/>
              <a:t> yapılarla, bir kısmı da değişik dış çevre özellikleri ile açıklamıştır. </a:t>
            </a:r>
          </a:p>
          <a:p>
            <a:r>
              <a:rPr lang="tr-TR" dirty="0"/>
              <a:t>Oysa organizasyonları ve performanslarını bu şekilde ayrı ayrı ve birbiri ile ilişkisiz  teorilerle açıklamak yerine, bütün bu teorileri birlikte dikkate alarak, organizasyonlarda performansı etkileyen çeşitli özellikleri ve bunları etkileyen faktörleri gruplar (konfigürasyon) halinde belirlemeye çalışmak daha yararlı olacaktır. </a:t>
            </a:r>
          </a:p>
          <a:p>
            <a:endParaRPr lang="tr-TR" dirty="0"/>
          </a:p>
        </p:txBody>
      </p:sp>
    </p:spTree>
    <p:extLst>
      <p:ext uri="{BB962C8B-B14F-4D97-AF65-F5344CB8AC3E}">
        <p14:creationId xmlns:p14="http://schemas.microsoft.com/office/powerpoint/2010/main" val="2173873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Böyle bir yaklaşımla, birbiri ile adeta yarış halinde olan ve gittikçe artma eğilimi gösteren teorilerin hem sayıları azalmış hem de hepsinin ortak yönleri bir araya getirilmiş olacaktır. Böylece yöneticiler hangi dış çevre özelliklerinde ne tür gruplaşmanın başarı ile ilişkili olduğunu göreceklerdir.</a:t>
            </a:r>
          </a:p>
          <a:p>
            <a:r>
              <a:rPr lang="tr-TR" dirty="0"/>
              <a:t>Organizasyonda etkinlik ve verimlilikle ilgili değişik özellikler taşıyan birtakım örgütsel konfigürasyonlar belirlemek yönetim açısından önemlidir.</a:t>
            </a:r>
          </a:p>
          <a:p>
            <a:endParaRPr lang="tr-TR" dirty="0"/>
          </a:p>
        </p:txBody>
      </p:sp>
    </p:spTree>
    <p:extLst>
      <p:ext uri="{BB962C8B-B14F-4D97-AF65-F5344CB8AC3E}">
        <p14:creationId xmlns:p14="http://schemas.microsoft.com/office/powerpoint/2010/main" val="1559278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smtClean="0"/>
              <a:t>3- kaynak bağımlılığı yaklaşımı</a:t>
            </a:r>
            <a:br>
              <a:rPr lang="tr-TR" sz="2800" dirty="0" smtClean="0"/>
            </a:br>
            <a:endParaRPr lang="tr-TR" sz="2800" dirty="0"/>
          </a:p>
        </p:txBody>
      </p:sp>
      <p:sp>
        <p:nvSpPr>
          <p:cNvPr id="3" name="İçerik Yer Tutucusu 2"/>
          <p:cNvSpPr>
            <a:spLocks noGrp="1"/>
          </p:cNvSpPr>
          <p:nvPr>
            <p:ph idx="1"/>
          </p:nvPr>
        </p:nvSpPr>
        <p:spPr>
          <a:xfrm>
            <a:off x="1451579" y="1994711"/>
            <a:ext cx="9603275" cy="3450613"/>
          </a:xfrm>
        </p:spPr>
        <p:txBody>
          <a:bodyPr>
            <a:noAutofit/>
          </a:bodyPr>
          <a:lstStyle/>
          <a:p>
            <a:pPr marL="0" indent="0">
              <a:buNone/>
            </a:pPr>
            <a:r>
              <a:rPr lang="tr-TR" sz="1600" dirty="0" smtClean="0"/>
              <a:t>Örgütler </a:t>
            </a:r>
            <a:r>
              <a:rPr lang="tr-TR" sz="1600" dirty="0"/>
              <a:t>varlıklarını devam ettirebilmek için çeşitli kaynaklara ihtiyaç duyarlar. Bu sebeple de örgütler çevrelerine bağımlıdırlar. Kaynak bağımlılığı teorisi örgütlerin varlıklarını sürdürebilmeleri için çevrelerine bağımlı olduklarını ve çeşitli eylem girişimleriyle bu bağımlılıkları kendi lehleri doğrultusunda yönetmeye çalıştıklarını savunmaktadır</a:t>
            </a:r>
            <a:r>
              <a:rPr lang="tr-TR" sz="1600" dirty="0" smtClean="0"/>
              <a:t>.</a:t>
            </a:r>
            <a:endParaRPr lang="tr-TR" sz="1600" dirty="0"/>
          </a:p>
          <a:p>
            <a:pPr marL="0" indent="0">
              <a:buNone/>
            </a:pPr>
            <a:r>
              <a:rPr lang="tr-TR" sz="1600" dirty="0"/>
              <a:t>Örgütler çevreye bağımlılıklarını azaltmak için birçok davranışta bulunurlar. Bunu yapmalarının nedeni etkin olabildikleri müddetçe hayatta kalabilecekleridir. Örgüt başarıya ulaşması yani etkin olması içinde bulunduğu çevre koşullarına </a:t>
            </a:r>
            <a:r>
              <a:rPr lang="tr-TR" sz="1600" dirty="0" smtClean="0"/>
              <a:t>bağlıdır. Kaynak </a:t>
            </a:r>
            <a:r>
              <a:rPr lang="tr-TR" sz="1600" dirty="0"/>
              <a:t>bağımlılığı teorisi </a:t>
            </a:r>
            <a:r>
              <a:rPr lang="tr-TR" sz="1600" dirty="0" smtClean="0"/>
              <a:t>koşul </a:t>
            </a:r>
            <a:r>
              <a:rPr lang="tr-TR" sz="1600" dirty="0"/>
              <a:t>bağımlılık teorisinden farklı olarak iki iddiada </a:t>
            </a:r>
            <a:r>
              <a:rPr lang="tr-TR" sz="1600" dirty="0" smtClean="0"/>
              <a:t>bulunmaktadır</a:t>
            </a:r>
            <a:endParaRPr lang="tr-TR" sz="1600" dirty="0"/>
          </a:p>
          <a:p>
            <a:pPr marL="0" indent="0">
              <a:buNone/>
            </a:pPr>
            <a:r>
              <a:rPr lang="tr-TR" sz="1600" dirty="0"/>
              <a:t>Örgütlerin eylemlerinde yani davranışlarında sadece yöneticileri ve amaçları etkili değildir. Aynı zamanda çevresel baskı ve kısıtlamalar da etkilidir.</a:t>
            </a:r>
          </a:p>
          <a:p>
            <a:pPr marL="0" indent="0">
              <a:buNone/>
            </a:pPr>
            <a:r>
              <a:rPr lang="tr-TR" sz="1600" dirty="0"/>
              <a:t>Örgütlerin içinde çeşitli güç odakları bulunmaktadır. Bu yüzden kararların alınması politik bir nitelik barındırmaktadır.</a:t>
            </a:r>
            <a:endParaRPr lang="tr-TR" sz="1600" dirty="0" smtClean="0"/>
          </a:p>
        </p:txBody>
      </p:sp>
    </p:spTree>
    <p:extLst>
      <p:ext uri="{BB962C8B-B14F-4D97-AF65-F5344CB8AC3E}">
        <p14:creationId xmlns:p14="http://schemas.microsoft.com/office/powerpoint/2010/main" val="8634713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25517"/>
            <a:ext cx="9603275" cy="1328237"/>
          </a:xfrm>
        </p:spPr>
        <p:txBody>
          <a:bodyPr>
            <a:normAutofit/>
          </a:bodyPr>
          <a:lstStyle/>
          <a:p>
            <a:pPr algn="ctr"/>
            <a:r>
              <a:rPr lang="tr-TR" dirty="0" smtClean="0"/>
              <a:t/>
            </a:r>
            <a:br>
              <a:rPr lang="tr-TR" dirty="0" smtClean="0"/>
            </a:br>
            <a:endParaRPr lang="tr-TR" sz="2700" dirty="0"/>
          </a:p>
        </p:txBody>
      </p:sp>
      <p:sp>
        <p:nvSpPr>
          <p:cNvPr id="3" name="İçerik Yer Tutucusu 2"/>
          <p:cNvSpPr>
            <a:spLocks noGrp="1"/>
          </p:cNvSpPr>
          <p:nvPr>
            <p:ph idx="1"/>
          </p:nvPr>
        </p:nvSpPr>
        <p:spPr>
          <a:xfrm>
            <a:off x="1525152" y="2078794"/>
            <a:ext cx="9603275" cy="3450613"/>
          </a:xfrm>
        </p:spPr>
        <p:txBody>
          <a:bodyPr>
            <a:normAutofit fontScale="70000" lnSpcReduction="20000"/>
          </a:bodyPr>
          <a:lstStyle/>
          <a:p>
            <a:pPr marL="0" indent="0" algn="just">
              <a:buNone/>
            </a:pPr>
            <a:r>
              <a:rPr lang="tr-TR" sz="3000" dirty="0"/>
              <a:t>Kaynak bağımlılığı teorisinde örgütler aktörler ve bu aktörlerin oluşturduğu koalisyonlardan oluşmaktadır. Aktör işletmenin faaliyetlerinden etkilenen ve işletme faaliyetlerini etkileyen hissedarlar, yöneticiler, çalışanlar, sivil toplum kuruluşları vb. tüm kişi ve kurumlardır. Koalisyon ise örgütlerin içerisinde farklı çıkarları, beklentileri ve amaçları olan birçok kişi ve grubun oluşturduğu yapılardır</a:t>
            </a:r>
            <a:r>
              <a:rPr lang="tr-TR" sz="3000" dirty="0" smtClean="0"/>
              <a:t>.</a:t>
            </a:r>
            <a:endParaRPr lang="tr-TR" sz="3000" dirty="0"/>
          </a:p>
          <a:p>
            <a:pPr marL="0" indent="0" algn="just">
              <a:buNone/>
            </a:pPr>
            <a:r>
              <a:rPr lang="tr-TR" sz="3000" dirty="0"/>
              <a:t>Kaynak bağımlılığı teorisinde politik bir perspektif bulunmaktadır. Bu politik yaklaşım örgütleri farklı çıkarlara sahip alt grupların koalisyonu olarak görmekte ve bu koalisyonlar arasında uzlaşının değil çatışmansın olduğunu iddia etmektedir.</a:t>
            </a:r>
            <a:endParaRPr lang="tr-TR" sz="2400" dirty="0"/>
          </a:p>
        </p:txBody>
      </p:sp>
    </p:spTree>
    <p:extLst>
      <p:ext uri="{BB962C8B-B14F-4D97-AF65-F5344CB8AC3E}">
        <p14:creationId xmlns:p14="http://schemas.microsoft.com/office/powerpoint/2010/main" val="52877180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425</TotalTime>
  <Words>786</Words>
  <Application>Microsoft Office PowerPoint</Application>
  <PresentationFormat>Geniş ekran</PresentationFormat>
  <Paragraphs>34</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Arial</vt:lpstr>
      <vt:lpstr>Gill Sans MT</vt:lpstr>
      <vt:lpstr>Gallery</vt:lpstr>
      <vt:lpstr> ADAPTASYON YAKLAŞIMLARI</vt:lpstr>
      <vt:lpstr> ADAPTASYON YAKLAŞIMLARI</vt:lpstr>
      <vt:lpstr>PowerPoint Sunusu</vt:lpstr>
      <vt:lpstr>PowerPoint Sunusu</vt:lpstr>
      <vt:lpstr> 2- genel örgütsel gruplaşma</vt:lpstr>
      <vt:lpstr>PowerPoint Sunusu</vt:lpstr>
      <vt:lpstr>PowerPoint Sunusu</vt:lpstr>
      <vt:lpstr> 3- kaynak bağımlılığı yaklaşımı </vt:lpstr>
      <vt:lpstr> </vt:lpstr>
      <vt:lpstr> </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28</cp:revision>
  <dcterms:created xsi:type="dcterms:W3CDTF">2020-01-16T09:17:34Z</dcterms:created>
  <dcterms:modified xsi:type="dcterms:W3CDTF">2020-01-17T11:49:01Z</dcterms:modified>
</cp:coreProperties>
</file>