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8666D-9314-47C0-A71B-A9B44DD938C9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E065B-9E35-4492-A117-06E4A1EFD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68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 smtClean="0">
              <a:ea typeface="ＭＳ Ｐゴシック" pitchFamily="34" charset="-128"/>
            </a:endParaRPr>
          </a:p>
          <a:p>
            <a:endParaRPr lang="tr-TR" smtClean="0">
              <a:ea typeface="ＭＳ Ｐゴシック" pitchFamily="34" charset="-128"/>
            </a:endParaRPr>
          </a:p>
          <a:p>
            <a:endParaRPr lang="tr-TR" smtClean="0">
              <a:ea typeface="ＭＳ Ｐゴシック" pitchFamily="34" charset="-128"/>
            </a:endParaRPr>
          </a:p>
        </p:txBody>
      </p:sp>
      <p:sp>
        <p:nvSpPr>
          <p:cNvPr id="1741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67CF67-1EE9-4807-9737-4DBE567637AD}" type="slidenum">
              <a:rPr lang="tr-TR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75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290" tIns="47645" rIns="95290" bIns="47645" anchor="b"/>
          <a:lstStyle/>
          <a:p>
            <a:pPr algn="r" defTabSz="952500" eaLnBrk="1" hangingPunct="1"/>
            <a:fld id="{674F6BA6-1151-4F50-B851-6EFE935EACDB}" type="slidenum">
              <a:rPr lang="tr-TR" sz="1300"/>
              <a:pPr algn="r" defTabSz="952500" eaLnBrk="1" hangingPunct="1"/>
              <a:t>10</a:t>
            </a:fld>
            <a:endParaRPr lang="tr-TR" sz="13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8113" y="766763"/>
            <a:ext cx="6824662" cy="38401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613" y="4860925"/>
            <a:ext cx="5680075" cy="4606925"/>
          </a:xfrm>
          <a:noFill/>
        </p:spPr>
        <p:txBody>
          <a:bodyPr lIns="95290" tIns="47645" rIns="95290" bIns="47645"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91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01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69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2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6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31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89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60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67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02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95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1092-EBDA-4F17-A1AD-8ABD186E13E4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857F9-3194-455A-AAA6-692A328DE4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70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tr.wikipedia.org/wiki/Organeller" TargetMode="External"/><Relationship Id="rId3" Type="http://schemas.openxmlformats.org/officeDocument/2006/relationships/hyperlink" Target="http://tr.wikipedia.org/wiki/%C3%87ekirdek" TargetMode="External"/><Relationship Id="rId7" Type="http://schemas.openxmlformats.org/officeDocument/2006/relationships/hyperlink" Target="http://tr.wikipedia.org/wiki/Kloroplast" TargetMode="External"/><Relationship Id="rId2" Type="http://schemas.openxmlformats.org/officeDocument/2006/relationships/hyperlink" Target="http://tr.wikipedia.org/wiki/Genetik_malze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Mitokondri" TargetMode="External"/><Relationship Id="rId5" Type="http://schemas.openxmlformats.org/officeDocument/2006/relationships/hyperlink" Target="http://tr.wikipedia.org/wiki/Prokaryot" TargetMode="External"/><Relationship Id="rId4" Type="http://schemas.openxmlformats.org/officeDocument/2006/relationships/hyperlink" Target="http://tr.wikipedia.org/wiki/Yunan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12032" y="2693989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tr-TR" sz="6600" b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Mikoloji 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0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992313" y="260350"/>
            <a:ext cx="8229600" cy="647700"/>
          </a:xfrm>
        </p:spPr>
        <p:txBody>
          <a:bodyPr/>
          <a:lstStyle/>
          <a:p>
            <a:pPr eaLnBrk="1" hangingPunct="1"/>
            <a:r>
              <a:rPr lang="tr-TR" sz="3200" b="1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Prokaryotik ve Ökaryotik Farkı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1052514"/>
            <a:ext cx="8445500" cy="54006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sz="2400" u="sng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Özellik		  	     Prokaryotik	           Ökaryotik 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Kromozom sayısı		tek		birden fazla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Nukleer membran	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Nukleolus		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Mitozis			yok 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Mitokondria		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Sentromer		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Ribozom			70 S		80 S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Mezozom			var		yok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Golgi 			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Endoplazmik retikulum	yok		var</a:t>
            </a:r>
          </a:p>
          <a:p>
            <a:pPr eaLnBrk="1" hangingPunct="1">
              <a:buFontTx/>
              <a:buNone/>
            </a:pPr>
            <a:r>
              <a:rPr lang="tr-TR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ＭＳ Ｐゴシック" pitchFamily="34" charset="-128"/>
              </a:rPr>
              <a:t>Peptidoglikan			var		yok</a:t>
            </a:r>
          </a:p>
        </p:txBody>
      </p:sp>
    </p:spTree>
    <p:extLst>
      <p:ext uri="{BB962C8B-B14F-4D97-AF65-F5344CB8AC3E}">
        <p14:creationId xmlns:p14="http://schemas.microsoft.com/office/powerpoint/2010/main" val="279435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4294967295"/>
          </p:nvPr>
        </p:nvGraphicFramePr>
        <p:xfrm>
          <a:off x="1774826" y="404814"/>
          <a:ext cx="8640763" cy="6086477"/>
        </p:xfrm>
        <a:graphic>
          <a:graphicData uri="http://schemas.openxmlformats.org/drawingml/2006/table">
            <a:tbl>
              <a:tblPr/>
              <a:tblGrid>
                <a:gridCol w="1728788"/>
                <a:gridCol w="1727200"/>
                <a:gridCol w="1728787"/>
                <a:gridCol w="1727200"/>
                <a:gridCol w="1728788"/>
              </a:tblGrid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VİRUS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BAKTERİ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MANTAR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PROTOZOON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HÜCRE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Tek Hücreli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Tek Hücreli veya Çok Hücreli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Tek Hücreli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849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BOYUT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0.02-0.2 nanometre(10</a:t>
                      </a:r>
                      <a:r>
                        <a:rPr kumimoji="0" lang="tr-T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-9</a:t>
                      </a: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metre)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Mikrometre (10</a:t>
                      </a:r>
                      <a:r>
                        <a:rPr kumimoji="0" lang="tr-T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-6</a:t>
                      </a: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metre)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3-10 mikrometre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15-25 mikrometre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NÜKLEİK ASİT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DNA VEYA RNA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DNA+RNA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DNA+RNA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DNA+RNA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ÇEKİRDEK TİPİ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PROKARYOTİK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ÖKARYOTİK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ÖKARYOTİK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RİBOZOM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70S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80S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80S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MİTOKONDRİ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052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DIŞ YÜZEY YAPISI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PROTEİN KAPSİD VE LİPOPROTEİN ZARF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PEPTİDOGLİKAN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KİTİN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ESNEK MEMBRAN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HAREKET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-/+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ÇOĞALMA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Replike olarak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İkiye bölünerek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EŞEYLİ VEYA EŞEYSİZ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EŞEYLİ VEYA EŞEYSİZ</a:t>
                      </a:r>
                    </a:p>
                  </a:txBody>
                  <a:tcPr marL="91438" marR="91438" marT="45723" marB="4572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3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913"/>
            <a:ext cx="8229601" cy="1143000"/>
          </a:xfrm>
        </p:spPr>
        <p:txBody>
          <a:bodyPr/>
          <a:lstStyle/>
          <a:p>
            <a:r>
              <a:rPr lang="tr-TR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		</a:t>
            </a:r>
            <a:r>
              <a:rPr lang="tr-TR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Histoplasma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capsulatum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Alem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Divizyon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:Mycota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Altdivizyon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:Eumycota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Sınıf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Deuteromycetes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:Moniliales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:Moniliaceae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Cins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Tür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capsulatum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28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640"/>
            <a:ext cx="8229601" cy="1143000"/>
          </a:xfrm>
        </p:spPr>
        <p:txBody>
          <a:bodyPr/>
          <a:lstStyle/>
          <a:p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niger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Alem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Divizyon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Ascomycota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Altdivizyon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Ascomycota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Sınıf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Ascomycetes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Aspergillales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Aspergillaceae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Cins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Aspergillus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Tür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Aspergillus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niger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6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>
          <a:xfrm>
            <a:off x="623393" y="188913"/>
            <a:ext cx="8229601" cy="1143000"/>
          </a:xfrm>
        </p:spPr>
        <p:txBody>
          <a:bodyPr/>
          <a:lstStyle/>
          <a:p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2495551" y="1428750"/>
          <a:ext cx="7129463" cy="3802066"/>
        </p:xfrm>
        <a:graphic>
          <a:graphicData uri="http://schemas.openxmlformats.org/drawingml/2006/table">
            <a:tbl>
              <a:tblPr/>
              <a:tblGrid>
                <a:gridCol w="3565525"/>
                <a:gridCol w="3563938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Alem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:Mycetae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Divizyon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Deuteromycota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Altdivizyon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Deuteromycotina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Sınıf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Blastomycetes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Order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lang="tr-TR" sz="1800" b="0" i="0" u="none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Saccharomycetales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Familya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lang="tr-TR" sz="1800" b="0" i="0" u="none" strike="noStrike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Saccharomycetaceae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Cins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Candida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Tür</a:t>
                      </a: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: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Candida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albicans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marL="91449" marR="91449"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72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>
                <a:ea typeface="ＭＳ Ｐゴシック" pitchFamily="34" charset="-128"/>
              </a:rPr>
              <a:t>İsimlendirme</a:t>
            </a:r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 smtClean="0">
                <a:ea typeface="ＭＳ Ｐゴシック" pitchFamily="34" charset="-128"/>
              </a:rPr>
              <a:t>        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Cins (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Tür (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>
              <a:buFontTx/>
              <a:buNone/>
            </a:pP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b="1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Örn: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Histoplasma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capsulatum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niger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  	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dirty="0" smtClean="0">
                <a:ea typeface="ＭＳ Ｐゴシック" pitchFamily="34" charset="-128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14755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4 İçerik Yer Tutucusu"/>
          <p:cNvSpPr>
            <a:spLocks noGrp="1"/>
          </p:cNvSpPr>
          <p:nvPr>
            <p:ph idx="1"/>
          </p:nvPr>
        </p:nvSpPr>
        <p:spPr>
          <a:xfrm>
            <a:off x="1981200" y="1124745"/>
            <a:ext cx="8229600" cy="5001419"/>
          </a:xfrm>
        </p:spPr>
        <p:txBody>
          <a:bodyPr/>
          <a:lstStyle/>
          <a:p>
            <a:pPr algn="ctr"/>
            <a:endParaRPr lang="tr-TR" dirty="0" smtClean="0">
              <a:ea typeface="ＭＳ Ｐゴシック" pitchFamily="34" charset="-128"/>
            </a:endParaRPr>
          </a:p>
          <a:p>
            <a:pPr algn="ctr"/>
            <a:endParaRPr lang="tr-TR" dirty="0" smtClean="0">
              <a:ea typeface="ＭＳ Ｐゴシック" pitchFamily="34" charset="-128"/>
            </a:endParaRPr>
          </a:p>
          <a:p>
            <a:pPr algn="just"/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Mikoloji: 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Mantarlar,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misetler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,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funguslar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mayalar diye adlandırılan canlılar grubunu inceleyen bir bilim dalıdır.</a:t>
            </a:r>
          </a:p>
        </p:txBody>
      </p:sp>
    </p:spTree>
    <p:extLst>
      <p:ext uri="{BB962C8B-B14F-4D97-AF65-F5344CB8AC3E}">
        <p14:creationId xmlns:p14="http://schemas.microsoft.com/office/powerpoint/2010/main" val="202461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2 İçerik Yer Tutucusu"/>
          <p:cNvSpPr>
            <a:spLocks noGrp="1"/>
          </p:cNvSpPr>
          <p:nvPr>
            <p:ph idx="1"/>
          </p:nvPr>
        </p:nvSpPr>
        <p:spPr>
          <a:xfrm>
            <a:off x="1981200" y="404664"/>
            <a:ext cx="8229600" cy="5976664"/>
          </a:xfrm>
        </p:spPr>
        <p:txBody>
          <a:bodyPr/>
          <a:lstStyle/>
          <a:p>
            <a:pPr algn="just"/>
            <a:r>
              <a:rPr lang="tr-TR" b="1" u="sng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Genel Mikoloji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Botanik ile ilgili mantarların morfolojisini, biyolojisini, biyokimyasını ve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filojenik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özelliklerini inceler.</a:t>
            </a:r>
          </a:p>
          <a:p>
            <a:endParaRPr lang="tr-TR" dirty="0">
              <a:ea typeface="ＭＳ Ｐゴシック" pitchFamily="34" charset="-128"/>
            </a:endParaRPr>
          </a:p>
          <a:p>
            <a:pPr algn="just"/>
            <a:r>
              <a:rPr lang="tr-TR" b="1" u="sng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Endüstriyel Mikoloji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Gıda ve ilaç endüstrisinde kullanılan mantarlara ait bir bilim dalıdır. Gıda endüstrisinde özellikle şarap, bira, ekmek gibi mayalı besinlerin hazırlanmasında etkilidir. İlaç endüstrisinde ise antibiyotik elde edilen mantarlarla ilgilidir.</a:t>
            </a:r>
          </a:p>
          <a:p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/>
            <a:r>
              <a:rPr lang="tr-TR" b="1" u="sng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Medikal Mikoloji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 mantarları inceleyen bir bilim dalıdır. </a:t>
            </a:r>
          </a:p>
        </p:txBody>
      </p:sp>
    </p:spTree>
    <p:extLst>
      <p:ext uri="{BB962C8B-B14F-4D97-AF65-F5344CB8AC3E}">
        <p14:creationId xmlns:p14="http://schemas.microsoft.com/office/powerpoint/2010/main" val="154993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2" y="260648"/>
            <a:ext cx="8229600" cy="6192688"/>
          </a:xfrm>
        </p:spPr>
        <p:txBody>
          <a:bodyPr/>
          <a:lstStyle/>
          <a:p>
            <a:pPr marL="609600" indent="-609600">
              <a:buNone/>
            </a:pPr>
            <a:r>
              <a:rPr lang="tr-TR" sz="2400" b="1" dirty="0">
                <a:ea typeface="ＭＳ Ｐゴシック" pitchFamily="34" charset="-128"/>
              </a:rPr>
              <a:t>	</a:t>
            </a:r>
            <a:r>
              <a:rPr lang="tr-TR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Mikotik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hastalıklar memelilerde 4 farklı şekilde kendini göstermektedir: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None/>
            </a:pPr>
            <a:endParaRPr lang="tr-TR" sz="2400" dirty="0">
              <a:ea typeface="ＭＳ Ｐゴシック" pitchFamily="34" charset="-128"/>
            </a:endParaRPr>
          </a:p>
          <a:p>
            <a:pPr marL="609600" indent="-609600">
              <a:buFontTx/>
              <a:buAutoNum type="arabicPeriod"/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Hipersensitivite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 Mantarlara ve sporlarına karşı aşırı duyarlılık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allerjik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reaksiyonlar.  Kapalı alan hava kirliliği.</a:t>
            </a:r>
          </a:p>
          <a:p>
            <a:pPr marL="609600" indent="-609600">
              <a:buFontTx/>
              <a:buAutoNum type="arabicPeriod"/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Mikotoksikozisler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 İnsan ve hayvanların toksin üreten mantarlarla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kontamine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gıda ve yem ürünlerini tüketmesi sonucu şekillenen zehirlenmeler.</a:t>
            </a:r>
          </a:p>
          <a:p>
            <a:pPr marL="609600" indent="-609600">
              <a:buFontTx/>
              <a:buAutoNum type="arabicPeriod"/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Mycetismus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(Mantar zehirlenmesi)-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Daha önceden oluşturulan toksinin ağız yoluyla alınması (zehirli mantar tüketilmesi)</a:t>
            </a:r>
          </a:p>
          <a:p>
            <a:pPr marL="609600" indent="-609600">
              <a:buFontTx/>
              <a:buAutoNum type="arabicPeriod"/>
            </a:pP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İnfeksiyon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 tarafından oluşturulur. Yaygın görülen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 çoğu toksin oluşturmaz.  </a:t>
            </a:r>
          </a:p>
        </p:txBody>
      </p:sp>
    </p:spTree>
    <p:extLst>
      <p:ext uri="{BB962C8B-B14F-4D97-AF65-F5344CB8AC3E}">
        <p14:creationId xmlns:p14="http://schemas.microsoft.com/office/powerpoint/2010/main" val="326706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33375"/>
            <a:ext cx="8229600" cy="5792788"/>
          </a:xfrm>
        </p:spPr>
        <p:txBody>
          <a:bodyPr/>
          <a:lstStyle/>
          <a:p>
            <a:pPr eaLnBrk="1" hangingPunct="1">
              <a:buNone/>
            </a:pPr>
            <a:r>
              <a:rPr lang="tr-TR" b="1" dirty="0">
                <a:ea typeface="ＭＳ Ｐゴシック" pitchFamily="34" charset="-128"/>
              </a:rPr>
              <a:t>	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Mantarlar;</a:t>
            </a:r>
          </a:p>
          <a:p>
            <a:pPr eaLnBrk="1" hangingPunct="1"/>
            <a:r>
              <a:rPr lang="tr-TR" sz="26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Ökaryotik</a:t>
            </a:r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organizmalardır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Klorofil içermezler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duvarları +</a:t>
            </a:r>
          </a:p>
          <a:p>
            <a:pPr eaLnBrk="1" hangingPunct="1"/>
            <a:r>
              <a:rPr lang="tr-TR" sz="26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Filamentöz</a:t>
            </a:r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yapıları vardır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üretirler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Saprofitler olarak ürerler ve ölü organik maddeleri ayrıştırırlar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100.000-200.000 tür bulunmakta</a:t>
            </a:r>
          </a:p>
          <a:p>
            <a:pPr eaLnBrk="1" hangingPunct="1"/>
            <a:r>
              <a:rPr lang="tr-TR" sz="2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300 kadarı insan ve memeli patojeni</a:t>
            </a:r>
          </a:p>
        </p:txBody>
      </p:sp>
    </p:spTree>
    <p:extLst>
      <p:ext uri="{BB962C8B-B14F-4D97-AF65-F5344CB8AC3E}">
        <p14:creationId xmlns:p14="http://schemas.microsoft.com/office/powerpoint/2010/main" val="133348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260648"/>
            <a:ext cx="8496944" cy="6264696"/>
          </a:xfrm>
        </p:spPr>
        <p:txBody>
          <a:bodyPr/>
          <a:lstStyle/>
          <a:p>
            <a:pPr eaLnBrk="1" hangingPunct="1"/>
            <a:endParaRPr lang="tr-TR" dirty="0">
              <a:ea typeface="ＭＳ Ｐゴシック" pitchFamily="34" charset="-128"/>
            </a:endParaRPr>
          </a:p>
          <a:p>
            <a:pPr eaLnBrk="1" hangingPunct="1"/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Canlılar 5 alemde incelenirler. Mantarlar, Mantarlar Alemi</a:t>
            </a:r>
            <a:r>
              <a:rPr lang="tr-TR" altLang="en-US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nin üyeleridir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None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 aleminin taksonomisi evrim geçirmekte (gelişmekte), ancak tartışmalıdır. Önceleri </a:t>
            </a:r>
            <a:r>
              <a:rPr lang="tr-TR" sz="3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makroskopik</a:t>
            </a:r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3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besiyerinde</a:t>
            </a:r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üreme özellikleri) ve ışık </a:t>
            </a:r>
            <a:r>
              <a:rPr lang="tr-TR" sz="3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mikroskopik</a:t>
            </a:r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morfolojiye dayanmakta iken, günümüzde ultra-strüktürel ve biyokimya analizler, ve moleküler biyolojik incelemeler </a:t>
            </a:r>
            <a:r>
              <a:rPr lang="tr-TR" sz="3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taksonomik</a:t>
            </a:r>
            <a:r>
              <a:rPr lang="tr-TR" sz="3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sınıflandırmayı değiştirmektedir.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293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4" name="Group 32"/>
          <p:cNvGraphicFramePr>
            <a:graphicFrameLocks noGrp="1"/>
          </p:cNvGraphicFramePr>
          <p:nvPr/>
        </p:nvGraphicFramePr>
        <p:xfrm>
          <a:off x="2238376" y="642938"/>
          <a:ext cx="7929563" cy="5070476"/>
        </p:xfrm>
        <a:graphic>
          <a:graphicData uri="http://schemas.openxmlformats.org/drawingml/2006/table">
            <a:tbl>
              <a:tblPr/>
              <a:tblGrid>
                <a:gridCol w="1963738"/>
                <a:gridCol w="3565525"/>
                <a:gridCol w="2400300"/>
              </a:tblGrid>
              <a:tr h="8731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TAKSONOMİ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KARAKTERİSTİK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ÖRNEK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Monera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Protista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Prokaryot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Ökaryot*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Bakteri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Aktinomikoz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Protozoa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MANTAR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Ökaryot*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Mantar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Bitkiler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Ökaryot*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Bitkiler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Yosun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1196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Hayvanlar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Ökaryot*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Eklembacaklılar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Memeliler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İnsan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4845" name="6 Metin Yer Tutucusu"/>
          <p:cNvSpPr>
            <a:spLocks noGrp="1"/>
          </p:cNvSpPr>
          <p:nvPr>
            <p:ph type="body" idx="1"/>
          </p:nvPr>
        </p:nvSpPr>
        <p:spPr>
          <a:xfrm>
            <a:off x="2381250" y="5715000"/>
            <a:ext cx="7772400" cy="928688"/>
          </a:xfrm>
        </p:spPr>
        <p:txBody>
          <a:bodyPr/>
          <a:lstStyle/>
          <a:p>
            <a:r>
              <a:rPr lang="tr-TR" smtClean="0">
                <a:ea typeface="ＭＳ Ｐゴシック" pitchFamily="34" charset="-128"/>
              </a:rPr>
              <a:t>*</a:t>
            </a:r>
            <a:r>
              <a:rPr lang="tr-TR" i="1" smtClean="0">
                <a:ea typeface="ＭＳ Ｐゴシック" pitchFamily="34" charset="-128"/>
              </a:rPr>
              <a:t>Bu ortak özellik anti-mikotik tedavinin çıkmaza girmesinden sorumludur .</a:t>
            </a:r>
          </a:p>
        </p:txBody>
      </p:sp>
    </p:spTree>
    <p:extLst>
      <p:ext uri="{BB962C8B-B14F-4D97-AF65-F5344CB8AC3E}">
        <p14:creationId xmlns:p14="http://schemas.microsoft.com/office/powerpoint/2010/main" val="366370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sz="2400" b="1">
                <a:ea typeface="ＭＳ Ｐゴシック" pitchFamily="34" charset="-128"/>
              </a:rPr>
              <a:t>CANLILAR ALEMİ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25" y="1096964"/>
            <a:ext cx="8497888" cy="57610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u="sng" dirty="0">
                <a:ea typeface="ＭＳ Ｐゴシック" pitchFamily="34" charset="-128"/>
              </a:rPr>
              <a:t>Alem</a:t>
            </a:r>
            <a:r>
              <a:rPr lang="tr-TR" sz="2400" b="1" dirty="0">
                <a:ea typeface="ＭＳ Ｐゴシック" pitchFamily="34" charset="-128"/>
              </a:rPr>
              <a:t>	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b="1" u="sng" dirty="0">
                <a:ea typeface="ＭＳ Ｐゴシック" pitchFamily="34" charset="-128"/>
              </a:rPr>
              <a:t>Özellik</a:t>
            </a:r>
            <a:r>
              <a:rPr lang="tr-TR" sz="2400" b="1" dirty="0">
                <a:ea typeface="ＭＳ Ｐゴシック" pitchFamily="34" charset="-128"/>
              </a:rPr>
              <a:t>		</a:t>
            </a:r>
            <a:r>
              <a:rPr lang="tr-TR" sz="2400" b="1" u="sng" dirty="0">
                <a:ea typeface="ＭＳ Ｐゴシック" pitchFamily="34" charset="-128"/>
              </a:rPr>
              <a:t>Örnek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Monera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Prokaryotik</a:t>
            </a:r>
            <a:r>
              <a:rPr lang="tr-TR" sz="2400" dirty="0">
                <a:ea typeface="ＭＳ Ｐゴシック" pitchFamily="34" charset="-128"/>
              </a:rPr>
              <a:t>		Bakteri, </a:t>
            </a:r>
            <a:r>
              <a:rPr lang="tr-TR" sz="2400" dirty="0" err="1">
                <a:ea typeface="ＭＳ Ｐゴシック" pitchFamily="34" charset="-128"/>
              </a:rPr>
              <a:t>Arkebakteri</a:t>
            </a:r>
            <a:r>
              <a:rPr lang="tr-TR" sz="2400" dirty="0">
                <a:ea typeface="ＭＳ Ｐゴシック" pitchFamily="34" charset="-128"/>
              </a:rPr>
              <a:t>							</a:t>
            </a:r>
            <a:r>
              <a:rPr lang="tr-TR" sz="2400" dirty="0" err="1">
                <a:ea typeface="ＭＳ Ｐゴシック" pitchFamily="34" charset="-128"/>
              </a:rPr>
              <a:t>Actinomycetes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Protista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Ökaryotik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Protozoa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Fungi</a:t>
            </a:r>
            <a:r>
              <a:rPr lang="tr-TR" sz="2400" dirty="0">
                <a:ea typeface="ＭＳ Ｐゴシック" pitchFamily="34" charset="-128"/>
              </a:rPr>
              <a:t>			</a:t>
            </a:r>
            <a:r>
              <a:rPr lang="tr-TR" sz="2400" dirty="0" err="1">
                <a:ea typeface="ＭＳ Ｐゴシック" pitchFamily="34" charset="-128"/>
              </a:rPr>
              <a:t>Ökaryotik</a:t>
            </a:r>
            <a:r>
              <a:rPr lang="tr-TR" sz="2400" dirty="0">
                <a:ea typeface="ＭＳ Ｐゴシック" pitchFamily="34" charset="-128"/>
              </a:rPr>
              <a:t>		Mantar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Plantae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Ökaryotik</a:t>
            </a:r>
            <a:r>
              <a:rPr lang="tr-TR" sz="2400" dirty="0">
                <a:ea typeface="ＭＳ Ｐゴシック" pitchFamily="34" charset="-128"/>
              </a:rPr>
              <a:t>		Bitki, Yosun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Animalia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Ökaryotik</a:t>
            </a:r>
            <a:r>
              <a:rPr lang="tr-TR" sz="2400" dirty="0">
                <a:ea typeface="ＭＳ Ｐゴシック" pitchFamily="34" charset="-128"/>
              </a:rPr>
              <a:t>		</a:t>
            </a:r>
            <a:r>
              <a:rPr lang="tr-TR" sz="2400" dirty="0" err="1">
                <a:ea typeface="ＭＳ Ｐゴシック" pitchFamily="34" charset="-128"/>
              </a:rPr>
              <a:t>Artropod</a:t>
            </a:r>
            <a:r>
              <a:rPr lang="tr-TR" sz="2400" dirty="0">
                <a:ea typeface="ＭＳ Ｐゴシック" pitchFamily="34" charset="-128"/>
              </a:rPr>
              <a:t>, Memeli 							hayvan, İnsan</a:t>
            </a:r>
          </a:p>
        </p:txBody>
      </p:sp>
    </p:spTree>
    <p:extLst>
      <p:ext uri="{BB962C8B-B14F-4D97-AF65-F5344CB8AC3E}">
        <p14:creationId xmlns:p14="http://schemas.microsoft.com/office/powerpoint/2010/main" val="223211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2 İçerik Yer Tutucusu"/>
          <p:cNvSpPr>
            <a:spLocks noGrp="1"/>
          </p:cNvSpPr>
          <p:nvPr>
            <p:ph idx="1"/>
          </p:nvPr>
        </p:nvSpPr>
        <p:spPr>
          <a:xfrm>
            <a:off x="1981200" y="908051"/>
            <a:ext cx="8229600" cy="5218113"/>
          </a:xfrm>
        </p:spPr>
        <p:txBody>
          <a:bodyPr/>
          <a:lstStyle/>
          <a:p>
            <a:pPr eaLnBrk="1" hangingPunct="1"/>
            <a:r>
              <a:rPr lang="tr-TR" sz="2400">
                <a:ea typeface="ＭＳ Ｐゴシック" pitchFamily="34" charset="-128"/>
              </a:rPr>
              <a:t>Ökaryotlarda </a:t>
            </a:r>
            <a:r>
              <a:rPr lang="tr-TR" sz="2400">
                <a:ea typeface="ＭＳ Ｐゴシック" pitchFamily="34" charset="-128"/>
                <a:hlinkClick r:id="rId2" action="ppaction://hlinkfile" tooltip="Genetik malzeme"/>
              </a:rPr>
              <a:t>genetik malzeme</a:t>
            </a:r>
            <a:r>
              <a:rPr lang="tr-TR" sz="2400">
                <a:ea typeface="ＭＳ Ｐゴシック" pitchFamily="34" charset="-128"/>
              </a:rPr>
              <a:t> zarla çevrili bir (veya birkaç) </a:t>
            </a:r>
            <a:r>
              <a:rPr lang="tr-TR" sz="2400">
                <a:ea typeface="ＭＳ Ｐゴシック" pitchFamily="34" charset="-128"/>
                <a:hlinkClick r:id="rId3" action="ppaction://hlinkfile" tooltip="Çekirdek"/>
              </a:rPr>
              <a:t>çekirdek</a:t>
            </a:r>
            <a:r>
              <a:rPr lang="tr-TR" sz="2400">
                <a:ea typeface="ＭＳ Ｐゴシック" pitchFamily="34" charset="-128"/>
              </a:rPr>
              <a:t> içinde yer almaktadır. </a:t>
            </a:r>
          </a:p>
          <a:p>
            <a:pPr eaLnBrk="1" hangingPunct="1"/>
            <a:r>
              <a:rPr lang="tr-TR" sz="2400">
                <a:ea typeface="ＭＳ Ｐゴシック" pitchFamily="34" charset="-128"/>
              </a:rPr>
              <a:t>Eski </a:t>
            </a:r>
            <a:r>
              <a:rPr lang="tr-TR" sz="2400">
                <a:ea typeface="ＭＳ Ｐゴシック" pitchFamily="34" charset="-128"/>
                <a:hlinkClick r:id="rId4" action="ppaction://hlinkfile" tooltip="Yunanca"/>
              </a:rPr>
              <a:t>Yunanca</a:t>
            </a:r>
            <a:r>
              <a:rPr lang="tr-TR" sz="2400">
                <a:ea typeface="ＭＳ Ｐゴシック" pitchFamily="34" charset="-128"/>
              </a:rPr>
              <a:t> </a:t>
            </a:r>
            <a:r>
              <a:rPr lang="tr-TR" sz="2400" i="1">
                <a:ea typeface="ＭＳ Ｐゴシック" pitchFamily="34" charset="-128"/>
              </a:rPr>
              <a:t>eu</a:t>
            </a:r>
            <a:r>
              <a:rPr lang="tr-TR" sz="2400">
                <a:ea typeface="ＭＳ Ｐゴシック" pitchFamily="34" charset="-128"/>
              </a:rPr>
              <a:t>, </a:t>
            </a:r>
            <a:r>
              <a:rPr lang="tr-TR" sz="2400" b="1">
                <a:ea typeface="ＭＳ Ｐゴシック" pitchFamily="34" charset="-128"/>
              </a:rPr>
              <a:t>gerçek</a:t>
            </a:r>
            <a:r>
              <a:rPr lang="tr-TR" sz="2400">
                <a:ea typeface="ＭＳ Ｐゴシック" pitchFamily="34" charset="-128"/>
              </a:rPr>
              <a:t> ve </a:t>
            </a:r>
            <a:r>
              <a:rPr lang="tr-TR" sz="2400" i="1">
                <a:ea typeface="ＭＳ Ｐゴシック" pitchFamily="34" charset="-128"/>
              </a:rPr>
              <a:t>karyon</a:t>
            </a:r>
            <a:r>
              <a:rPr lang="tr-TR" sz="2400">
                <a:ea typeface="ＭＳ Ｐゴシック" pitchFamily="34" charset="-128"/>
              </a:rPr>
              <a:t>, </a:t>
            </a:r>
            <a:r>
              <a:rPr lang="tr-TR" sz="2400" b="1">
                <a:ea typeface="ＭＳ Ｐゴシック" pitchFamily="34" charset="-128"/>
              </a:rPr>
              <a:t>çekirdek</a:t>
            </a:r>
            <a:r>
              <a:rPr lang="tr-TR" sz="2400">
                <a:ea typeface="ＭＳ Ｐゴシック" pitchFamily="34" charset="-128"/>
              </a:rPr>
              <a:t> sözcüklerinden türetilmiştir.</a:t>
            </a:r>
          </a:p>
          <a:p>
            <a:pPr eaLnBrk="1" hangingPunct="1"/>
            <a:r>
              <a:rPr lang="tr-TR" sz="2400">
                <a:ea typeface="ＭＳ Ｐゴシック" pitchFamily="34" charset="-128"/>
              </a:rPr>
              <a:t>Bakteri ve arkeler çekirdeksiz olduklarından beraberce </a:t>
            </a:r>
            <a:r>
              <a:rPr lang="tr-TR" sz="2400">
                <a:ea typeface="ＭＳ Ｐゴシック" pitchFamily="34" charset="-128"/>
                <a:hlinkClick r:id="rId5" action="ppaction://hlinkfile" tooltip="Prokaryot"/>
              </a:rPr>
              <a:t>prokaryot</a:t>
            </a:r>
            <a:r>
              <a:rPr lang="tr-TR" sz="2400">
                <a:ea typeface="ＭＳ Ｐゴシック" pitchFamily="34" charset="-128"/>
              </a:rPr>
              <a:t> olarak adlandırılırlar.</a:t>
            </a:r>
          </a:p>
          <a:p>
            <a:pPr eaLnBrk="1" hangingPunct="1"/>
            <a:r>
              <a:rPr lang="tr-TR" sz="2400">
                <a:ea typeface="ＭＳ Ｐゴシック" pitchFamily="34" charset="-128"/>
              </a:rPr>
              <a:t>(Eski Yunanca </a:t>
            </a:r>
            <a:r>
              <a:rPr lang="tr-TR" sz="2400" i="1">
                <a:ea typeface="ＭＳ Ｐゴシック" pitchFamily="34" charset="-128"/>
              </a:rPr>
              <a:t>pro-</a:t>
            </a:r>
            <a:r>
              <a:rPr lang="tr-TR" sz="2400">
                <a:ea typeface="ＭＳ Ｐゴシック" pitchFamily="34" charset="-128"/>
              </a:rPr>
              <a:t>, </a:t>
            </a:r>
            <a:r>
              <a:rPr lang="tr-TR" sz="2400" b="1">
                <a:ea typeface="ＭＳ Ｐゴシック" pitchFamily="34" charset="-128"/>
              </a:rPr>
              <a:t>evvel</a:t>
            </a:r>
            <a:r>
              <a:rPr lang="tr-TR" sz="2400">
                <a:ea typeface="ＭＳ Ｐゴシック" pitchFamily="34" charset="-128"/>
              </a:rPr>
              <a:t> ve </a:t>
            </a:r>
            <a:r>
              <a:rPr lang="tr-TR" sz="2400" i="1">
                <a:ea typeface="ＭＳ Ｐゴシック" pitchFamily="34" charset="-128"/>
              </a:rPr>
              <a:t>karyon</a:t>
            </a:r>
            <a:r>
              <a:rPr lang="tr-TR" sz="2400">
                <a:ea typeface="ＭＳ Ｐゴシック" pitchFamily="34" charset="-128"/>
              </a:rPr>
              <a:t> </a:t>
            </a:r>
            <a:r>
              <a:rPr lang="tr-TR" sz="2400" b="1">
                <a:ea typeface="ＭＳ Ｐゴシック" pitchFamily="34" charset="-128"/>
              </a:rPr>
              <a:t>çekirdek</a:t>
            </a:r>
            <a:r>
              <a:rPr lang="tr-TR" sz="2400">
                <a:ea typeface="ＭＳ Ｐゴシック" pitchFamily="34" charset="-128"/>
              </a:rPr>
              <a:t> sözcüklerinden)</a:t>
            </a:r>
          </a:p>
          <a:p>
            <a:pPr eaLnBrk="1" hangingPunct="1"/>
            <a:r>
              <a:rPr lang="tr-TR" sz="2400">
                <a:ea typeface="ＭＳ Ｐゴシック" pitchFamily="34" charset="-128"/>
              </a:rPr>
              <a:t>Çekirdeğin yanı sıra, ökaryotların </a:t>
            </a:r>
            <a:r>
              <a:rPr lang="tr-TR" sz="2400">
                <a:ea typeface="ＭＳ Ｐゴシック" pitchFamily="34" charset="-128"/>
                <a:hlinkClick r:id="rId6" action="ppaction://hlinkfile" tooltip="Mitokondri"/>
              </a:rPr>
              <a:t>mitokondri</a:t>
            </a:r>
            <a:r>
              <a:rPr lang="tr-TR" sz="2400">
                <a:ea typeface="ＭＳ Ｐゴシック" pitchFamily="34" charset="-128"/>
              </a:rPr>
              <a:t> veya </a:t>
            </a:r>
            <a:r>
              <a:rPr lang="tr-TR" sz="2400">
                <a:ea typeface="ＭＳ Ｐゴシック" pitchFamily="34" charset="-128"/>
                <a:hlinkClick r:id="rId7" action="ppaction://hlinkfile" tooltip="Kloroplast"/>
              </a:rPr>
              <a:t>kloroplast</a:t>
            </a:r>
            <a:r>
              <a:rPr lang="tr-TR" sz="2400">
                <a:ea typeface="ＭＳ Ｐゴシック" pitchFamily="34" charset="-128"/>
              </a:rPr>
              <a:t> gibi zarla çevrili çeşitli </a:t>
            </a:r>
            <a:r>
              <a:rPr lang="tr-TR" sz="2400">
                <a:ea typeface="ＭＳ Ｐゴシック" pitchFamily="34" charset="-128"/>
                <a:hlinkClick r:id="rId8" action="ppaction://hlinkfile" tooltip="Organeller"/>
              </a:rPr>
              <a:t>organelleri</a:t>
            </a:r>
            <a:r>
              <a:rPr lang="tr-TR" sz="2400">
                <a:ea typeface="ＭＳ Ｐゴシック" pitchFamily="34" charset="-128"/>
              </a:rPr>
              <a:t> vardır, bu tür hücre içi karmaşık yapılar da prokaryotlarda bulunmaz.</a:t>
            </a:r>
          </a:p>
          <a:p>
            <a:pPr eaLnBrk="1" hangingPunct="1">
              <a:buFontTx/>
              <a:buNone/>
            </a:pPr>
            <a:endParaRPr lang="tr-TR" sz="2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47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Geniş ekran</PresentationFormat>
  <Paragraphs>192</Paragraphs>
  <Slides>15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Mikoloji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CANLILAR ALEMİ</vt:lpstr>
      <vt:lpstr>PowerPoint Sunusu</vt:lpstr>
      <vt:lpstr>Prokaryotik ve Ökaryotik Farkı</vt:lpstr>
      <vt:lpstr>PowerPoint Sunusu</vt:lpstr>
      <vt:lpstr>   Histoplasma capsulatum</vt:lpstr>
      <vt:lpstr>Aspergillus niger</vt:lpstr>
      <vt:lpstr>Candida albicans</vt:lpstr>
      <vt:lpstr>İsimlendirme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Mikoloji  2016</dc:title>
  <dc:creator>Inci Basak Kaya</dc:creator>
  <cp:lastModifiedBy>Inci Basak Kaya</cp:lastModifiedBy>
  <cp:revision>2</cp:revision>
  <dcterms:created xsi:type="dcterms:W3CDTF">2019-09-27T07:02:00Z</dcterms:created>
  <dcterms:modified xsi:type="dcterms:W3CDTF">2019-09-27T09:32:50Z</dcterms:modified>
</cp:coreProperties>
</file>