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8"/>
  </p:normalViewPr>
  <p:slideViewPr>
    <p:cSldViewPr snapToGrid="0" snapToObjects="1">
      <p:cViewPr varScale="1">
        <p:scale>
          <a:sx n="107" d="100"/>
          <a:sy n="107" d="100"/>
        </p:scale>
        <p:origin x="736"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6A741A-C0CA-D644-9768-A8C1B80FDA95}" type="datetimeFigureOut">
              <a:rPr lang="tr-TR" smtClean="0"/>
              <a:t>9.05.2018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56C638-7FC2-C34C-8EF7-6D5DB9866446}" type="slidenum">
              <a:rPr lang="tr-TR" smtClean="0"/>
              <a:t>‹#›</a:t>
            </a:fld>
            <a:endParaRPr lang="tr-TR"/>
          </a:p>
        </p:txBody>
      </p:sp>
    </p:spTree>
    <p:extLst>
      <p:ext uri="{BB962C8B-B14F-4D97-AF65-F5344CB8AC3E}">
        <p14:creationId xmlns:p14="http://schemas.microsoft.com/office/powerpoint/2010/main" val="1815033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tr-TR" smtClean="0"/>
              <a:t>Asıl başlık stili için tıklayın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tr-TR" smtClean="0"/>
              <a:t>Asıl başlık stili için tıklayın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tr-TR" smtClean="0"/>
              <a:t>Asıl başlık stili için tıklayın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tr-TR" smtClean="0"/>
              <a:t>Asıl başlık stili için tıklayın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tr-TR" smtClean="0"/>
              <a:t>Asıl başlık stili için tıklayın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tr-TR" smtClean="0"/>
              <a:t>Asıl başlık stili için tıklayın</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tr-TR" smtClean="0"/>
              <a:t>Asıl başlık stili için tıklayın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idx="1"/>
          </p:nvPr>
        </p:nvSpPr>
        <p:spPr/>
        <p:txBody>
          <a:bodyPr anchor="ct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tıklayın</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tr-TR" smtClean="0"/>
              <a:t>Asıl başlık stili için tıklayın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tr-TR" smtClean="0"/>
              <a:t>Asıl başlık stili için tıklayın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tr-TR" smtClean="0"/>
              <a:t>Asıl başlık stili için tıklayın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5/9/18</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ZİLYETLİK 2</a:t>
            </a:r>
            <a:endParaRPr lang="tr-TR" dirty="0"/>
          </a:p>
        </p:txBody>
      </p:sp>
      <p:sp>
        <p:nvSpPr>
          <p:cNvPr id="3" name="Alt Konu Başlığı 2"/>
          <p:cNvSpPr>
            <a:spLocks noGrp="1"/>
          </p:cNvSpPr>
          <p:nvPr>
            <p:ph type="subTitle" idx="1"/>
          </p:nvPr>
        </p:nvSpPr>
        <p:spPr/>
        <p:txBody>
          <a:bodyPr/>
          <a:lstStyle/>
          <a:p>
            <a:r>
              <a:rPr lang="tr-TR" dirty="0" smtClean="0"/>
              <a:t>Zilyetliğin devri yolları</a:t>
            </a:r>
            <a:endParaRPr lang="tr-TR" dirty="0"/>
          </a:p>
        </p:txBody>
      </p:sp>
    </p:spTree>
    <p:extLst>
      <p:ext uri="{BB962C8B-B14F-4D97-AF65-F5344CB8AC3E}">
        <p14:creationId xmlns:p14="http://schemas.microsoft.com/office/powerpoint/2010/main" val="1022473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Zilyetliğin devri</a:t>
            </a:r>
            <a:endParaRPr lang="tr-TR" dirty="0"/>
          </a:p>
        </p:txBody>
      </p:sp>
      <p:sp>
        <p:nvSpPr>
          <p:cNvPr id="3" name="İçerik Yer Tutucusu 2"/>
          <p:cNvSpPr>
            <a:spLocks noGrp="1"/>
          </p:cNvSpPr>
          <p:nvPr>
            <p:ph idx="1"/>
          </p:nvPr>
        </p:nvSpPr>
        <p:spPr/>
        <p:txBody>
          <a:bodyPr/>
          <a:lstStyle/>
          <a:p>
            <a:r>
              <a:rPr lang="tr-TR" dirty="0" smtClean="0"/>
              <a:t>TESLİM</a:t>
            </a:r>
          </a:p>
          <a:p>
            <a:pPr marL="800100" lvl="1" indent="-342900">
              <a:buFont typeface="+mj-lt"/>
              <a:buAutoNum type="arabicPeriod"/>
            </a:pPr>
            <a:r>
              <a:rPr lang="tr-TR" dirty="0" smtClean="0"/>
              <a:t>Eşyanın veya Araçların Teslimi</a:t>
            </a:r>
          </a:p>
          <a:p>
            <a:pPr marL="800100" lvl="1" indent="-342900">
              <a:buFont typeface="+mj-lt"/>
              <a:buAutoNum type="arabicPeriod"/>
            </a:pPr>
            <a:r>
              <a:rPr lang="tr-TR" dirty="0" smtClean="0"/>
              <a:t>Teslim Yerine Geçen Sözleşme</a:t>
            </a:r>
          </a:p>
          <a:p>
            <a:pPr marL="800100" lvl="1" indent="-342900">
              <a:buFont typeface="+mj-lt"/>
              <a:buAutoNum type="arabicPeriod"/>
            </a:pPr>
            <a:r>
              <a:rPr lang="tr-TR" dirty="0" smtClean="0"/>
              <a:t>Hazır Olmayanlar Arasında Zilyetliğin Teslimle Devri</a:t>
            </a:r>
            <a:endParaRPr lang="tr-TR" dirty="0"/>
          </a:p>
          <a:p>
            <a:pPr marL="285750" lvl="1"/>
            <a:r>
              <a:rPr lang="tr-TR" sz="1800" dirty="0"/>
              <a:t>ZİLYETLİĞİN TESLİMSİZ </a:t>
            </a:r>
            <a:r>
              <a:rPr lang="tr-TR" sz="1800" dirty="0" smtClean="0"/>
              <a:t>DEVRİ</a:t>
            </a:r>
          </a:p>
          <a:p>
            <a:pPr marL="800100" lvl="2" indent="-342900">
              <a:buFont typeface="+mj-lt"/>
              <a:buAutoNum type="arabicPeriod"/>
            </a:pPr>
            <a:r>
              <a:rPr lang="tr-TR" dirty="0" smtClean="0"/>
              <a:t>Kısa Elden Teslim</a:t>
            </a:r>
          </a:p>
          <a:p>
            <a:pPr marL="800100" lvl="2" indent="-342900">
              <a:buFont typeface="+mj-lt"/>
              <a:buAutoNum type="arabicPeriod"/>
            </a:pPr>
            <a:r>
              <a:rPr lang="tr-TR" dirty="0" smtClean="0"/>
              <a:t>Hükmen Teslim</a:t>
            </a:r>
          </a:p>
          <a:p>
            <a:pPr marL="800100" lvl="2" indent="-342900">
              <a:buFont typeface="+mj-lt"/>
              <a:buAutoNum type="arabicPeriod"/>
            </a:pPr>
            <a:r>
              <a:rPr lang="tr-TR" dirty="0" smtClean="0"/>
              <a:t>Zilyetliğin Havalesi</a:t>
            </a:r>
          </a:p>
          <a:p>
            <a:pPr marL="800100" lvl="2" indent="-342900">
              <a:buFont typeface="+mj-lt"/>
              <a:buAutoNum type="arabicPeriod"/>
            </a:pPr>
            <a:r>
              <a:rPr lang="tr-TR" dirty="0" smtClean="0"/>
              <a:t>Emtia Senetlerinin Teslimi Yoluyla Devri</a:t>
            </a:r>
            <a:endParaRPr lang="tr-TR" dirty="0"/>
          </a:p>
        </p:txBody>
      </p:sp>
    </p:spTree>
    <p:extLst>
      <p:ext uri="{BB962C8B-B14F-4D97-AF65-F5344CB8AC3E}">
        <p14:creationId xmlns:p14="http://schemas.microsoft.com/office/powerpoint/2010/main" val="1766931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Eşyanın veya araçların teslimi</a:t>
            </a:r>
            <a:endParaRPr lang="tr-TR" dirty="0"/>
          </a:p>
        </p:txBody>
      </p:sp>
      <p:sp>
        <p:nvSpPr>
          <p:cNvPr id="3" name="İçerik Yer Tutucusu 2"/>
          <p:cNvSpPr>
            <a:spLocks noGrp="1"/>
          </p:cNvSpPr>
          <p:nvPr>
            <p:ph idx="1"/>
          </p:nvPr>
        </p:nvSpPr>
        <p:spPr/>
        <p:txBody>
          <a:bodyPr/>
          <a:lstStyle/>
          <a:p>
            <a:r>
              <a:rPr lang="tr-TR" dirty="0"/>
              <a:t>Eşyanın veya araçların teslimi yoluyla zilyetliğin devredilebilmesi için, ya eşyanın kendisinin ya da onun üzerinde fiili hakimiyetin sağlanmasına hizmet eden araçların yeni zilyede verilmesi gerekmektedir. Sözgelimi, taşınır bir şey olan kalemin teslimi ya da taşınmazlarda evin anahtarının kiracıya teslim edilmesi, eşyanın veya araçların teslimi yoluyla zilyetliğin devrine örnektir.</a:t>
            </a:r>
            <a:r>
              <a:rPr lang="tr-TR" dirty="0"/>
              <a:t> </a:t>
            </a:r>
          </a:p>
        </p:txBody>
      </p:sp>
    </p:spTree>
    <p:extLst>
      <p:ext uri="{BB962C8B-B14F-4D97-AF65-F5344CB8AC3E}">
        <p14:creationId xmlns:p14="http://schemas.microsoft.com/office/powerpoint/2010/main" val="1376185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Zilyetlik sözleşmesi</a:t>
            </a:r>
            <a:endParaRPr lang="tr-TR" dirty="0"/>
          </a:p>
        </p:txBody>
      </p:sp>
      <p:sp>
        <p:nvSpPr>
          <p:cNvPr id="3" name="İçerik Yer Tutucusu 2"/>
          <p:cNvSpPr>
            <a:spLocks noGrp="1"/>
          </p:cNvSpPr>
          <p:nvPr>
            <p:ph idx="1"/>
          </p:nvPr>
        </p:nvSpPr>
        <p:spPr/>
        <p:txBody>
          <a:bodyPr/>
          <a:lstStyle/>
          <a:p>
            <a:pPr lvl="0"/>
            <a:r>
              <a:rPr lang="tr-TR" dirty="0"/>
              <a:t>TMK m. 977’de teslim yoluyla zilyetliğin devredilmesi için öngörülen bir diğer yol, teslim yerine geçen sözleşme, diğer bir ifadeyle zilyetlik sözleşmesidir. Bu yol vasıtasıyla zilyetliğin devredilebilmesi için üç şart bulunmaktadır: </a:t>
            </a:r>
          </a:p>
          <a:p>
            <a:pPr marL="800100" lvl="1" indent="-342900">
              <a:buFont typeface="+mj-lt"/>
              <a:buAutoNum type="arabicPeriod"/>
            </a:pPr>
            <a:r>
              <a:rPr lang="tr-TR" dirty="0"/>
              <a:t>Zilyetliği sözleşme yoluyla devredecek kimsenin şey üzerinde dolaysız zilyetliğinin bulunması</a:t>
            </a:r>
          </a:p>
          <a:p>
            <a:pPr marL="800100" lvl="1" indent="-342900">
              <a:buFont typeface="+mj-lt"/>
              <a:buAutoNum type="arabicPeriod"/>
            </a:pPr>
            <a:r>
              <a:rPr lang="tr-TR" dirty="0"/>
              <a:t>Zilyetliği kazanacak kimsenin eşya üzerinde fiili hakimiyeti kullanabilecek konuma gelmiş olması</a:t>
            </a:r>
          </a:p>
          <a:p>
            <a:pPr marL="800100" lvl="1" indent="-342900">
              <a:buFont typeface="+mj-lt"/>
              <a:buAutoNum type="arabicPeriod"/>
            </a:pPr>
            <a:r>
              <a:rPr lang="tr-TR" dirty="0"/>
              <a:t>Zilyetliğin devri konusunda tarafların bir sözleşme yaparak anlaşmış olmaları </a:t>
            </a:r>
          </a:p>
          <a:p>
            <a:r>
              <a:rPr lang="tr-TR" dirty="0"/>
              <a:t>A’dan kışlık odun satın alan B’nin kapısının önüne odunların A tarafından yığılmak suretiyle zilyetliğin devredilmesi, teslim yerine geçen sözleşme yoluyla zilyetliğin devrine örnektir. </a:t>
            </a:r>
          </a:p>
          <a:p>
            <a:endParaRPr lang="tr-TR" dirty="0"/>
          </a:p>
        </p:txBody>
      </p:sp>
    </p:spTree>
    <p:extLst>
      <p:ext uri="{BB962C8B-B14F-4D97-AF65-F5344CB8AC3E}">
        <p14:creationId xmlns:p14="http://schemas.microsoft.com/office/powerpoint/2010/main" val="2141434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Temsilciye yapılan teslim</a:t>
            </a:r>
            <a:endParaRPr lang="tr-TR" dirty="0"/>
          </a:p>
        </p:txBody>
      </p:sp>
      <p:sp>
        <p:nvSpPr>
          <p:cNvPr id="3" name="İçerik Yer Tutucusu 2"/>
          <p:cNvSpPr>
            <a:spLocks noGrp="1"/>
          </p:cNvSpPr>
          <p:nvPr>
            <p:ph idx="1"/>
          </p:nvPr>
        </p:nvSpPr>
        <p:spPr/>
        <p:txBody>
          <a:bodyPr/>
          <a:lstStyle/>
          <a:p>
            <a:r>
              <a:rPr lang="tr-TR" dirty="0"/>
              <a:t>Temsilciye yapılan teslim de TMK m. 978 gereği temsil edilene yapılmış gibi zilyetliği geçirmektedir. Örneğin, evini A’ya kiralayan B’den anahtarı A’nın temsilcisi C’nin alması halinde, A’nın da dolaylı zilyetliği kurulmuş olur. Bu sebeple zilyetlik konusu şeye A da zilyet olur.</a:t>
            </a:r>
            <a:r>
              <a:rPr lang="tr-TR" dirty="0"/>
              <a:t> </a:t>
            </a:r>
          </a:p>
        </p:txBody>
      </p:sp>
    </p:spTree>
    <p:extLst>
      <p:ext uri="{BB962C8B-B14F-4D97-AF65-F5344CB8AC3E}">
        <p14:creationId xmlns:p14="http://schemas.microsoft.com/office/powerpoint/2010/main" val="465253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Kısa elden teslim</a:t>
            </a:r>
            <a:endParaRPr lang="tr-TR" dirty="0"/>
          </a:p>
        </p:txBody>
      </p:sp>
      <p:sp>
        <p:nvSpPr>
          <p:cNvPr id="3" name="İçerik Yer Tutucusu 2"/>
          <p:cNvSpPr>
            <a:spLocks noGrp="1"/>
          </p:cNvSpPr>
          <p:nvPr>
            <p:ph idx="1"/>
          </p:nvPr>
        </p:nvSpPr>
        <p:spPr/>
        <p:txBody>
          <a:bodyPr/>
          <a:lstStyle/>
          <a:p>
            <a:pPr lvl="0"/>
            <a:r>
              <a:rPr lang="tr-TR" dirty="0"/>
              <a:t>Kısa elden teslim yoluyla zilyetliğin devredilmesinde, halihazırda zilyetlik konusu şeye zilyet olan kimsenin zilyetlik sıfatının değişmesi ve şey üzerinde zilyetliğinin devam etmesi söz konusudur. Örneğin, A’nın yaz tatili boyunca izlemesi için arkadaşı B’ye ödünç verdiği televizyonu tatil sonunda ona satması halinde kısa elden teslim yoluyla zilyetlik devredilmektedir</a:t>
            </a:r>
            <a:r>
              <a:rPr lang="tr-TR" dirty="0" smtClean="0"/>
              <a:t>.</a:t>
            </a:r>
            <a:endParaRPr lang="tr-TR" dirty="0"/>
          </a:p>
        </p:txBody>
      </p:sp>
    </p:spTree>
    <p:extLst>
      <p:ext uri="{BB962C8B-B14F-4D97-AF65-F5344CB8AC3E}">
        <p14:creationId xmlns:p14="http://schemas.microsoft.com/office/powerpoint/2010/main" val="1499071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Hükmen teslim</a:t>
            </a:r>
            <a:endParaRPr lang="tr-TR" dirty="0"/>
          </a:p>
        </p:txBody>
      </p:sp>
      <p:sp>
        <p:nvSpPr>
          <p:cNvPr id="3" name="İçerik Yer Tutucusu 2"/>
          <p:cNvSpPr>
            <a:spLocks noGrp="1"/>
          </p:cNvSpPr>
          <p:nvPr>
            <p:ph idx="1"/>
          </p:nvPr>
        </p:nvSpPr>
        <p:spPr/>
        <p:txBody>
          <a:bodyPr/>
          <a:lstStyle/>
          <a:p>
            <a:r>
              <a:rPr lang="tr-TR" dirty="0"/>
              <a:t>Hükmen teslimde, zilyetliği devreden dolaysız zilyet, dolaysız zilyet sıfatını koruyarak ve yeni zilyetle aralarındaki özel bir ilişkiye dayanarak yeni zilyede yalnızca dolaylı zilyetliği devretmektedir. Örneğin, üniversite eğitimi sonrası başka bir şehre taşınan ve bu sebeple kanepesini arkadaşı B’ye satan A’nın taşınıncaya kadar kanepenin kendisinde kalması konusunda anlaşması halinde, hükmen teslim söz konusudur.</a:t>
            </a:r>
            <a:r>
              <a:rPr lang="tr-TR" dirty="0"/>
              <a:t> </a:t>
            </a:r>
          </a:p>
        </p:txBody>
      </p:sp>
    </p:spTree>
    <p:extLst>
      <p:ext uri="{BB962C8B-B14F-4D97-AF65-F5344CB8AC3E}">
        <p14:creationId xmlns:p14="http://schemas.microsoft.com/office/powerpoint/2010/main" val="1442880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Zilyetliğin havalesi</a:t>
            </a:r>
            <a:endParaRPr lang="tr-TR" dirty="0"/>
          </a:p>
        </p:txBody>
      </p:sp>
      <p:sp>
        <p:nvSpPr>
          <p:cNvPr id="3" name="İçerik Yer Tutucusu 2"/>
          <p:cNvSpPr>
            <a:spLocks noGrp="1"/>
          </p:cNvSpPr>
          <p:nvPr>
            <p:ph idx="1"/>
          </p:nvPr>
        </p:nvSpPr>
        <p:spPr/>
        <p:txBody>
          <a:bodyPr/>
          <a:lstStyle/>
          <a:p>
            <a:r>
              <a:rPr lang="tr-TR" dirty="0"/>
              <a:t>Zilyetliğin havalesinde dolaylı zilyet konumunda olan kimsenin bir başkasına dolaylı zilyetliği devretmesi söz konusudur. Örneğin, içinde kiracı bulunan bir taşınmazın bir başkasına satılması halinde zilyetlik zilyetliğin havalesi yoluyla devredilmiştir.</a:t>
            </a:r>
            <a:r>
              <a:rPr lang="tr-TR" dirty="0"/>
              <a:t> </a:t>
            </a:r>
          </a:p>
        </p:txBody>
      </p:sp>
    </p:spTree>
    <p:extLst>
      <p:ext uri="{BB962C8B-B14F-4D97-AF65-F5344CB8AC3E}">
        <p14:creationId xmlns:p14="http://schemas.microsoft.com/office/powerpoint/2010/main" val="1918057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Emtia senetlerinin devri yoluyla teslim</a:t>
            </a:r>
            <a:endParaRPr lang="tr-TR" dirty="0"/>
          </a:p>
        </p:txBody>
      </p:sp>
      <p:sp>
        <p:nvSpPr>
          <p:cNvPr id="3" name="İçerik Yer Tutucusu 2"/>
          <p:cNvSpPr>
            <a:spLocks noGrp="1"/>
          </p:cNvSpPr>
          <p:nvPr>
            <p:ph idx="1"/>
          </p:nvPr>
        </p:nvSpPr>
        <p:spPr/>
        <p:txBody>
          <a:bodyPr/>
          <a:lstStyle/>
          <a:p>
            <a:r>
              <a:rPr lang="tr-TR" dirty="0"/>
              <a:t>Emtia senetlerinin teslimi yoluyla zilyetliğin devri, TMK m. 980’de düzenlenmiş olup, bu yolla zilyetliğin devredilmesi, bir taşıyıcıya veya umumi mağazaya bırakılmış bir mal bulunmasına ve bu mal için kıymetli evrak niteliğinde bir senedin teslim edilmiş olmasına bağlıdır. Umumi mağazaların düzenlediği makbuz senedi ve </a:t>
            </a:r>
            <a:r>
              <a:rPr lang="tr-TR" dirty="0" err="1"/>
              <a:t>varant</a:t>
            </a:r>
            <a:r>
              <a:rPr lang="tr-TR" dirty="0"/>
              <a:t> veya deniz taşımacılığında kullanılan </a:t>
            </a:r>
            <a:r>
              <a:rPr lang="tr-TR" dirty="0" err="1"/>
              <a:t>konişmento</a:t>
            </a:r>
            <a:r>
              <a:rPr lang="tr-TR" dirty="0"/>
              <a:t> emtia senetlerine örnek olarak verilebilir.</a:t>
            </a:r>
            <a:r>
              <a:rPr lang="tr-TR" dirty="0"/>
              <a:t> </a:t>
            </a:r>
          </a:p>
        </p:txBody>
      </p:sp>
    </p:spTree>
    <p:extLst>
      <p:ext uri="{BB962C8B-B14F-4D97-AF65-F5344CB8AC3E}">
        <p14:creationId xmlns:p14="http://schemas.microsoft.com/office/powerpoint/2010/main" val="2954980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kyüzü">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Gökyüzü</Template>
  <TotalTime>3</TotalTime>
  <Words>448</Words>
  <Application>Microsoft Macintosh PowerPoint</Application>
  <PresentationFormat>Geniş Ekran</PresentationFormat>
  <Paragraphs>30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Calibri</vt:lpstr>
      <vt:lpstr>Calibri Light</vt:lpstr>
      <vt:lpstr>Arial</vt:lpstr>
      <vt:lpstr>Gökyüzü</vt:lpstr>
      <vt:lpstr>ZİLYETLİK 2</vt:lpstr>
      <vt:lpstr>Zilyetliğin devri</vt:lpstr>
      <vt:lpstr>Eşyanın veya araçların teslimi</vt:lpstr>
      <vt:lpstr>Zilyetlik sözleşmesi</vt:lpstr>
      <vt:lpstr>Temsilciye yapılan teslim</vt:lpstr>
      <vt:lpstr>Kısa elden teslim</vt:lpstr>
      <vt:lpstr>Hükmen teslim</vt:lpstr>
      <vt:lpstr>Zilyetliğin havalesi</vt:lpstr>
      <vt:lpstr>Emtia senetlerinin devri yoluyla teslim</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ZİLYETLİK 2</dc:title>
  <dc:creator>Tuğçe ORAL</dc:creator>
  <cp:lastModifiedBy>Tuğçe ORAL</cp:lastModifiedBy>
  <cp:revision>2</cp:revision>
  <dcterms:created xsi:type="dcterms:W3CDTF">2018-01-31T12:38:20Z</dcterms:created>
  <dcterms:modified xsi:type="dcterms:W3CDTF">2018-05-09T18:41:45Z</dcterms:modified>
</cp:coreProperties>
</file>