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98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12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68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491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361289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94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8087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19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64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41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483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3222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İlkel metabolizma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Anaerobik</a:t>
            </a:r>
            <a:endParaRPr lang="tr-TR" dirty="0" smtClean="0"/>
          </a:p>
          <a:p>
            <a:r>
              <a:rPr lang="tr-TR" b="1" dirty="0" smtClean="0"/>
              <a:t>Isıya dirençli</a:t>
            </a:r>
            <a:endParaRPr lang="tr-TR" dirty="0" smtClean="0"/>
          </a:p>
          <a:p>
            <a:r>
              <a:rPr lang="tr-TR" b="1" dirty="0" smtClean="0"/>
              <a:t>Karbon metabolizması ototrof</a:t>
            </a:r>
          </a:p>
          <a:p>
            <a:r>
              <a:rPr lang="tr-TR" b="1" dirty="0"/>
              <a:t>Temel yakıt </a:t>
            </a:r>
            <a:r>
              <a:rPr lang="tr-TR" b="1" dirty="0" smtClean="0"/>
              <a:t>H</a:t>
            </a:r>
            <a:r>
              <a:rPr lang="tr-TR" b="1" baseline="-25000" dirty="0" smtClean="0"/>
              <a:t>2</a:t>
            </a:r>
            <a:r>
              <a:rPr lang="tr-TR" b="1" dirty="0" smtClean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1694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Ökaryotik</a:t>
            </a:r>
            <a:r>
              <a:rPr lang="tr-TR" dirty="0" smtClean="0"/>
              <a:t> hücrelerin kökenini en iyi açıklayan ve en çok destek alan görüş “</a:t>
            </a:r>
            <a:r>
              <a:rPr lang="tr-TR" dirty="0" err="1" smtClean="0"/>
              <a:t>endosimbiyotik</a:t>
            </a:r>
            <a:r>
              <a:rPr lang="tr-TR" dirty="0" smtClean="0"/>
              <a:t> hipotez”dir.</a:t>
            </a:r>
          </a:p>
          <a:p>
            <a:r>
              <a:rPr lang="tr-TR" dirty="0" smtClean="0"/>
              <a:t>Hipotez; </a:t>
            </a:r>
            <a:r>
              <a:rPr lang="tr-TR" dirty="0" err="1" smtClean="0"/>
              <a:t>ökaryot</a:t>
            </a:r>
            <a:r>
              <a:rPr lang="tr-TR" dirty="0" smtClean="0"/>
              <a:t> mitokondrilerinin solunum yapan bir bakterinin, </a:t>
            </a:r>
            <a:r>
              <a:rPr lang="tr-TR" dirty="0" err="1" smtClean="0"/>
              <a:t>ökaryot</a:t>
            </a:r>
            <a:r>
              <a:rPr lang="tr-TR" dirty="0" smtClean="0"/>
              <a:t> kloroplastlarının ise oksijenli fotosentez yapan </a:t>
            </a:r>
            <a:r>
              <a:rPr lang="tr-TR" dirty="0" err="1" smtClean="0"/>
              <a:t>siyanobakteri</a:t>
            </a:r>
            <a:r>
              <a:rPr lang="tr-TR" dirty="0" smtClean="0"/>
              <a:t> benzeri bir organizmanın diğer hücrelerin içine kararlı şekilde kaynaşmasıyla oluştuğunu savunur.</a:t>
            </a:r>
          </a:p>
        </p:txBody>
      </p:sp>
    </p:spTree>
    <p:extLst>
      <p:ext uri="{BB962C8B-B14F-4D97-AF65-F5344CB8AC3E}">
        <p14:creationId xmlns:p14="http://schemas.microsoft.com/office/powerpoint/2010/main" val="3267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Mikrobiyel</a:t>
            </a:r>
            <a:r>
              <a:rPr lang="tr-TR" b="1" dirty="0" smtClean="0"/>
              <a:t> Çeşitlenme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Dünyada belli kaynaklar tükenmiş, kısıtlı hale gelmiş, evrim de daha etkin yeni metabolizmalar seçmiş.</a:t>
            </a:r>
          </a:p>
          <a:p>
            <a:r>
              <a:rPr lang="tr-TR" dirty="0" smtClean="0"/>
              <a:t>Belirli kaynaklar bitmiş ama bazıları da oluşmuş (mikroorganizmalar, onların </a:t>
            </a:r>
            <a:r>
              <a:rPr lang="tr-TR" dirty="0" err="1" smtClean="0"/>
              <a:t>metabolik</a:t>
            </a:r>
            <a:r>
              <a:rPr lang="tr-TR" dirty="0" smtClean="0"/>
              <a:t> aktiviteleri bazı kaynakları tüketirken bazılarını üretmiş)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671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04664"/>
            <a:ext cx="8229600" cy="6050144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Yaklaşık olarak,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Dünya 4.5 milyar yıl önce</a:t>
            </a:r>
          </a:p>
          <a:p>
            <a:pPr>
              <a:buNone/>
            </a:pPr>
            <a:r>
              <a:rPr lang="tr-TR" dirty="0" smtClean="0"/>
              <a:t>	LUCA 4.3 milyar yıl önce</a:t>
            </a:r>
          </a:p>
          <a:p>
            <a:pPr>
              <a:buNone/>
            </a:pPr>
            <a:r>
              <a:rPr lang="tr-TR" dirty="0" smtClean="0"/>
              <a:t>	Bakteri ve </a:t>
            </a:r>
            <a:r>
              <a:rPr lang="tr-TR" dirty="0" err="1" smtClean="0"/>
              <a:t>Arkelerin</a:t>
            </a:r>
            <a:r>
              <a:rPr lang="tr-TR" dirty="0" smtClean="0"/>
              <a:t> öncüleri 3.8 milyar yıl önce oluşmuş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776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Arke</a:t>
            </a:r>
            <a:r>
              <a:rPr lang="tr-TR" dirty="0" smtClean="0"/>
              <a:t> ve Bakteriler zamanla farklı metabolizmalar geliştirmiş. </a:t>
            </a:r>
          </a:p>
          <a:p>
            <a:r>
              <a:rPr lang="tr-TR" dirty="0" smtClean="0"/>
              <a:t>İlkel bakteriler</a:t>
            </a:r>
          </a:p>
          <a:p>
            <a:pPr>
              <a:buNone/>
            </a:pPr>
            <a:r>
              <a:rPr lang="tr-TR" dirty="0" smtClean="0"/>
              <a:t>H</a:t>
            </a:r>
            <a:r>
              <a:rPr lang="tr-TR" baseline="-25000" dirty="0" smtClean="0"/>
              <a:t>2</a:t>
            </a:r>
            <a:r>
              <a:rPr lang="tr-TR" dirty="0" smtClean="0"/>
              <a:t>+CO</a:t>
            </a:r>
            <a:r>
              <a:rPr lang="tr-TR" baseline="-25000" dirty="0" smtClean="0"/>
              <a:t>2</a:t>
            </a:r>
            <a:r>
              <a:rPr lang="tr-TR" dirty="0" smtClean="0"/>
              <a:t>              </a:t>
            </a:r>
            <a:r>
              <a:rPr lang="tr-TR" dirty="0" err="1" smtClean="0"/>
              <a:t>Fe</a:t>
            </a:r>
            <a:r>
              <a:rPr lang="tr-TR" dirty="0" smtClean="0"/>
              <a:t> bileşikleri ve asetat</a:t>
            </a:r>
          </a:p>
          <a:p>
            <a:r>
              <a:rPr lang="tr-TR" dirty="0" smtClean="0"/>
              <a:t>İlkel </a:t>
            </a:r>
            <a:r>
              <a:rPr lang="tr-TR" dirty="0" err="1" smtClean="0"/>
              <a:t>arkeler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H</a:t>
            </a:r>
            <a:r>
              <a:rPr lang="tr-TR" baseline="-25000" dirty="0" smtClean="0"/>
              <a:t>2</a:t>
            </a:r>
            <a:r>
              <a:rPr lang="tr-TR" dirty="0" smtClean="0"/>
              <a:t>+CO</a:t>
            </a:r>
            <a:r>
              <a:rPr lang="tr-TR" baseline="-25000" dirty="0" smtClean="0"/>
              <a:t>2</a:t>
            </a:r>
            <a:r>
              <a:rPr lang="tr-TR" dirty="0" smtClean="0"/>
              <a:t> veya asetatı biriktirip metan oluşturdular.</a:t>
            </a: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3719736" y="378904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38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Fototrofi</a:t>
            </a:r>
            <a:r>
              <a:rPr lang="tr-TR" dirty="0" smtClean="0"/>
              <a:t> 3.3 milyar yıl önce oluşmuş ve sadece </a:t>
            </a:r>
            <a:r>
              <a:rPr lang="tr-TR" i="1" dirty="0" err="1" smtClean="0"/>
              <a:t>Bacteria</a:t>
            </a:r>
            <a:r>
              <a:rPr lang="tr-TR" dirty="0" err="1" smtClean="0"/>
              <a:t>’da</a:t>
            </a:r>
            <a:r>
              <a:rPr lang="tr-TR" dirty="0" smtClean="0"/>
              <a:t> görülmüş</a:t>
            </a:r>
          </a:p>
        </p:txBody>
      </p:sp>
    </p:spTree>
    <p:extLst>
      <p:ext uri="{BB962C8B-B14F-4D97-AF65-F5344CB8AC3E}">
        <p14:creationId xmlns:p14="http://schemas.microsoft.com/office/powerpoint/2010/main" val="99171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Siyanobakteriler</a:t>
            </a:r>
            <a:r>
              <a:rPr lang="tr-TR" dirty="0" smtClean="0"/>
              <a:t> yaklaşık 3 milyar yıl önce ortaya çıktı</a:t>
            </a:r>
          </a:p>
          <a:p>
            <a:endParaRPr lang="tr-TR" dirty="0" smtClean="0"/>
          </a:p>
          <a:p>
            <a:r>
              <a:rPr lang="tr-TR" dirty="0" smtClean="0"/>
              <a:t>CO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 err="1" smtClean="0"/>
              <a:t>nin</a:t>
            </a:r>
            <a:r>
              <a:rPr lang="tr-TR" dirty="0" smtClean="0"/>
              <a:t> </a:t>
            </a:r>
            <a:r>
              <a:rPr lang="tr-TR" dirty="0" err="1" smtClean="0"/>
              <a:t>fotosentetik</a:t>
            </a:r>
            <a:r>
              <a:rPr lang="tr-TR" dirty="0" smtClean="0"/>
              <a:t> indirgenmesi için H</a:t>
            </a:r>
            <a:r>
              <a:rPr lang="tr-TR" baseline="-25000" dirty="0" smtClean="0"/>
              <a:t>2</a:t>
            </a:r>
            <a:r>
              <a:rPr lang="tr-TR" dirty="0" smtClean="0"/>
              <a:t>S yerine H</a:t>
            </a:r>
            <a:r>
              <a:rPr lang="tr-TR" baseline="-25000" dirty="0" smtClean="0"/>
              <a:t>2</a:t>
            </a:r>
            <a:r>
              <a:rPr lang="tr-TR" dirty="0" smtClean="0"/>
              <a:t>O kullanılmış ve atık ürün de S0 yerine O</a:t>
            </a:r>
            <a:r>
              <a:rPr lang="tr-TR" baseline="-25000" dirty="0" smtClean="0"/>
              <a:t>2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448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536" y="1628800"/>
            <a:ext cx="8229600" cy="5906128"/>
          </a:xfrm>
        </p:spPr>
        <p:txBody>
          <a:bodyPr/>
          <a:lstStyle/>
          <a:p>
            <a:r>
              <a:rPr lang="tr-TR" dirty="0" smtClean="0"/>
              <a:t>O</a:t>
            </a:r>
            <a:r>
              <a:rPr lang="tr-TR" baseline="-25000" dirty="0" smtClean="0"/>
              <a:t>2</a:t>
            </a:r>
            <a:r>
              <a:rPr lang="tr-TR" dirty="0" smtClean="0"/>
              <a:t> seviyesi </a:t>
            </a:r>
            <a:r>
              <a:rPr lang="tr-TR" dirty="0" err="1" smtClean="0"/>
              <a:t>oksijenik</a:t>
            </a:r>
            <a:r>
              <a:rPr lang="tr-TR" dirty="0" smtClean="0"/>
              <a:t> fotosentez oluştuktan çok süre sonra artmış. Bu seviye günümüz O</a:t>
            </a:r>
            <a:r>
              <a:rPr lang="tr-TR" baseline="-25000" dirty="0" smtClean="0"/>
              <a:t>2</a:t>
            </a:r>
            <a:r>
              <a:rPr lang="tr-TR" dirty="0" smtClean="0"/>
              <a:t> seviyesine göre düşük ama yine de </a:t>
            </a:r>
            <a:r>
              <a:rPr lang="tr-TR" b="1" dirty="0" smtClean="0"/>
              <a:t>BÜYÜK OKSİDASYON </a:t>
            </a:r>
            <a:r>
              <a:rPr lang="tr-TR" dirty="0" smtClean="0"/>
              <a:t>olayını başlatmış</a:t>
            </a: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001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76672"/>
            <a:ext cx="8229600" cy="5978136"/>
          </a:xfrm>
        </p:spPr>
        <p:txBody>
          <a:bodyPr/>
          <a:lstStyle/>
          <a:p>
            <a:r>
              <a:rPr lang="tr-TR" dirty="0" smtClean="0"/>
              <a:t>O</a:t>
            </a:r>
            <a:r>
              <a:rPr lang="tr-TR" baseline="-25000" dirty="0" smtClean="0"/>
              <a:t>2</a:t>
            </a:r>
            <a:r>
              <a:rPr lang="tr-TR" dirty="0" smtClean="0"/>
              <a:t> yükseldikçe </a:t>
            </a:r>
            <a:r>
              <a:rPr lang="tr-TR" dirty="0" err="1" smtClean="0"/>
              <a:t>Bacteria</a:t>
            </a:r>
            <a:r>
              <a:rPr lang="tr-TR" dirty="0" smtClean="0"/>
              <a:t> ve </a:t>
            </a:r>
            <a:r>
              <a:rPr lang="tr-TR" dirty="0" err="1" smtClean="0"/>
              <a:t>Archae</a:t>
            </a:r>
            <a:r>
              <a:rPr lang="tr-TR" dirty="0" smtClean="0"/>
              <a:t> bu duruma adapte olamadı. O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 err="1" smtClean="0"/>
              <a:t>toksisitesi</a:t>
            </a:r>
            <a:r>
              <a:rPr lang="tr-TR" dirty="0" smtClean="0"/>
              <a:t> oluştu. Kullanacakları indirgenmiş </a:t>
            </a:r>
            <a:r>
              <a:rPr lang="tr-TR" dirty="0" err="1" smtClean="0"/>
              <a:t>substratlar</a:t>
            </a:r>
            <a:r>
              <a:rPr lang="tr-TR" dirty="0" smtClean="0"/>
              <a:t> okside oldu. Bağımlı metabolizması olanlar </a:t>
            </a:r>
            <a:r>
              <a:rPr lang="tr-TR" dirty="0" err="1" smtClean="0"/>
              <a:t>anoksik</a:t>
            </a:r>
            <a:r>
              <a:rPr lang="tr-TR" dirty="0" smtClean="0"/>
              <a:t> ortamda sınırlı kaldı.</a:t>
            </a:r>
          </a:p>
          <a:p>
            <a:r>
              <a:rPr lang="tr-TR" dirty="0" smtClean="0"/>
              <a:t>Öte yandan yeni </a:t>
            </a:r>
            <a:r>
              <a:rPr lang="tr-TR" dirty="0" err="1" smtClean="0"/>
              <a:t>kemolitotrofik</a:t>
            </a:r>
            <a:r>
              <a:rPr lang="tr-TR" dirty="0" smtClean="0"/>
              <a:t> yollar gelişti.  (SO</a:t>
            </a:r>
            <a:r>
              <a:rPr lang="tr-TR" baseline="-25000" dirty="0" smtClean="0"/>
              <a:t>4 </a:t>
            </a:r>
            <a:r>
              <a:rPr lang="tr-TR" dirty="0" smtClean="0"/>
              <a:t>redüksiyonu, NO</a:t>
            </a:r>
            <a:r>
              <a:rPr lang="tr-TR" baseline="-25000" dirty="0" smtClean="0"/>
              <a:t>3</a:t>
            </a:r>
            <a:r>
              <a:rPr lang="tr-TR" dirty="0" smtClean="0"/>
              <a:t> redüksiyonu gibi)</a:t>
            </a:r>
          </a:p>
          <a:p>
            <a:r>
              <a:rPr lang="tr-TR" dirty="0" smtClean="0"/>
              <a:t>Daha da önemlisi O</a:t>
            </a:r>
            <a:r>
              <a:rPr lang="tr-TR" baseline="-25000" dirty="0" smtClean="0"/>
              <a:t>2</a:t>
            </a:r>
            <a:r>
              <a:rPr lang="tr-TR" dirty="0" smtClean="0"/>
              <a:t>/H</a:t>
            </a:r>
            <a:r>
              <a:rPr lang="tr-TR" baseline="-25000" dirty="0" smtClean="0"/>
              <a:t>2</a:t>
            </a:r>
            <a:r>
              <a:rPr lang="tr-TR" dirty="0" smtClean="0"/>
              <a:t>O çiftinin yüksek redüksiyon potansiyeli ile büyük hücre </a:t>
            </a:r>
            <a:r>
              <a:rPr lang="tr-TR" dirty="0" err="1" smtClean="0"/>
              <a:t>populasyonları</a:t>
            </a:r>
            <a:r>
              <a:rPr lang="tr-TR" dirty="0" smtClean="0"/>
              <a:t> gelişti.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983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882808"/>
            <a:ext cx="8892480" cy="4572000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C000"/>
                </a:solidFill>
              </a:rPr>
              <a:t>Yaşamın evrimleşmesinde O</a:t>
            </a:r>
            <a:r>
              <a:rPr lang="tr-TR" baseline="-25000" dirty="0" smtClean="0">
                <a:solidFill>
                  <a:srgbClr val="FFC000"/>
                </a:solidFill>
              </a:rPr>
              <a:t>2</a:t>
            </a:r>
            <a:r>
              <a:rPr lang="tr-TR" dirty="0" smtClean="0">
                <a:solidFill>
                  <a:srgbClr val="FFC000"/>
                </a:solidFill>
              </a:rPr>
              <a:t> neden önemli?</a:t>
            </a:r>
          </a:p>
          <a:p>
            <a:r>
              <a:rPr lang="tr-TR" dirty="0" smtClean="0"/>
              <a:t>Oksijenli solunum</a:t>
            </a:r>
          </a:p>
          <a:p>
            <a:r>
              <a:rPr lang="tr-TR" dirty="0" smtClean="0"/>
              <a:t>Ozon oluşumu</a:t>
            </a:r>
          </a:p>
        </p:txBody>
      </p:sp>
    </p:spTree>
    <p:extLst>
      <p:ext uri="{BB962C8B-B14F-4D97-AF65-F5344CB8AC3E}">
        <p14:creationId xmlns:p14="http://schemas.microsoft.com/office/powerpoint/2010/main" val="168217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Geniş ekran</PresentationFormat>
  <Paragraphs>31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Verdana</vt:lpstr>
      <vt:lpstr>Wingdings 2</vt:lpstr>
      <vt:lpstr>Canlı</vt:lpstr>
      <vt:lpstr>İlkel metabolizma</vt:lpstr>
      <vt:lpstr>Mikrobiyel Çeşitlenme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İlkel metabolizma</dc:title>
  <dc:creator>sevgi</dc:creator>
  <cp:lastModifiedBy>sevgi</cp:lastModifiedBy>
  <cp:revision>1</cp:revision>
  <dcterms:created xsi:type="dcterms:W3CDTF">2020-01-07T09:16:25Z</dcterms:created>
  <dcterms:modified xsi:type="dcterms:W3CDTF">2020-01-07T09:16:34Z</dcterms:modified>
</cp:coreProperties>
</file>