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10387963" y="5038579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720726" y="776289"/>
            <a:ext cx="10750549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720726" y="2250280"/>
            <a:ext cx="10750549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828800" y="6012657"/>
            <a:ext cx="77216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828800" y="5650705"/>
            <a:ext cx="77216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189663" y="5752308"/>
            <a:ext cx="67056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6983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1126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042400" y="381000"/>
            <a:ext cx="2540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3688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9600" y="1882808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048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1491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9379" y="7035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10387963" y="93786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9274176" y="6477000"/>
            <a:ext cx="2844800" cy="3048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3492501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68075" y="809625"/>
            <a:ext cx="670560" cy="300831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8625059" y="9381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8000" y="271465"/>
            <a:ext cx="9652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08000" y="1633536"/>
            <a:ext cx="51816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361289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0075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5943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30931" y="290732"/>
            <a:ext cx="14224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820008" y="290732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820008" y="3427124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696307" y="290732"/>
            <a:ext cx="9144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696307" y="3427124"/>
            <a:ext cx="9144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0736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1472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3096"/>
            <a:ext cx="670560" cy="301752"/>
          </a:xfrm>
        </p:spPr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38087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8194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1891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6641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367664"/>
            <a:ext cx="12192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514475" y="367664"/>
            <a:ext cx="32512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868333" y="320040"/>
            <a:ext cx="7034784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371968" y="6556248"/>
            <a:ext cx="284480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14475" y="6556248"/>
            <a:ext cx="6857493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14101" y="6556248"/>
            <a:ext cx="670560" cy="301752"/>
          </a:xfrm>
        </p:spPr>
        <p:txBody>
          <a:bodyPr/>
          <a:lstStyle>
            <a:lvl1pPr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64131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150896"/>
            <a:ext cx="12192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17649" y="373966"/>
            <a:ext cx="9777984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4000" y="5867400"/>
            <a:ext cx="9777984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144256" y="6556248"/>
            <a:ext cx="280416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60576" y="6557169"/>
            <a:ext cx="6597429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56256" y="6556248"/>
            <a:ext cx="48768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0483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9379" y="14069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8625059" y="4948410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09600" y="1882808"/>
            <a:ext cx="109728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388608" y="6480969"/>
            <a:ext cx="28448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481891"/>
            <a:ext cx="5680075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119360" y="6480969"/>
            <a:ext cx="67056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532226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C000"/>
                </a:solidFill>
              </a:rPr>
              <a:t>İlkel metabolizma</a:t>
            </a:r>
            <a:endParaRPr lang="tr-TR" b="1" dirty="0">
              <a:solidFill>
                <a:srgbClr val="FFC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Anaerobik</a:t>
            </a:r>
            <a:endParaRPr lang="tr-TR" dirty="0" smtClean="0"/>
          </a:p>
          <a:p>
            <a:r>
              <a:rPr lang="tr-TR" b="1" dirty="0" smtClean="0"/>
              <a:t>Isıya dirençli</a:t>
            </a:r>
            <a:endParaRPr lang="tr-TR" dirty="0" smtClean="0"/>
          </a:p>
          <a:p>
            <a:r>
              <a:rPr lang="tr-TR" b="1" dirty="0" smtClean="0"/>
              <a:t>Karbon metabolizması ototrof</a:t>
            </a:r>
          </a:p>
          <a:p>
            <a:r>
              <a:rPr lang="tr-TR" b="1" dirty="0"/>
              <a:t>Temel yakıt </a:t>
            </a:r>
            <a:r>
              <a:rPr lang="tr-TR" b="1" dirty="0" smtClean="0"/>
              <a:t>H</a:t>
            </a:r>
            <a:r>
              <a:rPr lang="tr-TR" b="1" baseline="-25000" dirty="0" smtClean="0"/>
              <a:t>2</a:t>
            </a:r>
            <a:r>
              <a:rPr lang="tr-TR" b="1" dirty="0" smtClean="0"/>
              <a:t>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81694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Ökaryotik</a:t>
            </a:r>
            <a:r>
              <a:rPr lang="tr-TR" dirty="0" smtClean="0"/>
              <a:t> hücrelerin kökenini en iyi açıklayan ve en çok destek alan görüş “</a:t>
            </a:r>
            <a:r>
              <a:rPr lang="tr-TR" dirty="0" err="1" smtClean="0"/>
              <a:t>endosimbiyotik</a:t>
            </a:r>
            <a:r>
              <a:rPr lang="tr-TR" dirty="0" smtClean="0"/>
              <a:t> hipotez”dir.</a:t>
            </a:r>
          </a:p>
          <a:p>
            <a:r>
              <a:rPr lang="tr-TR" dirty="0" smtClean="0"/>
              <a:t>Hipotez; </a:t>
            </a:r>
            <a:r>
              <a:rPr lang="tr-TR" dirty="0" err="1" smtClean="0"/>
              <a:t>ökaryot</a:t>
            </a:r>
            <a:r>
              <a:rPr lang="tr-TR" dirty="0" smtClean="0"/>
              <a:t> mitokondrilerinin solunum yapan bir bakterinin, </a:t>
            </a:r>
            <a:r>
              <a:rPr lang="tr-TR" dirty="0" err="1" smtClean="0"/>
              <a:t>ökaryot</a:t>
            </a:r>
            <a:r>
              <a:rPr lang="tr-TR" dirty="0" smtClean="0"/>
              <a:t> kloroplastlarının ise oksijenli fotosentez yapan </a:t>
            </a:r>
            <a:r>
              <a:rPr lang="tr-TR" dirty="0" err="1" smtClean="0"/>
              <a:t>siyanobakteri</a:t>
            </a:r>
            <a:r>
              <a:rPr lang="tr-TR" dirty="0" smtClean="0"/>
              <a:t> benzeri bir organizmanın diğer hücrelerin içine kararlı şekilde kaynaşmasıyla oluştuğunu savunur.</a:t>
            </a:r>
          </a:p>
        </p:txBody>
      </p:sp>
    </p:spTree>
    <p:extLst>
      <p:ext uri="{BB962C8B-B14F-4D97-AF65-F5344CB8AC3E}">
        <p14:creationId xmlns:p14="http://schemas.microsoft.com/office/powerpoint/2010/main" val="32676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Mikrobiyel</a:t>
            </a:r>
            <a:r>
              <a:rPr lang="tr-TR" b="1" dirty="0" smtClean="0"/>
              <a:t> Çeşitlenme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Dünyada belli kaynaklar tükenmiş, kısıtlı hale gelmiş, evrim de daha etkin yeni metabolizmalar seçmiş.</a:t>
            </a:r>
          </a:p>
          <a:p>
            <a:r>
              <a:rPr lang="tr-TR" dirty="0" smtClean="0"/>
              <a:t>Belirli kaynaklar bitmiş ama bazıları da oluşmuş (mikroorganizmalar, onların </a:t>
            </a:r>
            <a:r>
              <a:rPr lang="tr-TR" dirty="0" err="1" smtClean="0"/>
              <a:t>metabolik</a:t>
            </a:r>
            <a:r>
              <a:rPr lang="tr-TR" dirty="0" smtClean="0"/>
              <a:t> aktiviteleri bazı kaynakları tüketirken bazılarını üretmiş)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56712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404664"/>
            <a:ext cx="8229600" cy="6050144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Yaklaşık olarak, 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Dünya 4.5 milyar yıl önce</a:t>
            </a:r>
          </a:p>
          <a:p>
            <a:pPr>
              <a:buNone/>
            </a:pPr>
            <a:r>
              <a:rPr lang="tr-TR" dirty="0" smtClean="0"/>
              <a:t>	LUCA 4.3 milyar yıl önce</a:t>
            </a:r>
          </a:p>
          <a:p>
            <a:pPr>
              <a:buNone/>
            </a:pPr>
            <a:r>
              <a:rPr lang="tr-TR" dirty="0" smtClean="0"/>
              <a:t>	Bakteri ve </a:t>
            </a:r>
            <a:r>
              <a:rPr lang="tr-TR" dirty="0" err="1" smtClean="0"/>
              <a:t>Arkelerin</a:t>
            </a:r>
            <a:r>
              <a:rPr lang="tr-TR" dirty="0" smtClean="0"/>
              <a:t> öncüleri 3.8 milyar yıl önce oluşmuş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776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Arke</a:t>
            </a:r>
            <a:r>
              <a:rPr lang="tr-TR" dirty="0" smtClean="0"/>
              <a:t> ve Bakteriler zamanla farklı metabolizmalar geliştirmiş. </a:t>
            </a:r>
          </a:p>
          <a:p>
            <a:r>
              <a:rPr lang="tr-TR" dirty="0" smtClean="0"/>
              <a:t>İlkel bakteriler</a:t>
            </a:r>
          </a:p>
          <a:p>
            <a:pPr>
              <a:buNone/>
            </a:pPr>
            <a:r>
              <a:rPr lang="tr-TR" dirty="0" smtClean="0"/>
              <a:t>H</a:t>
            </a:r>
            <a:r>
              <a:rPr lang="tr-TR" baseline="-25000" dirty="0" smtClean="0"/>
              <a:t>2</a:t>
            </a:r>
            <a:r>
              <a:rPr lang="tr-TR" dirty="0" smtClean="0"/>
              <a:t>+CO</a:t>
            </a:r>
            <a:r>
              <a:rPr lang="tr-TR" baseline="-25000" dirty="0" smtClean="0"/>
              <a:t>2</a:t>
            </a:r>
            <a:r>
              <a:rPr lang="tr-TR" dirty="0" smtClean="0"/>
              <a:t>              </a:t>
            </a:r>
            <a:r>
              <a:rPr lang="tr-TR" dirty="0" err="1" smtClean="0"/>
              <a:t>Fe</a:t>
            </a:r>
            <a:r>
              <a:rPr lang="tr-TR" dirty="0" smtClean="0"/>
              <a:t> bileşikleri ve asetat</a:t>
            </a:r>
          </a:p>
          <a:p>
            <a:r>
              <a:rPr lang="tr-TR" dirty="0" smtClean="0"/>
              <a:t>İlkel </a:t>
            </a:r>
            <a:r>
              <a:rPr lang="tr-TR" dirty="0" err="1" smtClean="0"/>
              <a:t>arkeler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H</a:t>
            </a:r>
            <a:r>
              <a:rPr lang="tr-TR" baseline="-25000" dirty="0" smtClean="0"/>
              <a:t>2</a:t>
            </a:r>
            <a:r>
              <a:rPr lang="tr-TR" dirty="0" smtClean="0"/>
              <a:t>+CO</a:t>
            </a:r>
            <a:r>
              <a:rPr lang="tr-TR" baseline="-25000" dirty="0" smtClean="0"/>
              <a:t>2</a:t>
            </a:r>
            <a:r>
              <a:rPr lang="tr-TR" dirty="0" smtClean="0"/>
              <a:t> veya asetatı biriktirip metan oluşturdular.</a:t>
            </a:r>
            <a:endParaRPr lang="tr-TR" dirty="0"/>
          </a:p>
        </p:txBody>
      </p:sp>
      <p:cxnSp>
        <p:nvCxnSpPr>
          <p:cNvPr id="5" name="4 Düz Ok Bağlayıcısı"/>
          <p:cNvCxnSpPr/>
          <p:nvPr/>
        </p:nvCxnSpPr>
        <p:spPr>
          <a:xfrm>
            <a:off x="3719736" y="3789040"/>
            <a:ext cx="129614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38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Fototrofi</a:t>
            </a:r>
            <a:r>
              <a:rPr lang="tr-TR" dirty="0" smtClean="0"/>
              <a:t> 3.3 milyar yıl önce oluşmuş ve sadece </a:t>
            </a:r>
            <a:r>
              <a:rPr lang="tr-TR" i="1" dirty="0" err="1" smtClean="0"/>
              <a:t>Bacteria</a:t>
            </a:r>
            <a:r>
              <a:rPr lang="tr-TR" dirty="0" err="1" smtClean="0"/>
              <a:t>’da</a:t>
            </a:r>
            <a:r>
              <a:rPr lang="tr-TR" dirty="0" smtClean="0"/>
              <a:t> görülmüş</a:t>
            </a:r>
          </a:p>
        </p:txBody>
      </p:sp>
    </p:spTree>
    <p:extLst>
      <p:ext uri="{BB962C8B-B14F-4D97-AF65-F5344CB8AC3E}">
        <p14:creationId xmlns:p14="http://schemas.microsoft.com/office/powerpoint/2010/main" val="99171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Siyanobakteriler</a:t>
            </a:r>
            <a:r>
              <a:rPr lang="tr-TR" dirty="0" smtClean="0"/>
              <a:t> yaklaşık 3 milyar yıl önce ortaya çıktı</a:t>
            </a:r>
          </a:p>
          <a:p>
            <a:endParaRPr lang="tr-TR" dirty="0" smtClean="0"/>
          </a:p>
          <a:p>
            <a:r>
              <a:rPr lang="tr-TR" dirty="0" smtClean="0"/>
              <a:t>CO</a:t>
            </a:r>
            <a:r>
              <a:rPr lang="tr-TR" baseline="-25000" dirty="0" smtClean="0"/>
              <a:t>2</a:t>
            </a:r>
            <a:r>
              <a:rPr lang="tr-TR" dirty="0" smtClean="0"/>
              <a:t> </a:t>
            </a:r>
            <a:r>
              <a:rPr lang="tr-TR" dirty="0" err="1" smtClean="0"/>
              <a:t>nin</a:t>
            </a:r>
            <a:r>
              <a:rPr lang="tr-TR" dirty="0" smtClean="0"/>
              <a:t> </a:t>
            </a:r>
            <a:r>
              <a:rPr lang="tr-TR" dirty="0" err="1" smtClean="0"/>
              <a:t>fotosentetik</a:t>
            </a:r>
            <a:r>
              <a:rPr lang="tr-TR" dirty="0" smtClean="0"/>
              <a:t> indirgenmesi için H</a:t>
            </a:r>
            <a:r>
              <a:rPr lang="tr-TR" baseline="-25000" dirty="0" smtClean="0"/>
              <a:t>2</a:t>
            </a:r>
            <a:r>
              <a:rPr lang="tr-TR" dirty="0" smtClean="0"/>
              <a:t>S yerine H</a:t>
            </a:r>
            <a:r>
              <a:rPr lang="tr-TR" baseline="-25000" dirty="0" smtClean="0"/>
              <a:t>2</a:t>
            </a:r>
            <a:r>
              <a:rPr lang="tr-TR" dirty="0" smtClean="0"/>
              <a:t>O kullanılmış ve atık ürün de S0 yerine O</a:t>
            </a:r>
            <a:r>
              <a:rPr lang="tr-TR" baseline="-25000" dirty="0" smtClean="0"/>
              <a:t>2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5448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19536" y="1628800"/>
            <a:ext cx="8229600" cy="5906128"/>
          </a:xfrm>
        </p:spPr>
        <p:txBody>
          <a:bodyPr/>
          <a:lstStyle/>
          <a:p>
            <a:r>
              <a:rPr lang="tr-TR" dirty="0" smtClean="0"/>
              <a:t>O</a:t>
            </a:r>
            <a:r>
              <a:rPr lang="tr-TR" baseline="-25000" dirty="0" smtClean="0"/>
              <a:t>2</a:t>
            </a:r>
            <a:r>
              <a:rPr lang="tr-TR" dirty="0" smtClean="0"/>
              <a:t> seviyesi </a:t>
            </a:r>
            <a:r>
              <a:rPr lang="tr-TR" dirty="0" err="1" smtClean="0"/>
              <a:t>oksijenik</a:t>
            </a:r>
            <a:r>
              <a:rPr lang="tr-TR" dirty="0" smtClean="0"/>
              <a:t> fotosentez oluştuktan çok süre sonra artmış. Bu seviye günümüz O</a:t>
            </a:r>
            <a:r>
              <a:rPr lang="tr-TR" baseline="-25000" dirty="0" smtClean="0"/>
              <a:t>2</a:t>
            </a:r>
            <a:r>
              <a:rPr lang="tr-TR" dirty="0" smtClean="0"/>
              <a:t> seviyesine göre düşük ama yine de </a:t>
            </a:r>
            <a:r>
              <a:rPr lang="tr-TR" b="1" dirty="0" smtClean="0"/>
              <a:t>BÜYÜK OKSİDASYON </a:t>
            </a:r>
            <a:r>
              <a:rPr lang="tr-TR" dirty="0" smtClean="0"/>
              <a:t>olayını başlatmış</a:t>
            </a:r>
          </a:p>
          <a:p>
            <a:pPr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00014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476672"/>
            <a:ext cx="8229600" cy="5978136"/>
          </a:xfrm>
        </p:spPr>
        <p:txBody>
          <a:bodyPr/>
          <a:lstStyle/>
          <a:p>
            <a:r>
              <a:rPr lang="tr-TR" dirty="0" smtClean="0"/>
              <a:t>O</a:t>
            </a:r>
            <a:r>
              <a:rPr lang="tr-TR" baseline="-25000" dirty="0" smtClean="0"/>
              <a:t>2</a:t>
            </a:r>
            <a:r>
              <a:rPr lang="tr-TR" dirty="0" smtClean="0"/>
              <a:t> yükseldikçe </a:t>
            </a:r>
            <a:r>
              <a:rPr lang="tr-TR" dirty="0" err="1" smtClean="0"/>
              <a:t>Bacteria</a:t>
            </a:r>
            <a:r>
              <a:rPr lang="tr-TR" dirty="0" smtClean="0"/>
              <a:t> ve </a:t>
            </a:r>
            <a:r>
              <a:rPr lang="tr-TR" dirty="0" err="1" smtClean="0"/>
              <a:t>Archae</a:t>
            </a:r>
            <a:r>
              <a:rPr lang="tr-TR" dirty="0" smtClean="0"/>
              <a:t> bu duruma adapte olamadı. O</a:t>
            </a:r>
            <a:r>
              <a:rPr lang="tr-TR" baseline="-25000" dirty="0" smtClean="0"/>
              <a:t>2</a:t>
            </a:r>
            <a:r>
              <a:rPr lang="tr-TR" dirty="0" smtClean="0"/>
              <a:t> </a:t>
            </a:r>
            <a:r>
              <a:rPr lang="tr-TR" dirty="0" err="1" smtClean="0"/>
              <a:t>toksisitesi</a:t>
            </a:r>
            <a:r>
              <a:rPr lang="tr-TR" dirty="0" smtClean="0"/>
              <a:t> oluştu. Kullanacakları indirgenmiş </a:t>
            </a:r>
            <a:r>
              <a:rPr lang="tr-TR" dirty="0" err="1" smtClean="0"/>
              <a:t>substratlar</a:t>
            </a:r>
            <a:r>
              <a:rPr lang="tr-TR" dirty="0" smtClean="0"/>
              <a:t> okside oldu. Bağımlı metabolizması olanlar </a:t>
            </a:r>
            <a:r>
              <a:rPr lang="tr-TR" dirty="0" err="1" smtClean="0"/>
              <a:t>anoksik</a:t>
            </a:r>
            <a:r>
              <a:rPr lang="tr-TR" dirty="0" smtClean="0"/>
              <a:t> ortamda sınırlı kaldı.</a:t>
            </a:r>
          </a:p>
          <a:p>
            <a:r>
              <a:rPr lang="tr-TR" dirty="0" smtClean="0"/>
              <a:t>Öte yandan yeni </a:t>
            </a:r>
            <a:r>
              <a:rPr lang="tr-TR" dirty="0" err="1" smtClean="0"/>
              <a:t>kemolitotrofik</a:t>
            </a:r>
            <a:r>
              <a:rPr lang="tr-TR" dirty="0" smtClean="0"/>
              <a:t> yollar gelişti.  (SO</a:t>
            </a:r>
            <a:r>
              <a:rPr lang="tr-TR" baseline="-25000" dirty="0" smtClean="0"/>
              <a:t>4 </a:t>
            </a:r>
            <a:r>
              <a:rPr lang="tr-TR" dirty="0" smtClean="0"/>
              <a:t>redüksiyonu, NO</a:t>
            </a:r>
            <a:r>
              <a:rPr lang="tr-TR" baseline="-25000" dirty="0" smtClean="0"/>
              <a:t>3</a:t>
            </a:r>
            <a:r>
              <a:rPr lang="tr-TR" dirty="0" smtClean="0"/>
              <a:t> redüksiyonu gibi)</a:t>
            </a:r>
          </a:p>
          <a:p>
            <a:r>
              <a:rPr lang="tr-TR" dirty="0" smtClean="0"/>
              <a:t>Daha da önemlisi O</a:t>
            </a:r>
            <a:r>
              <a:rPr lang="tr-TR" baseline="-25000" dirty="0" smtClean="0"/>
              <a:t>2</a:t>
            </a:r>
            <a:r>
              <a:rPr lang="tr-TR" dirty="0" smtClean="0"/>
              <a:t>/H</a:t>
            </a:r>
            <a:r>
              <a:rPr lang="tr-TR" baseline="-25000" dirty="0" smtClean="0"/>
              <a:t>2</a:t>
            </a:r>
            <a:r>
              <a:rPr lang="tr-TR" dirty="0" smtClean="0"/>
              <a:t>O çiftinin yüksek redüksiyon potansiyeli ile büyük hücre </a:t>
            </a:r>
            <a:r>
              <a:rPr lang="tr-TR" dirty="0" err="1" smtClean="0"/>
              <a:t>populasyonları</a:t>
            </a:r>
            <a:r>
              <a:rPr lang="tr-TR" dirty="0" smtClean="0"/>
              <a:t> gelişti.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983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524000" y="1882808"/>
            <a:ext cx="8892480" cy="4572000"/>
          </a:xfrm>
        </p:spPr>
        <p:txBody>
          <a:bodyPr/>
          <a:lstStyle/>
          <a:p>
            <a:pPr>
              <a:buNone/>
            </a:pPr>
            <a:r>
              <a:rPr lang="tr-TR" dirty="0" smtClean="0">
                <a:solidFill>
                  <a:srgbClr val="FFC000"/>
                </a:solidFill>
              </a:rPr>
              <a:t>Yaşamın evrimleşmesinde O</a:t>
            </a:r>
            <a:r>
              <a:rPr lang="tr-TR" baseline="-25000" dirty="0" smtClean="0">
                <a:solidFill>
                  <a:srgbClr val="FFC000"/>
                </a:solidFill>
              </a:rPr>
              <a:t>2</a:t>
            </a:r>
            <a:r>
              <a:rPr lang="tr-TR" dirty="0" smtClean="0">
                <a:solidFill>
                  <a:srgbClr val="FFC000"/>
                </a:solidFill>
              </a:rPr>
              <a:t> neden önemli?</a:t>
            </a:r>
          </a:p>
          <a:p>
            <a:r>
              <a:rPr lang="tr-TR" dirty="0" smtClean="0"/>
              <a:t>Oksijenli solunum</a:t>
            </a:r>
          </a:p>
          <a:p>
            <a:r>
              <a:rPr lang="tr-TR" dirty="0" smtClean="0"/>
              <a:t>Ozon oluşumu</a:t>
            </a:r>
          </a:p>
        </p:txBody>
      </p:sp>
    </p:spTree>
    <p:extLst>
      <p:ext uri="{BB962C8B-B14F-4D97-AF65-F5344CB8AC3E}">
        <p14:creationId xmlns:p14="http://schemas.microsoft.com/office/powerpoint/2010/main" val="1682178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Güven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251</Words>
  <Application>Microsoft Office PowerPoint</Application>
  <PresentationFormat>Geniş ekran</PresentationFormat>
  <Paragraphs>31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Century Gothic</vt:lpstr>
      <vt:lpstr>Verdana</vt:lpstr>
      <vt:lpstr>Wingdings 2</vt:lpstr>
      <vt:lpstr>Canlı</vt:lpstr>
      <vt:lpstr>İlkel metabolizma</vt:lpstr>
      <vt:lpstr>Mikrobiyel Çeşitlenme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İlkel metabolizma</dc:title>
  <dc:creator>sevgi</dc:creator>
  <cp:lastModifiedBy>sevgi</cp:lastModifiedBy>
  <cp:revision>1</cp:revision>
  <dcterms:created xsi:type="dcterms:W3CDTF">2020-01-07T09:16:25Z</dcterms:created>
  <dcterms:modified xsi:type="dcterms:W3CDTF">2020-01-07T09:16:34Z</dcterms:modified>
</cp:coreProperties>
</file>