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68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29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180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35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09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222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28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6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75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72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31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84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768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89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96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13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69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İşletmenin Temel Fonksiyonları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29246" y="1905000"/>
            <a:ext cx="9375366" cy="400622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ÜRETİM</a:t>
            </a:r>
          </a:p>
          <a:p>
            <a:pPr eaLnBrk="1" hangingPunct="1"/>
            <a:r>
              <a:rPr lang="tr-TR" altLang="tr-TR" dirty="0" smtClean="0"/>
              <a:t>PAZARLAMA</a:t>
            </a:r>
          </a:p>
          <a:p>
            <a:pPr eaLnBrk="1" hangingPunct="1"/>
            <a:r>
              <a:rPr lang="tr-TR" altLang="tr-TR" dirty="0" smtClean="0"/>
              <a:t>FİNANS</a:t>
            </a:r>
          </a:p>
          <a:p>
            <a:pPr eaLnBrk="1" hangingPunct="1"/>
            <a:r>
              <a:rPr lang="tr-TR" altLang="tr-TR" dirty="0" smtClean="0"/>
              <a:t>İNSAN KAYNAKLARI</a:t>
            </a:r>
          </a:p>
          <a:p>
            <a:pPr eaLnBrk="1" hangingPunct="1"/>
            <a:r>
              <a:rPr lang="tr-TR" altLang="tr-TR" dirty="0" smtClean="0"/>
              <a:t>HALKLA İLİŞKİLER</a:t>
            </a:r>
          </a:p>
          <a:p>
            <a:pPr eaLnBrk="1" hangingPunct="1"/>
            <a:r>
              <a:rPr lang="tr-TR" altLang="tr-TR" dirty="0" smtClean="0"/>
              <a:t>AR-GE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39196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ÜRETİM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867989" y="1580606"/>
            <a:ext cx="9636623" cy="4330616"/>
          </a:xfrm>
        </p:spPr>
        <p:txBody>
          <a:bodyPr/>
          <a:lstStyle/>
          <a:p>
            <a:r>
              <a:rPr lang="tr-TR" altLang="tr-TR" dirty="0" smtClean="0"/>
              <a:t>   Girdilerin fayda yaratacak şekilde </a:t>
            </a:r>
            <a:r>
              <a:rPr lang="tr-TR" altLang="tr-TR" dirty="0" smtClean="0"/>
              <a:t>mal </a:t>
            </a:r>
            <a:r>
              <a:rPr lang="tr-TR" altLang="tr-TR" dirty="0" smtClean="0"/>
              <a:t>veya hizmete dönüştürülmesi faaliyetidir</a:t>
            </a:r>
            <a:r>
              <a:rPr lang="tr-TR" altLang="tr-TR" dirty="0" smtClean="0"/>
              <a:t>.</a:t>
            </a:r>
          </a:p>
          <a:p>
            <a:endParaRPr lang="tr-TR" altLang="tr-TR" dirty="0">
              <a:solidFill>
                <a:srgbClr val="FF0000"/>
              </a:solidFill>
            </a:endParaRPr>
          </a:p>
          <a:p>
            <a:r>
              <a:rPr lang="tr-TR" altLang="tr-TR" dirty="0" smtClean="0">
                <a:solidFill>
                  <a:srgbClr val="FF0000"/>
                </a:solidFill>
              </a:rPr>
              <a:t>Üretim Faktörleri;</a:t>
            </a:r>
          </a:p>
          <a:p>
            <a:pPr lvl="1"/>
            <a:r>
              <a:rPr lang="tr-TR" altLang="tr-TR" dirty="0"/>
              <a:t>Emek</a:t>
            </a:r>
          </a:p>
          <a:p>
            <a:pPr lvl="1"/>
            <a:r>
              <a:rPr lang="tr-TR" altLang="tr-TR" dirty="0"/>
              <a:t>Sermaye</a:t>
            </a:r>
          </a:p>
          <a:p>
            <a:pPr lvl="1"/>
            <a:r>
              <a:rPr lang="tr-TR" altLang="tr-TR" dirty="0"/>
              <a:t>Doğal Kaynaklar</a:t>
            </a:r>
          </a:p>
          <a:p>
            <a:pPr lvl="1"/>
            <a:r>
              <a:rPr lang="tr-TR" altLang="tr-TR" dirty="0"/>
              <a:t>Bilgi</a:t>
            </a:r>
          </a:p>
          <a:p>
            <a:pPr lvl="1"/>
            <a:r>
              <a:rPr lang="tr-TR" altLang="tr-TR" dirty="0"/>
              <a:t>Girişim</a:t>
            </a:r>
            <a:endParaRPr lang="en-US" altLang="tr-TR" dirty="0"/>
          </a:p>
          <a:p>
            <a:pPr marL="457200" lvl="1" indent="0">
              <a:buNone/>
            </a:pPr>
            <a:endParaRPr lang="en-US" altLang="tr-T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4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Üretim Prosesi</a:t>
            </a:r>
            <a:endParaRPr lang="en-US" altLang="tr-TR" smtClean="0">
              <a:solidFill>
                <a:srgbClr val="FF000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867989" y="1449977"/>
            <a:ext cx="9636623" cy="446124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GİRDİ         ÜRETİM SÜRECİ        ÇIKTI</a:t>
            </a:r>
          </a:p>
          <a:p>
            <a:pPr eaLnBrk="1" hangingPunct="1">
              <a:buFontTx/>
              <a:buNone/>
            </a:pPr>
            <a:r>
              <a:rPr lang="tr-TR" altLang="tr-TR" sz="2400" dirty="0"/>
              <a:t>Toprak                                                                     Ürün</a:t>
            </a:r>
          </a:p>
          <a:p>
            <a:pPr eaLnBrk="1" hangingPunct="1">
              <a:buFontTx/>
              <a:buNone/>
            </a:pPr>
            <a:r>
              <a:rPr lang="tr-TR" altLang="tr-TR" sz="2400" dirty="0"/>
              <a:t>Emek                                                                       Hizmet</a:t>
            </a:r>
          </a:p>
          <a:p>
            <a:pPr eaLnBrk="1" hangingPunct="1">
              <a:buFontTx/>
              <a:buNone/>
            </a:pPr>
            <a:r>
              <a:rPr lang="tr-TR" altLang="tr-TR" sz="2400" dirty="0"/>
              <a:t>Sermaye</a:t>
            </a:r>
          </a:p>
          <a:p>
            <a:pPr eaLnBrk="1" hangingPunct="1">
              <a:buFontTx/>
              <a:buNone/>
            </a:pPr>
            <a:r>
              <a:rPr lang="tr-TR" altLang="tr-TR" sz="2400" dirty="0"/>
              <a:t>Yönetim</a:t>
            </a: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r>
              <a:rPr lang="tr-TR" altLang="tr-TR" dirty="0" smtClean="0"/>
              <a:t>DÜZELTME                              ÖLÇME</a:t>
            </a:r>
            <a:endParaRPr lang="en-US" altLang="tr-TR" dirty="0" smtClean="0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5814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620000" y="2895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8610600" y="4114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4876800" y="57150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2819400" y="5029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z="3200" dirty="0" smtClean="0">
                <a:solidFill>
                  <a:schemeClr val="tx1"/>
                </a:solidFill>
              </a:rPr>
              <a:t>Üretim Faaliyeti </a:t>
            </a:r>
            <a:r>
              <a:rPr lang="tr-TR" altLang="tr-TR" sz="3200" dirty="0" smtClean="0">
                <a:solidFill>
                  <a:schemeClr val="tx1"/>
                </a:solidFill>
              </a:rPr>
              <a:t>kaç </a:t>
            </a:r>
            <a:r>
              <a:rPr lang="tr-TR" altLang="tr-TR" sz="3200" dirty="0" smtClean="0">
                <a:solidFill>
                  <a:schemeClr val="tx1"/>
                </a:solidFill>
              </a:rPr>
              <a:t>şekilde gerçekleşir ?</a:t>
            </a:r>
            <a:endParaRPr lang="en-US" altLang="tr-TR" sz="3200" dirty="0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20686" y="1981200"/>
            <a:ext cx="7761514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tr-TR" dirty="0" smtClean="0"/>
              <a:t>Üretim </a:t>
            </a:r>
            <a:r>
              <a:rPr lang="tr-TR" altLang="tr-TR" b="1" u="sng" dirty="0" smtClean="0"/>
              <a:t>miktarına</a:t>
            </a:r>
            <a:r>
              <a:rPr lang="tr-TR" altLang="tr-TR" dirty="0" smtClean="0"/>
              <a:t> </a:t>
            </a:r>
            <a:r>
              <a:rPr lang="tr-TR" altLang="tr-TR" dirty="0" smtClean="0"/>
              <a:t>göre,</a:t>
            </a:r>
            <a:endParaRPr lang="tr-TR" altLang="tr-TR" dirty="0" smtClean="0"/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Üretimde </a:t>
            </a:r>
            <a:r>
              <a:rPr lang="tr-TR" altLang="tr-TR" b="1" u="sng" dirty="0" smtClean="0"/>
              <a:t>izlenen yola</a:t>
            </a:r>
            <a:r>
              <a:rPr lang="tr-TR" altLang="tr-TR" dirty="0" smtClean="0"/>
              <a:t> </a:t>
            </a:r>
            <a:r>
              <a:rPr lang="tr-TR" altLang="tr-TR" dirty="0" smtClean="0"/>
              <a:t>göre,</a:t>
            </a:r>
            <a:endParaRPr lang="tr-TR" altLang="tr-TR" dirty="0" smtClean="0"/>
          </a:p>
          <a:p>
            <a:pPr marL="609600" indent="-609600">
              <a:buFontTx/>
              <a:buAutoNum type="arabicPeriod"/>
            </a:pPr>
            <a:r>
              <a:rPr lang="tr-TR" altLang="tr-TR" dirty="0" smtClean="0"/>
              <a:t>Üretilen </a:t>
            </a:r>
            <a:r>
              <a:rPr lang="tr-TR" altLang="tr-TR" b="1" u="sng" dirty="0" smtClean="0"/>
              <a:t>mamulün cinsine</a:t>
            </a:r>
            <a:r>
              <a:rPr lang="tr-TR" altLang="tr-TR" dirty="0" smtClean="0"/>
              <a:t> </a:t>
            </a:r>
            <a:r>
              <a:rPr lang="tr-TR" altLang="tr-TR" dirty="0" smtClean="0"/>
              <a:t>göre,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49428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0869" y="624110"/>
            <a:ext cx="9453743" cy="1280890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tr-TR" altLang="tr-TR" sz="2800" dirty="0">
                <a:solidFill>
                  <a:srgbClr val="FF0000"/>
                </a:solidFill>
              </a:rPr>
              <a:t>        </a:t>
            </a:r>
            <a:r>
              <a:rPr lang="tr-TR" altLang="tr-TR" sz="2800" b="1" dirty="0">
                <a:solidFill>
                  <a:schemeClr val="tx1"/>
                </a:solidFill>
              </a:rPr>
              <a:t>Üretim miktarına 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göre,</a:t>
            </a:r>
            <a:r>
              <a:rPr lang="tr-TR" altLang="tr-TR" sz="2800" dirty="0">
                <a:solidFill>
                  <a:srgbClr val="FF0000"/>
                </a:solidFill>
              </a:rPr>
              <a:t/>
            </a:r>
            <a:br>
              <a:rPr lang="tr-TR" altLang="tr-TR" sz="2800" dirty="0">
                <a:solidFill>
                  <a:srgbClr val="FF0000"/>
                </a:solidFill>
              </a:rPr>
            </a:br>
            <a:r>
              <a:rPr lang="tr-TR" altLang="tr-TR" sz="2800" dirty="0">
                <a:solidFill>
                  <a:srgbClr val="FF0000"/>
                </a:solidFill>
              </a:rPr>
              <a:t>-</a:t>
            </a:r>
            <a:r>
              <a:rPr lang="tr-TR" altLang="tr-TR" sz="2800" dirty="0" smtClean="0"/>
              <a:t>Tek </a:t>
            </a:r>
            <a:r>
              <a:rPr lang="tr-TR" altLang="tr-TR" sz="2800" dirty="0"/>
              <a:t>Mal üretimi</a:t>
            </a:r>
            <a:br>
              <a:rPr lang="tr-TR" altLang="tr-TR" sz="2800" dirty="0"/>
            </a:br>
            <a:r>
              <a:rPr lang="tr-TR" altLang="tr-TR" sz="2800" dirty="0" smtClean="0"/>
              <a:t>- Seri </a:t>
            </a:r>
            <a:r>
              <a:rPr lang="tr-TR" altLang="tr-TR" sz="2800" dirty="0"/>
              <a:t>üretim</a:t>
            </a:r>
            <a:br>
              <a:rPr lang="tr-TR" altLang="tr-TR" sz="2800" dirty="0"/>
            </a:br>
            <a:r>
              <a:rPr lang="tr-TR" altLang="tr-TR" sz="2800" dirty="0" smtClean="0"/>
              <a:t>- Kitle üretimi</a:t>
            </a:r>
            <a:r>
              <a:rPr lang="tr-TR" altLang="tr-TR" sz="2800" dirty="0"/>
              <a:t/>
            </a:r>
            <a:br>
              <a:rPr lang="tr-TR" altLang="tr-TR" sz="2800" dirty="0"/>
            </a:br>
            <a:r>
              <a:rPr lang="tr-TR" altLang="tr-TR" sz="2800" dirty="0" smtClean="0"/>
              <a:t/>
            </a:r>
            <a:br>
              <a:rPr lang="tr-TR" altLang="tr-TR" sz="2800" dirty="0" smtClean="0"/>
            </a:br>
            <a:r>
              <a:rPr lang="tr-TR" altLang="tr-TR" sz="2800" b="1" dirty="0" smtClean="0">
                <a:solidFill>
                  <a:schemeClr val="tx1"/>
                </a:solidFill>
              </a:rPr>
              <a:t>Üretimde </a:t>
            </a:r>
            <a:r>
              <a:rPr lang="tr-TR" altLang="tr-TR" sz="2800" b="1" dirty="0">
                <a:solidFill>
                  <a:schemeClr val="tx1"/>
                </a:solidFill>
              </a:rPr>
              <a:t>izlenen yola 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göre,</a:t>
            </a:r>
            <a:r>
              <a:rPr lang="tr-TR" altLang="tr-TR" sz="2800" dirty="0">
                <a:solidFill>
                  <a:srgbClr val="FF0000"/>
                </a:solidFill>
              </a:rPr>
              <a:t/>
            </a:r>
            <a:br>
              <a:rPr lang="tr-TR" altLang="tr-TR" sz="2800" dirty="0">
                <a:solidFill>
                  <a:srgbClr val="FF0000"/>
                </a:solidFill>
              </a:rPr>
            </a:br>
            <a:r>
              <a:rPr lang="tr-TR" altLang="tr-TR" sz="2800" dirty="0" smtClean="0">
                <a:solidFill>
                  <a:srgbClr val="FF0000"/>
                </a:solidFill>
              </a:rPr>
              <a:t>- </a:t>
            </a:r>
            <a:r>
              <a:rPr lang="tr-TR" altLang="tr-TR" sz="2800" dirty="0" smtClean="0"/>
              <a:t>İmal </a:t>
            </a:r>
            <a:r>
              <a:rPr lang="tr-TR" altLang="tr-TR" sz="2800" dirty="0"/>
              <a:t>yerinde üretim</a:t>
            </a:r>
            <a:br>
              <a:rPr lang="tr-TR" altLang="tr-TR" sz="2800" dirty="0"/>
            </a:br>
            <a:r>
              <a:rPr lang="tr-TR" altLang="tr-TR" sz="2800" dirty="0" smtClean="0"/>
              <a:t>- Hareket </a:t>
            </a:r>
            <a:r>
              <a:rPr lang="tr-TR" altLang="tr-TR" sz="2800" dirty="0"/>
              <a:t>halinde üretim</a:t>
            </a:r>
            <a:br>
              <a:rPr lang="tr-TR" altLang="tr-TR" sz="2800" dirty="0"/>
            </a:br>
            <a:r>
              <a:rPr lang="tr-TR" altLang="tr-TR" sz="2800" dirty="0"/>
              <a:t>          </a:t>
            </a:r>
            <a:r>
              <a:rPr lang="tr-TR" altLang="tr-TR" sz="2800" dirty="0" smtClean="0"/>
              <a:t>-Atölye </a:t>
            </a:r>
            <a:r>
              <a:rPr lang="tr-TR" altLang="tr-TR" sz="2800" dirty="0"/>
              <a:t>sistemi</a:t>
            </a:r>
            <a:br>
              <a:rPr lang="tr-TR" altLang="tr-TR" sz="2800" dirty="0"/>
            </a:br>
            <a:r>
              <a:rPr lang="tr-TR" altLang="tr-TR" sz="2800" dirty="0"/>
              <a:t>          </a:t>
            </a:r>
            <a:r>
              <a:rPr lang="tr-TR" altLang="tr-TR" sz="2800" dirty="0" smtClean="0"/>
              <a:t>-Akıcı </a:t>
            </a:r>
            <a:r>
              <a:rPr lang="tr-TR" altLang="tr-TR" sz="2800" dirty="0"/>
              <a:t>sistem</a:t>
            </a:r>
            <a:br>
              <a:rPr lang="tr-TR" altLang="tr-TR" sz="2800" dirty="0"/>
            </a:br>
            <a:r>
              <a:rPr lang="tr-TR" altLang="tr-TR" sz="2800" dirty="0"/>
              <a:t>          </a:t>
            </a:r>
            <a:r>
              <a:rPr lang="tr-TR" altLang="tr-TR" sz="2800" dirty="0" smtClean="0"/>
              <a:t>-Grup </a:t>
            </a:r>
            <a:r>
              <a:rPr lang="tr-TR" altLang="tr-TR" sz="2800" dirty="0"/>
              <a:t>sistemi</a:t>
            </a:r>
            <a:br>
              <a:rPr lang="tr-TR" altLang="tr-TR" sz="2800" dirty="0"/>
            </a:br>
            <a:r>
              <a:rPr lang="tr-TR" altLang="tr-TR" sz="2800" dirty="0"/>
              <a:t/>
            </a:r>
            <a:br>
              <a:rPr lang="tr-TR" altLang="tr-TR" sz="2800" dirty="0"/>
            </a:br>
            <a:r>
              <a:rPr lang="tr-TR" altLang="tr-TR" sz="2800" b="1" dirty="0" smtClean="0">
                <a:solidFill>
                  <a:schemeClr val="tx1"/>
                </a:solidFill>
              </a:rPr>
              <a:t>Üretilen </a:t>
            </a:r>
            <a:r>
              <a:rPr lang="tr-TR" altLang="tr-TR" sz="2800" b="1" dirty="0">
                <a:solidFill>
                  <a:schemeClr val="tx1"/>
                </a:solidFill>
              </a:rPr>
              <a:t>mamulün cinsine </a:t>
            </a:r>
            <a:r>
              <a:rPr lang="tr-TR" altLang="tr-TR" sz="2800" b="1" dirty="0" smtClean="0">
                <a:solidFill>
                  <a:schemeClr val="tx1"/>
                </a:solidFill>
              </a:rPr>
              <a:t>göre,</a:t>
            </a:r>
            <a:r>
              <a:rPr lang="tr-TR" altLang="tr-TR" sz="2800" b="1" dirty="0">
                <a:solidFill>
                  <a:schemeClr val="tx1"/>
                </a:solidFill>
              </a:rPr>
              <a:t/>
            </a:r>
            <a:br>
              <a:rPr lang="tr-TR" altLang="tr-TR" sz="2800" b="1" dirty="0">
                <a:solidFill>
                  <a:schemeClr val="tx1"/>
                </a:solidFill>
              </a:rPr>
            </a:br>
            <a:r>
              <a:rPr lang="tr-TR" altLang="tr-TR" sz="2800" dirty="0" smtClean="0">
                <a:solidFill>
                  <a:srgbClr val="FF0000"/>
                </a:solidFill>
              </a:rPr>
              <a:t>- </a:t>
            </a:r>
            <a:r>
              <a:rPr lang="tr-TR" altLang="tr-TR" sz="2800" dirty="0" smtClean="0"/>
              <a:t>Fiziksel </a:t>
            </a:r>
            <a:r>
              <a:rPr lang="tr-TR" altLang="tr-TR" sz="2800" dirty="0"/>
              <a:t>mal üretimi</a:t>
            </a:r>
            <a:br>
              <a:rPr lang="tr-TR" altLang="tr-TR" sz="2800" dirty="0"/>
            </a:br>
            <a:r>
              <a:rPr lang="tr-TR" altLang="tr-TR" sz="2800" dirty="0" smtClean="0"/>
              <a:t>- Hizmet </a:t>
            </a:r>
            <a:r>
              <a:rPr lang="tr-TR" altLang="tr-TR" sz="2800" dirty="0"/>
              <a:t>üretimi</a:t>
            </a:r>
            <a:endParaRPr lang="en-US" alt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7301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71</Words>
  <Application>Microsoft Office PowerPoint</Application>
  <PresentationFormat>Geniş ekran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İşletmenin Temel Fonksiyonları</vt:lpstr>
      <vt:lpstr>ÜRETİM</vt:lpstr>
      <vt:lpstr>Üretim Prosesi</vt:lpstr>
      <vt:lpstr>Üretim Faaliyeti kaç şekilde gerçekleşir ?</vt:lpstr>
      <vt:lpstr>        Üretim miktarına göre, -Tek Mal üretimi - Seri üretim - Kitle üretimi  Üretimde izlenen yola göre, - İmal yerinde üretim - Hareket halinde üretim           -Atölye sistemi           -Akıcı sistem           -Grup sistemi  Üretilen mamulün cinsine göre, - Fiziksel mal üretimi - Hizmet üretimi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2020-02-22T14:31:07Z</dcterms:created>
  <dcterms:modified xsi:type="dcterms:W3CDTF">2020-02-22T15:54:05Z</dcterms:modified>
</cp:coreProperties>
</file>