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59"/>
  </p:notesMasterIdLst>
  <p:handoutMasterIdLst>
    <p:handoutMasterId r:id="rId60"/>
  </p:handoutMasterIdLst>
  <p:sldIdLst>
    <p:sldId id="311" r:id="rId2"/>
    <p:sldId id="281" r:id="rId3"/>
    <p:sldId id="280" r:id="rId4"/>
    <p:sldId id="283" r:id="rId5"/>
    <p:sldId id="279" r:id="rId6"/>
    <p:sldId id="289" r:id="rId7"/>
    <p:sldId id="290" r:id="rId8"/>
    <p:sldId id="292" r:id="rId9"/>
    <p:sldId id="294" r:id="rId10"/>
    <p:sldId id="295" r:id="rId11"/>
    <p:sldId id="298" r:id="rId12"/>
    <p:sldId id="354" r:id="rId13"/>
    <p:sldId id="457" r:id="rId14"/>
    <p:sldId id="355" r:id="rId15"/>
    <p:sldId id="461" r:id="rId16"/>
    <p:sldId id="299" r:id="rId17"/>
    <p:sldId id="347" r:id="rId18"/>
    <p:sldId id="349" r:id="rId19"/>
    <p:sldId id="466" r:id="rId20"/>
    <p:sldId id="467" r:id="rId21"/>
    <p:sldId id="302" r:id="rId22"/>
    <p:sldId id="305" r:id="rId23"/>
    <p:sldId id="306" r:id="rId24"/>
    <p:sldId id="307" r:id="rId25"/>
    <p:sldId id="310" r:id="rId26"/>
    <p:sldId id="317" r:id="rId27"/>
    <p:sldId id="365" r:id="rId28"/>
    <p:sldId id="366" r:id="rId29"/>
    <p:sldId id="367" r:id="rId30"/>
    <p:sldId id="368" r:id="rId31"/>
    <p:sldId id="369" r:id="rId32"/>
    <p:sldId id="459" r:id="rId33"/>
    <p:sldId id="468" r:id="rId34"/>
    <p:sldId id="372" r:id="rId35"/>
    <p:sldId id="373" r:id="rId36"/>
    <p:sldId id="379" r:id="rId37"/>
    <p:sldId id="380" r:id="rId38"/>
    <p:sldId id="383" r:id="rId39"/>
    <p:sldId id="375" r:id="rId40"/>
    <p:sldId id="378" r:id="rId41"/>
    <p:sldId id="417" r:id="rId42"/>
    <p:sldId id="430" r:id="rId43"/>
    <p:sldId id="386" r:id="rId44"/>
    <p:sldId id="390" r:id="rId45"/>
    <p:sldId id="406" r:id="rId46"/>
    <p:sldId id="407" r:id="rId47"/>
    <p:sldId id="456" r:id="rId48"/>
    <p:sldId id="408" r:id="rId49"/>
    <p:sldId id="452" r:id="rId50"/>
    <p:sldId id="433" r:id="rId51"/>
    <p:sldId id="451" r:id="rId52"/>
    <p:sldId id="387" r:id="rId53"/>
    <p:sldId id="388" r:id="rId54"/>
    <p:sldId id="389" r:id="rId55"/>
    <p:sldId id="450" r:id="rId56"/>
    <p:sldId id="453" r:id="rId57"/>
    <p:sldId id="469" r:id="rId58"/>
  </p:sldIdLst>
  <p:sldSz cx="9144000" cy="6858000" type="screen4x3"/>
  <p:notesSz cx="6808788" cy="9823450"/>
  <p:defaultTextStyle>
    <a:defPPr>
      <a:defRPr lang="tr-TR"/>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71" autoAdjust="0"/>
    <p:restoredTop sz="94660"/>
  </p:normalViewPr>
  <p:slideViewPr>
    <p:cSldViewPr>
      <p:cViewPr varScale="1">
        <p:scale>
          <a:sx n="91" d="100"/>
          <a:sy n="91" d="100"/>
        </p:scale>
        <p:origin x="-98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0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9575"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tr-TR"/>
          </a:p>
        </p:txBody>
      </p:sp>
      <p:sp>
        <p:nvSpPr>
          <p:cNvPr id="71683" name="Rectangle 3"/>
          <p:cNvSpPr>
            <a:spLocks noGrp="1" noChangeArrowheads="1"/>
          </p:cNvSpPr>
          <p:nvPr>
            <p:ph type="dt" sz="quarter" idx="1"/>
          </p:nvPr>
        </p:nvSpPr>
        <p:spPr bwMode="auto">
          <a:xfrm>
            <a:off x="3857625" y="0"/>
            <a:ext cx="2949575"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tr-TR"/>
          </a:p>
        </p:txBody>
      </p:sp>
      <p:sp>
        <p:nvSpPr>
          <p:cNvPr id="71684" name="Rectangle 4"/>
          <p:cNvSpPr>
            <a:spLocks noGrp="1" noChangeArrowheads="1"/>
          </p:cNvSpPr>
          <p:nvPr>
            <p:ph type="ftr" sz="quarter" idx="2"/>
          </p:nvPr>
        </p:nvSpPr>
        <p:spPr bwMode="auto">
          <a:xfrm>
            <a:off x="0" y="9331325"/>
            <a:ext cx="2949575"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tr-TR"/>
          </a:p>
        </p:txBody>
      </p:sp>
      <p:sp>
        <p:nvSpPr>
          <p:cNvPr id="71685" name="Rectangle 5"/>
          <p:cNvSpPr>
            <a:spLocks noGrp="1" noChangeArrowheads="1"/>
          </p:cNvSpPr>
          <p:nvPr>
            <p:ph type="sldNum" sz="quarter" idx="3"/>
          </p:nvPr>
        </p:nvSpPr>
        <p:spPr bwMode="auto">
          <a:xfrm>
            <a:off x="3857625" y="9331325"/>
            <a:ext cx="2949575"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80758BC-B04A-44F4-A771-E084D79E8E2E}"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511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25955" name="Rectangle 3"/>
          <p:cNvSpPr>
            <a:spLocks noGrp="1" noChangeArrowheads="1"/>
          </p:cNvSpPr>
          <p:nvPr>
            <p:ph type="dt" idx="1"/>
          </p:nvPr>
        </p:nvSpPr>
        <p:spPr bwMode="auto">
          <a:xfrm>
            <a:off x="3856038" y="0"/>
            <a:ext cx="295116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49325" y="736600"/>
            <a:ext cx="4910138" cy="3684588"/>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1038" y="4665663"/>
            <a:ext cx="5446712" cy="4421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25958" name="Rectangle 6"/>
          <p:cNvSpPr>
            <a:spLocks noGrp="1" noChangeArrowheads="1"/>
          </p:cNvSpPr>
          <p:nvPr>
            <p:ph type="ftr" sz="quarter" idx="4"/>
          </p:nvPr>
        </p:nvSpPr>
        <p:spPr bwMode="auto">
          <a:xfrm>
            <a:off x="0" y="9331325"/>
            <a:ext cx="295116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25959" name="Rectangle 7"/>
          <p:cNvSpPr>
            <a:spLocks noGrp="1" noChangeArrowheads="1"/>
          </p:cNvSpPr>
          <p:nvPr>
            <p:ph type="sldNum" sz="quarter" idx="5"/>
          </p:nvPr>
        </p:nvSpPr>
        <p:spPr bwMode="auto">
          <a:xfrm>
            <a:off x="3856038" y="9331325"/>
            <a:ext cx="2951162"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19ED21E-948A-444D-BE0E-77179E312A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8B47DB0-6826-4BCC-9FAE-CC02FD67653C}" type="slidenum">
              <a:rPr lang="en-US" smtClean="0"/>
              <a:pPr/>
              <a:t>12</a:t>
            </a:fld>
            <a:endParaRPr lang="en-US" smtClean="0"/>
          </a:p>
        </p:txBody>
      </p:sp>
      <p:sp>
        <p:nvSpPr>
          <p:cNvPr id="46083" name="Slide Image Placeholder 1"/>
          <p:cNvSpPr>
            <a:spLocks noGrp="1" noRot="1" noChangeAspect="1" noTextEdit="1"/>
          </p:cNvSpPr>
          <p:nvPr>
            <p:ph type="sldImg"/>
          </p:nvPr>
        </p:nvSpPr>
        <p:spPr>
          <a:xfrm>
            <a:off x="947738" y="736600"/>
            <a:ext cx="4913312" cy="3684588"/>
          </a:xfrm>
          <a:ln/>
        </p:spPr>
      </p:sp>
      <p:sp>
        <p:nvSpPr>
          <p:cNvPr id="46084" name="Notes Placeholder 2"/>
          <p:cNvSpPr>
            <a:spLocks noGrp="1"/>
          </p:cNvSpPr>
          <p:nvPr>
            <p:ph type="body" idx="1"/>
          </p:nvPr>
        </p:nvSpPr>
        <p:spPr>
          <a:noFill/>
          <a:ln/>
        </p:spPr>
        <p:txBody>
          <a:bodyPr/>
          <a:lstStyle/>
          <a:p>
            <a:pPr eaLnBrk="1" hangingPunct="1"/>
            <a:endParaRPr lang="tr-TR" smtClean="0"/>
          </a:p>
        </p:txBody>
      </p:sp>
      <p:sp>
        <p:nvSpPr>
          <p:cNvPr id="46085" name="Slide Number Placeholder 3"/>
          <p:cNvSpPr txBox="1">
            <a:spLocks noGrp="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499EF297-678D-4291-BFB5-79552A33585D}" type="slidenum">
              <a:rPr lang="en-US" sz="1200">
                <a:latin typeface="Arial" pitchFamily="34" charset="0"/>
                <a:ea typeface="MS PGothic" pitchFamily="34" charset="-128"/>
              </a:rPr>
              <a:pPr algn="r" eaLnBrk="0" hangingPunct="0"/>
              <a:t>12</a:t>
            </a:fld>
            <a:endParaRPr lang="en-US" sz="1200">
              <a:latin typeface="Arial"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639F3-A8AE-49EF-87B9-7B44B5C36258}" type="slidenum">
              <a:rPr lang="tr-TR"/>
              <a:pPr/>
              <a:t>48</a:t>
            </a:fld>
            <a:endParaRPr lang="tr-T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A204C4B-A2CB-47A5-943B-B2DB3BCDF29A}" type="slidenum">
              <a:rPr lang="en-US" smtClean="0"/>
              <a:pPr/>
              <a:t>14</a:t>
            </a:fld>
            <a:endParaRPr lang="en-US" smtClean="0"/>
          </a:p>
        </p:txBody>
      </p:sp>
      <p:sp>
        <p:nvSpPr>
          <p:cNvPr id="49155" name="Rectangle 7"/>
          <p:cNvSpPr txBox="1">
            <a:spLocks noGrp="1" noChangeArrowheads="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91E07973-F090-4B2D-B404-82634B532DF4}" type="slidenum">
              <a:rPr lang="en-US" sz="1200">
                <a:solidFill>
                  <a:srgbClr val="000000"/>
                </a:solidFill>
                <a:latin typeface="Arial" pitchFamily="34" charset="0"/>
                <a:ea typeface="MS PGothic" pitchFamily="34" charset="-128"/>
              </a:rPr>
              <a:pPr algn="r" eaLnBrk="0" hangingPunct="0"/>
              <a:t>14</a:t>
            </a:fld>
            <a:endParaRPr lang="en-US" sz="1200">
              <a:solidFill>
                <a:srgbClr val="000000"/>
              </a:solidFill>
              <a:latin typeface="Arial" pitchFamily="34" charset="0"/>
              <a:ea typeface="MS PGothic" pitchFamily="34" charset="-128"/>
            </a:endParaRPr>
          </a:p>
        </p:txBody>
      </p:sp>
      <p:sp>
        <p:nvSpPr>
          <p:cNvPr id="49156" name="Rectangle 2"/>
          <p:cNvSpPr>
            <a:spLocks noGrp="1" noRot="1" noChangeAspect="1" noChangeArrowheads="1" noTextEdit="1"/>
          </p:cNvSpPr>
          <p:nvPr>
            <p:ph type="sldImg"/>
          </p:nvPr>
        </p:nvSpPr>
        <p:spPr>
          <a:xfrm>
            <a:off x="1019175" y="771525"/>
            <a:ext cx="4827588" cy="3621088"/>
          </a:xfrm>
          <a:ln/>
        </p:spPr>
      </p:sp>
      <p:sp>
        <p:nvSpPr>
          <p:cNvPr id="49157" name="Rectangle 3"/>
          <p:cNvSpPr>
            <a:spLocks noGrp="1" noChangeArrowheads="1"/>
          </p:cNvSpPr>
          <p:nvPr>
            <p:ph type="body" idx="1"/>
          </p:nvPr>
        </p:nvSpPr>
        <p:spPr>
          <a:xfrm>
            <a:off x="581025" y="4700588"/>
            <a:ext cx="5713413" cy="4619625"/>
          </a:xfrm>
          <a:noFill/>
          <a:ln/>
        </p:spPr>
        <p:txBody>
          <a:bodyPr/>
          <a:lstStyle/>
          <a:p>
            <a:pPr marL="287338" lvl="1" indent="-168275" eaLnBrk="1" hangingPunct="1"/>
            <a:r>
              <a:rPr lang="en-US" altLang="en-US" smtClean="0"/>
              <a:t>The primary metabolic defects of T2DM are pancreatic islet dysfunction (</a:t>
            </a:r>
            <a:r>
              <a:rPr lang="el-GR" altLang="en-US" smtClean="0">
                <a:cs typeface="Arial" pitchFamily="34" charset="0"/>
                <a:sym typeface="Symbol" pitchFamily="18" charset="2"/>
              </a:rPr>
              <a:t></a:t>
            </a:r>
            <a:r>
              <a:rPr lang="en-US" altLang="en-US" smtClean="0">
                <a:cs typeface="Arial" pitchFamily="34" charset="0"/>
              </a:rPr>
              <a:t>-cell and </a:t>
            </a:r>
            <a:r>
              <a:rPr lang="el-GR" altLang="en-US" smtClean="0">
                <a:cs typeface="Arial" pitchFamily="34" charset="0"/>
                <a:sym typeface="Symbol" pitchFamily="18" charset="2"/>
              </a:rPr>
              <a:t></a:t>
            </a:r>
            <a:r>
              <a:rPr lang="en-US" altLang="en-US" smtClean="0">
                <a:cs typeface="Arial" pitchFamily="34" charset="0"/>
              </a:rPr>
              <a:t>-cell dysfunction) and impaired insulin action (insulin resistance); </a:t>
            </a:r>
            <a:r>
              <a:rPr lang="en-US" altLang="en-US" smtClean="0"/>
              <a:t>another contributing factor is uncompensated glucose influx.</a:t>
            </a:r>
          </a:p>
          <a:p>
            <a:pPr marL="287338" lvl="1" indent="-168275" eaLnBrk="1" hangingPunct="1"/>
            <a:r>
              <a:rPr lang="en-US" altLang="en-US" smtClean="0"/>
              <a:t>Many of these specific problems are addressed by one or another existing class of oral antihyperglycemic drugs, each of which has distinctive mechanisms.</a:t>
            </a:r>
            <a:r>
              <a:rPr lang="en-US" altLang="en-US" baseline="30000" smtClean="0"/>
              <a:t>1</a:t>
            </a:r>
          </a:p>
          <a:p>
            <a:pPr marL="287338" lvl="1" indent="-168275" eaLnBrk="1" hangingPunct="1"/>
            <a:r>
              <a:rPr lang="en-US" altLang="en-US" smtClean="0">
                <a:sym typeface="Symbol" pitchFamily="18" charset="2"/>
              </a:rPr>
              <a:t></a:t>
            </a:r>
            <a:r>
              <a:rPr lang="en-US" altLang="en-US" smtClean="0"/>
              <a:t>-Glucosidase inhibitors moderate glucose influx by delaying intestinal carbohydrate absorption, thereby mitigating postprandial glucose excursions.</a:t>
            </a:r>
            <a:r>
              <a:rPr lang="en-US" altLang="en-US" baseline="30000" smtClean="0"/>
              <a:t>1</a:t>
            </a:r>
            <a:r>
              <a:rPr lang="en-US" altLang="en-US" smtClean="0"/>
              <a:t> The utility of these agents depends in part on proper dietary compliance and is more effective in populations whose diet does not consist of highly processed foods. The widespread use of these agents in Japan and Spain is an excellent example of their utility in populations where a rice and fish diet is prevalent. </a:t>
            </a:r>
          </a:p>
          <a:p>
            <a:pPr marL="287338" lvl="1" indent="-168275" eaLnBrk="1" hangingPunct="1"/>
            <a:r>
              <a:rPr lang="en-US" altLang="en-US" smtClean="0"/>
              <a:t>Thiazolidinediones (TZDs) work primarily by enhancing both basal and insulin-mediated suppression of hepatic glucose production and to some extent by augmenting insulin-stimulated muscle glucose utilization.</a:t>
            </a:r>
            <a:r>
              <a:rPr lang="en-US" altLang="en-US" baseline="30000" smtClean="0"/>
              <a:t>2</a:t>
            </a:r>
          </a:p>
          <a:p>
            <a:pPr marL="287338" lvl="1" indent="-168275" eaLnBrk="1" hangingPunct="1"/>
            <a:r>
              <a:rPr lang="en-US" altLang="en-US" smtClean="0"/>
              <a:t>Metformin (of the biguanide drug class) lowers glucose levels, chiefly by reducing heptic glucose production.</a:t>
            </a:r>
            <a:r>
              <a:rPr lang="en-US" altLang="en-US" baseline="30000" smtClean="0"/>
              <a:t>1</a:t>
            </a:r>
          </a:p>
          <a:p>
            <a:pPr marL="287338" lvl="1" indent="-168275" eaLnBrk="1" hangingPunct="1"/>
            <a:r>
              <a:rPr lang="en-US" altLang="en-US" smtClean="0"/>
              <a:t>Sulfonylureas lower the glucose threshold for triggering </a:t>
            </a:r>
            <a:r>
              <a:rPr lang="el-GR" altLang="en-US" smtClean="0">
                <a:cs typeface="Arial" pitchFamily="34" charset="0"/>
                <a:sym typeface="Symbol" pitchFamily="18" charset="2"/>
              </a:rPr>
              <a:t></a:t>
            </a:r>
            <a:r>
              <a:rPr lang="en-US" altLang="en-US" smtClean="0">
                <a:cs typeface="Arial" pitchFamily="34" charset="0"/>
              </a:rPr>
              <a:t>-</a:t>
            </a:r>
            <a:r>
              <a:rPr lang="en-US" altLang="en-US" smtClean="0"/>
              <a:t>cell insulin release.</a:t>
            </a:r>
            <a:r>
              <a:rPr lang="en-US" altLang="en-US" baseline="30000" smtClean="0"/>
              <a:t>1</a:t>
            </a:r>
          </a:p>
          <a:p>
            <a:pPr marL="287338" lvl="1" indent="-168275" eaLnBrk="1" hangingPunct="1"/>
            <a:r>
              <a:rPr lang="en-US" altLang="en-US" smtClean="0"/>
              <a:t>Glinides resemble sulfonylureas in enhancing acute </a:t>
            </a:r>
            <a:r>
              <a:rPr lang="el-GR" altLang="en-US" smtClean="0">
                <a:cs typeface="Arial" pitchFamily="34" charset="0"/>
                <a:sym typeface="Symbol" pitchFamily="18" charset="2"/>
              </a:rPr>
              <a:t></a:t>
            </a:r>
            <a:r>
              <a:rPr lang="en-US" altLang="en-US" smtClean="0">
                <a:cs typeface="Arial" pitchFamily="34" charset="0"/>
              </a:rPr>
              <a:t>-</a:t>
            </a:r>
            <a:r>
              <a:rPr lang="en-US" altLang="en-US" smtClean="0"/>
              <a:t>cell function. Their short metabolic half-lives enable them to produce brief, episodic stimulation of insulin secretion.</a:t>
            </a:r>
            <a:r>
              <a:rPr lang="en-US" altLang="en-US" baseline="30000" smtClean="0"/>
              <a:t>1</a:t>
            </a:r>
            <a:r>
              <a:rPr lang="en-US" altLang="en-US" smtClean="0"/>
              <a:t> Of the glinides, nateglinide is rapidly reversible, whereas repaglinide is not.</a:t>
            </a:r>
          </a:p>
          <a:p>
            <a:pPr marL="287338" lvl="1" indent="-168275" eaLnBrk="1" hangingPunct="1"/>
            <a:r>
              <a:rPr lang="en-US" altLang="en-US" smtClean="0"/>
              <a:t>No currently available therapy addresses </a:t>
            </a:r>
            <a:r>
              <a:rPr lang="el-GR" altLang="en-US" smtClean="0">
                <a:cs typeface="Arial" pitchFamily="34" charset="0"/>
                <a:sym typeface="Symbol" pitchFamily="18" charset="2"/>
              </a:rPr>
              <a:t></a:t>
            </a:r>
            <a:r>
              <a:rPr lang="en-US" altLang="en-US" smtClean="0">
                <a:cs typeface="Arial" pitchFamily="34" charset="0"/>
              </a:rPr>
              <a:t>-cell function (glucagon) and chronic </a:t>
            </a:r>
            <a:r>
              <a:rPr lang="el-GR" altLang="en-US" smtClean="0">
                <a:cs typeface="Arial" pitchFamily="34" charset="0"/>
                <a:sym typeface="Symbol" pitchFamily="18" charset="2"/>
              </a:rPr>
              <a:t></a:t>
            </a:r>
            <a:r>
              <a:rPr lang="en-US" altLang="en-US" smtClean="0">
                <a:cs typeface="Arial" pitchFamily="34" charset="0"/>
              </a:rPr>
              <a:t>-cell function.</a:t>
            </a:r>
            <a:endParaRPr lang="en-US" altLang="en-US" smtClean="0"/>
          </a:p>
          <a:p>
            <a:pPr marL="287338" lvl="1" indent="-168275" eaLnBrk="1" hangingPunct="1">
              <a:spcBef>
                <a:spcPct val="130000"/>
              </a:spcBef>
            </a:pPr>
            <a:r>
              <a:rPr lang="en-US" altLang="en-US" sz="900" b="1" smtClean="0"/>
              <a:t>References</a:t>
            </a:r>
          </a:p>
          <a:p>
            <a:pPr marL="287338" lvl="1" indent="-168275" eaLnBrk="1" hangingPunct="1"/>
            <a:r>
              <a:rPr lang="en-US" altLang="en-US" sz="900" smtClean="0"/>
              <a:t>1. 	Inzucchi SE. Oral antihyperglycemic therapy of type 2 diabetes: scientific review. </a:t>
            </a:r>
            <a:r>
              <a:rPr lang="pt-BR" altLang="en-US" sz="900" i="1" smtClean="0"/>
              <a:t>JAMA</a:t>
            </a:r>
            <a:r>
              <a:rPr lang="pt-BR" altLang="en-US" sz="900" smtClean="0"/>
              <a:t>. 2002;287-360</a:t>
            </a:r>
            <a:r>
              <a:rPr lang="pt-BR" altLang="en-US" sz="900" smtClean="0">
                <a:cs typeface="Arial" pitchFamily="34" charset="0"/>
              </a:rPr>
              <a:t>–</a:t>
            </a:r>
            <a:r>
              <a:rPr lang="pt-BR" altLang="en-US" sz="900" smtClean="0"/>
              <a:t>372.</a:t>
            </a:r>
          </a:p>
          <a:p>
            <a:pPr marL="287338" lvl="1" indent="-168275" eaLnBrk="1" hangingPunct="1"/>
            <a:r>
              <a:rPr lang="pt-BR" altLang="en-US" sz="900" smtClean="0"/>
              <a:t>2. 	DeFronzo RA. Impaired glucose tolerance: do pharmacological therapies correct the underlying metabolic disturbance? </a:t>
            </a:r>
            <a:r>
              <a:rPr lang="pt-BR" altLang="en-US" sz="900" i="1" smtClean="0"/>
              <a:t>Br J Diabetes Vasc Dis. </a:t>
            </a:r>
            <a:r>
              <a:rPr lang="pt-BR" altLang="en-US" sz="900" smtClean="0"/>
              <a:t>2003;3(suppl 1):S24</a:t>
            </a:r>
            <a:r>
              <a:rPr lang="pt-BR" altLang="en-US" sz="900" smtClean="0">
                <a:cs typeface="Arial" pitchFamily="34" charset="0"/>
              </a:rPr>
              <a:t>–</a:t>
            </a:r>
            <a:r>
              <a:rPr lang="pt-BR" altLang="en-US" sz="900" smtClean="0"/>
              <a:t>S40.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9ED1026-7123-4BD0-B30E-C306EBC7D3CF}" type="slidenum">
              <a:rPr lang="en-US" smtClean="0"/>
              <a:pPr/>
              <a:t>27</a:t>
            </a:fld>
            <a:endParaRPr lang="en-US" smtClean="0"/>
          </a:p>
        </p:txBody>
      </p:sp>
      <p:sp>
        <p:nvSpPr>
          <p:cNvPr id="50179" name="Rectangle 7"/>
          <p:cNvSpPr txBox="1">
            <a:spLocks noGrp="1" noChangeArrowheads="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BEDAEE63-A964-4534-9F15-54A83BDA0173}" type="slidenum">
              <a:rPr lang="en-US" sz="1200">
                <a:latin typeface="Arial" pitchFamily="34" charset="0"/>
                <a:ea typeface="MS PGothic" pitchFamily="34" charset="-128"/>
              </a:rPr>
              <a:pPr algn="r" eaLnBrk="0" hangingPunct="0"/>
              <a:t>27</a:t>
            </a:fld>
            <a:endParaRPr lang="en-US" sz="1200">
              <a:latin typeface="Arial" pitchFamily="34" charset="0"/>
              <a:ea typeface="MS PGothic" pitchFamily="34" charset="-128"/>
            </a:endParaRPr>
          </a:p>
        </p:txBody>
      </p:sp>
      <p:sp>
        <p:nvSpPr>
          <p:cNvPr id="50180" name="Rectangle 6"/>
          <p:cNvSpPr>
            <a:spLocks noGrp="1" noRot="1" noChangeAspect="1" noChangeArrowheads="1" noTextEdit="1"/>
          </p:cNvSpPr>
          <p:nvPr>
            <p:ph type="sldImg"/>
          </p:nvPr>
        </p:nvSpPr>
        <p:spPr>
          <a:xfrm>
            <a:off x="947738" y="736600"/>
            <a:ext cx="4913312" cy="3684588"/>
          </a:xfrm>
          <a:ln/>
        </p:spPr>
      </p:sp>
      <p:sp>
        <p:nvSpPr>
          <p:cNvPr id="50181" name="Rectangle 7"/>
          <p:cNvSpPr>
            <a:spLocks noGrp="1" noChangeArrowheads="1"/>
          </p:cNvSpPr>
          <p:nvPr>
            <p:ph type="body" idx="1"/>
          </p:nvPr>
        </p:nvSpPr>
        <p:spPr>
          <a:noFill/>
          <a:ln/>
        </p:spPr>
        <p:txBody>
          <a:bodyPr/>
          <a:lstStyle/>
          <a:p>
            <a:pPr marL="174625" indent="-174625" eaLnBrk="1" hangingPunct="1">
              <a:tabLst>
                <a:tab pos="171450" algn="l"/>
              </a:tabLst>
            </a:pPr>
            <a:r>
              <a:rPr lang="en-US" b="1" smtClean="0"/>
              <a:t>GLP-1 </a:t>
            </a:r>
            <a:r>
              <a:rPr lang="tr-TR" b="1" smtClean="0"/>
              <a:t>ve </a:t>
            </a:r>
            <a:r>
              <a:rPr lang="en-US" b="1" smtClean="0"/>
              <a:t>GIP </a:t>
            </a:r>
            <a:r>
              <a:rPr lang="tr-TR" b="1" smtClean="0"/>
              <a:t>Besin Alımına Yanıtta Bağırsakta Sentezlenmekte ve Sekrete Edilmektedir</a:t>
            </a:r>
            <a:endParaRPr lang="en-US" b="1" smtClean="0"/>
          </a:p>
          <a:p>
            <a:pPr marL="174625" indent="-174625" eaLnBrk="1" hangingPunct="1">
              <a:tabLst>
                <a:tab pos="171450" algn="l"/>
              </a:tabLst>
            </a:pPr>
            <a:r>
              <a:rPr lang="tr-TR" smtClean="0"/>
              <a:t>Bu şema glukagon benzeri peptid-1 (GLP-1) ve glukoza bağımlı insülinotropik peptid (GIP) sentezini ve sekresyonunu karşılaştırmaktadır.</a:t>
            </a:r>
            <a:endParaRPr lang="en-US" smtClean="0"/>
          </a:p>
          <a:p>
            <a:pPr marL="174625" indent="-174625" eaLnBrk="1" hangingPunct="1">
              <a:tabLst>
                <a:tab pos="171450" algn="l"/>
              </a:tabLst>
            </a:pPr>
            <a:r>
              <a:rPr lang="tr-TR" smtClean="0"/>
              <a:t>Hem GLP-1 hem de GIP besin alımına yanıtta – öncelikle glukoz ve yağ – bağırsaktan serbestlenmektedir</a:t>
            </a:r>
            <a:r>
              <a:rPr lang="en-US" smtClean="0"/>
              <a:t>.</a:t>
            </a:r>
            <a:r>
              <a:rPr lang="en-US" baseline="30000" smtClean="0"/>
              <a:t>1</a:t>
            </a:r>
          </a:p>
          <a:p>
            <a:pPr marL="555625" lvl="1" indent="-203200" eaLnBrk="1" hangingPunct="1">
              <a:tabLst>
                <a:tab pos="171450" algn="l"/>
              </a:tabLst>
            </a:pPr>
            <a:r>
              <a:rPr lang="en-US" smtClean="0"/>
              <a:t>GLP-1 </a:t>
            </a:r>
            <a:r>
              <a:rPr lang="tr-TR" smtClean="0"/>
              <a:t>distal barsak mukozasında lokalize olan özelleşmiş endokrin L-hücrelerinde proglukagondan sentezlenmektedir.</a:t>
            </a:r>
            <a:endParaRPr lang="en-US" smtClean="0"/>
          </a:p>
          <a:p>
            <a:pPr marL="555625" lvl="1" indent="-203200" eaLnBrk="1" hangingPunct="1">
              <a:tabLst>
                <a:tab pos="171450" algn="l"/>
              </a:tabLst>
            </a:pPr>
            <a:r>
              <a:rPr lang="en-US" smtClean="0"/>
              <a:t>GIP</a:t>
            </a:r>
            <a:r>
              <a:rPr lang="tr-TR" smtClean="0"/>
              <a:t> proksimal barsak mukozasında lokalize K-hücrelerinden sentezlenmektedir.</a:t>
            </a:r>
            <a:endParaRPr lang="en-US" smtClean="0"/>
          </a:p>
          <a:p>
            <a:pPr marL="174625" indent="-174625" eaLnBrk="1" hangingPunct="1">
              <a:tabLst>
                <a:tab pos="171450" algn="l"/>
              </a:tabLst>
            </a:pPr>
            <a:endParaRPr lang="en-US" smtClean="0"/>
          </a:p>
          <a:p>
            <a:pPr marL="174625" indent="-174625" eaLnBrk="1" hangingPunct="1">
              <a:tabLst>
                <a:tab pos="171450" algn="l"/>
              </a:tabLst>
            </a:pPr>
            <a:r>
              <a:rPr lang="en-US" sz="1000" b="1" smtClean="0"/>
              <a:t>Refer</a:t>
            </a:r>
            <a:r>
              <a:rPr lang="tr-TR" sz="1000" b="1" smtClean="0"/>
              <a:t>ans</a:t>
            </a:r>
            <a:endParaRPr lang="en-US" sz="1000" b="1" smtClean="0"/>
          </a:p>
          <a:p>
            <a:pPr marL="174625" indent="-174625" eaLnBrk="1" hangingPunct="1">
              <a:buFontTx/>
              <a:buAutoNum type="arabicPeriod"/>
              <a:tabLst>
                <a:tab pos="171450" algn="l"/>
              </a:tabLst>
            </a:pPr>
            <a:r>
              <a:rPr lang="en-US" sz="1000" smtClean="0"/>
              <a:t>Drucker DJ. Enhancing incretin action for the treatment of type 2 diabetes. </a:t>
            </a:r>
            <a:r>
              <a:rPr lang="en-US" sz="1000" i="1" smtClean="0"/>
              <a:t>Diabetes Care</a:t>
            </a:r>
            <a:r>
              <a:rPr lang="en-US" sz="1000" smtClean="0"/>
              <a:t>. 2003; 26: 2929</a:t>
            </a:r>
            <a:r>
              <a:rPr lang="en-US" sz="1000" smtClean="0">
                <a:sym typeface="Symbol" pitchFamily="18" charset="2"/>
              </a:rPr>
              <a:t>–</a:t>
            </a:r>
            <a:r>
              <a:rPr lang="en-US" sz="1000" smtClean="0"/>
              <a:t>2940.</a:t>
            </a:r>
          </a:p>
          <a:p>
            <a:pPr marL="174625" indent="-174625" eaLnBrk="1" hangingPunct="1">
              <a:tabLst>
                <a:tab pos="171450" algn="l"/>
              </a:tabLst>
            </a:pPr>
            <a:endParaRPr lang="en-US" sz="1000" smtClean="0"/>
          </a:p>
          <a:p>
            <a:pPr marL="174625" indent="-174625" eaLnBrk="1" hangingPunct="1">
              <a:tabLst>
                <a:tab pos="171450" algn="l"/>
              </a:tabLst>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A24AC31-A3BA-4132-9ABC-48AF5145012F}" type="slidenum">
              <a:rPr lang="en-US" smtClean="0"/>
              <a:pPr/>
              <a:t>28</a:t>
            </a:fld>
            <a:endParaRPr lang="en-US" smtClean="0"/>
          </a:p>
        </p:txBody>
      </p:sp>
      <p:sp>
        <p:nvSpPr>
          <p:cNvPr id="51203" name="Rectangle 7"/>
          <p:cNvSpPr txBox="1">
            <a:spLocks noGrp="1" noChangeArrowheads="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49E817F0-82D2-412A-AFB5-75493E42552A}" type="slidenum">
              <a:rPr lang="en-US" sz="1200">
                <a:latin typeface="Arial" pitchFamily="34" charset="0"/>
                <a:ea typeface="MS PGothic" pitchFamily="34" charset="-128"/>
                <a:cs typeface="Arial" pitchFamily="34" charset="0"/>
              </a:rPr>
              <a:pPr algn="r" eaLnBrk="0" hangingPunct="0"/>
              <a:t>28</a:t>
            </a:fld>
            <a:endParaRPr lang="en-US" sz="1200">
              <a:latin typeface="Arial" pitchFamily="34" charset="0"/>
              <a:ea typeface="MS PGothic" pitchFamily="34" charset="-128"/>
              <a:cs typeface="Arial" pitchFamily="34" charset="0"/>
            </a:endParaRPr>
          </a:p>
        </p:txBody>
      </p:sp>
      <p:sp>
        <p:nvSpPr>
          <p:cNvPr id="51204" name="Rectangle 2"/>
          <p:cNvSpPr>
            <a:spLocks noGrp="1" noRot="1" noChangeAspect="1" noChangeArrowheads="1" noTextEdit="1"/>
          </p:cNvSpPr>
          <p:nvPr>
            <p:ph type="sldImg"/>
          </p:nvPr>
        </p:nvSpPr>
        <p:spPr>
          <a:xfrm>
            <a:off x="1198563" y="336550"/>
            <a:ext cx="4424362" cy="3317875"/>
          </a:xfrm>
          <a:ln/>
        </p:spPr>
      </p:sp>
      <p:sp>
        <p:nvSpPr>
          <p:cNvPr id="51205" name="Rectangle 3"/>
          <p:cNvSpPr>
            <a:spLocks noGrp="1" noChangeArrowheads="1"/>
          </p:cNvSpPr>
          <p:nvPr>
            <p:ph type="body" idx="1"/>
          </p:nvPr>
        </p:nvSpPr>
        <p:spPr>
          <a:xfrm>
            <a:off x="1190625" y="3705225"/>
            <a:ext cx="4614863" cy="4822825"/>
          </a:xfrm>
          <a:noFill/>
          <a:ln/>
        </p:spPr>
        <p:txBody>
          <a:bodyPr/>
          <a:lstStyle/>
          <a:p>
            <a:pPr eaLnBrk="1" hangingPunct="1"/>
            <a:r>
              <a:rPr lang="tr-TR" sz="900" b="1" smtClean="0"/>
              <a:t>İnkretin Hormonlar GLP-1 ve GIP’nin Kanıtlanmış Etkileri </a:t>
            </a:r>
            <a:endParaRPr lang="en-US" sz="900" b="1" smtClean="0"/>
          </a:p>
          <a:p>
            <a:pPr eaLnBrk="1" hangingPunct="1"/>
            <a:endParaRPr lang="en-US" sz="900" b="1" smtClean="0"/>
          </a:p>
          <a:p>
            <a:pPr eaLnBrk="1" hangingPunct="1"/>
            <a:r>
              <a:rPr lang="tr-TR" sz="900" b="1" smtClean="0"/>
              <a:t>Amaç:</a:t>
            </a:r>
          </a:p>
          <a:p>
            <a:pPr eaLnBrk="1" hangingPunct="1"/>
            <a:r>
              <a:rPr lang="tr-TR" sz="900" b="1" smtClean="0"/>
              <a:t>2 temel inkretin olan GLP-1 ve GIP’yi anlatmak.</a:t>
            </a:r>
          </a:p>
          <a:p>
            <a:pPr eaLnBrk="1" hangingPunct="1"/>
            <a:r>
              <a:rPr lang="tr-TR" sz="900" b="1" smtClean="0"/>
              <a:t>Çıkarım:</a:t>
            </a:r>
          </a:p>
          <a:p>
            <a:pPr eaLnBrk="1" hangingPunct="1"/>
            <a:r>
              <a:rPr lang="tr-TR" sz="900" b="1" smtClean="0"/>
              <a:t>Hem GLP-1 hem de GIP glukoz homeostazında önemli roller oynar. GLP-1 ve GIP glukoza bağımlı bir tarzda insülin salgılanmasını stimüle eder ve GLP-1 aynı zamanda glukoza bağımlı bir tarzda glukagon salgılanmasını engeller.</a:t>
            </a:r>
          </a:p>
          <a:p>
            <a:pPr eaLnBrk="1" hangingPunct="1"/>
            <a:endParaRPr lang="en-US" sz="900" b="1" smtClean="0"/>
          </a:p>
          <a:p>
            <a:pPr eaLnBrk="1" hangingPunct="1"/>
            <a:endParaRPr lang="en-US" sz="900" b="1" smtClean="0"/>
          </a:p>
          <a:p>
            <a:pPr eaLnBrk="1" hangingPunct="1"/>
            <a:r>
              <a:rPr lang="tr-TR" sz="900" smtClean="0"/>
              <a:t>GLP-1 ve GIP mevcut durumda tanımlanmış inkretin hormonlarıdır.</a:t>
            </a:r>
          </a:p>
          <a:p>
            <a:pPr eaLnBrk="1" hangingPunct="1"/>
            <a:r>
              <a:rPr lang="tr-TR" sz="900" smtClean="0"/>
              <a:t>Bir inkretin aşağıdaki özelliklere sahip bir hormondur </a:t>
            </a:r>
            <a:r>
              <a:rPr lang="en-US" sz="900" baseline="30000" smtClean="0"/>
              <a:t>1,2 </a:t>
            </a:r>
            <a:r>
              <a:rPr lang="tr-TR" sz="900" smtClean="0"/>
              <a:t>:</a:t>
            </a:r>
            <a:endParaRPr lang="en-US" sz="900" smtClean="0"/>
          </a:p>
          <a:p>
            <a:pPr eaLnBrk="1" hangingPunct="1">
              <a:buFontTx/>
              <a:buChar char="•"/>
            </a:pPr>
            <a:r>
              <a:rPr lang="tr-TR" sz="900" smtClean="0"/>
              <a:t>Yiyecek, özellikle de glukoz alımına yanıt olarak bağırsak tarafından salgılanır.</a:t>
            </a:r>
          </a:p>
          <a:p>
            <a:pPr eaLnBrk="1" hangingPunct="1">
              <a:buFontTx/>
              <a:buChar char="•"/>
            </a:pPr>
            <a:r>
              <a:rPr lang="tr-TR" sz="900" smtClean="0"/>
              <a:t>Kan dolaşımındaki hormon konsantrasyonu insülin salgılanmasını stimule etmeye yetecek kadar yüksek olmalıdır.</a:t>
            </a:r>
          </a:p>
          <a:p>
            <a:pPr eaLnBrk="1" hangingPunct="1">
              <a:buFontTx/>
              <a:buChar char="•"/>
            </a:pPr>
            <a:r>
              <a:rPr lang="tr-TR" sz="900" smtClean="0"/>
              <a:t>Hormonun fizyolojik düzeylerine yanıt olarak insülin salgılanması ancak glukoz düzeyleri yükseldiğinde görülür (glukoz bağımlı).</a:t>
            </a:r>
            <a:endParaRPr lang="en-US" sz="900" smtClean="0"/>
          </a:p>
          <a:p>
            <a:pPr eaLnBrk="1" hangingPunct="1"/>
            <a:r>
              <a:rPr lang="tr-TR" sz="900" smtClean="0"/>
              <a:t>GIP ve GLP-1, onları inkretinler olarak tanımlayan bu üç özelliği yerine getiren hormonlardır. </a:t>
            </a:r>
            <a:r>
              <a:rPr lang="en-US" sz="900" baseline="30000" smtClean="0"/>
              <a:t>2</a:t>
            </a:r>
            <a:endParaRPr lang="tr-TR" sz="900" smtClean="0"/>
          </a:p>
          <a:p>
            <a:pPr eaLnBrk="1" hangingPunct="1"/>
            <a:r>
              <a:rPr lang="tr-TR" sz="900" smtClean="0"/>
              <a:t>Açlıkta, GIP ve GLP-1 kanda çok düşük düzeylerde dolaşır. Yiyecek alımından sonra düzeyleri hızla yükselir ve insülin salgılanmasında rol oynarlar. </a:t>
            </a:r>
            <a:r>
              <a:rPr lang="en-US" sz="900" baseline="30000" smtClean="0"/>
              <a:t>3,4</a:t>
            </a:r>
            <a:endParaRPr lang="tr-TR" sz="900" smtClean="0"/>
          </a:p>
          <a:p>
            <a:pPr eaLnBrk="1" hangingPunct="1"/>
            <a:r>
              <a:rPr lang="tr-TR" sz="900" smtClean="0"/>
              <a:t>GLP-1 glukoza bağımlı bir tarzda beta hücrelerinden insülin yanıtını stimüle eder ve glukoza bağımlı bir tarzda alfa hücrelerinden glukagon salgılanmasını baskılar. GIP aynı zamanda glukoza bağımlı bir tutum içinde beta hücrelerinden insülin salgılanmasını da artırır. </a:t>
            </a:r>
            <a:r>
              <a:rPr lang="en-US" sz="900" baseline="30000" smtClean="0"/>
              <a:t>5</a:t>
            </a:r>
            <a:r>
              <a:rPr lang="tr-TR" sz="900" baseline="30000" smtClean="0"/>
              <a:t>   </a:t>
            </a:r>
            <a:r>
              <a:rPr lang="tr-TR" sz="900" smtClean="0"/>
              <a:t> GLP-1 ve GIP’nin öbür etkileri slaytta özetlenmiştir.</a:t>
            </a:r>
            <a:endParaRPr lang="en-US" sz="900" smtClean="0"/>
          </a:p>
          <a:p>
            <a:pPr eaLnBrk="1" hangingPunct="1"/>
            <a:endParaRPr lang="en-US" sz="900" baseline="30000" smtClean="0"/>
          </a:p>
        </p:txBody>
      </p:sp>
      <p:sp>
        <p:nvSpPr>
          <p:cNvPr id="51206" name="Text Box 4"/>
          <p:cNvSpPr txBox="1">
            <a:spLocks noChangeArrowheads="1"/>
          </p:cNvSpPr>
          <p:nvPr/>
        </p:nvSpPr>
        <p:spPr bwMode="auto">
          <a:xfrm>
            <a:off x="741363" y="8035925"/>
            <a:ext cx="5646737" cy="1419225"/>
          </a:xfrm>
          <a:prstGeom prst="rect">
            <a:avLst/>
          </a:prstGeom>
          <a:noFill/>
          <a:ln w="9525" algn="ctr">
            <a:noFill/>
            <a:miter lim="800000"/>
            <a:headEnd/>
            <a:tailEnd type="none" w="lg" len="lg"/>
          </a:ln>
        </p:spPr>
        <p:txBody>
          <a:bodyPr lIns="87870" tIns="43935" rIns="87870" bIns="43935" anchor="b">
            <a:spAutoFit/>
          </a:bodyPr>
          <a:lstStyle/>
          <a:p>
            <a:pPr marL="166688" indent="-166688" defTabSz="893763" eaLnBrk="0" hangingPunct="0"/>
            <a:r>
              <a:rPr lang="en-US" sz="800">
                <a:latin typeface="Arial" pitchFamily="34" charset="0"/>
                <a:ea typeface="MS PGothic" pitchFamily="34" charset="-128"/>
              </a:rPr>
              <a:t>referans</a:t>
            </a:r>
          </a:p>
          <a:p>
            <a:pPr marL="166688" indent="-166688" defTabSz="893763" eaLnBrk="0" hangingPunct="0"/>
            <a:r>
              <a:rPr lang="en-US" sz="800">
                <a:latin typeface="Arial" pitchFamily="34" charset="0"/>
                <a:ea typeface="MS PGothic" pitchFamily="34" charset="-128"/>
              </a:rPr>
              <a:t>1.	Creutzfeldt W. The [pre-] history of the incretin concept. </a:t>
            </a:r>
            <a:r>
              <a:rPr lang="en-US" sz="800" i="1">
                <a:latin typeface="Arial" pitchFamily="34" charset="0"/>
                <a:ea typeface="MS PGothic" pitchFamily="34" charset="-128"/>
              </a:rPr>
              <a:t>Regul Pept</a:t>
            </a:r>
            <a:r>
              <a:rPr lang="en-US" sz="800">
                <a:latin typeface="Arial" pitchFamily="34" charset="0"/>
                <a:ea typeface="MS PGothic" pitchFamily="34" charset="-128"/>
              </a:rPr>
              <a:t>. 2005;128:87–91</a:t>
            </a:r>
            <a:r>
              <a:rPr lang="nb-NO" sz="800">
                <a:latin typeface="Arial" pitchFamily="34" charset="0"/>
                <a:ea typeface="MS PGothic" pitchFamily="34" charset="-128"/>
              </a:rPr>
              <a:t>.</a:t>
            </a:r>
          </a:p>
          <a:p>
            <a:pPr marL="166688" indent="-166688" defTabSz="893763" eaLnBrk="0" hangingPunct="0"/>
            <a:r>
              <a:rPr lang="nb-NO" sz="800">
                <a:latin typeface="Arial" pitchFamily="34" charset="0"/>
                <a:ea typeface="MS PGothic" pitchFamily="34" charset="-128"/>
              </a:rPr>
              <a:t>2.	</a:t>
            </a:r>
            <a:r>
              <a:rPr lang="en-US" sz="800">
                <a:latin typeface="Arial" pitchFamily="34" charset="0"/>
                <a:ea typeface="MS PGothic" pitchFamily="34" charset="-128"/>
              </a:rPr>
              <a:t>Creutzfeldt W. The entero-insular axis in type 2 diabetes – incretins as therapeutic agents. </a:t>
            </a:r>
            <a:r>
              <a:rPr lang="en-US" sz="800" i="1">
                <a:latin typeface="Arial" pitchFamily="34" charset="0"/>
                <a:ea typeface="MS PGothic" pitchFamily="34" charset="-128"/>
              </a:rPr>
              <a:t>Exp Clin Endocrinol Diabetes</a:t>
            </a:r>
            <a:r>
              <a:rPr lang="en-US" sz="800">
                <a:latin typeface="Arial" pitchFamily="34" charset="0"/>
                <a:ea typeface="MS PGothic" pitchFamily="34" charset="-128"/>
              </a:rPr>
              <a:t>. 2001;109(suppl 2):S288-S303</a:t>
            </a:r>
            <a:r>
              <a:rPr lang="nb-NO" sz="800">
                <a:latin typeface="Arial" pitchFamily="34" charset="0"/>
                <a:ea typeface="MS PGothic" pitchFamily="34" charset="-128"/>
              </a:rPr>
              <a:t>.</a:t>
            </a:r>
          </a:p>
          <a:p>
            <a:pPr marL="166688" indent="-166688" defTabSz="893763" eaLnBrk="0" hangingPunct="0"/>
            <a:r>
              <a:rPr lang="nb-NO" sz="800">
                <a:latin typeface="Arial" pitchFamily="34" charset="0"/>
                <a:ea typeface="MS PGothic" pitchFamily="34" charset="-128"/>
              </a:rPr>
              <a:t>3.	</a:t>
            </a:r>
            <a:r>
              <a:rPr lang="en-US" sz="800">
                <a:latin typeface="Arial" pitchFamily="34" charset="0"/>
                <a:ea typeface="MS PGothic" pitchFamily="34" charset="-128"/>
              </a:rPr>
              <a:t>Gautier JF, Fetita S, Sobngwi E, Salaün-Martin C. Biological actions of the incretins GIP and GLP-1 and therapeutic perspectives in patients with type 2 diabetes. </a:t>
            </a:r>
            <a:r>
              <a:rPr lang="en-US" sz="800" i="1">
                <a:latin typeface="Arial" pitchFamily="34" charset="0"/>
                <a:ea typeface="MS PGothic" pitchFamily="34" charset="-128"/>
              </a:rPr>
              <a:t>Diabetes Metab</a:t>
            </a:r>
            <a:r>
              <a:rPr lang="en-US" sz="800">
                <a:latin typeface="Arial" pitchFamily="34" charset="0"/>
                <a:ea typeface="MS PGothic" pitchFamily="34" charset="-128"/>
              </a:rPr>
              <a:t>. 2005;31:233–242.</a:t>
            </a:r>
          </a:p>
          <a:p>
            <a:pPr marL="166688" indent="-166688" defTabSz="893763" eaLnBrk="0" hangingPunct="0"/>
            <a:r>
              <a:rPr lang="en-US" sz="800">
                <a:latin typeface="Arial" pitchFamily="34" charset="0"/>
                <a:ea typeface="MS PGothic" pitchFamily="34" charset="-128"/>
              </a:rPr>
              <a:t>4.	Holst JJ, Gromada J. Role of incretin hormones in the regulation of ins</a:t>
            </a:r>
            <a:r>
              <a:rPr lang="tr-TR" sz="800">
                <a:latin typeface="Arial" pitchFamily="34" charset="0"/>
                <a:ea typeface="MS PGothic" pitchFamily="34" charset="-128"/>
              </a:rPr>
              <a:t>u</a:t>
            </a:r>
            <a:r>
              <a:rPr lang="en-US" sz="800">
                <a:latin typeface="Arial" pitchFamily="34" charset="0"/>
                <a:ea typeface="MS PGothic" pitchFamily="34" charset="-128"/>
              </a:rPr>
              <a:t>lin secretion in diabetic and nondiabetic humans. </a:t>
            </a:r>
            <a:r>
              <a:rPr lang="en-US" sz="800" i="1">
                <a:latin typeface="Arial" pitchFamily="34" charset="0"/>
                <a:ea typeface="MS PGothic" pitchFamily="34" charset="-128"/>
              </a:rPr>
              <a:t>Am J Physiol Endocrinol Metab</a:t>
            </a:r>
            <a:r>
              <a:rPr lang="en-US" sz="800">
                <a:latin typeface="Arial" pitchFamily="34" charset="0"/>
                <a:ea typeface="MS PGothic" pitchFamily="34" charset="-128"/>
              </a:rPr>
              <a:t>. 2004;287:E199–E206.</a:t>
            </a:r>
          </a:p>
          <a:p>
            <a:pPr marL="166688" indent="-166688" defTabSz="893763" eaLnBrk="0" hangingPunct="0"/>
            <a:r>
              <a:rPr lang="en-US" sz="800">
                <a:latin typeface="Arial" pitchFamily="34" charset="0"/>
                <a:ea typeface="MS PGothic" pitchFamily="34" charset="-128"/>
              </a:rPr>
              <a:t>5.	Meier JJ, Nauck MA. Glucose-dependent ins</a:t>
            </a:r>
            <a:r>
              <a:rPr lang="tr-TR" sz="800">
                <a:latin typeface="Arial" pitchFamily="34" charset="0"/>
                <a:ea typeface="MS PGothic" pitchFamily="34" charset="-128"/>
              </a:rPr>
              <a:t>u</a:t>
            </a:r>
            <a:r>
              <a:rPr lang="en-US" sz="800">
                <a:latin typeface="Arial" pitchFamily="34" charset="0"/>
                <a:ea typeface="MS PGothic" pitchFamily="34" charset="-128"/>
              </a:rPr>
              <a:t>linotropic polypeptide/gastric inhibitory polypeptide. </a:t>
            </a:r>
            <a:r>
              <a:rPr lang="en-US" sz="800" i="1">
                <a:latin typeface="Arial" pitchFamily="34" charset="0"/>
                <a:ea typeface="MS PGothic" pitchFamily="34" charset="-128"/>
              </a:rPr>
              <a:t>Best Pract Res Clin</a:t>
            </a:r>
            <a:r>
              <a:rPr lang="en-US" sz="800">
                <a:latin typeface="Arial" pitchFamily="34" charset="0"/>
                <a:ea typeface="MS PGothic" pitchFamily="34" charset="-128"/>
              </a:rPr>
              <a:t> </a:t>
            </a:r>
            <a:r>
              <a:rPr lang="en-US" sz="800" i="1">
                <a:latin typeface="Arial" pitchFamily="34" charset="0"/>
                <a:ea typeface="MS PGothic" pitchFamily="34" charset="-128"/>
              </a:rPr>
              <a:t>Endocrinol Metab</a:t>
            </a:r>
            <a:r>
              <a:rPr lang="en-US" sz="800">
                <a:latin typeface="Arial" pitchFamily="34" charset="0"/>
                <a:ea typeface="MS PGothic" pitchFamily="34" charset="-128"/>
              </a:rPr>
              <a:t>. 2004;18:587</a:t>
            </a:r>
            <a:r>
              <a:rPr lang="en-US" sz="800">
                <a:latin typeface="Arial Unicode MS" pitchFamily="34" charset="-128"/>
                <a:ea typeface="Arial Unicode MS" pitchFamily="34" charset="-128"/>
                <a:cs typeface="Arial Unicode MS" pitchFamily="34" charset="-128"/>
              </a:rPr>
              <a:t>–606.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11DB103-12E2-4474-BC77-0BFC8AA9E7EB}" type="slidenum">
              <a:rPr lang="en-US" smtClean="0"/>
              <a:pPr/>
              <a:t>29</a:t>
            </a:fld>
            <a:endParaRPr lang="en-US" smtClean="0"/>
          </a:p>
        </p:txBody>
      </p:sp>
      <p:sp>
        <p:nvSpPr>
          <p:cNvPr id="52227" name="Rectangle 7"/>
          <p:cNvSpPr txBox="1">
            <a:spLocks noGrp="1" noChangeArrowheads="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1ADB7A31-F4EC-4AB4-B84E-240567C97AA3}" type="slidenum">
              <a:rPr lang="en-US" sz="1200">
                <a:solidFill>
                  <a:srgbClr val="000000"/>
                </a:solidFill>
                <a:latin typeface="Arial" pitchFamily="34" charset="0"/>
                <a:ea typeface="MS PGothic" pitchFamily="34" charset="-128"/>
              </a:rPr>
              <a:pPr algn="r" eaLnBrk="0" hangingPunct="0"/>
              <a:t>29</a:t>
            </a:fld>
            <a:endParaRPr lang="en-US" sz="1200">
              <a:solidFill>
                <a:srgbClr val="000000"/>
              </a:solidFill>
              <a:latin typeface="Arial" pitchFamily="34" charset="0"/>
              <a:ea typeface="MS PGothic" pitchFamily="34" charset="-128"/>
            </a:endParaRPr>
          </a:p>
        </p:txBody>
      </p:sp>
      <p:sp>
        <p:nvSpPr>
          <p:cNvPr id="52228" name="Rectangle 2"/>
          <p:cNvSpPr>
            <a:spLocks noGrp="1" noRot="1" noChangeAspect="1" noChangeArrowheads="1" noTextEdit="1"/>
          </p:cNvSpPr>
          <p:nvPr>
            <p:ph type="sldImg"/>
          </p:nvPr>
        </p:nvSpPr>
        <p:spPr>
          <a:xfrm>
            <a:off x="1809750" y="736600"/>
            <a:ext cx="3148013" cy="2360613"/>
          </a:xfrm>
          <a:ln/>
        </p:spPr>
      </p:sp>
      <p:sp>
        <p:nvSpPr>
          <p:cNvPr id="52229" name="Rectangle 3"/>
          <p:cNvSpPr>
            <a:spLocks noChangeArrowheads="1"/>
          </p:cNvSpPr>
          <p:nvPr/>
        </p:nvSpPr>
        <p:spPr bwMode="auto">
          <a:xfrm>
            <a:off x="908050" y="7421563"/>
            <a:ext cx="5191125" cy="2081212"/>
          </a:xfrm>
          <a:prstGeom prst="rect">
            <a:avLst/>
          </a:prstGeom>
          <a:noFill/>
          <a:ln w="9525">
            <a:noFill/>
            <a:miter lim="800000"/>
            <a:headEnd/>
            <a:tailEnd/>
          </a:ln>
        </p:spPr>
        <p:txBody>
          <a:bodyPr lIns="91649" tIns="45826" rIns="91649" bIns="45826" anchor="b"/>
          <a:lstStyle/>
          <a:p>
            <a:pPr marL="171450" indent="-171450" eaLnBrk="0" hangingPunct="0">
              <a:spcBef>
                <a:spcPct val="15000"/>
              </a:spcBef>
            </a:pPr>
            <a:r>
              <a:rPr lang="en-US" sz="900" b="1">
                <a:solidFill>
                  <a:srgbClr val="000000"/>
                </a:solidFill>
                <a:latin typeface="Arial" pitchFamily="34" charset="0"/>
                <a:ea typeface="MS PGothic" pitchFamily="34" charset="-128"/>
              </a:rPr>
              <a:t>References:</a:t>
            </a:r>
          </a:p>
          <a:p>
            <a:pPr marL="171450" indent="-171450" eaLnBrk="0" hangingPunct="0">
              <a:spcBef>
                <a:spcPct val="15000"/>
              </a:spcBef>
            </a:pPr>
            <a:r>
              <a:rPr lang="en-US" sz="900" b="1">
                <a:solidFill>
                  <a:srgbClr val="000000"/>
                </a:solidFill>
                <a:latin typeface="Arial" pitchFamily="34" charset="0"/>
                <a:ea typeface="MS PGothic" pitchFamily="34" charset="-128"/>
              </a:rPr>
              <a:t>1.</a:t>
            </a:r>
            <a:r>
              <a:rPr lang="en-US" sz="900">
                <a:solidFill>
                  <a:srgbClr val="000000"/>
                </a:solidFill>
                <a:latin typeface="Arial" pitchFamily="34" charset="0"/>
                <a:ea typeface="MS PGothic" pitchFamily="34" charset="-128"/>
              </a:rPr>
              <a:t>	Brubaker PL, Drucker DJ. Minireview: Glucagon-like peptides regulate cell proliferation and apoptosis in the pancreas, gut, and central nervous system. </a:t>
            </a:r>
            <a:r>
              <a:rPr lang="en-US" sz="900" i="1">
                <a:solidFill>
                  <a:srgbClr val="000000"/>
                </a:solidFill>
                <a:latin typeface="Arial" pitchFamily="34" charset="0"/>
                <a:ea typeface="MS PGothic" pitchFamily="34" charset="-128"/>
              </a:rPr>
              <a:t>Endocrinology. </a:t>
            </a:r>
            <a:r>
              <a:rPr lang="en-US" sz="900">
                <a:solidFill>
                  <a:srgbClr val="000000"/>
                </a:solidFill>
                <a:latin typeface="Arial" pitchFamily="34" charset="0"/>
                <a:ea typeface="MS PGothic" pitchFamily="34" charset="-128"/>
              </a:rPr>
              <a:t>2004;145:2653–2659.</a:t>
            </a:r>
          </a:p>
          <a:p>
            <a:pPr marL="171450" indent="-171450" eaLnBrk="0" hangingPunct="0">
              <a:spcBef>
                <a:spcPct val="15000"/>
              </a:spcBef>
            </a:pPr>
            <a:r>
              <a:rPr lang="en-US" sz="900" b="1">
                <a:solidFill>
                  <a:srgbClr val="000000"/>
                </a:solidFill>
                <a:latin typeface="Arial" pitchFamily="34" charset="0"/>
                <a:ea typeface="MS PGothic" pitchFamily="34" charset="-128"/>
              </a:rPr>
              <a:t>2.</a:t>
            </a:r>
            <a:r>
              <a:rPr lang="en-US" sz="900">
                <a:solidFill>
                  <a:srgbClr val="000000"/>
                </a:solidFill>
                <a:latin typeface="Arial" pitchFamily="34" charset="0"/>
                <a:ea typeface="MS PGothic" pitchFamily="34" charset="-128"/>
              </a:rPr>
              <a:t>	Ahrén B. Gut peptides and type 2 diabetes mellitus treatment. </a:t>
            </a:r>
            <a:r>
              <a:rPr lang="en-US" sz="900" i="1">
                <a:solidFill>
                  <a:srgbClr val="000000"/>
                </a:solidFill>
                <a:latin typeface="Arial" pitchFamily="34" charset="0"/>
                <a:ea typeface="MS PGothic" pitchFamily="34" charset="-128"/>
              </a:rPr>
              <a:t>Curr Diab Rep.</a:t>
            </a:r>
            <a:r>
              <a:rPr lang="en-US" sz="900">
                <a:solidFill>
                  <a:srgbClr val="000000"/>
                </a:solidFill>
                <a:latin typeface="Arial" pitchFamily="34" charset="0"/>
                <a:ea typeface="MS PGothic" pitchFamily="34" charset="-128"/>
              </a:rPr>
              <a:t> 2003;3:365–372.</a:t>
            </a:r>
          </a:p>
          <a:p>
            <a:pPr marL="171450" indent="-171450" eaLnBrk="0" hangingPunct="0">
              <a:spcBef>
                <a:spcPct val="15000"/>
              </a:spcBef>
            </a:pPr>
            <a:r>
              <a:rPr lang="en-US" sz="900" b="1">
                <a:solidFill>
                  <a:srgbClr val="000000"/>
                </a:solidFill>
                <a:latin typeface="Arial" pitchFamily="34" charset="0"/>
                <a:ea typeface="MS PGothic" pitchFamily="34" charset="-128"/>
              </a:rPr>
              <a:t>3.</a:t>
            </a:r>
            <a:r>
              <a:rPr lang="en-US" sz="900">
                <a:solidFill>
                  <a:srgbClr val="000000"/>
                </a:solidFill>
                <a:latin typeface="Arial" pitchFamily="34" charset="0"/>
                <a:ea typeface="MS PGothic" pitchFamily="34" charset="-128"/>
              </a:rPr>
              <a:t>	Zander M, Madsbad S, Madsen JL, Holst JJ. Effect of 6-week course of glucagon-like peptide 1 on glycaemic control, insulin sensitivity, and </a:t>
            </a:r>
            <a:r>
              <a:rPr lang="el-GR" sz="900">
                <a:solidFill>
                  <a:srgbClr val="000000"/>
                </a:solidFill>
                <a:latin typeface="Arial" pitchFamily="34" charset="0"/>
                <a:ea typeface="MS PGothic" pitchFamily="34" charset="-128"/>
                <a:cs typeface="Arial" pitchFamily="34" charset="0"/>
                <a:sym typeface="Arial" pitchFamily="34" charset="0"/>
              </a:rPr>
              <a:t>β</a:t>
            </a:r>
            <a:r>
              <a:rPr lang="en-US" sz="900">
                <a:solidFill>
                  <a:srgbClr val="000000"/>
                </a:solidFill>
                <a:latin typeface="Arial" pitchFamily="34" charset="0"/>
                <a:ea typeface="MS PGothic" pitchFamily="34" charset="-128"/>
              </a:rPr>
              <a:t>-cell function in type 2 diabetes: A parallel-group study. </a:t>
            </a:r>
            <a:r>
              <a:rPr lang="en-US" sz="900" i="1">
                <a:solidFill>
                  <a:srgbClr val="000000"/>
                </a:solidFill>
                <a:latin typeface="Arial" pitchFamily="34" charset="0"/>
                <a:ea typeface="MS PGothic" pitchFamily="34" charset="-128"/>
              </a:rPr>
              <a:t>Lancet. </a:t>
            </a:r>
            <a:r>
              <a:rPr lang="en-US" sz="900">
                <a:solidFill>
                  <a:srgbClr val="000000"/>
                </a:solidFill>
                <a:latin typeface="Arial" pitchFamily="34" charset="0"/>
                <a:ea typeface="MS PGothic" pitchFamily="34" charset="-128"/>
              </a:rPr>
              <a:t>2002;359:824–830.</a:t>
            </a:r>
          </a:p>
          <a:p>
            <a:pPr marL="171450" indent="-171450" eaLnBrk="0" hangingPunct="0">
              <a:spcBef>
                <a:spcPct val="15000"/>
              </a:spcBef>
            </a:pPr>
            <a:r>
              <a:rPr lang="en-US" sz="900" b="1">
                <a:solidFill>
                  <a:srgbClr val="000000"/>
                </a:solidFill>
                <a:latin typeface="Arial" pitchFamily="34" charset="0"/>
                <a:ea typeface="MS PGothic" pitchFamily="34" charset="-128"/>
              </a:rPr>
              <a:t>4.</a:t>
            </a:r>
            <a:r>
              <a:rPr lang="en-US" sz="900">
                <a:solidFill>
                  <a:srgbClr val="000000"/>
                </a:solidFill>
                <a:latin typeface="Arial" pitchFamily="34" charset="0"/>
                <a:ea typeface="MS PGothic" pitchFamily="34" charset="-128"/>
              </a:rPr>
              <a:t>	Drucker DJ. Biological actions and therapeutic potential of the glucagon-like peptides. </a:t>
            </a:r>
            <a:r>
              <a:rPr lang="en-US" sz="900" i="1">
                <a:solidFill>
                  <a:srgbClr val="000000"/>
                </a:solidFill>
                <a:latin typeface="Arial" pitchFamily="34" charset="0"/>
                <a:ea typeface="MS PGothic" pitchFamily="34" charset="-128"/>
              </a:rPr>
              <a:t>Gastroenterology. </a:t>
            </a:r>
            <a:r>
              <a:rPr lang="en-US" sz="900">
                <a:solidFill>
                  <a:srgbClr val="000000"/>
                </a:solidFill>
                <a:latin typeface="Arial" pitchFamily="34" charset="0"/>
                <a:ea typeface="MS PGothic" pitchFamily="34" charset="-128"/>
              </a:rPr>
              <a:t>2002;122:531–544.</a:t>
            </a:r>
          </a:p>
          <a:p>
            <a:pPr marL="171450" indent="-171450" eaLnBrk="0" hangingPunct="0">
              <a:spcBef>
                <a:spcPct val="15000"/>
              </a:spcBef>
            </a:pPr>
            <a:r>
              <a:rPr lang="en-US" sz="900" b="1">
                <a:solidFill>
                  <a:srgbClr val="000000"/>
                </a:solidFill>
                <a:latin typeface="Arial" pitchFamily="34" charset="0"/>
                <a:ea typeface="MS PGothic" pitchFamily="34" charset="-128"/>
              </a:rPr>
              <a:t>5.</a:t>
            </a:r>
            <a:r>
              <a:rPr lang="en-US" sz="900">
                <a:solidFill>
                  <a:srgbClr val="000000"/>
                </a:solidFill>
                <a:latin typeface="Arial" pitchFamily="34" charset="0"/>
                <a:ea typeface="MS PGothic" pitchFamily="34" charset="-128"/>
              </a:rPr>
              <a:t>	Buse JB, Polonsky KS, Burant CF. Type 2 diabetes mellitus. In: Larsen PR, Kronenberg HM, et al, eds. </a:t>
            </a:r>
            <a:br>
              <a:rPr lang="en-US" sz="900">
                <a:solidFill>
                  <a:srgbClr val="000000"/>
                </a:solidFill>
                <a:latin typeface="Arial" pitchFamily="34" charset="0"/>
                <a:ea typeface="MS PGothic" pitchFamily="34" charset="-128"/>
              </a:rPr>
            </a:br>
            <a:r>
              <a:rPr lang="en-US" sz="900" i="1">
                <a:solidFill>
                  <a:srgbClr val="000000"/>
                </a:solidFill>
                <a:latin typeface="Arial" pitchFamily="34" charset="0"/>
                <a:ea typeface="MS PGothic" pitchFamily="34" charset="-128"/>
              </a:rPr>
              <a:t>Williams Textbook of Endocrinology</a:t>
            </a:r>
            <a:r>
              <a:rPr lang="en-US" sz="900">
                <a:solidFill>
                  <a:srgbClr val="000000"/>
                </a:solidFill>
                <a:latin typeface="Arial" pitchFamily="34" charset="0"/>
                <a:ea typeface="MS PGothic" pitchFamily="34" charset="-128"/>
              </a:rPr>
              <a:t>. 10th ed. Philadelphia, Pa: Saunders; 2003:1427–1483. </a:t>
            </a:r>
          </a:p>
          <a:p>
            <a:pPr marL="171450" indent="-171450" eaLnBrk="0" hangingPunct="0">
              <a:spcBef>
                <a:spcPct val="15000"/>
              </a:spcBef>
            </a:pPr>
            <a:r>
              <a:rPr lang="en-US" sz="900" b="1">
                <a:solidFill>
                  <a:srgbClr val="000000"/>
                </a:solidFill>
                <a:latin typeface="Arial" pitchFamily="34" charset="0"/>
                <a:ea typeface="MS PGothic" pitchFamily="34" charset="-128"/>
              </a:rPr>
              <a:t>6.</a:t>
            </a:r>
            <a:r>
              <a:rPr lang="en-US" sz="900">
                <a:solidFill>
                  <a:srgbClr val="000000"/>
                </a:solidFill>
                <a:latin typeface="Arial" pitchFamily="34" charset="0"/>
                <a:ea typeface="MS PGothic" pitchFamily="34" charset="-128"/>
              </a:rPr>
              <a:t>	Drucker DJ. Enhancing incretin action for the treatment of type 2 diabetes. </a:t>
            </a:r>
            <a:r>
              <a:rPr lang="en-US" sz="900" i="1">
                <a:solidFill>
                  <a:srgbClr val="000000"/>
                </a:solidFill>
                <a:latin typeface="Arial" pitchFamily="34" charset="0"/>
                <a:ea typeface="MS PGothic" pitchFamily="34" charset="-128"/>
              </a:rPr>
              <a:t>Diabetes</a:t>
            </a:r>
            <a:r>
              <a:rPr lang="en-US" sz="900">
                <a:solidFill>
                  <a:srgbClr val="000000"/>
                </a:solidFill>
                <a:latin typeface="Arial" pitchFamily="34" charset="0"/>
                <a:ea typeface="MS PGothic" pitchFamily="34" charset="-128"/>
              </a:rPr>
              <a:t> </a:t>
            </a:r>
            <a:r>
              <a:rPr lang="en-US" sz="900" i="1">
                <a:solidFill>
                  <a:srgbClr val="000000"/>
                </a:solidFill>
                <a:latin typeface="Arial" pitchFamily="34" charset="0"/>
                <a:ea typeface="MS PGothic" pitchFamily="34" charset="-128"/>
              </a:rPr>
              <a:t>Care. </a:t>
            </a:r>
            <a:r>
              <a:rPr lang="en-US" sz="900">
                <a:solidFill>
                  <a:srgbClr val="000000"/>
                </a:solidFill>
                <a:latin typeface="Arial" pitchFamily="34" charset="0"/>
                <a:ea typeface="MS PGothic" pitchFamily="34" charset="-128"/>
              </a:rPr>
              <a:t>2003;26:2929–2940.</a:t>
            </a:r>
          </a:p>
        </p:txBody>
      </p:sp>
      <p:sp>
        <p:nvSpPr>
          <p:cNvPr id="52230" name="Rectangle 4"/>
          <p:cNvSpPr>
            <a:spLocks noGrp="1" noChangeArrowheads="1"/>
          </p:cNvSpPr>
          <p:nvPr>
            <p:ph type="body" idx="1"/>
          </p:nvPr>
        </p:nvSpPr>
        <p:spPr>
          <a:xfrm>
            <a:off x="920750" y="3263900"/>
            <a:ext cx="4986338" cy="4935538"/>
          </a:xfrm>
          <a:noFill/>
          <a:ln/>
        </p:spPr>
        <p:txBody>
          <a:bodyPr lIns="91649" tIns="45826" rIns="91649" bIns="45826"/>
          <a:lstStyle/>
          <a:p>
            <a:pPr eaLnBrk="1" hangingPunct="1"/>
            <a:r>
              <a:rPr lang="en-US" b="1" smtClean="0"/>
              <a:t>Incretins (GLP-1 and GIP) Regulate Glucose Homeostasis Through Effects on</a:t>
            </a:r>
            <a:br>
              <a:rPr lang="en-US" b="1" smtClean="0"/>
            </a:br>
            <a:r>
              <a:rPr lang="en-US" b="1" smtClean="0"/>
              <a:t>Islet Cell Function</a:t>
            </a:r>
          </a:p>
          <a:p>
            <a:pPr marL="228600" lvl="1" indent="-114300" eaLnBrk="1" hangingPunct="1"/>
            <a:r>
              <a:rPr lang="en-US" smtClean="0"/>
              <a:t>The presence of nutrients in the gastrointestinal tract rapidly stimulates the release of incretins: GLP-1 from L cells located primarily in the distal gut (ileum and colon) and GIP from K cells in the proximal gut (duodenum).</a:t>
            </a:r>
            <a:r>
              <a:rPr lang="en-US" baseline="30000" smtClean="0"/>
              <a:t>1,2</a:t>
            </a:r>
            <a:r>
              <a:rPr lang="en-US" smtClean="0"/>
              <a:t> </a:t>
            </a:r>
          </a:p>
          <a:p>
            <a:pPr marL="228600" lvl="1" indent="-114300" eaLnBrk="1" hangingPunct="1"/>
            <a:r>
              <a:rPr lang="en-US" smtClean="0"/>
              <a:t>Collectively, GLP-1 and GIP exert several beneficial actions, including stimulating the insulin response in pancreatic beta cells (GLP-1 and GIP) and inhibiting glucagon secretion from pancreatic alpha cells when glucose levels are elevated.</a:t>
            </a:r>
            <a:r>
              <a:rPr lang="en-US" baseline="30000" smtClean="0"/>
              <a:t>2-4</a:t>
            </a:r>
          </a:p>
          <a:p>
            <a:pPr marL="228600" lvl="1" indent="-114300" eaLnBrk="1" hangingPunct="1"/>
            <a:r>
              <a:rPr lang="en-US" smtClean="0"/>
              <a:t>Increased insulin levels improve glucose uptake by peripheral tissues, while the combination of increased insulin and decreased glucagon reduce hepatic glucose output.</a:t>
            </a:r>
            <a:r>
              <a:rPr lang="en-US" baseline="30000" smtClean="0"/>
              <a:t>5,6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5D9BB24-A55D-4090-8A41-00C0F8BF9506}" type="slidenum">
              <a:rPr lang="en-US" smtClean="0"/>
              <a:pPr/>
              <a:t>30</a:t>
            </a:fld>
            <a:endParaRPr lang="en-US" smtClean="0"/>
          </a:p>
        </p:txBody>
      </p:sp>
      <p:sp>
        <p:nvSpPr>
          <p:cNvPr id="53251" name="Rectangle 7"/>
          <p:cNvSpPr txBox="1">
            <a:spLocks noGrp="1" noChangeArrowheads="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0345F834-30DB-419A-ABA8-5CAA1CD50DD5}" type="slidenum">
              <a:rPr lang="en-US" sz="1200">
                <a:latin typeface="Arial" pitchFamily="34" charset="0"/>
                <a:ea typeface="MS PGothic" pitchFamily="34" charset="-128"/>
              </a:rPr>
              <a:pPr algn="r" eaLnBrk="0" hangingPunct="0"/>
              <a:t>30</a:t>
            </a:fld>
            <a:endParaRPr lang="en-US" sz="1200">
              <a:latin typeface="Arial" pitchFamily="34" charset="0"/>
              <a:ea typeface="MS PGothic" pitchFamily="34" charset="-128"/>
            </a:endParaRPr>
          </a:p>
        </p:txBody>
      </p:sp>
      <p:sp>
        <p:nvSpPr>
          <p:cNvPr id="53252" name="Rectangle 2"/>
          <p:cNvSpPr>
            <a:spLocks noGrp="1" noRot="1" noChangeAspect="1" noChangeArrowheads="1" noTextEdit="1"/>
          </p:cNvSpPr>
          <p:nvPr>
            <p:ph type="sldImg"/>
          </p:nvPr>
        </p:nvSpPr>
        <p:spPr>
          <a:xfrm>
            <a:off x="1809750" y="736600"/>
            <a:ext cx="3148013" cy="2360613"/>
          </a:xfrm>
          <a:ln/>
        </p:spPr>
      </p:sp>
      <p:sp>
        <p:nvSpPr>
          <p:cNvPr id="53253" name="Rectangle 3"/>
          <p:cNvSpPr>
            <a:spLocks noGrp="1" noChangeArrowheads="1"/>
          </p:cNvSpPr>
          <p:nvPr>
            <p:ph type="body" idx="1"/>
          </p:nvPr>
        </p:nvSpPr>
        <p:spPr>
          <a:xfrm>
            <a:off x="920750" y="3263900"/>
            <a:ext cx="4986338" cy="4935538"/>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9195A34-F7D5-4765-B06B-090C89A43897}" type="slidenum">
              <a:rPr lang="en-US" smtClean="0"/>
              <a:pPr/>
              <a:t>31</a:t>
            </a:fld>
            <a:endParaRPr lang="en-US" smtClean="0"/>
          </a:p>
        </p:txBody>
      </p:sp>
      <p:sp>
        <p:nvSpPr>
          <p:cNvPr id="54275" name="Rectangle 7"/>
          <p:cNvSpPr txBox="1">
            <a:spLocks noGrp="1" noChangeArrowheads="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E48F59BE-D00A-48C5-AC58-2DD7CE7A3119}" type="slidenum">
              <a:rPr lang="en-US" sz="1200">
                <a:latin typeface="Arial" pitchFamily="34" charset="0"/>
                <a:ea typeface="MS PGothic" pitchFamily="34" charset="-128"/>
              </a:rPr>
              <a:pPr algn="r" eaLnBrk="0" hangingPunct="0"/>
              <a:t>31</a:t>
            </a:fld>
            <a:endParaRPr lang="en-US" sz="1200">
              <a:latin typeface="Arial" pitchFamily="34" charset="0"/>
              <a:ea typeface="MS PGothic" pitchFamily="34" charset="-128"/>
            </a:endParaRPr>
          </a:p>
        </p:txBody>
      </p:sp>
      <p:sp>
        <p:nvSpPr>
          <p:cNvPr id="54276" name="Rectangle 2"/>
          <p:cNvSpPr>
            <a:spLocks noGrp="1" noRot="1" noChangeAspect="1" noChangeArrowheads="1" noTextEdit="1"/>
          </p:cNvSpPr>
          <p:nvPr>
            <p:ph type="sldImg"/>
          </p:nvPr>
        </p:nvSpPr>
        <p:spPr>
          <a:xfrm>
            <a:off x="1809750" y="736600"/>
            <a:ext cx="3148013" cy="2360613"/>
          </a:xfrm>
          <a:ln/>
        </p:spPr>
      </p:sp>
      <p:sp>
        <p:nvSpPr>
          <p:cNvPr id="54277" name="Rectangle 3"/>
          <p:cNvSpPr>
            <a:spLocks noGrp="1" noChangeArrowheads="1"/>
          </p:cNvSpPr>
          <p:nvPr>
            <p:ph type="body" idx="1"/>
          </p:nvPr>
        </p:nvSpPr>
        <p:spPr>
          <a:xfrm>
            <a:off x="920750" y="3263900"/>
            <a:ext cx="4986338" cy="4935538"/>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FA8BC-6DFA-4638-B5B6-F2CD64360D2D}" type="slidenum">
              <a:rPr lang="tr-TR"/>
              <a:pPr/>
              <a:t>41</a:t>
            </a:fld>
            <a:endParaRPr lang="tr-T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7D380-A561-4EF8-946D-9683CBAAA63D}" type="slidenum">
              <a:rPr lang="tr-TR"/>
              <a:pPr/>
              <a:t>45</a:t>
            </a:fld>
            <a:endParaRPr lang="tr-T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en-US"/>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DCC7902A-33D0-4CB1-958A-243E0701DC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en-US"/>
          </a:p>
        </p:txBody>
      </p:sp>
      <p:sp>
        <p:nvSpPr>
          <p:cNvPr id="5" name="4 Altbilgi Yer Tutucusu"/>
          <p:cNvSpPr>
            <a:spLocks noGrp="1"/>
          </p:cNvSpPr>
          <p:nvPr>
            <p:ph type="ftr" sz="quarter" idx="11"/>
          </p:nvPr>
        </p:nvSpPr>
        <p:spPr/>
        <p:txBody>
          <a:bodyPr/>
          <a:lstStyle/>
          <a:p>
            <a:pPr>
              <a:defRPr/>
            </a:pPr>
            <a:endParaRPr lang="en-US"/>
          </a:p>
        </p:txBody>
      </p:sp>
      <p:sp>
        <p:nvSpPr>
          <p:cNvPr id="6" name="5 Slayt Numarası Yer Tutucusu"/>
          <p:cNvSpPr>
            <a:spLocks noGrp="1"/>
          </p:cNvSpPr>
          <p:nvPr>
            <p:ph type="sldNum" sz="quarter" idx="12"/>
          </p:nvPr>
        </p:nvSpPr>
        <p:spPr/>
        <p:txBody>
          <a:bodyPr/>
          <a:lstStyle/>
          <a:p>
            <a:pPr>
              <a:defRPr/>
            </a:pPr>
            <a:fld id="{0A759EC2-2A14-4D65-8B82-BFF8DDE4DAD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en-US"/>
          </a:p>
        </p:txBody>
      </p:sp>
      <p:sp>
        <p:nvSpPr>
          <p:cNvPr id="5" name="4 Altbilgi Yer Tutucusu"/>
          <p:cNvSpPr>
            <a:spLocks noGrp="1"/>
          </p:cNvSpPr>
          <p:nvPr>
            <p:ph type="ftr" sz="quarter" idx="11"/>
          </p:nvPr>
        </p:nvSpPr>
        <p:spPr/>
        <p:txBody>
          <a:bodyPr/>
          <a:lstStyle/>
          <a:p>
            <a:pPr>
              <a:defRPr/>
            </a:pPr>
            <a:endParaRPr lang="en-US"/>
          </a:p>
        </p:txBody>
      </p:sp>
      <p:sp>
        <p:nvSpPr>
          <p:cNvPr id="6" name="5 Slayt Numarası Yer Tutucusu"/>
          <p:cNvSpPr>
            <a:spLocks noGrp="1"/>
          </p:cNvSpPr>
          <p:nvPr>
            <p:ph type="sldNum" sz="quarter" idx="12"/>
          </p:nvPr>
        </p:nvSpPr>
        <p:spPr/>
        <p:txBody>
          <a:bodyPr/>
          <a:lstStyle/>
          <a:p>
            <a:pPr>
              <a:defRPr/>
            </a:pPr>
            <a:fld id="{CA0D32EE-2FE6-40C0-A033-15DEC98838AF}"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30725"/>
          </a:xfrm>
        </p:spPr>
        <p:txBody>
          <a:bodyPr/>
          <a:lstStyle/>
          <a:p>
            <a:pPr lvl="0"/>
            <a:endParaRPr lang="tr-TR"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83F431C-CFF7-4D4D-829E-687810512D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A724D0B2-4F76-410A-9A29-C7B95E552F98}"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pPr>
              <a:defRPr/>
            </a:pPr>
            <a:endParaRPr lang="en-US"/>
          </a:p>
        </p:txBody>
      </p:sp>
      <p:sp>
        <p:nvSpPr>
          <p:cNvPr id="5" name="4 Altbilgi Yer Tutucusu"/>
          <p:cNvSpPr>
            <a:spLocks noGrp="1"/>
          </p:cNvSpPr>
          <p:nvPr>
            <p:ph type="ftr" sz="quarter" idx="11"/>
          </p:nvPr>
        </p:nvSpPr>
        <p:spPr>
          <a:xfrm>
            <a:off x="457200" y="6480969"/>
            <a:ext cx="4260056" cy="300831"/>
          </a:xfrm>
        </p:spPr>
        <p:txBody>
          <a:bodyPr/>
          <a:lstStyle/>
          <a:p>
            <a:pPr>
              <a:defRPr/>
            </a:pPr>
            <a:endParaRPr lang="en-US"/>
          </a:p>
        </p:txBody>
      </p:sp>
      <p:sp>
        <p:nvSpPr>
          <p:cNvPr id="6" name="5 Slayt Numarası Yer Tutucusu"/>
          <p:cNvSpPr>
            <a:spLocks noGrp="1"/>
          </p:cNvSpPr>
          <p:nvPr>
            <p:ph type="sldNum" sz="quarter" idx="12"/>
          </p:nvPr>
        </p:nvSpPr>
        <p:spPr/>
        <p:txBody>
          <a:bodyPr/>
          <a:lstStyle/>
          <a:p>
            <a:pPr>
              <a:defRPr/>
            </a:pPr>
            <a:fld id="{2FC890E3-9856-4DD9-8536-7DE4E939F08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pPr>
              <a:defRPr/>
            </a:pPr>
            <a:endParaRPr lang="en-US"/>
          </a:p>
        </p:txBody>
      </p:sp>
      <p:sp>
        <p:nvSpPr>
          <p:cNvPr id="5" name="4 Altbilgi Yer Tutucusu"/>
          <p:cNvSpPr>
            <a:spLocks noGrp="1"/>
          </p:cNvSpPr>
          <p:nvPr>
            <p:ph type="ftr" sz="quarter" idx="11"/>
          </p:nvPr>
        </p:nvSpPr>
        <p:spPr>
          <a:xfrm>
            <a:off x="2619376" y="6480969"/>
            <a:ext cx="4260056" cy="300831"/>
          </a:xfrm>
        </p:spPr>
        <p:txBody>
          <a:bodyPr/>
          <a:lstStyle/>
          <a:p>
            <a:pPr>
              <a:defRPr/>
            </a:pPr>
            <a:endParaRPr lang="en-US"/>
          </a:p>
        </p:txBody>
      </p:sp>
      <p:sp>
        <p:nvSpPr>
          <p:cNvPr id="6" name="5 Slayt Numarası Yer Tutucusu"/>
          <p:cNvSpPr>
            <a:spLocks noGrp="1"/>
          </p:cNvSpPr>
          <p:nvPr>
            <p:ph type="sldNum" sz="quarter" idx="12"/>
          </p:nvPr>
        </p:nvSpPr>
        <p:spPr>
          <a:xfrm>
            <a:off x="8451056" y="809624"/>
            <a:ext cx="502920" cy="300831"/>
          </a:xfrm>
        </p:spPr>
        <p:txBody>
          <a:bodyPr/>
          <a:lstStyle/>
          <a:p>
            <a:pPr>
              <a:defRPr/>
            </a:pPr>
            <a:fld id="{F5DDD1BC-DA9D-4EAD-B89E-2595100F62C6}" type="slidenum">
              <a:rPr lang="en-US" smtClean="0"/>
              <a:pPr>
                <a:defRPr/>
              </a:pPr>
              <a:t>‹#›</a:t>
            </a:fld>
            <a:endParaRPr lang="en-US"/>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pPr>
              <a:defRPr/>
            </a:pPr>
            <a:endParaRPr lang="en-US"/>
          </a:p>
        </p:txBody>
      </p:sp>
      <p:sp>
        <p:nvSpPr>
          <p:cNvPr id="6" name="5 Altbilgi Yer Tutucusu"/>
          <p:cNvSpPr>
            <a:spLocks noGrp="1"/>
          </p:cNvSpPr>
          <p:nvPr>
            <p:ph type="ftr" sz="quarter" idx="11"/>
          </p:nvPr>
        </p:nvSpPr>
        <p:spPr>
          <a:xfrm>
            <a:off x="457200" y="6480969"/>
            <a:ext cx="4260056" cy="301752"/>
          </a:xfrm>
        </p:spPr>
        <p:txBody>
          <a:bodyPr/>
          <a:lstStyle/>
          <a:p>
            <a:pPr>
              <a:defRPr/>
            </a:pPr>
            <a:endParaRPr lang="en-US"/>
          </a:p>
        </p:txBody>
      </p:sp>
      <p:sp>
        <p:nvSpPr>
          <p:cNvPr id="7" name="6 Slayt Numarası Yer Tutucusu"/>
          <p:cNvSpPr>
            <a:spLocks noGrp="1"/>
          </p:cNvSpPr>
          <p:nvPr>
            <p:ph type="sldNum" sz="quarter" idx="12"/>
          </p:nvPr>
        </p:nvSpPr>
        <p:spPr>
          <a:xfrm>
            <a:off x="7589520" y="6480969"/>
            <a:ext cx="502920" cy="301752"/>
          </a:xfrm>
        </p:spPr>
        <p:txBody>
          <a:bodyPr/>
          <a:lstStyle/>
          <a:p>
            <a:pPr>
              <a:defRPr/>
            </a:pPr>
            <a:fld id="{930B5166-980A-481A-92C1-7562E8C6352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pPr>
              <a:defRPr/>
            </a:pPr>
            <a:endParaRPr lang="en-US"/>
          </a:p>
        </p:txBody>
      </p:sp>
      <p:sp>
        <p:nvSpPr>
          <p:cNvPr id="8" name="7 Altbilgi Yer Tutucusu"/>
          <p:cNvSpPr>
            <a:spLocks noGrp="1"/>
          </p:cNvSpPr>
          <p:nvPr>
            <p:ph type="ftr" sz="quarter" idx="11"/>
          </p:nvPr>
        </p:nvSpPr>
        <p:spPr>
          <a:xfrm>
            <a:off x="457200" y="6480969"/>
            <a:ext cx="4261104" cy="301752"/>
          </a:xfrm>
        </p:spPr>
        <p:txBody>
          <a:bodyPr/>
          <a:lstStyle/>
          <a:p>
            <a:pPr>
              <a:defRPr/>
            </a:pPr>
            <a:endParaRPr lang="en-US"/>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pPr>
              <a:defRPr/>
            </a:pPr>
            <a:fld id="{76A94355-F1BA-4BA6-A20E-D70F3CBD122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en-US"/>
          </a:p>
        </p:txBody>
      </p:sp>
      <p:sp>
        <p:nvSpPr>
          <p:cNvPr id="4" name="3 Altbilgi Yer Tutucusu"/>
          <p:cNvSpPr>
            <a:spLocks noGrp="1"/>
          </p:cNvSpPr>
          <p:nvPr>
            <p:ph type="ftr" sz="quarter" idx="11"/>
          </p:nvPr>
        </p:nvSpPr>
        <p:spPr/>
        <p:txBody>
          <a:bodyPr/>
          <a:lstStyle/>
          <a:p>
            <a:pPr>
              <a:defRPr/>
            </a:pPr>
            <a:endParaRPr lang="en-US"/>
          </a:p>
        </p:txBody>
      </p:sp>
      <p:sp>
        <p:nvSpPr>
          <p:cNvPr id="5" name="4 Slayt Numarası Yer Tutucusu"/>
          <p:cNvSpPr>
            <a:spLocks noGrp="1"/>
          </p:cNvSpPr>
          <p:nvPr>
            <p:ph type="sldNum" sz="quarter" idx="12"/>
          </p:nvPr>
        </p:nvSpPr>
        <p:spPr/>
        <p:txBody>
          <a:bodyPr/>
          <a:lstStyle/>
          <a:p>
            <a:pPr>
              <a:defRPr/>
            </a:pPr>
            <a:fld id="{E6AD3477-C69C-4076-9C7E-D3C8BFC6951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pPr>
              <a:defRPr/>
            </a:pPr>
            <a:endParaRPr lang="en-US"/>
          </a:p>
        </p:txBody>
      </p:sp>
      <p:sp>
        <p:nvSpPr>
          <p:cNvPr id="3" name="2 Altbilgi Yer Tutucusu"/>
          <p:cNvSpPr>
            <a:spLocks noGrp="1"/>
          </p:cNvSpPr>
          <p:nvPr>
            <p:ph type="ftr" sz="quarter" idx="11"/>
          </p:nvPr>
        </p:nvSpPr>
        <p:spPr>
          <a:xfrm>
            <a:off x="457200" y="6481890"/>
            <a:ext cx="4260056" cy="300831"/>
          </a:xfrm>
        </p:spPr>
        <p:txBody>
          <a:bodyPr/>
          <a:lstStyle/>
          <a:p>
            <a:pPr>
              <a:defRPr/>
            </a:pPr>
            <a:endParaRPr lang="en-US"/>
          </a:p>
        </p:txBody>
      </p:sp>
      <p:sp>
        <p:nvSpPr>
          <p:cNvPr id="4" name="3 Slayt Numarası Yer Tutucusu"/>
          <p:cNvSpPr>
            <a:spLocks noGrp="1"/>
          </p:cNvSpPr>
          <p:nvPr>
            <p:ph type="sldNum" sz="quarter" idx="12"/>
          </p:nvPr>
        </p:nvSpPr>
        <p:spPr>
          <a:xfrm>
            <a:off x="7589520" y="6480969"/>
            <a:ext cx="502920" cy="301752"/>
          </a:xfrm>
        </p:spPr>
        <p:txBody>
          <a:bodyPr/>
          <a:lstStyle/>
          <a:p>
            <a:pPr>
              <a:defRPr/>
            </a:pPr>
            <a:fld id="{8ED1C2A2-5F38-4D55-B76F-2A6595BDFEB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pPr>
              <a:defRPr/>
            </a:pPr>
            <a:endParaRPr lang="en-US"/>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pPr>
              <a:defRPr/>
            </a:pPr>
            <a:fld id="{CEB8E754-ADBB-416D-81FA-9973F9A4B78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pPr>
              <a:defRPr/>
            </a:pPr>
            <a:endParaRPr lang="en-US"/>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pPr>
              <a:defRPr/>
            </a:pPr>
            <a:fld id="{75214FEE-CB1B-4A1E-93DD-66F74AA1917E}"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4B472A7D-6F83-481F-B72E-8C2BD542C857}" type="slidenum">
              <a:rPr lang="tr-TR" smtClean="0"/>
              <a:pPr>
                <a:defRPr/>
              </a:pPr>
              <a:t>‹#›</a:t>
            </a:fld>
            <a:endParaRPr lang="tr-TR">
              <a:latin typeface="Times New Roman Tur" charset="-94"/>
            </a:endParaRPr>
          </a:p>
        </p:txBody>
      </p:sp>
    </p:spTree>
  </p:cSld>
  <p:clrMap bg1="dk1" tx1="lt1" bg2="dk2"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685800" y="1557338"/>
            <a:ext cx="7772400" cy="1143000"/>
          </a:xfrm>
        </p:spPr>
        <p:txBody>
          <a:bodyPr>
            <a:normAutofit fontScale="90000"/>
          </a:bodyPr>
          <a:lstStyle/>
          <a:p>
            <a:pPr eaLnBrk="1" hangingPunct="1">
              <a:defRPr/>
            </a:pPr>
            <a:r>
              <a:rPr lang="tr-TR" sz="2800" dirty="0" err="1" smtClean="0">
                <a:solidFill>
                  <a:srgbClr val="FFFF00"/>
                </a:solidFill>
                <a:effectLst>
                  <a:outerShdw blurRad="38100" dist="38100" dir="2700000" algn="tl" rotWithShape="0">
                    <a:srgbClr val="000000">
                      <a:alpha val="43137"/>
                    </a:srgbClr>
                  </a:outerShdw>
                </a:effectLst>
                <a:latin typeface="Comic Sans MS" pitchFamily="66" charset="0"/>
              </a:rPr>
              <a:t>Diabetes</a:t>
            </a:r>
            <a: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2800" dirty="0" err="1" smtClean="0">
                <a:solidFill>
                  <a:srgbClr val="FFFF00"/>
                </a:solidFill>
                <a:effectLst>
                  <a:outerShdw blurRad="38100" dist="38100" dir="2700000" algn="tl" rotWithShape="0">
                    <a:srgbClr val="000000">
                      <a:alpha val="43137"/>
                    </a:srgbClr>
                  </a:outerShdw>
                </a:effectLst>
                <a:latin typeface="Comic Sans MS" pitchFamily="66" charset="0"/>
              </a:rPr>
              <a:t>Mellitus</a:t>
            </a:r>
            <a: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t> Tedavisi</a:t>
            </a:r>
            <a:b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br>
            <a: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t>Genel Yaklaşım, </a:t>
            </a:r>
            <a:b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br>
            <a: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t>Oral Anti-</a:t>
            </a:r>
            <a:r>
              <a:rPr lang="tr-TR" sz="2800" dirty="0" err="1" smtClean="0">
                <a:solidFill>
                  <a:srgbClr val="FFFF00"/>
                </a:solidFill>
                <a:effectLst>
                  <a:outerShdw blurRad="38100" dist="38100" dir="2700000" algn="tl" rotWithShape="0">
                    <a:srgbClr val="000000">
                      <a:alpha val="43137"/>
                    </a:srgbClr>
                  </a:outerShdw>
                </a:effectLst>
                <a:latin typeface="Comic Sans MS" pitchFamily="66" charset="0"/>
              </a:rPr>
              <a:t>diabetikler</a:t>
            </a:r>
            <a: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t> ve </a:t>
            </a:r>
            <a:r>
              <a:rPr lang="tr-TR" sz="2800" dirty="0" err="1" smtClean="0">
                <a:solidFill>
                  <a:srgbClr val="FFFF00"/>
                </a:solidFill>
                <a:effectLst>
                  <a:outerShdw blurRad="38100" dist="38100" dir="2700000" algn="tl" rotWithShape="0">
                    <a:srgbClr val="000000">
                      <a:alpha val="43137"/>
                    </a:srgbClr>
                  </a:outerShdw>
                </a:effectLst>
                <a:latin typeface="Comic Sans MS" pitchFamily="66" charset="0"/>
              </a:rPr>
              <a:t>İnsulin</a:t>
            </a:r>
            <a: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t> Tedavisi</a:t>
            </a:r>
          </a:p>
        </p:txBody>
      </p:sp>
      <p:sp>
        <p:nvSpPr>
          <p:cNvPr id="63493" name="Rectangle 5"/>
          <p:cNvSpPr>
            <a:spLocks noGrp="1" noChangeArrowheads="1"/>
          </p:cNvSpPr>
          <p:nvPr>
            <p:ph type="subTitle" idx="1"/>
          </p:nvPr>
        </p:nvSpPr>
        <p:spPr>
          <a:xfrm>
            <a:off x="1371600" y="3279775"/>
            <a:ext cx="6400800" cy="1752600"/>
          </a:xfrm>
        </p:spPr>
        <p:txBody>
          <a:bodyPr>
            <a:normAutofit/>
          </a:bodyPr>
          <a:lstStyle/>
          <a:p>
            <a:pPr eaLnBrk="1" hangingPunct="1">
              <a:lnSpc>
                <a:spcPct val="90000"/>
              </a:lnSpc>
              <a:defRPr/>
            </a:pPr>
            <a:r>
              <a:rPr lang="tr-TR" sz="1800" b="1" dirty="0" err="1" smtClean="0">
                <a:effectLst>
                  <a:outerShdw blurRad="38100" dist="38100" dir="2700000" algn="tl">
                    <a:srgbClr val="000000">
                      <a:alpha val="43137"/>
                    </a:srgbClr>
                  </a:outerShdw>
                </a:effectLst>
                <a:latin typeface="Comic Sans MS" pitchFamily="66" charset="0"/>
              </a:rPr>
              <a:t>Prof.Dr</a:t>
            </a:r>
            <a:r>
              <a:rPr lang="tr-TR" sz="1800" b="1" dirty="0" smtClean="0">
                <a:effectLst>
                  <a:outerShdw blurRad="38100" dist="38100" dir="2700000" algn="tl">
                    <a:srgbClr val="000000">
                      <a:alpha val="43137"/>
                    </a:srgbClr>
                  </a:outerShdw>
                </a:effectLst>
                <a:latin typeface="Comic Sans MS" pitchFamily="66" charset="0"/>
              </a:rPr>
              <a:t>.Murat Faik ERDOĞAN                        Ankara Üniversitesi Tıp Fakültesi</a:t>
            </a:r>
          </a:p>
          <a:p>
            <a:pPr eaLnBrk="1" hangingPunct="1">
              <a:lnSpc>
                <a:spcPct val="90000"/>
              </a:lnSpc>
              <a:defRPr/>
            </a:pPr>
            <a:r>
              <a:rPr lang="tr-TR" sz="1800" b="1" dirty="0" smtClean="0">
                <a:effectLst>
                  <a:outerShdw blurRad="38100" dist="38100" dir="2700000" algn="tl">
                    <a:srgbClr val="000000">
                      <a:alpha val="43137"/>
                    </a:srgbClr>
                  </a:outerShdw>
                </a:effectLst>
                <a:latin typeface="Comic Sans MS" pitchFamily="66" charset="0"/>
              </a:rPr>
              <a:t> Endokrinoloji ve Metabolizma Hastalıkları Bilim Dalı</a:t>
            </a:r>
            <a:r>
              <a:rPr lang="tr-TR" sz="2400" b="1" dirty="0" smtClean="0">
                <a:effectLst>
                  <a:outerShdw blurRad="38100" dist="38100" dir="2700000" algn="tl">
                    <a:srgbClr val="000000">
                      <a:alpha val="43137"/>
                    </a:srgbClr>
                  </a:outerShdw>
                </a:effectLst>
                <a:latin typeface="Comic Sans MS" pitchFamily="66" charset="0"/>
              </a:rPr>
              <a:t> </a:t>
            </a:r>
            <a:endParaRPr lang="tr-TR" sz="2400" dirty="0" smtClean="0">
              <a:effectLst>
                <a:outerShdw blurRad="38100" dist="38100" dir="2700000" algn="tl">
                  <a:srgbClr val="000000">
                    <a:alpha val="43137"/>
                  </a:srgbClr>
                </a:outerShdw>
              </a:effectLst>
              <a:latin typeface="Comic Sans MS" pitchFamily="66" charset="0"/>
            </a:endParaRPr>
          </a:p>
          <a:p>
            <a:pPr eaLnBrk="1" hangingPunct="1">
              <a:lnSpc>
                <a:spcPct val="90000"/>
              </a:lnSpc>
              <a:defRPr/>
            </a:pPr>
            <a:endParaRPr lang="tr-TR" sz="18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671513"/>
            <a:ext cx="8229600" cy="1143000"/>
          </a:xfrm>
        </p:spPr>
        <p:txBody>
          <a:bodyPr/>
          <a:lstStyle/>
          <a:p>
            <a:pPr eaLnBrk="1" hangingPunct="1">
              <a:defRPr/>
            </a:pPr>
            <a:r>
              <a:rPr lang="tr-TR" sz="3600" dirty="0" smtClean="0">
                <a:solidFill>
                  <a:srgbClr val="FFFF00"/>
                </a:solidFill>
                <a:effectLst>
                  <a:outerShdw blurRad="38100" dist="38100" dir="2700000" algn="tl" rotWithShape="0">
                    <a:srgbClr val="000000">
                      <a:alpha val="43137"/>
                    </a:srgbClr>
                  </a:outerShdw>
                </a:effectLst>
                <a:latin typeface="Comic Sans MS" pitchFamily="66" charset="0"/>
              </a:rPr>
              <a:t>Egzersizin Yararları</a:t>
            </a:r>
          </a:p>
        </p:txBody>
      </p:sp>
      <p:sp>
        <p:nvSpPr>
          <p:cNvPr id="47107" name="Rectangle 3"/>
          <p:cNvSpPr>
            <a:spLocks noGrp="1" noChangeArrowheads="1"/>
          </p:cNvSpPr>
          <p:nvPr>
            <p:ph idx="1"/>
          </p:nvPr>
        </p:nvSpPr>
        <p:spPr>
          <a:xfrm>
            <a:off x="685800" y="2051050"/>
            <a:ext cx="8278813" cy="4114800"/>
          </a:xfrm>
        </p:spPr>
        <p:txBody>
          <a:bodyPr>
            <a:normAutofit/>
          </a:bodyPr>
          <a:lstStyle/>
          <a:p>
            <a:pPr eaLnBrk="1" hangingPunct="1">
              <a:buClr>
                <a:srgbClr val="FFFF00"/>
              </a:buClr>
              <a:buSzTx/>
              <a:buFont typeface="Wingdings" pitchFamily="2" charset="2"/>
              <a:buChar char="Ø"/>
              <a:defRPr/>
            </a:pPr>
            <a:r>
              <a:rPr lang="tr-TR" sz="2400" dirty="0" err="1" smtClean="0">
                <a:effectLst>
                  <a:outerShdw blurRad="38100" dist="38100" dir="2700000" algn="tl">
                    <a:srgbClr val="000000">
                      <a:alpha val="43137"/>
                    </a:srgbClr>
                  </a:outerShdw>
                </a:effectLst>
                <a:latin typeface="Comic Sans MS" pitchFamily="66" charset="0"/>
              </a:rPr>
              <a:t>Hiperlipidemi</a:t>
            </a:r>
            <a:r>
              <a:rPr lang="tr-TR" sz="2400" dirty="0" smtClean="0">
                <a:effectLst>
                  <a:outerShdw blurRad="38100" dist="38100" dir="2700000" algn="tl">
                    <a:srgbClr val="000000">
                      <a:alpha val="43137"/>
                    </a:srgbClr>
                  </a:outerShdw>
                </a:effectLst>
                <a:latin typeface="Comic Sans MS" pitchFamily="66" charset="0"/>
              </a:rPr>
              <a:t> ve Hipertansiyon gibi </a:t>
            </a:r>
            <a:r>
              <a:rPr lang="tr-TR" sz="2400" dirty="0" err="1" smtClean="0">
                <a:effectLst>
                  <a:outerShdw blurRad="38100" dist="38100" dir="2700000" algn="tl">
                    <a:srgbClr val="000000">
                      <a:alpha val="43137"/>
                    </a:srgbClr>
                  </a:outerShdw>
                </a:effectLst>
                <a:latin typeface="Comic Sans MS" pitchFamily="66" charset="0"/>
              </a:rPr>
              <a:t>kardiyovasküler</a:t>
            </a:r>
            <a:r>
              <a:rPr lang="tr-TR" sz="2400" dirty="0" smtClean="0">
                <a:effectLst>
                  <a:outerShdw blurRad="38100" dist="38100" dir="2700000" algn="tl">
                    <a:srgbClr val="000000">
                      <a:alpha val="43137"/>
                    </a:srgbClr>
                  </a:outerShdw>
                </a:effectLst>
                <a:latin typeface="Comic Sans MS" pitchFamily="66" charset="0"/>
              </a:rPr>
              <a:t> risk faktörlerini</a:t>
            </a:r>
            <a:r>
              <a:rPr lang="tr-TR" sz="2400" dirty="0" smtClean="0">
                <a:effectLst>
                  <a:outerShdw blurRad="38100" dist="38100" dir="2700000" algn="tl">
                    <a:srgbClr val="000000">
                      <a:alpha val="43137"/>
                    </a:srgbClr>
                  </a:outerShdw>
                </a:effectLst>
                <a:latin typeface="Comic Sans MS" pitchFamily="66" charset="0"/>
                <a:sym typeface="Symbol" pitchFamily="18" charset="2"/>
              </a:rPr>
              <a:t></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sym typeface="Symbol" pitchFamily="18" charset="2"/>
              </a:rPr>
              <a:t>Kilo vermeye yardımcı olur.</a:t>
            </a:r>
          </a:p>
          <a:p>
            <a:pPr eaLnBrk="1" hangingPunct="1">
              <a:buClr>
                <a:srgbClr val="FFFF00"/>
              </a:buClr>
              <a:buSzTx/>
              <a:buFont typeface="Wingdings" pitchFamily="2" charset="2"/>
              <a:buChar char="Ø"/>
              <a:defRPr/>
            </a:pPr>
            <a:r>
              <a:rPr lang="tr-TR" sz="2400" dirty="0" err="1" smtClean="0">
                <a:effectLst>
                  <a:outerShdw blurRad="38100" dist="38100" dir="2700000" algn="tl">
                    <a:srgbClr val="000000">
                      <a:alpha val="43137"/>
                    </a:srgbClr>
                  </a:outerShdw>
                </a:effectLst>
                <a:latin typeface="Comic Sans MS" pitchFamily="66" charset="0"/>
                <a:sym typeface="Symbol" pitchFamily="18" charset="2"/>
              </a:rPr>
              <a:t>İnsülin</a:t>
            </a:r>
            <a:r>
              <a:rPr lang="tr-TR" sz="2400" dirty="0" smtClean="0">
                <a:effectLst>
                  <a:outerShdw blurRad="38100" dist="38100" dir="2700000" algn="tl">
                    <a:srgbClr val="000000">
                      <a:alpha val="43137"/>
                    </a:srgbClr>
                  </a:outerShdw>
                </a:effectLst>
                <a:latin typeface="Comic Sans MS" pitchFamily="66" charset="0"/>
                <a:sym typeface="Symbol" pitchFamily="18" charset="2"/>
              </a:rPr>
              <a:t> duyarlılığını arttırarak kan glikoz kontrolüne yardım eder.</a:t>
            </a:r>
          </a:p>
          <a:p>
            <a:pPr eaLnBrk="1" hangingPunct="1">
              <a:buClr>
                <a:srgbClr val="FFFF00"/>
              </a:buClr>
              <a:buSzTx/>
              <a:buFont typeface="Wingdings" pitchFamily="2" charset="2"/>
              <a:buChar char="Ø"/>
              <a:defRPr/>
            </a:pPr>
            <a:r>
              <a:rPr lang="tr-TR" sz="2400" dirty="0" err="1" smtClean="0">
                <a:effectLst>
                  <a:outerShdw blurRad="38100" dist="38100" dir="2700000" algn="tl">
                    <a:srgbClr val="000000">
                      <a:alpha val="43137"/>
                    </a:srgbClr>
                  </a:outerShdw>
                </a:effectLst>
                <a:latin typeface="Comic Sans MS" pitchFamily="66" charset="0"/>
                <a:sym typeface="Symbol" pitchFamily="18" charset="2"/>
              </a:rPr>
              <a:t>İnsülin</a:t>
            </a:r>
            <a:r>
              <a:rPr lang="tr-TR" sz="2400" dirty="0" smtClean="0">
                <a:effectLst>
                  <a:outerShdw blurRad="38100" dist="38100" dir="2700000" algn="tl">
                    <a:srgbClr val="000000">
                      <a:alpha val="43137"/>
                    </a:srgbClr>
                  </a:outerShdw>
                </a:effectLst>
                <a:latin typeface="Comic Sans MS" pitchFamily="66" charset="0"/>
                <a:sym typeface="Symbol" pitchFamily="18" charset="2"/>
              </a:rPr>
              <a:t> ve diğer oral tedavi ajanlarına ihtiyacı azaltır.</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sym typeface="Symbol" pitchFamily="18" charset="2"/>
              </a:rPr>
              <a:t>İyilik halini sağlar, yaşam kalitesini arttırır.</a:t>
            </a:r>
            <a:endParaRPr lang="tr-TR" sz="24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4624"/>
            <a:ext cx="8229600" cy="1143000"/>
          </a:xfrm>
        </p:spPr>
        <p:txBody>
          <a:bodyPr/>
          <a:lstStyle/>
          <a:p>
            <a:pPr algn="ctr" eaLnBrk="1" hangingPunct="1">
              <a:defRPr/>
            </a:pPr>
            <a:r>
              <a:rPr lang="tr-TR" sz="3200" dirty="0" smtClean="0">
                <a:solidFill>
                  <a:srgbClr val="FFFF00"/>
                </a:solidFill>
                <a:effectLst>
                  <a:outerShdw blurRad="38100" dist="38100" dir="2700000" algn="tl" rotWithShape="0">
                    <a:srgbClr val="000000">
                      <a:alpha val="43137"/>
                    </a:srgbClr>
                  </a:outerShdw>
                </a:effectLst>
                <a:latin typeface="Comic Sans MS" pitchFamily="66" charset="0"/>
              </a:rPr>
              <a:t>Egzersiz</a:t>
            </a:r>
          </a:p>
        </p:txBody>
      </p:sp>
      <p:sp>
        <p:nvSpPr>
          <p:cNvPr id="50179" name="Rectangle 3"/>
          <p:cNvSpPr>
            <a:spLocks noGrp="1" noChangeArrowheads="1"/>
          </p:cNvSpPr>
          <p:nvPr>
            <p:ph idx="1"/>
          </p:nvPr>
        </p:nvSpPr>
        <p:spPr>
          <a:xfrm>
            <a:off x="662880" y="1195487"/>
            <a:ext cx="8229600" cy="4753793"/>
          </a:xfrm>
        </p:spPr>
        <p:txBody>
          <a:bodyPr>
            <a:normAutofit fontScale="70000" lnSpcReduction="20000"/>
          </a:bodyPr>
          <a:lstStyle/>
          <a:p>
            <a:pPr eaLnBrk="1" hangingPunct="1">
              <a:buClr>
                <a:srgbClr val="FFFF00"/>
              </a:buClr>
              <a:buSzTx/>
              <a:buFont typeface="Wingdings" pitchFamily="2" charset="2"/>
              <a:buChar char="Ø"/>
              <a:defRPr/>
            </a:pPr>
            <a:r>
              <a:rPr lang="tr-TR" sz="3100" dirty="0" smtClean="0">
                <a:effectLst>
                  <a:outerShdw blurRad="38100" dist="38100" dir="2700000" algn="tl">
                    <a:srgbClr val="000000">
                      <a:alpha val="43137"/>
                    </a:srgbClr>
                  </a:outerShdw>
                </a:effectLst>
                <a:latin typeface="Comic Sans MS" pitchFamily="66" charset="0"/>
              </a:rPr>
              <a:t>Öncesi-sırası ve sonrasında </a:t>
            </a:r>
            <a:r>
              <a:rPr lang="tr-TR" sz="3100" dirty="0" err="1" smtClean="0">
                <a:effectLst>
                  <a:outerShdw blurRad="38100" dist="38100" dir="2700000" algn="tl">
                    <a:srgbClr val="000000">
                      <a:alpha val="43137"/>
                    </a:srgbClr>
                  </a:outerShdw>
                </a:effectLst>
                <a:latin typeface="Comic Sans MS" pitchFamily="66" charset="0"/>
              </a:rPr>
              <a:t>dehidratasyonu</a:t>
            </a:r>
            <a:r>
              <a:rPr lang="tr-TR" sz="3100" dirty="0" smtClean="0">
                <a:effectLst>
                  <a:outerShdw blurRad="38100" dist="38100" dir="2700000" algn="tl">
                    <a:srgbClr val="000000">
                      <a:alpha val="43137"/>
                    </a:srgbClr>
                  </a:outerShdw>
                </a:effectLst>
                <a:latin typeface="Comic Sans MS" pitchFamily="66" charset="0"/>
              </a:rPr>
              <a:t> önlemek için yeterli sıvı alınmalıdır.</a:t>
            </a:r>
          </a:p>
          <a:p>
            <a:pPr eaLnBrk="1" hangingPunct="1">
              <a:buClr>
                <a:srgbClr val="FFFF00"/>
              </a:buClr>
              <a:buSzTx/>
              <a:buFont typeface="Wingdings" pitchFamily="2" charset="2"/>
              <a:buChar char="Ø"/>
              <a:defRPr/>
            </a:pPr>
            <a:r>
              <a:rPr lang="tr-TR" sz="3100" dirty="0" smtClean="0">
                <a:effectLst>
                  <a:outerShdw blurRad="38100" dist="38100" dir="2700000" algn="tl">
                    <a:srgbClr val="000000">
                      <a:alpha val="43137"/>
                    </a:srgbClr>
                  </a:outerShdw>
                </a:effectLst>
                <a:latin typeface="Comic Sans MS" pitchFamily="66" charset="0"/>
              </a:rPr>
              <a:t>Hedef =&gt; maksimal kalp hızının % 60-80’i</a:t>
            </a:r>
          </a:p>
          <a:p>
            <a:pPr eaLnBrk="1" hangingPunct="1">
              <a:buClr>
                <a:srgbClr val="FFFF00"/>
              </a:buClr>
              <a:buSzTx/>
              <a:buNone/>
              <a:defRPr/>
            </a:pPr>
            <a:r>
              <a:rPr lang="tr-TR" sz="3100" dirty="0" smtClean="0">
                <a:effectLst>
                  <a:outerShdw blurRad="38100" dist="38100" dir="2700000" algn="tl">
                    <a:srgbClr val="000000">
                      <a:alpha val="43137"/>
                    </a:srgbClr>
                  </a:outerShdw>
                </a:effectLst>
                <a:latin typeface="Comic Sans MS" pitchFamily="66" charset="0"/>
              </a:rPr>
              <a:t>     (hatta % 50’i) kalp atım hızı &lt; 110/</a:t>
            </a:r>
            <a:r>
              <a:rPr lang="tr-TR" sz="3100" dirty="0" err="1" smtClean="0">
                <a:effectLst>
                  <a:outerShdw blurRad="38100" dist="38100" dir="2700000" algn="tl">
                    <a:srgbClr val="000000">
                      <a:alpha val="43137"/>
                    </a:srgbClr>
                  </a:outerShdw>
                </a:effectLst>
                <a:latin typeface="Comic Sans MS" pitchFamily="66" charset="0"/>
              </a:rPr>
              <a:t>dk</a:t>
            </a:r>
            <a:endParaRPr lang="tr-TR" sz="3100" dirty="0" smtClean="0">
              <a:effectLst>
                <a:outerShdw blurRad="38100" dist="38100" dir="2700000" algn="tl">
                  <a:srgbClr val="000000">
                    <a:alpha val="43137"/>
                  </a:srgbClr>
                </a:outerShdw>
              </a:effectLst>
              <a:latin typeface="Comic Sans MS" pitchFamily="66" charset="0"/>
            </a:endParaRPr>
          </a:p>
          <a:p>
            <a:pPr eaLnBrk="1" hangingPunct="1">
              <a:buClr>
                <a:srgbClr val="FFFF00"/>
              </a:buClr>
              <a:buSzTx/>
              <a:buFont typeface="Wingdings" pitchFamily="2" charset="2"/>
              <a:buChar char="Ø"/>
              <a:defRPr/>
            </a:pPr>
            <a:r>
              <a:rPr lang="tr-TR" sz="3100" dirty="0" smtClean="0">
                <a:effectLst>
                  <a:outerShdw blurRad="38100" dist="38100" dir="2700000" algn="tl">
                    <a:srgbClr val="000000">
                      <a:alpha val="43137"/>
                    </a:srgbClr>
                  </a:outerShdw>
                </a:effectLst>
                <a:latin typeface="Comic Sans MS" pitchFamily="66" charset="0"/>
              </a:rPr>
              <a:t>Süre    5 </a:t>
            </a:r>
            <a:r>
              <a:rPr lang="tr-TR" sz="3100" dirty="0" err="1" smtClean="0">
                <a:effectLst>
                  <a:outerShdw blurRad="38100" dist="38100" dir="2700000" algn="tl">
                    <a:srgbClr val="000000">
                      <a:alpha val="43137"/>
                    </a:srgbClr>
                  </a:outerShdw>
                </a:effectLst>
                <a:latin typeface="Comic Sans MS" pitchFamily="66" charset="0"/>
              </a:rPr>
              <a:t>dk</a:t>
            </a:r>
            <a:r>
              <a:rPr lang="tr-TR" sz="3100" dirty="0" smtClean="0">
                <a:effectLst>
                  <a:outerShdw blurRad="38100" dist="38100" dir="2700000" algn="tl">
                    <a:srgbClr val="000000">
                      <a:alpha val="43137"/>
                    </a:srgbClr>
                  </a:outerShdw>
                </a:effectLst>
                <a:latin typeface="Comic Sans MS" pitchFamily="66" charset="0"/>
              </a:rPr>
              <a:t> ısınma , haftada 3 gün  50 </a:t>
            </a:r>
            <a:r>
              <a:rPr lang="tr-TR" sz="3100" dirty="0" err="1" smtClean="0">
                <a:effectLst>
                  <a:outerShdw blurRad="38100" dist="38100" dir="2700000" algn="tl">
                    <a:srgbClr val="000000">
                      <a:alpha val="43137"/>
                    </a:srgbClr>
                  </a:outerShdw>
                </a:effectLst>
                <a:latin typeface="Comic Sans MS" pitchFamily="66" charset="0"/>
              </a:rPr>
              <a:t>dk</a:t>
            </a:r>
            <a:r>
              <a:rPr lang="tr-TR" sz="3100" dirty="0" smtClean="0">
                <a:effectLst>
                  <a:outerShdw blurRad="38100" dist="38100" dir="2700000" algn="tl">
                    <a:srgbClr val="000000">
                      <a:alpha val="43137"/>
                    </a:srgbClr>
                  </a:outerShdw>
                </a:effectLst>
                <a:latin typeface="Comic Sans MS" pitchFamily="66" charset="0"/>
              </a:rPr>
              <a:t>  veya 5 gün 30 </a:t>
            </a:r>
            <a:r>
              <a:rPr lang="tr-TR" sz="3100" dirty="0" err="1" smtClean="0">
                <a:effectLst>
                  <a:outerShdw blurRad="38100" dist="38100" dir="2700000" algn="tl">
                    <a:srgbClr val="000000">
                      <a:alpha val="43137"/>
                    </a:srgbClr>
                  </a:outerShdw>
                </a:effectLst>
                <a:latin typeface="Comic Sans MS" pitchFamily="66" charset="0"/>
              </a:rPr>
              <a:t>dk</a:t>
            </a:r>
            <a:endParaRPr lang="tr-TR" sz="3100" dirty="0" smtClean="0">
              <a:effectLst>
                <a:outerShdw blurRad="38100" dist="38100" dir="2700000" algn="tl">
                  <a:srgbClr val="000000">
                    <a:alpha val="43137"/>
                  </a:srgbClr>
                </a:outerShdw>
              </a:effectLst>
              <a:latin typeface="Comic Sans MS" pitchFamily="66" charset="0"/>
            </a:endParaRPr>
          </a:p>
          <a:p>
            <a:pPr>
              <a:lnSpc>
                <a:spcPct val="90000"/>
              </a:lnSpc>
              <a:buClr>
                <a:srgbClr val="FFFF00"/>
              </a:buClr>
              <a:buSzTx/>
              <a:buFont typeface="Wingdings" pitchFamily="2" charset="2"/>
              <a:buChar char="Ø"/>
              <a:defRPr/>
            </a:pPr>
            <a:r>
              <a:rPr lang="tr-TR" sz="3100" dirty="0" smtClean="0">
                <a:effectLst>
                  <a:outerShdw blurRad="38100" dist="38100" dir="2700000" algn="tl">
                    <a:srgbClr val="000000">
                      <a:alpha val="43137"/>
                    </a:srgbClr>
                  </a:outerShdw>
                </a:effectLst>
                <a:latin typeface="Comic Sans MS" pitchFamily="66" charset="0"/>
              </a:rPr>
              <a:t> Alt </a:t>
            </a:r>
            <a:r>
              <a:rPr lang="tr-TR" sz="3100" dirty="0" err="1" smtClean="0">
                <a:effectLst>
                  <a:outerShdw blurRad="38100" dist="38100" dir="2700000" algn="tl">
                    <a:srgbClr val="000000">
                      <a:alpha val="43137"/>
                    </a:srgbClr>
                  </a:outerShdw>
                </a:effectLst>
                <a:latin typeface="Comic Sans MS" pitchFamily="66" charset="0"/>
              </a:rPr>
              <a:t>ekstremitenin</a:t>
            </a:r>
            <a:r>
              <a:rPr lang="tr-TR" sz="3100" dirty="0" smtClean="0">
                <a:effectLst>
                  <a:outerShdw blurRad="38100" dist="38100" dir="2700000" algn="tl">
                    <a:srgbClr val="000000">
                      <a:alpha val="43137"/>
                    </a:srgbClr>
                  </a:outerShdw>
                </a:effectLst>
                <a:latin typeface="Comic Sans MS" pitchFamily="66" charset="0"/>
              </a:rPr>
              <a:t> kullanıldığı egzersizler önerilir.</a:t>
            </a:r>
            <a:r>
              <a:rPr lang="tr-TR" sz="3100" dirty="0" smtClean="0">
                <a:solidFill>
                  <a:srgbClr val="FFFF00"/>
                </a:solidFill>
                <a:effectLst>
                  <a:outerShdw blurRad="38100" dist="38100" dir="2700000" algn="tl">
                    <a:srgbClr val="000000">
                      <a:alpha val="43137"/>
                    </a:srgbClr>
                  </a:outerShdw>
                </a:effectLst>
                <a:latin typeface="Comic Sans MS" pitchFamily="66" charset="0"/>
              </a:rPr>
              <a:t> </a:t>
            </a:r>
          </a:p>
          <a:p>
            <a:pPr>
              <a:lnSpc>
                <a:spcPct val="90000"/>
              </a:lnSpc>
              <a:buClr>
                <a:srgbClr val="FFFF00"/>
              </a:buClr>
              <a:buSzTx/>
              <a:buFont typeface="Wingdings" pitchFamily="2" charset="2"/>
              <a:buChar char="Ø"/>
              <a:defRPr/>
            </a:pPr>
            <a:r>
              <a:rPr lang="tr-TR" sz="3100" dirty="0" smtClean="0">
                <a:effectLst>
                  <a:outerShdw blurRad="38100" dist="38100" dir="2700000" algn="tl">
                    <a:srgbClr val="000000">
                      <a:alpha val="43137"/>
                    </a:srgbClr>
                  </a:outerShdw>
                </a:effectLst>
                <a:latin typeface="Comic Sans MS" pitchFamily="66" charset="0"/>
              </a:rPr>
              <a:t>Yürüyüş , bisiklet, yüzme </a:t>
            </a:r>
            <a:endParaRPr lang="tr-TR" sz="3100" dirty="0" smtClean="0">
              <a:solidFill>
                <a:srgbClr val="FFFF00"/>
              </a:solidFill>
              <a:effectLst>
                <a:outerShdw blurRad="38100" dist="38100" dir="2700000" algn="tl">
                  <a:srgbClr val="000000">
                    <a:alpha val="43137"/>
                  </a:srgbClr>
                </a:outerShdw>
              </a:effectLst>
              <a:latin typeface="Comic Sans MS" pitchFamily="66" charset="0"/>
            </a:endParaRPr>
          </a:p>
          <a:p>
            <a:pPr>
              <a:lnSpc>
                <a:spcPct val="90000"/>
              </a:lnSpc>
              <a:buClr>
                <a:srgbClr val="FFFF00"/>
              </a:buClr>
              <a:buSzTx/>
              <a:buFont typeface="Wingdings" pitchFamily="2" charset="2"/>
              <a:buChar char="Ø"/>
              <a:defRPr/>
            </a:pPr>
            <a:r>
              <a:rPr lang="tr-TR" sz="3100" dirty="0" err="1" smtClean="0">
                <a:solidFill>
                  <a:srgbClr val="FFFF00"/>
                </a:solidFill>
                <a:effectLst>
                  <a:outerShdw blurRad="38100" dist="38100" dir="2700000" algn="tl">
                    <a:srgbClr val="000000">
                      <a:alpha val="43137"/>
                    </a:srgbClr>
                  </a:outerShdw>
                </a:effectLst>
                <a:latin typeface="Comic Sans MS" pitchFamily="66" charset="0"/>
              </a:rPr>
              <a:t>Periferik</a:t>
            </a:r>
            <a:r>
              <a:rPr lang="tr-TR" sz="3100" dirty="0" smtClean="0">
                <a:solidFill>
                  <a:srgbClr val="FFFF00"/>
                </a:solidFill>
                <a:effectLst>
                  <a:outerShdw blurRad="38100" dist="38100" dir="2700000" algn="tl">
                    <a:srgbClr val="000000">
                      <a:alpha val="43137"/>
                    </a:srgbClr>
                  </a:outerShdw>
                </a:effectLst>
                <a:latin typeface="Comic Sans MS" pitchFamily="66" charset="0"/>
              </a:rPr>
              <a:t>-</a:t>
            </a:r>
            <a:r>
              <a:rPr lang="tr-TR" sz="3100" dirty="0" err="1" smtClean="0">
                <a:solidFill>
                  <a:srgbClr val="FFFF00"/>
                </a:solidFill>
                <a:effectLst>
                  <a:outerShdw blurRad="38100" dist="38100" dir="2700000" algn="tl">
                    <a:srgbClr val="000000">
                      <a:alpha val="43137"/>
                    </a:srgbClr>
                  </a:outerShdw>
                </a:effectLst>
                <a:latin typeface="Comic Sans MS" pitchFamily="66" charset="0"/>
              </a:rPr>
              <a:t>vasküler</a:t>
            </a:r>
            <a:r>
              <a:rPr lang="tr-TR" sz="3100" dirty="0" smtClean="0">
                <a:solidFill>
                  <a:srgbClr val="FFFF00"/>
                </a:solidFill>
                <a:effectLst>
                  <a:outerShdw blurRad="38100" dist="38100" dir="2700000" algn="tl">
                    <a:srgbClr val="000000">
                      <a:alpha val="43137"/>
                    </a:srgbClr>
                  </a:outerShdw>
                </a:effectLst>
                <a:latin typeface="Comic Sans MS" pitchFamily="66" charset="0"/>
              </a:rPr>
              <a:t> </a:t>
            </a:r>
            <a:r>
              <a:rPr lang="tr-TR" sz="3100" dirty="0" err="1" smtClean="0">
                <a:solidFill>
                  <a:srgbClr val="FFFF00"/>
                </a:solidFill>
                <a:effectLst>
                  <a:outerShdw blurRad="38100" dist="38100" dir="2700000" algn="tl">
                    <a:srgbClr val="000000">
                      <a:alpha val="43137"/>
                    </a:srgbClr>
                  </a:outerShdw>
                </a:effectLst>
                <a:latin typeface="Comic Sans MS" pitchFamily="66" charset="0"/>
              </a:rPr>
              <a:t>nöropatide</a:t>
            </a:r>
            <a:r>
              <a:rPr lang="tr-TR" sz="3100" dirty="0" smtClean="0">
                <a:effectLst>
                  <a:outerShdw blurRad="38100" dist="38100" dir="2700000" algn="tl">
                    <a:srgbClr val="000000">
                      <a:alpha val="43137"/>
                    </a:srgbClr>
                  </a:outerShdw>
                </a:effectLst>
                <a:latin typeface="Comic Sans MS" pitchFamily="66" charset="0"/>
              </a:rPr>
              <a:t>-koşma önerilmez</a:t>
            </a:r>
          </a:p>
          <a:p>
            <a:pPr>
              <a:lnSpc>
                <a:spcPct val="90000"/>
              </a:lnSpc>
              <a:buClr>
                <a:srgbClr val="FFFF00"/>
              </a:buClr>
              <a:buSzTx/>
              <a:buFont typeface="Wingdings" pitchFamily="2" charset="2"/>
              <a:buChar char="Ø"/>
              <a:defRPr/>
            </a:pPr>
            <a:r>
              <a:rPr lang="tr-TR" sz="3100" dirty="0" err="1" smtClean="0">
                <a:solidFill>
                  <a:srgbClr val="FFFF00"/>
                </a:solidFill>
                <a:effectLst>
                  <a:outerShdw blurRad="38100" dist="38100" dir="2700000" algn="tl">
                    <a:srgbClr val="000000">
                      <a:alpha val="43137"/>
                    </a:srgbClr>
                  </a:outerShdw>
                </a:effectLst>
                <a:latin typeface="Comic Sans MS" pitchFamily="66" charset="0"/>
              </a:rPr>
              <a:t>Proliferatif</a:t>
            </a:r>
            <a:r>
              <a:rPr lang="tr-TR" sz="3100" dirty="0" smtClean="0">
                <a:solidFill>
                  <a:srgbClr val="FFFF00"/>
                </a:solidFill>
                <a:effectLst>
                  <a:outerShdw blurRad="38100" dist="38100" dir="2700000" algn="tl">
                    <a:srgbClr val="000000">
                      <a:alpha val="43137"/>
                    </a:srgbClr>
                  </a:outerShdw>
                </a:effectLst>
                <a:latin typeface="Comic Sans MS" pitchFamily="66" charset="0"/>
              </a:rPr>
              <a:t> </a:t>
            </a:r>
            <a:r>
              <a:rPr lang="tr-TR" sz="3100" dirty="0" err="1" smtClean="0">
                <a:solidFill>
                  <a:srgbClr val="FFFF00"/>
                </a:solidFill>
                <a:effectLst>
                  <a:outerShdw blurRad="38100" dist="38100" dir="2700000" algn="tl">
                    <a:srgbClr val="000000">
                      <a:alpha val="43137"/>
                    </a:srgbClr>
                  </a:outerShdw>
                </a:effectLst>
                <a:latin typeface="Comic Sans MS" pitchFamily="66" charset="0"/>
              </a:rPr>
              <a:t>Retinopatide</a:t>
            </a:r>
            <a:r>
              <a:rPr lang="tr-TR" sz="3100" dirty="0" smtClean="0">
                <a:solidFill>
                  <a:srgbClr val="FFFF00"/>
                </a:solidFill>
                <a:effectLst>
                  <a:outerShdw blurRad="38100" dist="38100" dir="2700000" algn="tl">
                    <a:srgbClr val="000000">
                      <a:alpha val="43137"/>
                    </a:srgbClr>
                  </a:outerShdw>
                </a:effectLst>
                <a:latin typeface="Comic Sans MS" pitchFamily="66" charset="0"/>
              </a:rPr>
              <a:t> </a:t>
            </a:r>
            <a:r>
              <a:rPr lang="tr-TR" sz="3100" dirty="0" smtClean="0">
                <a:effectLst>
                  <a:outerShdw blurRad="38100" dist="38100" dir="2700000" algn="tl">
                    <a:srgbClr val="000000">
                      <a:alpha val="43137"/>
                    </a:srgbClr>
                  </a:outerShdw>
                </a:effectLst>
                <a:latin typeface="Comic Sans MS" pitchFamily="66" charset="0"/>
              </a:rPr>
              <a:t>- </a:t>
            </a:r>
            <a:r>
              <a:rPr lang="tr-TR" sz="3100" dirty="0" err="1" smtClean="0">
                <a:effectLst>
                  <a:outerShdw blurRad="38100" dist="38100" dir="2700000" algn="tl">
                    <a:srgbClr val="000000">
                      <a:alpha val="43137"/>
                    </a:srgbClr>
                  </a:outerShdw>
                </a:effectLst>
                <a:latin typeface="Comic Sans MS" pitchFamily="66" charset="0"/>
              </a:rPr>
              <a:t>valsalva</a:t>
            </a:r>
            <a:r>
              <a:rPr lang="tr-TR" sz="3100" dirty="0" smtClean="0">
                <a:effectLst>
                  <a:outerShdw blurRad="38100" dist="38100" dir="2700000" algn="tl">
                    <a:srgbClr val="000000">
                      <a:alpha val="43137"/>
                    </a:srgbClr>
                  </a:outerShdw>
                </a:effectLst>
                <a:latin typeface="Comic Sans MS" pitchFamily="66" charset="0"/>
              </a:rPr>
              <a:t> manevralı, karın içi basıncı artıran, hızlı baş hareketli, göz travmasına yol açabilecekler  egzersizler önerilmez         </a:t>
            </a:r>
          </a:p>
          <a:p>
            <a:pPr>
              <a:lnSpc>
                <a:spcPct val="90000"/>
              </a:lnSpc>
              <a:buClr>
                <a:srgbClr val="FFFF00"/>
              </a:buClr>
              <a:buSzTx/>
              <a:buFont typeface="Wingdings" pitchFamily="2" charset="2"/>
              <a:buChar char="Ø"/>
              <a:defRPr/>
            </a:pPr>
            <a:r>
              <a:rPr lang="tr-TR" sz="3100" dirty="0" smtClean="0">
                <a:solidFill>
                  <a:srgbClr val="FFFF00"/>
                </a:solidFill>
                <a:effectLst>
                  <a:outerShdw blurRad="38100" dist="38100" dir="2700000" algn="tl">
                    <a:srgbClr val="000000">
                      <a:alpha val="43137"/>
                    </a:srgbClr>
                  </a:outerShdw>
                </a:effectLst>
                <a:latin typeface="Comic Sans MS" pitchFamily="66" charset="0"/>
              </a:rPr>
              <a:t>Hipertansiyon- </a:t>
            </a:r>
            <a:r>
              <a:rPr lang="tr-TR" sz="3100" dirty="0" smtClean="0">
                <a:effectLst>
                  <a:outerShdw blurRad="38100" dist="38100" dir="2700000" algn="tl">
                    <a:srgbClr val="000000">
                      <a:alpha val="43137"/>
                    </a:srgbClr>
                  </a:outerShdw>
                </a:effectLst>
                <a:latin typeface="Comic Sans MS" pitchFamily="66" charset="0"/>
              </a:rPr>
              <a:t>Başlamadan kontrol edilmeli -Ağır kaldırma, </a:t>
            </a:r>
            <a:r>
              <a:rPr lang="tr-TR" sz="3100" dirty="0" err="1" smtClean="0">
                <a:effectLst>
                  <a:outerShdw blurRad="38100" dist="38100" dir="2700000" algn="tl">
                    <a:srgbClr val="000000">
                      <a:alpha val="43137"/>
                    </a:srgbClr>
                  </a:outerShdw>
                </a:effectLst>
                <a:latin typeface="Comic Sans MS" pitchFamily="66" charset="0"/>
              </a:rPr>
              <a:t>valsalva</a:t>
            </a:r>
            <a:r>
              <a:rPr lang="tr-TR" sz="3100" dirty="0" smtClean="0">
                <a:effectLst>
                  <a:outerShdw blurRad="38100" dist="38100" dir="2700000" algn="tl">
                    <a:srgbClr val="000000">
                      <a:alpha val="43137"/>
                    </a:srgbClr>
                  </a:outerShdw>
                </a:effectLst>
                <a:latin typeface="Comic Sans MS" pitchFamily="66" charset="0"/>
              </a:rPr>
              <a:t> yasak</a:t>
            </a:r>
          </a:p>
          <a:p>
            <a:pPr>
              <a:lnSpc>
                <a:spcPct val="90000"/>
              </a:lnSpc>
              <a:buClr>
                <a:srgbClr val="FFFF00"/>
              </a:buClr>
              <a:buSzTx/>
              <a:buNone/>
              <a:defRPr/>
            </a:pPr>
            <a:r>
              <a:rPr lang="tr-TR" sz="3100" dirty="0" smtClean="0">
                <a:effectLst>
                  <a:outerShdw blurRad="38100" dist="38100" dir="2700000" algn="tl">
                    <a:srgbClr val="000000">
                      <a:alpha val="43137"/>
                    </a:srgbClr>
                  </a:outerShdw>
                </a:effectLst>
                <a:latin typeface="Comic Sans MS" pitchFamily="66" charset="0"/>
              </a:rPr>
              <a:t>   </a:t>
            </a:r>
          </a:p>
          <a:p>
            <a:pPr eaLnBrk="1" hangingPunct="1">
              <a:buClr>
                <a:srgbClr val="FFFF00"/>
              </a:buClr>
              <a:buSzTx/>
              <a:buFont typeface="Wingdings" pitchFamily="2" charset="2"/>
              <a:buChar char="Ø"/>
              <a:defRPr/>
            </a:pPr>
            <a:endParaRPr lang="tr-TR" sz="24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0" y="404813"/>
            <a:ext cx="7772400" cy="1143000"/>
          </a:xfrm>
        </p:spPr>
        <p:txBody>
          <a:bodyPr/>
          <a:lstStyle/>
          <a:p>
            <a:pPr algn="ctr" eaLnBrk="1" hangingPunct="1">
              <a:defRPr/>
            </a:pPr>
            <a:r>
              <a:rPr lang="tr-TR" dirty="0" smtClean="0">
                <a:solidFill>
                  <a:srgbClr val="FFCC00"/>
                </a:solidFill>
                <a:latin typeface="Comic Sans MS" pitchFamily="66" charset="0"/>
              </a:rPr>
              <a:t>Tip 2 Diyabet</a:t>
            </a:r>
            <a:endParaRPr lang="en-US" dirty="0" smtClean="0">
              <a:solidFill>
                <a:srgbClr val="FFCC00"/>
              </a:solidFill>
              <a:latin typeface="Comic Sans MS" pitchFamily="66" charset="0"/>
            </a:endParaRPr>
          </a:p>
        </p:txBody>
      </p:sp>
      <p:sp>
        <p:nvSpPr>
          <p:cNvPr id="6147" name="AutoShape 3"/>
          <p:cNvSpPr>
            <a:spLocks noChangeArrowheads="1"/>
          </p:cNvSpPr>
          <p:nvPr/>
        </p:nvSpPr>
        <p:spPr bwMode="auto">
          <a:xfrm>
            <a:off x="3275856" y="5949280"/>
            <a:ext cx="2624137" cy="509588"/>
          </a:xfrm>
          <a:prstGeom prst="roundRect">
            <a:avLst>
              <a:gd name="adj" fmla="val 16667"/>
            </a:avLst>
          </a:prstGeom>
          <a:noFill/>
          <a:ln w="28575">
            <a:solidFill>
              <a:schemeClr val="bg1"/>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48" name="AutoShape 4"/>
          <p:cNvSpPr>
            <a:spLocks noChangeArrowheads="1"/>
          </p:cNvSpPr>
          <p:nvPr/>
        </p:nvSpPr>
        <p:spPr bwMode="auto">
          <a:xfrm>
            <a:off x="644525" y="3343275"/>
            <a:ext cx="3503613" cy="1741488"/>
          </a:xfrm>
          <a:prstGeom prst="roundRect">
            <a:avLst>
              <a:gd name="adj" fmla="val 16667"/>
            </a:avLst>
          </a:prstGeom>
          <a:noFill/>
          <a:ln w="28575">
            <a:solidFill>
              <a:schemeClr val="bg1"/>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49" name="AutoShape 5"/>
          <p:cNvSpPr>
            <a:spLocks noChangeArrowheads="1"/>
          </p:cNvSpPr>
          <p:nvPr/>
        </p:nvSpPr>
        <p:spPr bwMode="auto">
          <a:xfrm>
            <a:off x="5873750" y="3497263"/>
            <a:ext cx="2674938" cy="1371600"/>
          </a:xfrm>
          <a:prstGeom prst="roundRect">
            <a:avLst>
              <a:gd name="adj" fmla="val 16667"/>
            </a:avLst>
          </a:prstGeom>
          <a:noFill/>
          <a:ln w="28575">
            <a:solidFill>
              <a:schemeClr val="bg1"/>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50" name="Line 6"/>
          <p:cNvSpPr>
            <a:spLocks noChangeShapeType="1"/>
          </p:cNvSpPr>
          <p:nvPr/>
        </p:nvSpPr>
        <p:spPr bwMode="auto">
          <a:xfrm flipH="1">
            <a:off x="5867400" y="5245100"/>
            <a:ext cx="790575" cy="631825"/>
          </a:xfrm>
          <a:prstGeom prst="line">
            <a:avLst/>
          </a:prstGeom>
          <a:noFill/>
          <a:ln w="38100">
            <a:solidFill>
              <a:schemeClr val="bg1"/>
            </a:solidFill>
            <a:round/>
            <a:headEnd/>
            <a:tailEnd type="triangle" w="med" len="med"/>
          </a:ln>
        </p:spPr>
        <p:txBody>
          <a:bodyPr lIns="90000" tIns="46800" rIns="90000" bIns="46800" anchor="ctr">
            <a:spAutoFit/>
          </a:bodyPr>
          <a:lstStyle/>
          <a:p>
            <a:endParaRPr lang="tr-TR"/>
          </a:p>
        </p:txBody>
      </p:sp>
      <p:sp>
        <p:nvSpPr>
          <p:cNvPr id="6151" name="Line 7"/>
          <p:cNvSpPr>
            <a:spLocks noChangeShapeType="1"/>
          </p:cNvSpPr>
          <p:nvPr/>
        </p:nvSpPr>
        <p:spPr bwMode="auto">
          <a:xfrm>
            <a:off x="2555875" y="5286375"/>
            <a:ext cx="815975" cy="590550"/>
          </a:xfrm>
          <a:prstGeom prst="line">
            <a:avLst/>
          </a:prstGeom>
          <a:noFill/>
          <a:ln w="38100">
            <a:solidFill>
              <a:schemeClr val="bg1"/>
            </a:solidFill>
            <a:round/>
            <a:headEnd/>
            <a:tailEnd type="triangle" w="med" len="med"/>
          </a:ln>
        </p:spPr>
        <p:txBody>
          <a:bodyPr lIns="90000" tIns="46800" rIns="90000" bIns="46800" anchor="ctr">
            <a:spAutoFit/>
          </a:bodyPr>
          <a:lstStyle/>
          <a:p>
            <a:endParaRPr lang="tr-TR"/>
          </a:p>
        </p:txBody>
      </p:sp>
      <p:sp>
        <p:nvSpPr>
          <p:cNvPr id="6152" name="AutoShape 8"/>
          <p:cNvSpPr>
            <a:spLocks noChangeArrowheads="1"/>
          </p:cNvSpPr>
          <p:nvPr/>
        </p:nvSpPr>
        <p:spPr bwMode="auto">
          <a:xfrm>
            <a:off x="2867025" y="1774825"/>
            <a:ext cx="3375025" cy="871538"/>
          </a:xfrm>
          <a:prstGeom prst="roundRect">
            <a:avLst>
              <a:gd name="adj" fmla="val 16667"/>
            </a:avLst>
          </a:prstGeom>
          <a:noFill/>
          <a:ln w="28575">
            <a:solidFill>
              <a:schemeClr val="bg1"/>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53" name="Line 9"/>
          <p:cNvSpPr>
            <a:spLocks noChangeShapeType="1"/>
          </p:cNvSpPr>
          <p:nvPr/>
        </p:nvSpPr>
        <p:spPr bwMode="auto">
          <a:xfrm flipH="1">
            <a:off x="2843213" y="2781300"/>
            <a:ext cx="720725" cy="431800"/>
          </a:xfrm>
          <a:prstGeom prst="line">
            <a:avLst/>
          </a:prstGeom>
          <a:noFill/>
          <a:ln w="38100">
            <a:solidFill>
              <a:schemeClr val="bg1"/>
            </a:solidFill>
            <a:round/>
            <a:headEnd/>
            <a:tailEnd type="triangle" w="med" len="med"/>
          </a:ln>
        </p:spPr>
        <p:txBody>
          <a:bodyPr lIns="90000" tIns="46800" rIns="90000" bIns="46800" anchor="ctr">
            <a:spAutoFit/>
          </a:bodyPr>
          <a:lstStyle/>
          <a:p>
            <a:endParaRPr lang="tr-TR"/>
          </a:p>
        </p:txBody>
      </p:sp>
      <p:sp>
        <p:nvSpPr>
          <p:cNvPr id="6154" name="Line 10"/>
          <p:cNvSpPr>
            <a:spLocks noChangeShapeType="1"/>
          </p:cNvSpPr>
          <p:nvPr/>
        </p:nvSpPr>
        <p:spPr bwMode="auto">
          <a:xfrm>
            <a:off x="6011863" y="2781300"/>
            <a:ext cx="647700" cy="504825"/>
          </a:xfrm>
          <a:prstGeom prst="line">
            <a:avLst/>
          </a:prstGeom>
          <a:noFill/>
          <a:ln w="38100">
            <a:solidFill>
              <a:schemeClr val="bg1"/>
            </a:solidFill>
            <a:round/>
            <a:headEnd/>
            <a:tailEnd type="triangle" w="med" len="med"/>
          </a:ln>
        </p:spPr>
        <p:txBody>
          <a:bodyPr lIns="90000" tIns="46800" rIns="90000" bIns="46800" anchor="ctr">
            <a:spAutoFit/>
          </a:bodyPr>
          <a:lstStyle/>
          <a:p>
            <a:endParaRPr lang="tr-TR"/>
          </a:p>
        </p:txBody>
      </p:sp>
      <p:sp>
        <p:nvSpPr>
          <p:cNvPr id="6155" name="Rectangle 11"/>
          <p:cNvSpPr>
            <a:spLocks noChangeArrowheads="1"/>
          </p:cNvSpPr>
          <p:nvPr/>
        </p:nvSpPr>
        <p:spPr bwMode="auto">
          <a:xfrm>
            <a:off x="1263438" y="3390752"/>
            <a:ext cx="2278487" cy="463846"/>
          </a:xfrm>
          <a:prstGeom prst="rect">
            <a:avLst/>
          </a:prstGeom>
          <a:noFill/>
          <a:ln w="19050">
            <a:noFill/>
            <a:miter lim="800000"/>
            <a:headEnd/>
            <a:tailEnd/>
          </a:ln>
        </p:spPr>
        <p:txBody>
          <a:bodyPr wrap="none" lIns="90000" tIns="46800" rIns="90000" bIns="46800" anchor="ctr">
            <a:spAutoFit/>
          </a:bodyPr>
          <a:lstStyle/>
          <a:p>
            <a:pPr algn="ctr" eaLnBrk="0" hangingPunct="0"/>
            <a:r>
              <a:rPr lang="tr-TR" sz="2400" dirty="0">
                <a:ea typeface="MS PGothic" pitchFamily="34" charset="-128"/>
                <a:sym typeface="Symbol" pitchFamily="18" charset="2"/>
              </a:rPr>
              <a:t>İ</a:t>
            </a:r>
            <a:r>
              <a:rPr lang="en-US" sz="2400" dirty="0" err="1">
                <a:ea typeface="MS PGothic" pitchFamily="34" charset="-128"/>
                <a:sym typeface="Symbol" pitchFamily="18" charset="2"/>
              </a:rPr>
              <a:t>nsulin</a:t>
            </a:r>
            <a:r>
              <a:rPr lang="en-US" sz="2400" dirty="0">
                <a:ea typeface="MS PGothic" pitchFamily="34" charset="-128"/>
                <a:sym typeface="Symbol" pitchFamily="18" charset="2"/>
              </a:rPr>
              <a:t> </a:t>
            </a:r>
            <a:r>
              <a:rPr lang="tr-TR" sz="2400" dirty="0">
                <a:ea typeface="MS PGothic" pitchFamily="34" charset="-128"/>
                <a:sym typeface="Symbol" pitchFamily="18" charset="2"/>
              </a:rPr>
              <a:t>Direnci</a:t>
            </a:r>
            <a:endParaRPr lang="en-US" sz="2400" dirty="0">
              <a:ea typeface="MS PGothic" pitchFamily="34" charset="-128"/>
            </a:endParaRPr>
          </a:p>
        </p:txBody>
      </p:sp>
      <p:sp>
        <p:nvSpPr>
          <p:cNvPr id="6156" name="Rectangle 12"/>
          <p:cNvSpPr>
            <a:spLocks noChangeArrowheads="1"/>
          </p:cNvSpPr>
          <p:nvPr/>
        </p:nvSpPr>
        <p:spPr bwMode="auto">
          <a:xfrm>
            <a:off x="5834063" y="3538538"/>
            <a:ext cx="2747962" cy="396875"/>
          </a:xfrm>
          <a:prstGeom prst="rect">
            <a:avLst/>
          </a:prstGeom>
          <a:noFill/>
          <a:ln w="19050">
            <a:noFill/>
            <a:miter lim="800000"/>
            <a:headEnd/>
            <a:tailEnd/>
          </a:ln>
        </p:spPr>
        <p:txBody>
          <a:bodyPr wrap="none" lIns="90000" tIns="46800" rIns="90000" bIns="46800" anchor="ctr">
            <a:spAutoFit/>
          </a:bodyPr>
          <a:lstStyle/>
          <a:p>
            <a:pPr algn="ctr" eaLnBrk="0" hangingPunct="0"/>
            <a:r>
              <a:rPr lang="tr-TR" sz="2000" b="1">
                <a:ea typeface="MS PGothic" pitchFamily="34" charset="-128"/>
                <a:sym typeface="Symbol" pitchFamily="18" charset="2"/>
              </a:rPr>
              <a:t>Adacık</a:t>
            </a:r>
            <a:r>
              <a:rPr lang="en-US" sz="2000" b="1">
                <a:ea typeface="MS PGothic" pitchFamily="34" charset="-128"/>
              </a:rPr>
              <a:t> </a:t>
            </a:r>
            <a:r>
              <a:rPr lang="tr-TR" sz="2000" b="1">
                <a:ea typeface="MS PGothic" pitchFamily="34" charset="-128"/>
              </a:rPr>
              <a:t>Disfonksiyonu</a:t>
            </a:r>
            <a:endParaRPr lang="en-US" sz="2000" b="1">
              <a:ea typeface="MS PGothic" pitchFamily="34" charset="-128"/>
            </a:endParaRPr>
          </a:p>
        </p:txBody>
      </p:sp>
      <p:sp>
        <p:nvSpPr>
          <p:cNvPr id="6157" name="Rectangle 13"/>
          <p:cNvSpPr>
            <a:spLocks noChangeArrowheads="1"/>
          </p:cNvSpPr>
          <p:nvPr/>
        </p:nvSpPr>
        <p:spPr bwMode="auto">
          <a:xfrm>
            <a:off x="6019800" y="4303713"/>
            <a:ext cx="2590800" cy="730250"/>
          </a:xfrm>
          <a:prstGeom prst="rect">
            <a:avLst/>
          </a:prstGeom>
          <a:noFill/>
          <a:ln w="9525">
            <a:noFill/>
            <a:miter lim="800000"/>
            <a:headEnd/>
            <a:tailEnd/>
          </a:ln>
        </p:spPr>
        <p:txBody>
          <a:bodyPr lIns="92075" tIns="46038" rIns="92075" bIns="46038" anchor="ctr">
            <a:spAutoFit/>
          </a:bodyPr>
          <a:lstStyle/>
          <a:p>
            <a:pPr algn="ctr" eaLnBrk="0" hangingPunct="0">
              <a:buFont typeface="Arial" pitchFamily="34" charset="0"/>
              <a:buChar char="•"/>
            </a:pPr>
            <a:r>
              <a:rPr lang="tr-TR" sz="1400" b="1">
                <a:ea typeface="MS PGothic" pitchFamily="34" charset="-128"/>
              </a:rPr>
              <a:t> </a:t>
            </a:r>
            <a:r>
              <a:rPr lang="en-GB" sz="1400" b="1">
                <a:ea typeface="MS PGothic" pitchFamily="34" charset="-128"/>
                <a:sym typeface="Symbol" pitchFamily="18" charset="2"/>
              </a:rPr>
              <a:t> </a:t>
            </a:r>
            <a:r>
              <a:rPr lang="tr-TR" sz="1400" b="1">
                <a:ea typeface="MS PGothic" pitchFamily="34" charset="-128"/>
              </a:rPr>
              <a:t>İnsulin </a:t>
            </a:r>
          </a:p>
          <a:p>
            <a:pPr algn="ctr" eaLnBrk="0" hangingPunct="0">
              <a:buFont typeface="Arial" pitchFamily="34" charset="0"/>
              <a:buChar char="•"/>
            </a:pPr>
            <a:r>
              <a:rPr lang="tr-TR" sz="1400" b="1">
                <a:ea typeface="MS PGothic" pitchFamily="34" charset="-128"/>
              </a:rPr>
              <a:t> </a:t>
            </a:r>
            <a:r>
              <a:rPr lang="en-GB" sz="1400" b="1">
                <a:ea typeface="MS PGothic" pitchFamily="34" charset="-128"/>
                <a:sym typeface="Symbol" pitchFamily="18" charset="2"/>
              </a:rPr>
              <a:t></a:t>
            </a:r>
            <a:r>
              <a:rPr lang="en-GB" sz="1400" b="1">
                <a:ea typeface="MS PGothic" pitchFamily="34" charset="-128"/>
              </a:rPr>
              <a:t> </a:t>
            </a:r>
            <a:r>
              <a:rPr lang="tr-TR" sz="1400" b="1">
                <a:ea typeface="MS PGothic" pitchFamily="34" charset="-128"/>
              </a:rPr>
              <a:t>Glukagon</a:t>
            </a:r>
          </a:p>
          <a:p>
            <a:pPr algn="ctr" eaLnBrk="0" hangingPunct="0"/>
            <a:r>
              <a:rPr lang="en-GB" sz="1400" b="1">
                <a:solidFill>
                  <a:schemeClr val="bg1"/>
                </a:solidFill>
                <a:ea typeface="MS PGothic" pitchFamily="34" charset="-128"/>
              </a:rPr>
              <a:t> </a:t>
            </a:r>
          </a:p>
        </p:txBody>
      </p:sp>
      <p:sp>
        <p:nvSpPr>
          <p:cNvPr id="6158" name="Rectangle 14"/>
          <p:cNvSpPr>
            <a:spLocks noChangeArrowheads="1"/>
          </p:cNvSpPr>
          <p:nvPr/>
        </p:nvSpPr>
        <p:spPr bwMode="auto">
          <a:xfrm>
            <a:off x="2901950" y="1783409"/>
            <a:ext cx="3284538" cy="925511"/>
          </a:xfrm>
          <a:prstGeom prst="rect">
            <a:avLst/>
          </a:prstGeom>
          <a:noFill/>
          <a:ln w="19050">
            <a:noFill/>
            <a:miter lim="800000"/>
            <a:headEnd/>
            <a:tailEnd/>
          </a:ln>
        </p:spPr>
        <p:txBody>
          <a:bodyPr wrap="square" lIns="90000" tIns="46800" rIns="90000" bIns="46800" anchor="ctr">
            <a:spAutoFit/>
          </a:bodyPr>
          <a:lstStyle/>
          <a:p>
            <a:pPr algn="ctr" eaLnBrk="0" hangingPunct="0"/>
            <a:r>
              <a:rPr lang="en-US" b="1" dirty="0" err="1">
                <a:ea typeface="MS PGothic" pitchFamily="34" charset="-128"/>
              </a:rPr>
              <a:t>Geneti</a:t>
            </a:r>
            <a:r>
              <a:rPr lang="tr-TR" b="1" dirty="0">
                <a:ea typeface="MS PGothic" pitchFamily="34" charset="-128"/>
              </a:rPr>
              <a:t>k Duyarlılık</a:t>
            </a:r>
            <a:endParaRPr lang="en-US" b="1" dirty="0">
              <a:ea typeface="MS PGothic" pitchFamily="34" charset="-128"/>
            </a:endParaRPr>
          </a:p>
          <a:p>
            <a:pPr algn="ctr" eaLnBrk="0" hangingPunct="0"/>
            <a:r>
              <a:rPr lang="en-US" b="1" dirty="0" err="1">
                <a:ea typeface="MS PGothic" pitchFamily="34" charset="-128"/>
              </a:rPr>
              <a:t>Obe</a:t>
            </a:r>
            <a:r>
              <a:rPr lang="tr-TR" b="1" dirty="0" err="1">
                <a:ea typeface="MS PGothic" pitchFamily="34" charset="-128"/>
              </a:rPr>
              <a:t>zite</a:t>
            </a:r>
            <a:r>
              <a:rPr lang="en-US" b="1" dirty="0">
                <a:ea typeface="MS PGothic" pitchFamily="34" charset="-128"/>
              </a:rPr>
              <a:t>, </a:t>
            </a:r>
            <a:r>
              <a:rPr lang="en-US" b="1" dirty="0" err="1">
                <a:ea typeface="MS PGothic" pitchFamily="34" charset="-128"/>
              </a:rPr>
              <a:t>Sed</a:t>
            </a:r>
            <a:r>
              <a:rPr lang="tr-TR" b="1" dirty="0">
                <a:ea typeface="MS PGothic" pitchFamily="34" charset="-128"/>
              </a:rPr>
              <a:t>a</a:t>
            </a:r>
            <a:r>
              <a:rPr lang="en-US" b="1" dirty="0" err="1">
                <a:ea typeface="MS PGothic" pitchFamily="34" charset="-128"/>
              </a:rPr>
              <a:t>nt</a:t>
            </a:r>
            <a:r>
              <a:rPr lang="tr-TR" b="1" dirty="0">
                <a:ea typeface="MS PGothic" pitchFamily="34" charset="-128"/>
              </a:rPr>
              <a:t>er</a:t>
            </a:r>
            <a:r>
              <a:rPr lang="en-US" b="1" dirty="0">
                <a:ea typeface="MS PGothic" pitchFamily="34" charset="-128"/>
              </a:rPr>
              <a:t> </a:t>
            </a:r>
            <a:r>
              <a:rPr lang="tr-TR" b="1" dirty="0">
                <a:ea typeface="MS PGothic" pitchFamily="34" charset="-128"/>
              </a:rPr>
              <a:t>Yaşam Tarzı</a:t>
            </a:r>
            <a:endParaRPr lang="en-US" b="1" dirty="0">
              <a:ea typeface="MS PGothic" pitchFamily="34" charset="-128"/>
            </a:endParaRPr>
          </a:p>
        </p:txBody>
      </p:sp>
      <p:grpSp>
        <p:nvGrpSpPr>
          <p:cNvPr id="6159" name="Group 15"/>
          <p:cNvGrpSpPr>
            <a:grpSpLocks/>
          </p:cNvGrpSpPr>
          <p:nvPr/>
        </p:nvGrpSpPr>
        <p:grpSpPr bwMode="auto">
          <a:xfrm>
            <a:off x="2540000" y="3860800"/>
            <a:ext cx="808038" cy="627063"/>
            <a:chOff x="1672" y="2855"/>
            <a:chExt cx="601" cy="409"/>
          </a:xfrm>
        </p:grpSpPr>
        <p:sp>
          <p:nvSpPr>
            <p:cNvPr id="6201" name="Freeform 16"/>
            <p:cNvSpPr>
              <a:spLocks/>
            </p:cNvSpPr>
            <p:nvPr/>
          </p:nvSpPr>
          <p:spPr bwMode="auto">
            <a:xfrm>
              <a:off x="1672" y="2855"/>
              <a:ext cx="380" cy="409"/>
            </a:xfrm>
            <a:custGeom>
              <a:avLst/>
              <a:gdLst>
                <a:gd name="T0" fmla="*/ 83 w 380"/>
                <a:gd name="T1" fmla="*/ 384 h 409"/>
                <a:gd name="T2" fmla="*/ 46 w 380"/>
                <a:gd name="T3" fmla="*/ 409 h 409"/>
                <a:gd name="T4" fmla="*/ 14 w 380"/>
                <a:gd name="T5" fmla="*/ 387 h 409"/>
                <a:gd name="T6" fmla="*/ 4 w 380"/>
                <a:gd name="T7" fmla="*/ 295 h 409"/>
                <a:gd name="T8" fmla="*/ 11 w 380"/>
                <a:gd name="T9" fmla="*/ 144 h 409"/>
                <a:gd name="T10" fmla="*/ 71 w 380"/>
                <a:gd name="T11" fmla="*/ 54 h 409"/>
                <a:gd name="T12" fmla="*/ 169 w 380"/>
                <a:gd name="T13" fmla="*/ 9 h 409"/>
                <a:gd name="T14" fmla="*/ 266 w 380"/>
                <a:gd name="T15" fmla="*/ 1 h 409"/>
                <a:gd name="T16" fmla="*/ 335 w 380"/>
                <a:gd name="T17" fmla="*/ 16 h 409"/>
                <a:gd name="T18" fmla="*/ 371 w 380"/>
                <a:gd name="T19" fmla="*/ 40 h 409"/>
                <a:gd name="T20" fmla="*/ 380 w 380"/>
                <a:gd name="T21" fmla="*/ 79 h 409"/>
                <a:gd name="T22" fmla="*/ 370 w 380"/>
                <a:gd name="T23" fmla="*/ 196 h 409"/>
                <a:gd name="T24" fmla="*/ 349 w 380"/>
                <a:gd name="T25" fmla="*/ 232 h 409"/>
                <a:gd name="T26" fmla="*/ 269 w 380"/>
                <a:gd name="T27" fmla="*/ 271 h 409"/>
                <a:gd name="T28" fmla="*/ 203 w 380"/>
                <a:gd name="T29" fmla="*/ 294 h 409"/>
                <a:gd name="T30" fmla="*/ 154 w 380"/>
                <a:gd name="T31" fmla="*/ 333 h 409"/>
                <a:gd name="T32" fmla="*/ 106 w 380"/>
                <a:gd name="T33" fmla="*/ 361 h 409"/>
                <a:gd name="T34" fmla="*/ 83 w 380"/>
                <a:gd name="T35" fmla="*/ 38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0"/>
                <a:gd name="T55" fmla="*/ 0 h 409"/>
                <a:gd name="T56" fmla="*/ 380 w 380"/>
                <a:gd name="T57" fmla="*/ 409 h 4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0" h="409">
                  <a:moveTo>
                    <a:pt x="83" y="384"/>
                  </a:moveTo>
                  <a:cubicBezTo>
                    <a:pt x="73" y="392"/>
                    <a:pt x="57" y="409"/>
                    <a:pt x="46" y="409"/>
                  </a:cubicBezTo>
                  <a:cubicBezTo>
                    <a:pt x="35" y="409"/>
                    <a:pt x="21" y="406"/>
                    <a:pt x="14" y="387"/>
                  </a:cubicBezTo>
                  <a:cubicBezTo>
                    <a:pt x="7" y="368"/>
                    <a:pt x="4" y="335"/>
                    <a:pt x="4" y="295"/>
                  </a:cubicBezTo>
                  <a:cubicBezTo>
                    <a:pt x="4" y="255"/>
                    <a:pt x="0" y="184"/>
                    <a:pt x="11" y="144"/>
                  </a:cubicBezTo>
                  <a:cubicBezTo>
                    <a:pt x="22" y="104"/>
                    <a:pt x="45" y="76"/>
                    <a:pt x="71" y="54"/>
                  </a:cubicBezTo>
                  <a:cubicBezTo>
                    <a:pt x="97" y="32"/>
                    <a:pt x="137" y="18"/>
                    <a:pt x="169" y="9"/>
                  </a:cubicBezTo>
                  <a:cubicBezTo>
                    <a:pt x="201" y="0"/>
                    <a:pt x="238" y="0"/>
                    <a:pt x="266" y="1"/>
                  </a:cubicBezTo>
                  <a:cubicBezTo>
                    <a:pt x="294" y="2"/>
                    <a:pt x="318" y="10"/>
                    <a:pt x="335" y="16"/>
                  </a:cubicBezTo>
                  <a:cubicBezTo>
                    <a:pt x="352" y="22"/>
                    <a:pt x="364" y="29"/>
                    <a:pt x="371" y="40"/>
                  </a:cubicBezTo>
                  <a:cubicBezTo>
                    <a:pt x="378" y="51"/>
                    <a:pt x="380" y="53"/>
                    <a:pt x="380" y="79"/>
                  </a:cubicBezTo>
                  <a:cubicBezTo>
                    <a:pt x="380" y="105"/>
                    <a:pt x="375" y="171"/>
                    <a:pt x="370" y="196"/>
                  </a:cubicBezTo>
                  <a:cubicBezTo>
                    <a:pt x="365" y="221"/>
                    <a:pt x="366" y="219"/>
                    <a:pt x="349" y="232"/>
                  </a:cubicBezTo>
                  <a:cubicBezTo>
                    <a:pt x="332" y="245"/>
                    <a:pt x="293" y="261"/>
                    <a:pt x="269" y="271"/>
                  </a:cubicBezTo>
                  <a:cubicBezTo>
                    <a:pt x="245" y="281"/>
                    <a:pt x="222" y="284"/>
                    <a:pt x="203" y="294"/>
                  </a:cubicBezTo>
                  <a:cubicBezTo>
                    <a:pt x="184" y="304"/>
                    <a:pt x="170" y="322"/>
                    <a:pt x="154" y="333"/>
                  </a:cubicBezTo>
                  <a:cubicBezTo>
                    <a:pt x="138" y="344"/>
                    <a:pt x="119" y="352"/>
                    <a:pt x="106" y="361"/>
                  </a:cubicBezTo>
                  <a:cubicBezTo>
                    <a:pt x="93" y="370"/>
                    <a:pt x="93" y="376"/>
                    <a:pt x="83" y="384"/>
                  </a:cubicBezTo>
                  <a:close/>
                </a:path>
              </a:pathLst>
            </a:custGeom>
            <a:gradFill rotWithShape="0">
              <a:gsLst>
                <a:gs pos="0">
                  <a:srgbClr val="FF4B03"/>
                </a:gs>
                <a:gs pos="100000">
                  <a:srgbClr val="762301"/>
                </a:gs>
              </a:gsLst>
              <a:path path="rect">
                <a:fillToRect l="50000" t="50000" r="50000" b="50000"/>
              </a:path>
            </a:gradFill>
            <a:ln w="12700">
              <a:noFill/>
              <a:round/>
              <a:headEnd type="none" w="sm" len="sm"/>
              <a:tailEnd type="none" w="sm" len="sm"/>
            </a:ln>
          </p:spPr>
          <p:txBody>
            <a:bodyPr wrap="none" anchor="ctr"/>
            <a:lstStyle/>
            <a:p>
              <a:endParaRPr lang="tr-TR"/>
            </a:p>
          </p:txBody>
        </p:sp>
        <p:sp>
          <p:nvSpPr>
            <p:cNvPr id="6202" name="Freeform 17"/>
            <p:cNvSpPr>
              <a:spLocks/>
            </p:cNvSpPr>
            <p:nvPr/>
          </p:nvSpPr>
          <p:spPr bwMode="auto">
            <a:xfrm>
              <a:off x="2016" y="2888"/>
              <a:ext cx="257" cy="189"/>
            </a:xfrm>
            <a:custGeom>
              <a:avLst/>
              <a:gdLst>
                <a:gd name="T0" fmla="*/ 11 w 269"/>
                <a:gd name="T1" fmla="*/ 46 h 189"/>
                <a:gd name="T2" fmla="*/ 21 w 269"/>
                <a:gd name="T3" fmla="*/ 10 h 189"/>
                <a:gd name="T4" fmla="*/ 36 w 269"/>
                <a:gd name="T5" fmla="*/ 1 h 189"/>
                <a:gd name="T6" fmla="*/ 88 w 269"/>
                <a:gd name="T7" fmla="*/ 4 h 189"/>
                <a:gd name="T8" fmla="*/ 128 w 269"/>
                <a:gd name="T9" fmla="*/ 28 h 189"/>
                <a:gd name="T10" fmla="*/ 146 w 269"/>
                <a:gd name="T11" fmla="*/ 43 h 189"/>
                <a:gd name="T12" fmla="*/ 155 w 269"/>
                <a:gd name="T13" fmla="*/ 42 h 189"/>
                <a:gd name="T14" fmla="*/ 149 w 269"/>
                <a:gd name="T15" fmla="*/ 64 h 189"/>
                <a:gd name="T16" fmla="*/ 130 w 269"/>
                <a:gd name="T17" fmla="*/ 88 h 189"/>
                <a:gd name="T18" fmla="*/ 111 w 269"/>
                <a:gd name="T19" fmla="*/ 118 h 189"/>
                <a:gd name="T20" fmla="*/ 78 w 269"/>
                <a:gd name="T21" fmla="*/ 154 h 189"/>
                <a:gd name="T22" fmla="*/ 37 w 269"/>
                <a:gd name="T23" fmla="*/ 184 h 189"/>
                <a:gd name="T24" fmla="*/ 13 w 269"/>
                <a:gd name="T25" fmla="*/ 184 h 189"/>
                <a:gd name="T26" fmla="*/ 1 w 269"/>
                <a:gd name="T27" fmla="*/ 163 h 189"/>
                <a:gd name="T28" fmla="*/ 11 w 269"/>
                <a:gd name="T29" fmla="*/ 46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
                <a:gd name="T46" fmla="*/ 0 h 189"/>
                <a:gd name="T47" fmla="*/ 269 w 269"/>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 h="189">
                  <a:moveTo>
                    <a:pt x="16" y="46"/>
                  </a:moveTo>
                  <a:cubicBezTo>
                    <a:pt x="21" y="21"/>
                    <a:pt x="26" y="17"/>
                    <a:pt x="34" y="10"/>
                  </a:cubicBezTo>
                  <a:cubicBezTo>
                    <a:pt x="42" y="3"/>
                    <a:pt x="44" y="2"/>
                    <a:pt x="63" y="1"/>
                  </a:cubicBezTo>
                  <a:cubicBezTo>
                    <a:pt x="82" y="0"/>
                    <a:pt x="124" y="0"/>
                    <a:pt x="151" y="4"/>
                  </a:cubicBezTo>
                  <a:cubicBezTo>
                    <a:pt x="178" y="8"/>
                    <a:pt x="206" y="22"/>
                    <a:pt x="223" y="28"/>
                  </a:cubicBezTo>
                  <a:cubicBezTo>
                    <a:pt x="240" y="34"/>
                    <a:pt x="245" y="41"/>
                    <a:pt x="252" y="43"/>
                  </a:cubicBezTo>
                  <a:cubicBezTo>
                    <a:pt x="259" y="45"/>
                    <a:pt x="267" y="39"/>
                    <a:pt x="268" y="42"/>
                  </a:cubicBezTo>
                  <a:cubicBezTo>
                    <a:pt x="269" y="45"/>
                    <a:pt x="266" y="56"/>
                    <a:pt x="259" y="64"/>
                  </a:cubicBezTo>
                  <a:cubicBezTo>
                    <a:pt x="252" y="72"/>
                    <a:pt x="236" y="79"/>
                    <a:pt x="225" y="88"/>
                  </a:cubicBezTo>
                  <a:cubicBezTo>
                    <a:pt x="214" y="97"/>
                    <a:pt x="205" y="107"/>
                    <a:pt x="190" y="118"/>
                  </a:cubicBezTo>
                  <a:cubicBezTo>
                    <a:pt x="175" y="129"/>
                    <a:pt x="157" y="143"/>
                    <a:pt x="136" y="154"/>
                  </a:cubicBezTo>
                  <a:cubicBezTo>
                    <a:pt x="115" y="165"/>
                    <a:pt x="82" y="179"/>
                    <a:pt x="64" y="184"/>
                  </a:cubicBezTo>
                  <a:cubicBezTo>
                    <a:pt x="46" y="189"/>
                    <a:pt x="35" y="187"/>
                    <a:pt x="25" y="184"/>
                  </a:cubicBezTo>
                  <a:cubicBezTo>
                    <a:pt x="15" y="181"/>
                    <a:pt x="2" y="186"/>
                    <a:pt x="1" y="163"/>
                  </a:cubicBezTo>
                  <a:cubicBezTo>
                    <a:pt x="0" y="140"/>
                    <a:pt x="11" y="71"/>
                    <a:pt x="16" y="46"/>
                  </a:cubicBezTo>
                  <a:close/>
                </a:path>
              </a:pathLst>
            </a:custGeom>
            <a:gradFill rotWithShape="0">
              <a:gsLst>
                <a:gs pos="0">
                  <a:srgbClr val="FF4B03"/>
                </a:gs>
                <a:gs pos="100000">
                  <a:srgbClr val="762301"/>
                </a:gs>
              </a:gsLst>
              <a:path path="rect">
                <a:fillToRect l="50000" t="50000" r="50000" b="50000"/>
              </a:path>
            </a:gradFill>
            <a:ln w="12700">
              <a:noFill/>
              <a:round/>
              <a:headEnd type="none" w="sm" len="sm"/>
              <a:tailEnd type="none" w="sm" len="sm"/>
            </a:ln>
          </p:spPr>
          <p:txBody>
            <a:bodyPr wrap="none" anchor="ctr"/>
            <a:lstStyle/>
            <a:p>
              <a:endParaRPr lang="tr-TR"/>
            </a:p>
          </p:txBody>
        </p:sp>
      </p:grpSp>
      <p:grpSp>
        <p:nvGrpSpPr>
          <p:cNvPr id="6160" name="Group 18"/>
          <p:cNvGrpSpPr>
            <a:grpSpLocks/>
          </p:cNvGrpSpPr>
          <p:nvPr/>
        </p:nvGrpSpPr>
        <p:grpSpPr bwMode="auto">
          <a:xfrm>
            <a:off x="755650" y="3573463"/>
            <a:ext cx="584200" cy="541337"/>
            <a:chOff x="5646" y="2499"/>
            <a:chExt cx="324" cy="474"/>
          </a:xfrm>
        </p:grpSpPr>
        <p:sp>
          <p:nvSpPr>
            <p:cNvPr id="6170" name="Oval 19"/>
            <p:cNvSpPr>
              <a:spLocks noChangeArrowheads="1"/>
            </p:cNvSpPr>
            <p:nvPr/>
          </p:nvSpPr>
          <p:spPr bwMode="auto">
            <a:xfrm>
              <a:off x="5709" y="2802"/>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1" name="Oval 20"/>
            <p:cNvSpPr>
              <a:spLocks noChangeArrowheads="1"/>
            </p:cNvSpPr>
            <p:nvPr/>
          </p:nvSpPr>
          <p:spPr bwMode="auto">
            <a:xfrm>
              <a:off x="5688" y="274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2" name="Oval 21"/>
            <p:cNvSpPr>
              <a:spLocks noChangeArrowheads="1"/>
            </p:cNvSpPr>
            <p:nvPr/>
          </p:nvSpPr>
          <p:spPr bwMode="auto">
            <a:xfrm>
              <a:off x="5727" y="2748"/>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3" name="Oval 22"/>
            <p:cNvSpPr>
              <a:spLocks noChangeArrowheads="1"/>
            </p:cNvSpPr>
            <p:nvPr/>
          </p:nvSpPr>
          <p:spPr bwMode="auto">
            <a:xfrm>
              <a:off x="5778" y="286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4" name="Oval 23"/>
            <p:cNvSpPr>
              <a:spLocks noChangeArrowheads="1"/>
            </p:cNvSpPr>
            <p:nvPr/>
          </p:nvSpPr>
          <p:spPr bwMode="auto">
            <a:xfrm>
              <a:off x="5763" y="280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5" name="Oval 24"/>
            <p:cNvSpPr>
              <a:spLocks noChangeArrowheads="1"/>
            </p:cNvSpPr>
            <p:nvPr/>
          </p:nvSpPr>
          <p:spPr bwMode="auto">
            <a:xfrm>
              <a:off x="5799" y="2709"/>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6" name="Oval 25"/>
            <p:cNvSpPr>
              <a:spLocks noChangeArrowheads="1"/>
            </p:cNvSpPr>
            <p:nvPr/>
          </p:nvSpPr>
          <p:spPr bwMode="auto">
            <a:xfrm>
              <a:off x="5745" y="2670"/>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7" name="Oval 26"/>
            <p:cNvSpPr>
              <a:spLocks noChangeArrowheads="1"/>
            </p:cNvSpPr>
            <p:nvPr/>
          </p:nvSpPr>
          <p:spPr bwMode="auto">
            <a:xfrm>
              <a:off x="5691" y="2700"/>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8" name="Oval 27"/>
            <p:cNvSpPr>
              <a:spLocks noChangeArrowheads="1"/>
            </p:cNvSpPr>
            <p:nvPr/>
          </p:nvSpPr>
          <p:spPr bwMode="auto">
            <a:xfrm>
              <a:off x="5823" y="280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79" name="Oval 28"/>
            <p:cNvSpPr>
              <a:spLocks noChangeArrowheads="1"/>
            </p:cNvSpPr>
            <p:nvPr/>
          </p:nvSpPr>
          <p:spPr bwMode="auto">
            <a:xfrm>
              <a:off x="5733" y="2880"/>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0" name="Oval 29"/>
            <p:cNvSpPr>
              <a:spLocks noChangeArrowheads="1"/>
            </p:cNvSpPr>
            <p:nvPr/>
          </p:nvSpPr>
          <p:spPr bwMode="auto">
            <a:xfrm>
              <a:off x="5868" y="2790"/>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1" name="Oval 30"/>
            <p:cNvSpPr>
              <a:spLocks noChangeArrowheads="1"/>
            </p:cNvSpPr>
            <p:nvPr/>
          </p:nvSpPr>
          <p:spPr bwMode="auto">
            <a:xfrm>
              <a:off x="5850" y="2736"/>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2" name="Oval 31"/>
            <p:cNvSpPr>
              <a:spLocks noChangeArrowheads="1"/>
            </p:cNvSpPr>
            <p:nvPr/>
          </p:nvSpPr>
          <p:spPr bwMode="auto">
            <a:xfrm>
              <a:off x="5826" y="2634"/>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3" name="Oval 32"/>
            <p:cNvSpPr>
              <a:spLocks noChangeArrowheads="1"/>
            </p:cNvSpPr>
            <p:nvPr/>
          </p:nvSpPr>
          <p:spPr bwMode="auto">
            <a:xfrm>
              <a:off x="5856" y="268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4" name="Oval 33"/>
            <p:cNvSpPr>
              <a:spLocks noChangeArrowheads="1"/>
            </p:cNvSpPr>
            <p:nvPr/>
          </p:nvSpPr>
          <p:spPr bwMode="auto">
            <a:xfrm>
              <a:off x="5781" y="2652"/>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5" name="Oval 34"/>
            <p:cNvSpPr>
              <a:spLocks noChangeArrowheads="1"/>
            </p:cNvSpPr>
            <p:nvPr/>
          </p:nvSpPr>
          <p:spPr bwMode="auto">
            <a:xfrm>
              <a:off x="5775" y="2757"/>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6" name="Oval 35"/>
            <p:cNvSpPr>
              <a:spLocks noChangeArrowheads="1"/>
            </p:cNvSpPr>
            <p:nvPr/>
          </p:nvSpPr>
          <p:spPr bwMode="auto">
            <a:xfrm>
              <a:off x="5790" y="2598"/>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7" name="Oval 36"/>
            <p:cNvSpPr>
              <a:spLocks noChangeArrowheads="1"/>
            </p:cNvSpPr>
            <p:nvPr/>
          </p:nvSpPr>
          <p:spPr bwMode="auto">
            <a:xfrm>
              <a:off x="5826" y="2559"/>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8" name="Oval 37"/>
            <p:cNvSpPr>
              <a:spLocks noChangeArrowheads="1"/>
            </p:cNvSpPr>
            <p:nvPr/>
          </p:nvSpPr>
          <p:spPr bwMode="auto">
            <a:xfrm>
              <a:off x="5859" y="2613"/>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89" name="Oval 38"/>
            <p:cNvSpPr>
              <a:spLocks noChangeArrowheads="1"/>
            </p:cNvSpPr>
            <p:nvPr/>
          </p:nvSpPr>
          <p:spPr bwMode="auto">
            <a:xfrm>
              <a:off x="5787" y="2523"/>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0" name="Oval 39"/>
            <p:cNvSpPr>
              <a:spLocks noChangeArrowheads="1"/>
            </p:cNvSpPr>
            <p:nvPr/>
          </p:nvSpPr>
          <p:spPr bwMode="auto">
            <a:xfrm>
              <a:off x="5838" y="2499"/>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1" name="Oval 40"/>
            <p:cNvSpPr>
              <a:spLocks noChangeArrowheads="1"/>
            </p:cNvSpPr>
            <p:nvPr/>
          </p:nvSpPr>
          <p:spPr bwMode="auto">
            <a:xfrm>
              <a:off x="5871" y="253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2" name="Oval 41"/>
            <p:cNvSpPr>
              <a:spLocks noChangeArrowheads="1"/>
            </p:cNvSpPr>
            <p:nvPr/>
          </p:nvSpPr>
          <p:spPr bwMode="auto">
            <a:xfrm>
              <a:off x="5898" y="259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3" name="Oval 42"/>
            <p:cNvSpPr>
              <a:spLocks noChangeArrowheads="1"/>
            </p:cNvSpPr>
            <p:nvPr/>
          </p:nvSpPr>
          <p:spPr bwMode="auto">
            <a:xfrm>
              <a:off x="5673" y="2793"/>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4" name="Oval 43"/>
            <p:cNvSpPr>
              <a:spLocks noChangeArrowheads="1"/>
            </p:cNvSpPr>
            <p:nvPr/>
          </p:nvSpPr>
          <p:spPr bwMode="auto">
            <a:xfrm>
              <a:off x="5889" y="2670"/>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5" name="Oval 44"/>
            <p:cNvSpPr>
              <a:spLocks noChangeArrowheads="1"/>
            </p:cNvSpPr>
            <p:nvPr/>
          </p:nvSpPr>
          <p:spPr bwMode="auto">
            <a:xfrm>
              <a:off x="5889" y="2733"/>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6" name="Oval 45"/>
            <p:cNvSpPr>
              <a:spLocks noChangeArrowheads="1"/>
            </p:cNvSpPr>
            <p:nvPr/>
          </p:nvSpPr>
          <p:spPr bwMode="auto">
            <a:xfrm>
              <a:off x="5751" y="259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7" name="Oval 46"/>
            <p:cNvSpPr>
              <a:spLocks noChangeArrowheads="1"/>
            </p:cNvSpPr>
            <p:nvPr/>
          </p:nvSpPr>
          <p:spPr bwMode="auto">
            <a:xfrm>
              <a:off x="5805" y="2847"/>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8" name="Oval 47"/>
            <p:cNvSpPr>
              <a:spLocks noChangeArrowheads="1"/>
            </p:cNvSpPr>
            <p:nvPr/>
          </p:nvSpPr>
          <p:spPr bwMode="auto">
            <a:xfrm>
              <a:off x="5718" y="2655"/>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199" name="Oval 48"/>
            <p:cNvSpPr>
              <a:spLocks noChangeArrowheads="1"/>
            </p:cNvSpPr>
            <p:nvPr/>
          </p:nvSpPr>
          <p:spPr bwMode="auto">
            <a:xfrm>
              <a:off x="5682" y="2856"/>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sp>
          <p:nvSpPr>
            <p:cNvPr id="6200" name="Oval 49"/>
            <p:cNvSpPr>
              <a:spLocks noChangeArrowheads="1"/>
            </p:cNvSpPr>
            <p:nvPr/>
          </p:nvSpPr>
          <p:spPr bwMode="auto">
            <a:xfrm>
              <a:off x="5646" y="2811"/>
              <a:ext cx="72" cy="93"/>
            </a:xfrm>
            <a:prstGeom prst="ellipse">
              <a:avLst/>
            </a:prstGeom>
            <a:solidFill>
              <a:srgbClr val="FFCC00"/>
            </a:solidFill>
            <a:ln w="3175">
              <a:solidFill>
                <a:srgbClr val="000000"/>
              </a:solidFill>
              <a:round/>
              <a:headEnd type="none" w="sm" len="sm"/>
              <a:tailEnd type="none" w="sm" len="sm"/>
            </a:ln>
          </p:spPr>
          <p:txBody>
            <a:bodyPr wrap="none" anchor="ctr"/>
            <a:lstStyle/>
            <a:p>
              <a:pPr eaLnBrk="0" hangingPunct="0"/>
              <a:endParaRPr lang="tr-TR" sz="2400">
                <a:ea typeface="MS PGothic" pitchFamily="34" charset="-128"/>
              </a:endParaRPr>
            </a:p>
          </p:txBody>
        </p:sp>
      </p:grpSp>
      <p:grpSp>
        <p:nvGrpSpPr>
          <p:cNvPr id="6161" name="Group 50"/>
          <p:cNvGrpSpPr>
            <a:grpSpLocks/>
          </p:cNvGrpSpPr>
          <p:nvPr/>
        </p:nvGrpSpPr>
        <p:grpSpPr bwMode="auto">
          <a:xfrm rot="-1876542">
            <a:off x="1854200" y="3759200"/>
            <a:ext cx="485775" cy="1120775"/>
            <a:chOff x="4757" y="1508"/>
            <a:chExt cx="659" cy="1540"/>
          </a:xfrm>
        </p:grpSpPr>
        <p:sp>
          <p:nvSpPr>
            <p:cNvPr id="6167" name="Freeform 51"/>
            <p:cNvSpPr>
              <a:spLocks/>
            </p:cNvSpPr>
            <p:nvPr/>
          </p:nvSpPr>
          <p:spPr bwMode="auto">
            <a:xfrm rot="4152638">
              <a:off x="4989" y="2621"/>
              <a:ext cx="578" cy="276"/>
            </a:xfrm>
            <a:custGeom>
              <a:avLst/>
              <a:gdLst>
                <a:gd name="T0" fmla="*/ 11480 w 354"/>
                <a:gd name="T1" fmla="*/ 24312 h 161"/>
                <a:gd name="T2" fmla="*/ 55550 w 354"/>
                <a:gd name="T3" fmla="*/ 23628 h 161"/>
                <a:gd name="T4" fmla="*/ 95528 w 354"/>
                <a:gd name="T5" fmla="*/ 16831 h 161"/>
                <a:gd name="T6" fmla="*/ 119826 w 354"/>
                <a:gd name="T7" fmla="*/ 8957 h 161"/>
                <a:gd name="T8" fmla="*/ 126595 w 354"/>
                <a:gd name="T9" fmla="*/ 3341 h 161"/>
                <a:gd name="T10" fmla="*/ 121987 w 354"/>
                <a:gd name="T11" fmla="*/ 27895 h 161"/>
                <a:gd name="T12" fmla="*/ 119151 w 354"/>
                <a:gd name="T13" fmla="*/ 55255 h 161"/>
                <a:gd name="T14" fmla="*/ 119151 w 354"/>
                <a:gd name="T15" fmla="*/ 64212 h 161"/>
                <a:gd name="T16" fmla="*/ 114563 w 354"/>
                <a:gd name="T17" fmla="*/ 68400 h 161"/>
                <a:gd name="T18" fmla="*/ 82321 w 354"/>
                <a:gd name="T19" fmla="*/ 81977 h 161"/>
                <a:gd name="T20" fmla="*/ 40243 w 354"/>
                <a:gd name="T21" fmla="*/ 95760 h 161"/>
                <a:gd name="T22" fmla="*/ 8324 w 354"/>
                <a:gd name="T23" fmla="*/ 101902 h 161"/>
                <a:gd name="T24" fmla="*/ 397 w 354"/>
                <a:gd name="T25" fmla="*/ 82183 h 161"/>
                <a:gd name="T26" fmla="*/ 11480 w 354"/>
                <a:gd name="T27" fmla="*/ 24312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4"/>
                <a:gd name="T43" fmla="*/ 0 h 161"/>
                <a:gd name="T44" fmla="*/ 354 w 354"/>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4" h="161">
                  <a:moveTo>
                    <a:pt x="32" y="38"/>
                  </a:moveTo>
                  <a:cubicBezTo>
                    <a:pt x="58" y="23"/>
                    <a:pt x="116" y="39"/>
                    <a:pt x="155" y="37"/>
                  </a:cubicBezTo>
                  <a:cubicBezTo>
                    <a:pt x="194" y="35"/>
                    <a:pt x="236" y="30"/>
                    <a:pt x="266" y="26"/>
                  </a:cubicBezTo>
                  <a:cubicBezTo>
                    <a:pt x="296" y="22"/>
                    <a:pt x="320" y="17"/>
                    <a:pt x="334" y="14"/>
                  </a:cubicBezTo>
                  <a:cubicBezTo>
                    <a:pt x="348" y="11"/>
                    <a:pt x="352" y="0"/>
                    <a:pt x="353" y="5"/>
                  </a:cubicBezTo>
                  <a:cubicBezTo>
                    <a:pt x="354" y="10"/>
                    <a:pt x="343" y="30"/>
                    <a:pt x="340" y="43"/>
                  </a:cubicBezTo>
                  <a:cubicBezTo>
                    <a:pt x="337" y="56"/>
                    <a:pt x="333" y="77"/>
                    <a:pt x="332" y="86"/>
                  </a:cubicBezTo>
                  <a:cubicBezTo>
                    <a:pt x="331" y="95"/>
                    <a:pt x="334" y="97"/>
                    <a:pt x="332" y="100"/>
                  </a:cubicBezTo>
                  <a:cubicBezTo>
                    <a:pt x="330" y="103"/>
                    <a:pt x="336" y="102"/>
                    <a:pt x="319" y="106"/>
                  </a:cubicBezTo>
                  <a:cubicBezTo>
                    <a:pt x="302" y="110"/>
                    <a:pt x="263" y="120"/>
                    <a:pt x="229" y="127"/>
                  </a:cubicBezTo>
                  <a:cubicBezTo>
                    <a:pt x="195" y="134"/>
                    <a:pt x="146" y="144"/>
                    <a:pt x="112" y="149"/>
                  </a:cubicBezTo>
                  <a:cubicBezTo>
                    <a:pt x="78" y="154"/>
                    <a:pt x="41" y="161"/>
                    <a:pt x="23" y="158"/>
                  </a:cubicBezTo>
                  <a:cubicBezTo>
                    <a:pt x="5" y="155"/>
                    <a:pt x="0" y="148"/>
                    <a:pt x="1" y="128"/>
                  </a:cubicBezTo>
                  <a:cubicBezTo>
                    <a:pt x="2" y="108"/>
                    <a:pt x="6" y="53"/>
                    <a:pt x="32" y="38"/>
                  </a:cubicBezTo>
                  <a:close/>
                </a:path>
              </a:pathLst>
            </a:custGeom>
            <a:solidFill>
              <a:srgbClr val="FFCC00"/>
            </a:solidFill>
            <a:ln w="12700">
              <a:noFill/>
              <a:round/>
              <a:headEnd type="none" w="sm" len="sm"/>
              <a:tailEnd type="none" w="sm" len="sm"/>
            </a:ln>
          </p:spPr>
          <p:txBody>
            <a:bodyPr wrap="none" anchor="ctr"/>
            <a:lstStyle/>
            <a:p>
              <a:endParaRPr lang="tr-TR"/>
            </a:p>
          </p:txBody>
        </p:sp>
        <p:sp>
          <p:nvSpPr>
            <p:cNvPr id="6168" name="Freeform 52"/>
            <p:cNvSpPr>
              <a:spLocks/>
            </p:cNvSpPr>
            <p:nvPr/>
          </p:nvSpPr>
          <p:spPr bwMode="auto">
            <a:xfrm rot="4525227" flipH="1" flipV="1">
              <a:off x="4606" y="1659"/>
              <a:ext cx="578" cy="276"/>
            </a:xfrm>
            <a:custGeom>
              <a:avLst/>
              <a:gdLst>
                <a:gd name="T0" fmla="*/ 11480 w 354"/>
                <a:gd name="T1" fmla="*/ 24312 h 161"/>
                <a:gd name="T2" fmla="*/ 55550 w 354"/>
                <a:gd name="T3" fmla="*/ 23628 h 161"/>
                <a:gd name="T4" fmla="*/ 95528 w 354"/>
                <a:gd name="T5" fmla="*/ 16831 h 161"/>
                <a:gd name="T6" fmla="*/ 119826 w 354"/>
                <a:gd name="T7" fmla="*/ 8957 h 161"/>
                <a:gd name="T8" fmla="*/ 126595 w 354"/>
                <a:gd name="T9" fmla="*/ 3341 h 161"/>
                <a:gd name="T10" fmla="*/ 121987 w 354"/>
                <a:gd name="T11" fmla="*/ 27895 h 161"/>
                <a:gd name="T12" fmla="*/ 119151 w 354"/>
                <a:gd name="T13" fmla="*/ 55255 h 161"/>
                <a:gd name="T14" fmla="*/ 119151 w 354"/>
                <a:gd name="T15" fmla="*/ 64212 h 161"/>
                <a:gd name="T16" fmla="*/ 114563 w 354"/>
                <a:gd name="T17" fmla="*/ 68400 h 161"/>
                <a:gd name="T18" fmla="*/ 82321 w 354"/>
                <a:gd name="T19" fmla="*/ 81977 h 161"/>
                <a:gd name="T20" fmla="*/ 40243 w 354"/>
                <a:gd name="T21" fmla="*/ 95760 h 161"/>
                <a:gd name="T22" fmla="*/ 8324 w 354"/>
                <a:gd name="T23" fmla="*/ 101902 h 161"/>
                <a:gd name="T24" fmla="*/ 397 w 354"/>
                <a:gd name="T25" fmla="*/ 82183 h 161"/>
                <a:gd name="T26" fmla="*/ 11480 w 354"/>
                <a:gd name="T27" fmla="*/ 24312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4"/>
                <a:gd name="T43" fmla="*/ 0 h 161"/>
                <a:gd name="T44" fmla="*/ 354 w 354"/>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4" h="161">
                  <a:moveTo>
                    <a:pt x="32" y="38"/>
                  </a:moveTo>
                  <a:cubicBezTo>
                    <a:pt x="58" y="23"/>
                    <a:pt x="116" y="39"/>
                    <a:pt x="155" y="37"/>
                  </a:cubicBezTo>
                  <a:cubicBezTo>
                    <a:pt x="194" y="35"/>
                    <a:pt x="236" y="30"/>
                    <a:pt x="266" y="26"/>
                  </a:cubicBezTo>
                  <a:cubicBezTo>
                    <a:pt x="296" y="22"/>
                    <a:pt x="320" y="17"/>
                    <a:pt x="334" y="14"/>
                  </a:cubicBezTo>
                  <a:cubicBezTo>
                    <a:pt x="348" y="11"/>
                    <a:pt x="352" y="0"/>
                    <a:pt x="353" y="5"/>
                  </a:cubicBezTo>
                  <a:cubicBezTo>
                    <a:pt x="354" y="10"/>
                    <a:pt x="343" y="30"/>
                    <a:pt x="340" y="43"/>
                  </a:cubicBezTo>
                  <a:cubicBezTo>
                    <a:pt x="337" y="56"/>
                    <a:pt x="333" y="77"/>
                    <a:pt x="332" y="86"/>
                  </a:cubicBezTo>
                  <a:cubicBezTo>
                    <a:pt x="331" y="95"/>
                    <a:pt x="334" y="97"/>
                    <a:pt x="332" y="100"/>
                  </a:cubicBezTo>
                  <a:cubicBezTo>
                    <a:pt x="330" y="103"/>
                    <a:pt x="336" y="102"/>
                    <a:pt x="319" y="106"/>
                  </a:cubicBezTo>
                  <a:cubicBezTo>
                    <a:pt x="302" y="110"/>
                    <a:pt x="263" y="120"/>
                    <a:pt x="229" y="127"/>
                  </a:cubicBezTo>
                  <a:cubicBezTo>
                    <a:pt x="195" y="134"/>
                    <a:pt x="146" y="144"/>
                    <a:pt x="112" y="149"/>
                  </a:cubicBezTo>
                  <a:cubicBezTo>
                    <a:pt x="78" y="154"/>
                    <a:pt x="41" y="161"/>
                    <a:pt x="23" y="158"/>
                  </a:cubicBezTo>
                  <a:cubicBezTo>
                    <a:pt x="5" y="155"/>
                    <a:pt x="0" y="148"/>
                    <a:pt x="1" y="128"/>
                  </a:cubicBezTo>
                  <a:cubicBezTo>
                    <a:pt x="2" y="108"/>
                    <a:pt x="6" y="53"/>
                    <a:pt x="32" y="38"/>
                  </a:cubicBezTo>
                  <a:close/>
                </a:path>
              </a:pathLst>
            </a:custGeom>
            <a:solidFill>
              <a:srgbClr val="FFCC00"/>
            </a:solidFill>
            <a:ln w="12700">
              <a:noFill/>
              <a:round/>
              <a:headEnd type="none" w="sm" len="sm"/>
              <a:tailEnd type="none" w="sm" len="sm"/>
            </a:ln>
          </p:spPr>
          <p:txBody>
            <a:bodyPr wrap="none" anchor="ctr"/>
            <a:lstStyle/>
            <a:p>
              <a:endParaRPr lang="tr-TR"/>
            </a:p>
          </p:txBody>
        </p:sp>
        <p:sp>
          <p:nvSpPr>
            <p:cNvPr id="6169" name="Freeform 53"/>
            <p:cNvSpPr>
              <a:spLocks/>
            </p:cNvSpPr>
            <p:nvPr/>
          </p:nvSpPr>
          <p:spPr bwMode="auto">
            <a:xfrm rot="4152638">
              <a:off x="4570" y="2106"/>
              <a:ext cx="1008" cy="338"/>
            </a:xfrm>
            <a:custGeom>
              <a:avLst/>
              <a:gdLst>
                <a:gd name="T0" fmla="*/ 6902 w 617"/>
                <a:gd name="T1" fmla="*/ 67365 h 197"/>
                <a:gd name="T2" fmla="*/ 397 w 617"/>
                <a:gd name="T3" fmla="*/ 58345 h 197"/>
                <a:gd name="T4" fmla="*/ 9366 w 617"/>
                <a:gd name="T5" fmla="*/ 50026 h 197"/>
                <a:gd name="T6" fmla="*/ 49564 w 617"/>
                <a:gd name="T7" fmla="*/ 15460 h 197"/>
                <a:gd name="T8" fmla="*/ 96317 w 617"/>
                <a:gd name="T9" fmla="*/ 1143 h 197"/>
                <a:gd name="T10" fmla="*/ 148846 w 617"/>
                <a:gd name="T11" fmla="*/ 7347 h 197"/>
                <a:gd name="T12" fmla="*/ 189318 w 617"/>
                <a:gd name="T13" fmla="*/ 33335 h 197"/>
                <a:gd name="T14" fmla="*/ 216119 w 617"/>
                <a:gd name="T15" fmla="*/ 60842 h 197"/>
                <a:gd name="T16" fmla="*/ 222677 w 617"/>
                <a:gd name="T17" fmla="*/ 66396 h 197"/>
                <a:gd name="T18" fmla="*/ 213323 w 617"/>
                <a:gd name="T19" fmla="*/ 76302 h 197"/>
                <a:gd name="T20" fmla="*/ 176353 w 617"/>
                <a:gd name="T21" fmla="*/ 110809 h 197"/>
                <a:gd name="T22" fmla="*/ 134059 w 617"/>
                <a:gd name="T23" fmla="*/ 126216 h 197"/>
                <a:gd name="T24" fmla="*/ 80973 w 617"/>
                <a:gd name="T25" fmla="*/ 120965 h 197"/>
                <a:gd name="T26" fmla="*/ 33146 w 617"/>
                <a:gd name="T27" fmla="*/ 89949 h 197"/>
                <a:gd name="T28" fmla="*/ 6902 w 617"/>
                <a:gd name="T29" fmla="*/ 67365 h 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7"/>
                <a:gd name="T46" fmla="*/ 0 h 197"/>
                <a:gd name="T47" fmla="*/ 617 w 617"/>
                <a:gd name="T48" fmla="*/ 197 h 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7" h="197">
                  <a:moveTo>
                    <a:pt x="19" y="104"/>
                  </a:moveTo>
                  <a:cubicBezTo>
                    <a:pt x="4" y="96"/>
                    <a:pt x="0" y="94"/>
                    <a:pt x="1" y="90"/>
                  </a:cubicBezTo>
                  <a:cubicBezTo>
                    <a:pt x="2" y="86"/>
                    <a:pt x="3" y="88"/>
                    <a:pt x="26" y="77"/>
                  </a:cubicBezTo>
                  <a:cubicBezTo>
                    <a:pt x="49" y="66"/>
                    <a:pt x="97" y="36"/>
                    <a:pt x="137" y="24"/>
                  </a:cubicBezTo>
                  <a:cubicBezTo>
                    <a:pt x="177" y="12"/>
                    <a:pt x="220" y="4"/>
                    <a:pt x="266" y="2"/>
                  </a:cubicBezTo>
                  <a:cubicBezTo>
                    <a:pt x="312" y="0"/>
                    <a:pt x="369" y="3"/>
                    <a:pt x="412" y="11"/>
                  </a:cubicBezTo>
                  <a:cubicBezTo>
                    <a:pt x="455" y="19"/>
                    <a:pt x="493" y="37"/>
                    <a:pt x="524" y="51"/>
                  </a:cubicBezTo>
                  <a:cubicBezTo>
                    <a:pt x="555" y="65"/>
                    <a:pt x="583" y="84"/>
                    <a:pt x="598" y="93"/>
                  </a:cubicBezTo>
                  <a:cubicBezTo>
                    <a:pt x="613" y="102"/>
                    <a:pt x="617" y="98"/>
                    <a:pt x="616" y="102"/>
                  </a:cubicBezTo>
                  <a:cubicBezTo>
                    <a:pt x="615" y="106"/>
                    <a:pt x="611" y="106"/>
                    <a:pt x="590" y="117"/>
                  </a:cubicBezTo>
                  <a:cubicBezTo>
                    <a:pt x="569" y="128"/>
                    <a:pt x="525" y="157"/>
                    <a:pt x="488" y="170"/>
                  </a:cubicBezTo>
                  <a:cubicBezTo>
                    <a:pt x="451" y="183"/>
                    <a:pt x="415" y="191"/>
                    <a:pt x="371" y="194"/>
                  </a:cubicBezTo>
                  <a:cubicBezTo>
                    <a:pt x="327" y="197"/>
                    <a:pt x="270" y="195"/>
                    <a:pt x="224" y="186"/>
                  </a:cubicBezTo>
                  <a:cubicBezTo>
                    <a:pt x="178" y="177"/>
                    <a:pt x="126" y="152"/>
                    <a:pt x="92" y="138"/>
                  </a:cubicBezTo>
                  <a:cubicBezTo>
                    <a:pt x="58" y="124"/>
                    <a:pt x="34" y="112"/>
                    <a:pt x="19" y="104"/>
                  </a:cubicBezTo>
                  <a:close/>
                </a:path>
              </a:pathLst>
            </a:custGeom>
            <a:gradFill rotWithShape="0">
              <a:gsLst>
                <a:gs pos="0">
                  <a:srgbClr val="FF4B03"/>
                </a:gs>
                <a:gs pos="100000">
                  <a:srgbClr val="762301"/>
                </a:gs>
              </a:gsLst>
              <a:path path="rect">
                <a:fillToRect l="50000" t="50000" r="50000" b="50000"/>
              </a:path>
            </a:gradFill>
            <a:ln w="12700">
              <a:noFill/>
              <a:round/>
              <a:headEnd type="none" w="sm" len="sm"/>
              <a:tailEnd type="none" w="sm" len="sm"/>
            </a:ln>
          </p:spPr>
          <p:txBody>
            <a:bodyPr wrap="none" anchor="ctr"/>
            <a:lstStyle/>
            <a:p>
              <a:endParaRPr lang="tr-TR"/>
            </a:p>
          </p:txBody>
        </p:sp>
      </p:grpSp>
      <p:pic>
        <p:nvPicPr>
          <p:cNvPr id="6162" name="Picture 54"/>
          <p:cNvPicPr>
            <a:picLocks noChangeArrowheads="1"/>
          </p:cNvPicPr>
          <p:nvPr/>
        </p:nvPicPr>
        <p:blipFill>
          <a:blip r:embed="rId3" cstate="print"/>
          <a:srcRect/>
          <a:stretch>
            <a:fillRect/>
          </a:stretch>
        </p:blipFill>
        <p:spPr bwMode="auto">
          <a:xfrm>
            <a:off x="5940425" y="3932238"/>
            <a:ext cx="1239838" cy="612775"/>
          </a:xfrm>
          <a:prstGeom prst="rect">
            <a:avLst/>
          </a:prstGeom>
          <a:noFill/>
          <a:ln w="9525">
            <a:noFill/>
            <a:miter lim="800000"/>
            <a:headEnd/>
            <a:tailEnd/>
          </a:ln>
        </p:spPr>
      </p:pic>
      <p:sp>
        <p:nvSpPr>
          <p:cNvPr id="6163" name="Rectangle 55"/>
          <p:cNvSpPr>
            <a:spLocks noChangeArrowheads="1"/>
          </p:cNvSpPr>
          <p:nvPr/>
        </p:nvSpPr>
        <p:spPr bwMode="auto">
          <a:xfrm>
            <a:off x="3492500" y="5995988"/>
            <a:ext cx="2138727" cy="461665"/>
          </a:xfrm>
          <a:prstGeom prst="rect">
            <a:avLst/>
          </a:prstGeom>
          <a:noFill/>
          <a:ln w="9525">
            <a:noFill/>
            <a:miter lim="800000"/>
            <a:headEnd/>
            <a:tailEnd/>
          </a:ln>
        </p:spPr>
        <p:txBody>
          <a:bodyPr wrap="none">
            <a:spAutoFit/>
          </a:bodyPr>
          <a:lstStyle/>
          <a:p>
            <a:pPr eaLnBrk="0" hangingPunct="0"/>
            <a:r>
              <a:rPr lang="en-GB" sz="2400" dirty="0">
                <a:solidFill>
                  <a:srgbClr val="FFFFFF"/>
                </a:solidFill>
                <a:ea typeface="MS PGothic" pitchFamily="34" charset="-128"/>
              </a:rPr>
              <a:t>T</a:t>
            </a:r>
            <a:r>
              <a:rPr lang="tr-TR" sz="2400" dirty="0">
                <a:solidFill>
                  <a:srgbClr val="FFFFFF"/>
                </a:solidFill>
                <a:ea typeface="MS PGothic" pitchFamily="34" charset="-128"/>
              </a:rPr>
              <a:t>ip</a:t>
            </a:r>
            <a:r>
              <a:rPr lang="en-GB" sz="2400" dirty="0">
                <a:solidFill>
                  <a:srgbClr val="FFFFFF"/>
                </a:solidFill>
                <a:ea typeface="MS PGothic" pitchFamily="34" charset="-128"/>
              </a:rPr>
              <a:t> 2 Di</a:t>
            </a:r>
            <a:r>
              <a:rPr lang="tr-TR" sz="2400" dirty="0">
                <a:solidFill>
                  <a:srgbClr val="FFFFFF"/>
                </a:solidFill>
                <a:ea typeface="MS PGothic" pitchFamily="34" charset="-128"/>
              </a:rPr>
              <a:t>y</a:t>
            </a:r>
            <a:r>
              <a:rPr lang="en-GB" sz="2400" dirty="0">
                <a:solidFill>
                  <a:srgbClr val="FFFFFF"/>
                </a:solidFill>
                <a:ea typeface="MS PGothic" pitchFamily="34" charset="-128"/>
              </a:rPr>
              <a:t>abet</a:t>
            </a:r>
            <a:endParaRPr lang="en-US" sz="2400" dirty="0">
              <a:solidFill>
                <a:srgbClr val="FFFFFF"/>
              </a:solidFill>
              <a:ea typeface="MS PGothic" pitchFamily="34" charset="-128"/>
            </a:endParaRPr>
          </a:p>
        </p:txBody>
      </p:sp>
      <p:sp>
        <p:nvSpPr>
          <p:cNvPr id="6164" name="Rectangle 56"/>
          <p:cNvSpPr>
            <a:spLocks noChangeArrowheads="1"/>
          </p:cNvSpPr>
          <p:nvPr/>
        </p:nvSpPr>
        <p:spPr bwMode="auto">
          <a:xfrm>
            <a:off x="2557463" y="4211638"/>
            <a:ext cx="1871662" cy="730250"/>
          </a:xfrm>
          <a:prstGeom prst="rect">
            <a:avLst/>
          </a:prstGeom>
          <a:noFill/>
          <a:ln w="9525">
            <a:noFill/>
            <a:miter lim="800000"/>
            <a:headEnd/>
            <a:tailEnd/>
          </a:ln>
        </p:spPr>
        <p:txBody>
          <a:bodyPr lIns="92075" tIns="46038" rIns="92075" bIns="46038" anchor="ctr">
            <a:spAutoFit/>
          </a:bodyPr>
          <a:lstStyle/>
          <a:p>
            <a:pPr algn="ctr" eaLnBrk="0" hangingPunct="0"/>
            <a:r>
              <a:rPr lang="en-GB" sz="1400" b="1">
                <a:ea typeface="MS PGothic" pitchFamily="34" charset="-128"/>
                <a:sym typeface="Symbol" pitchFamily="18" charset="2"/>
              </a:rPr>
              <a:t></a:t>
            </a:r>
            <a:r>
              <a:rPr lang="en-GB" sz="1400" b="1">
                <a:ea typeface="MS PGothic" pitchFamily="34" charset="-128"/>
              </a:rPr>
              <a:t> hepati</a:t>
            </a:r>
            <a:r>
              <a:rPr lang="tr-TR" sz="1400" b="1">
                <a:ea typeface="MS PGothic" pitchFamily="34" charset="-128"/>
              </a:rPr>
              <a:t>k</a:t>
            </a:r>
            <a:r>
              <a:rPr lang="en-GB" sz="1400" b="1">
                <a:ea typeface="MS PGothic" pitchFamily="34" charset="-128"/>
              </a:rPr>
              <a:t> </a:t>
            </a:r>
          </a:p>
          <a:p>
            <a:pPr algn="ctr" eaLnBrk="0" hangingPunct="0"/>
            <a:r>
              <a:rPr lang="en-GB" sz="1400" b="1">
                <a:ea typeface="MS PGothic" pitchFamily="34" charset="-128"/>
              </a:rPr>
              <a:t>glu</a:t>
            </a:r>
            <a:r>
              <a:rPr lang="tr-TR" sz="1400" b="1">
                <a:ea typeface="MS PGothic" pitchFamily="34" charset="-128"/>
              </a:rPr>
              <a:t>koz</a:t>
            </a:r>
            <a:r>
              <a:rPr lang="en-GB" sz="1400" b="1">
                <a:ea typeface="MS PGothic" pitchFamily="34" charset="-128"/>
              </a:rPr>
              <a:t> </a:t>
            </a:r>
            <a:br>
              <a:rPr lang="en-GB" sz="1400" b="1">
                <a:ea typeface="MS PGothic" pitchFamily="34" charset="-128"/>
              </a:rPr>
            </a:br>
            <a:r>
              <a:rPr lang="tr-TR" sz="1400" b="1">
                <a:ea typeface="MS PGothic" pitchFamily="34" charset="-128"/>
              </a:rPr>
              <a:t>üretimi</a:t>
            </a:r>
            <a:endParaRPr lang="en-GB" sz="1400" b="1">
              <a:ea typeface="MS PGothic" pitchFamily="34" charset="-128"/>
            </a:endParaRPr>
          </a:p>
        </p:txBody>
      </p:sp>
      <p:sp>
        <p:nvSpPr>
          <p:cNvPr id="6165" name="Rectangle 57"/>
          <p:cNvSpPr>
            <a:spLocks noChangeArrowheads="1"/>
          </p:cNvSpPr>
          <p:nvPr/>
        </p:nvSpPr>
        <p:spPr bwMode="auto">
          <a:xfrm>
            <a:off x="1177925" y="4708525"/>
            <a:ext cx="2314575" cy="304800"/>
          </a:xfrm>
          <a:prstGeom prst="rect">
            <a:avLst/>
          </a:prstGeom>
          <a:noFill/>
          <a:ln w="9525">
            <a:noFill/>
            <a:miter lim="800000"/>
            <a:headEnd/>
            <a:tailEnd/>
          </a:ln>
        </p:spPr>
        <p:txBody>
          <a:bodyPr lIns="92075" tIns="46038" rIns="92075" bIns="46038" anchor="ctr">
            <a:spAutoFit/>
          </a:bodyPr>
          <a:lstStyle/>
          <a:p>
            <a:pPr algn="ctr" eaLnBrk="0" hangingPunct="0"/>
            <a:r>
              <a:rPr lang="en-GB" sz="1400" b="1">
                <a:ea typeface="MS PGothic" pitchFamily="34" charset="-128"/>
                <a:sym typeface="Symbol" pitchFamily="18" charset="2"/>
              </a:rPr>
              <a:t> </a:t>
            </a:r>
            <a:r>
              <a:rPr lang="en-GB" sz="1400" b="1">
                <a:ea typeface="MS PGothic" pitchFamily="34" charset="-128"/>
              </a:rPr>
              <a:t>glu</a:t>
            </a:r>
            <a:r>
              <a:rPr lang="tr-TR" sz="1400" b="1">
                <a:ea typeface="MS PGothic" pitchFamily="34" charset="-128"/>
              </a:rPr>
              <a:t>koz</a:t>
            </a:r>
            <a:r>
              <a:rPr lang="en-GB" sz="1400" b="1">
                <a:ea typeface="MS PGothic" pitchFamily="34" charset="-128"/>
              </a:rPr>
              <a:t> uptake</a:t>
            </a:r>
          </a:p>
        </p:txBody>
      </p:sp>
      <p:sp>
        <p:nvSpPr>
          <p:cNvPr id="6166" name="Rectangle 58"/>
          <p:cNvSpPr>
            <a:spLocks noChangeArrowheads="1"/>
          </p:cNvSpPr>
          <p:nvPr/>
        </p:nvSpPr>
        <p:spPr bwMode="auto">
          <a:xfrm>
            <a:off x="179388" y="4146557"/>
            <a:ext cx="1871662" cy="523862"/>
          </a:xfrm>
          <a:prstGeom prst="rect">
            <a:avLst/>
          </a:prstGeom>
          <a:noFill/>
          <a:ln w="9525">
            <a:noFill/>
            <a:miter lim="800000"/>
            <a:headEnd/>
            <a:tailEnd/>
          </a:ln>
        </p:spPr>
        <p:txBody>
          <a:bodyPr lIns="92075" tIns="46038" rIns="92075" bIns="46038" anchor="ctr">
            <a:spAutoFit/>
          </a:bodyPr>
          <a:lstStyle/>
          <a:p>
            <a:pPr algn="ctr" eaLnBrk="0" hangingPunct="0"/>
            <a:r>
              <a:rPr lang="en-GB" sz="1400" b="1" dirty="0">
                <a:ea typeface="MS PGothic" pitchFamily="34" charset="-128"/>
                <a:sym typeface="Symbol" pitchFamily="18" charset="2"/>
              </a:rPr>
              <a:t></a:t>
            </a:r>
            <a:r>
              <a:rPr lang="en-GB" sz="1400" b="1" dirty="0">
                <a:ea typeface="MS PGothic" pitchFamily="34" charset="-128"/>
              </a:rPr>
              <a:t> </a:t>
            </a:r>
            <a:r>
              <a:rPr lang="tr-TR" sz="1400" b="1" dirty="0" smtClean="0">
                <a:ea typeface="MS PGothic" pitchFamily="34" charset="-128"/>
              </a:rPr>
              <a:t>SYA</a:t>
            </a:r>
            <a:r>
              <a:rPr lang="en-GB" sz="1400" b="1" dirty="0" smtClean="0">
                <a:solidFill>
                  <a:schemeClr val="bg1"/>
                </a:solidFill>
                <a:ea typeface="MS PGothic" pitchFamily="34" charset="-128"/>
              </a:rPr>
              <a:t> </a:t>
            </a:r>
            <a:r>
              <a:rPr lang="en-GB" sz="1400" b="1" dirty="0">
                <a:solidFill>
                  <a:schemeClr val="bg1"/>
                </a:solidFill>
                <a:ea typeface="MS PGothic" pitchFamily="34" charset="-128"/>
              </a:rPr>
              <a:t/>
            </a:r>
            <a:br>
              <a:rPr lang="en-GB" sz="1400" b="1" dirty="0">
                <a:solidFill>
                  <a:schemeClr val="bg1"/>
                </a:solidFill>
                <a:ea typeface="MS PGothic" pitchFamily="34" charset="-128"/>
              </a:rPr>
            </a:br>
            <a:endParaRPr lang="en-GB" sz="1400" b="1" dirty="0">
              <a:solidFill>
                <a:schemeClr val="bg1"/>
              </a:solidFill>
              <a:ea typeface="MS PGothic"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nSpc>
                <a:spcPct val="100000"/>
              </a:lnSpc>
            </a:pPr>
            <a:r>
              <a:rPr lang="en-US" smtClean="0">
                <a:latin typeface="Arial" charset="0"/>
              </a:rPr>
              <a:t>Pathophysiologic Pathways Affecting Glycemic Control in T2D</a:t>
            </a:r>
            <a:endParaRPr lang="en-US" dirty="0">
              <a:latin typeface="Arial" charset="0"/>
            </a:endParaRPr>
          </a:p>
        </p:txBody>
      </p:sp>
      <p:pic>
        <p:nvPicPr>
          <p:cNvPr id="3" name="Picture 2"/>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63181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2339752" y="413792"/>
            <a:ext cx="7772400" cy="1143000"/>
          </a:xfrm>
        </p:spPr>
        <p:txBody>
          <a:bodyPr/>
          <a:lstStyle/>
          <a:p>
            <a:pPr eaLnBrk="1" hangingPunct="1">
              <a:defRPr/>
            </a:pPr>
            <a:r>
              <a:rPr lang="tr-TR" altLang="en-US" sz="2800" b="1" dirty="0" smtClean="0">
                <a:solidFill>
                  <a:srgbClr val="FFC000"/>
                </a:solidFill>
                <a:latin typeface="Comic Sans MS" pitchFamily="66" charset="0"/>
              </a:rPr>
              <a:t>Güncel Oral Tedaviler</a:t>
            </a:r>
            <a:r>
              <a:rPr lang="en-US" altLang="en-US" sz="2800" dirty="0" smtClean="0">
                <a:solidFill>
                  <a:srgbClr val="FFC000"/>
                </a:solidFill>
                <a:latin typeface="Comic Sans MS" pitchFamily="66" charset="0"/>
              </a:rPr>
              <a:t> </a:t>
            </a:r>
          </a:p>
        </p:txBody>
      </p:sp>
      <p:sp>
        <p:nvSpPr>
          <p:cNvPr id="24579" name="Line 3"/>
          <p:cNvSpPr>
            <a:spLocks noChangeShapeType="1"/>
          </p:cNvSpPr>
          <p:nvPr/>
        </p:nvSpPr>
        <p:spPr bwMode="auto">
          <a:xfrm>
            <a:off x="6484938" y="2789238"/>
            <a:ext cx="0" cy="2335212"/>
          </a:xfrm>
          <a:prstGeom prst="line">
            <a:avLst/>
          </a:prstGeom>
          <a:noFill/>
          <a:ln w="12700">
            <a:solidFill>
              <a:schemeClr val="bg1"/>
            </a:solidFill>
            <a:round/>
            <a:headEnd/>
            <a:tailEnd/>
          </a:ln>
        </p:spPr>
        <p:txBody>
          <a:bodyPr wrap="none" lIns="90000" tIns="46800" rIns="90000" bIns="46800" anchor="ctr"/>
          <a:lstStyle/>
          <a:p>
            <a:endParaRPr lang="tr-TR"/>
          </a:p>
        </p:txBody>
      </p:sp>
      <p:sp>
        <p:nvSpPr>
          <p:cNvPr id="24580" name="AutoShape 4"/>
          <p:cNvSpPr>
            <a:spLocks noChangeArrowheads="1"/>
          </p:cNvSpPr>
          <p:nvPr/>
        </p:nvSpPr>
        <p:spPr bwMode="auto">
          <a:xfrm>
            <a:off x="5699125" y="3390900"/>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Sulfon</a:t>
            </a:r>
            <a:r>
              <a:rPr lang="tr-TR" altLang="en-US" sz="1600">
                <a:ea typeface="MS PGothic" pitchFamily="34" charset="-128"/>
                <a:sym typeface="Symbol" pitchFamily="18" charset="2"/>
              </a:rPr>
              <a:t>ilüreler</a:t>
            </a:r>
            <a:endParaRPr lang="en-US" altLang="en-US" sz="1600">
              <a:ea typeface="MS PGothic" pitchFamily="34" charset="-128"/>
              <a:sym typeface="Symbol" pitchFamily="18" charset="2"/>
            </a:endParaRPr>
          </a:p>
        </p:txBody>
      </p:sp>
      <p:sp>
        <p:nvSpPr>
          <p:cNvPr id="24581" name="AutoShape 5"/>
          <p:cNvSpPr>
            <a:spLocks noChangeArrowheads="1"/>
          </p:cNvSpPr>
          <p:nvPr/>
        </p:nvSpPr>
        <p:spPr bwMode="auto">
          <a:xfrm>
            <a:off x="5651500" y="4149725"/>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Glinid</a:t>
            </a:r>
            <a:r>
              <a:rPr lang="tr-TR" altLang="en-US" sz="1600">
                <a:ea typeface="MS PGothic" pitchFamily="34" charset="-128"/>
                <a:sym typeface="Symbol" pitchFamily="18" charset="2"/>
              </a:rPr>
              <a:t>ler</a:t>
            </a:r>
            <a:endParaRPr lang="en-US" altLang="en-US" sz="1600">
              <a:ea typeface="MS PGothic" pitchFamily="34" charset="-128"/>
              <a:sym typeface="Symbol" pitchFamily="18" charset="2"/>
            </a:endParaRPr>
          </a:p>
        </p:txBody>
      </p:sp>
      <p:sp>
        <p:nvSpPr>
          <p:cNvPr id="24582" name="Line 6"/>
          <p:cNvSpPr>
            <a:spLocks noChangeShapeType="1"/>
          </p:cNvSpPr>
          <p:nvPr/>
        </p:nvSpPr>
        <p:spPr bwMode="auto">
          <a:xfrm>
            <a:off x="2709863" y="2768600"/>
            <a:ext cx="0" cy="2370138"/>
          </a:xfrm>
          <a:prstGeom prst="line">
            <a:avLst/>
          </a:prstGeom>
          <a:noFill/>
          <a:ln w="12700">
            <a:solidFill>
              <a:schemeClr val="bg1"/>
            </a:solidFill>
            <a:round/>
            <a:headEnd/>
            <a:tailEnd/>
          </a:ln>
        </p:spPr>
        <p:txBody>
          <a:bodyPr wrap="none" lIns="90000" tIns="46800" rIns="90000" bIns="46800" anchor="ctr"/>
          <a:lstStyle/>
          <a:p>
            <a:endParaRPr lang="tr-TR"/>
          </a:p>
        </p:txBody>
      </p:sp>
      <p:sp>
        <p:nvSpPr>
          <p:cNvPr id="24583" name="Line 7"/>
          <p:cNvSpPr>
            <a:spLocks noChangeShapeType="1"/>
          </p:cNvSpPr>
          <p:nvPr/>
        </p:nvSpPr>
        <p:spPr bwMode="auto">
          <a:xfrm>
            <a:off x="914400" y="2757488"/>
            <a:ext cx="0" cy="2381250"/>
          </a:xfrm>
          <a:prstGeom prst="line">
            <a:avLst/>
          </a:prstGeom>
          <a:noFill/>
          <a:ln w="12700">
            <a:solidFill>
              <a:schemeClr val="bg1"/>
            </a:solidFill>
            <a:round/>
            <a:headEnd/>
            <a:tailEnd/>
          </a:ln>
        </p:spPr>
        <p:txBody>
          <a:bodyPr wrap="none" lIns="90000" tIns="46800" rIns="90000" bIns="46800" anchor="ctr"/>
          <a:lstStyle/>
          <a:p>
            <a:endParaRPr lang="tr-TR"/>
          </a:p>
        </p:txBody>
      </p:sp>
      <p:sp>
        <p:nvSpPr>
          <p:cNvPr id="24584" name="Line 8"/>
          <p:cNvSpPr>
            <a:spLocks noChangeShapeType="1"/>
          </p:cNvSpPr>
          <p:nvPr/>
        </p:nvSpPr>
        <p:spPr bwMode="auto">
          <a:xfrm>
            <a:off x="4603750" y="3135313"/>
            <a:ext cx="0" cy="2427287"/>
          </a:xfrm>
          <a:prstGeom prst="line">
            <a:avLst/>
          </a:prstGeom>
          <a:noFill/>
          <a:ln w="12700">
            <a:solidFill>
              <a:schemeClr val="bg1"/>
            </a:solidFill>
            <a:round/>
            <a:headEnd/>
            <a:tailEnd/>
          </a:ln>
        </p:spPr>
        <p:txBody>
          <a:bodyPr wrap="none" lIns="90000" tIns="46800" rIns="90000" bIns="46800" anchor="ctr"/>
          <a:lstStyle/>
          <a:p>
            <a:endParaRPr lang="tr-TR"/>
          </a:p>
        </p:txBody>
      </p:sp>
      <p:sp>
        <p:nvSpPr>
          <p:cNvPr id="24585" name="Line 9"/>
          <p:cNvSpPr>
            <a:spLocks noChangeShapeType="1"/>
          </p:cNvSpPr>
          <p:nvPr/>
        </p:nvSpPr>
        <p:spPr bwMode="auto">
          <a:xfrm>
            <a:off x="8251825" y="2635250"/>
            <a:ext cx="0" cy="2503488"/>
          </a:xfrm>
          <a:prstGeom prst="line">
            <a:avLst/>
          </a:prstGeom>
          <a:noFill/>
          <a:ln w="12700">
            <a:solidFill>
              <a:schemeClr val="bg1"/>
            </a:solidFill>
            <a:round/>
            <a:headEnd/>
            <a:tailEnd/>
          </a:ln>
        </p:spPr>
        <p:txBody>
          <a:bodyPr wrap="none" lIns="90000" tIns="46800" rIns="90000" bIns="46800" anchor="ctr"/>
          <a:lstStyle/>
          <a:p>
            <a:endParaRPr lang="tr-TR"/>
          </a:p>
        </p:txBody>
      </p:sp>
      <p:sp>
        <p:nvSpPr>
          <p:cNvPr id="364554" name="AutoShape 10"/>
          <p:cNvSpPr>
            <a:spLocks noChangeArrowheads="1"/>
          </p:cNvSpPr>
          <p:nvPr/>
        </p:nvSpPr>
        <p:spPr bwMode="auto">
          <a:xfrm>
            <a:off x="1925638" y="1925638"/>
            <a:ext cx="1570037" cy="1047750"/>
          </a:xfrm>
          <a:prstGeom prst="flowChartAlternateProcess">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12700">
            <a:solidFill>
              <a:schemeClr val="tx1"/>
            </a:solidFill>
            <a:miter lim="800000"/>
            <a:headEnd/>
            <a:tailEnd/>
          </a:ln>
          <a:effectLst/>
        </p:spPr>
        <p:txBody>
          <a:bodyPr wrap="none" lIns="89756" tIns="46670" rIns="89756" bIns="46670" anchor="ctr"/>
          <a:lstStyle/>
          <a:p>
            <a:pPr algn="ctr" eaLnBrk="0" hangingPunct="0">
              <a:defRPr/>
            </a:pPr>
            <a:r>
              <a:rPr lang="tr-TR" altLang="en-US" sz="2000">
                <a:solidFill>
                  <a:srgbClr val="333399"/>
                </a:solidFill>
                <a:ea typeface="MS PGothic" pitchFamily="34" charset="-128"/>
              </a:rPr>
              <a:t>İnsulin</a:t>
            </a:r>
          </a:p>
          <a:p>
            <a:pPr algn="ctr" eaLnBrk="0" hangingPunct="0">
              <a:defRPr/>
            </a:pPr>
            <a:r>
              <a:rPr lang="tr-TR" altLang="en-US" sz="2000">
                <a:solidFill>
                  <a:srgbClr val="333399"/>
                </a:solidFill>
                <a:ea typeface="MS PGothic" pitchFamily="34" charset="-128"/>
              </a:rPr>
              <a:t>etkisinde </a:t>
            </a:r>
          </a:p>
          <a:p>
            <a:pPr algn="ctr" eaLnBrk="0" hangingPunct="0">
              <a:defRPr/>
            </a:pPr>
            <a:r>
              <a:rPr lang="tr-TR" altLang="en-US" sz="2000">
                <a:solidFill>
                  <a:srgbClr val="333399"/>
                </a:solidFill>
                <a:ea typeface="MS PGothic" pitchFamily="34" charset="-128"/>
              </a:rPr>
              <a:t>azalma</a:t>
            </a:r>
            <a:endParaRPr lang="en-US" altLang="en-US" sz="2000">
              <a:solidFill>
                <a:srgbClr val="333399"/>
              </a:solidFill>
              <a:ea typeface="MS PGothic" pitchFamily="34" charset="-128"/>
            </a:endParaRPr>
          </a:p>
        </p:txBody>
      </p:sp>
      <p:sp>
        <p:nvSpPr>
          <p:cNvPr id="24587" name="AutoShape 11"/>
          <p:cNvSpPr>
            <a:spLocks noChangeArrowheads="1"/>
          </p:cNvSpPr>
          <p:nvPr/>
        </p:nvSpPr>
        <p:spPr bwMode="auto">
          <a:xfrm>
            <a:off x="3635375" y="1916113"/>
            <a:ext cx="1822450" cy="1071562"/>
          </a:xfrm>
          <a:prstGeom prst="flowChartAlternateProcess">
            <a:avLst/>
          </a:prstGeom>
          <a:gradFill rotWithShape="1">
            <a:gsLst>
              <a:gs pos="0">
                <a:srgbClr val="66CCFF"/>
              </a:gs>
              <a:gs pos="100000">
                <a:schemeClr val="hlink"/>
              </a:gs>
            </a:gsLst>
            <a:path path="shape">
              <a:fillToRect l="50000" t="50000" r="50000" b="50000"/>
            </a:path>
          </a:gradFill>
          <a:ln w="12700">
            <a:solidFill>
              <a:schemeClr val="tx1"/>
            </a:solidFill>
            <a:miter lim="800000"/>
            <a:headEnd/>
            <a:tailEnd/>
          </a:ln>
        </p:spPr>
        <p:txBody>
          <a:bodyPr wrap="none" lIns="89756" tIns="0" rIns="89756" bIns="46670" anchor="ctr"/>
          <a:lstStyle/>
          <a:p>
            <a:pPr algn="ctr" eaLnBrk="0" hangingPunct="0">
              <a:lnSpc>
                <a:spcPct val="80000"/>
              </a:lnSpc>
            </a:pPr>
            <a:r>
              <a:rPr lang="tr-TR" altLang="en-US" b="1">
                <a:solidFill>
                  <a:srgbClr val="333399"/>
                </a:solidFill>
                <a:ea typeface="MS PGothic" pitchFamily="34" charset="-128"/>
              </a:rPr>
              <a:t>Glukagonun </a:t>
            </a:r>
          </a:p>
          <a:p>
            <a:pPr algn="ctr" eaLnBrk="0" hangingPunct="0">
              <a:lnSpc>
                <a:spcPct val="80000"/>
              </a:lnSpc>
            </a:pPr>
            <a:r>
              <a:rPr lang="en-US" altLang="en-US" b="1">
                <a:solidFill>
                  <a:srgbClr val="333399"/>
                </a:solidFill>
                <a:ea typeface="MS PGothic" pitchFamily="34" charset="-128"/>
              </a:rPr>
              <a:t>y</a:t>
            </a:r>
            <a:r>
              <a:rPr lang="tr-TR" altLang="en-US" b="1">
                <a:solidFill>
                  <a:srgbClr val="333399"/>
                </a:solidFill>
                <a:ea typeface="MS PGothic" pitchFamily="34" charset="-128"/>
              </a:rPr>
              <a:t>etersiz</a:t>
            </a:r>
            <a:endParaRPr lang="en-US" altLang="en-US" b="1">
              <a:solidFill>
                <a:srgbClr val="333399"/>
              </a:solidFill>
              <a:ea typeface="MS PGothic" pitchFamily="34" charset="-128"/>
            </a:endParaRPr>
          </a:p>
          <a:p>
            <a:pPr algn="ctr" eaLnBrk="0" hangingPunct="0">
              <a:lnSpc>
                <a:spcPct val="80000"/>
              </a:lnSpc>
            </a:pPr>
            <a:r>
              <a:rPr lang="tr-TR" altLang="en-US" b="1">
                <a:solidFill>
                  <a:srgbClr val="333399"/>
                </a:solidFill>
                <a:ea typeface="MS PGothic" pitchFamily="34" charset="-128"/>
              </a:rPr>
              <a:t>baskılanması</a:t>
            </a:r>
          </a:p>
          <a:p>
            <a:pPr algn="ctr" eaLnBrk="0" hangingPunct="0">
              <a:lnSpc>
                <a:spcPct val="80000"/>
              </a:lnSpc>
            </a:pPr>
            <a:r>
              <a:rPr lang="en-US" altLang="en-US" b="1">
                <a:solidFill>
                  <a:srgbClr val="333399"/>
                </a:solidFill>
                <a:ea typeface="MS PGothic" pitchFamily="34" charset="-128"/>
              </a:rPr>
              <a:t>(</a:t>
            </a:r>
            <a:r>
              <a:rPr lang="en-US" altLang="en-US" b="1">
                <a:solidFill>
                  <a:srgbClr val="333399"/>
                </a:solidFill>
                <a:ea typeface="MS PGothic" pitchFamily="34" charset="-128"/>
                <a:sym typeface="Symbol" pitchFamily="18" charset="2"/>
              </a:rPr>
              <a:t>-</a:t>
            </a:r>
            <a:r>
              <a:rPr lang="tr-TR" altLang="en-US" b="1">
                <a:solidFill>
                  <a:srgbClr val="333399"/>
                </a:solidFill>
                <a:ea typeface="MS PGothic" pitchFamily="34" charset="-128"/>
                <a:sym typeface="Symbol" pitchFamily="18" charset="2"/>
              </a:rPr>
              <a:t>hüc</a:t>
            </a:r>
            <a:r>
              <a:rPr lang="en-US" altLang="en-US" b="1">
                <a:solidFill>
                  <a:srgbClr val="333399"/>
                </a:solidFill>
                <a:sym typeface="Symbol" pitchFamily="18" charset="2"/>
              </a:rPr>
              <a:t>.</a:t>
            </a:r>
            <a:r>
              <a:rPr lang="en-US" altLang="en-US" b="1">
                <a:solidFill>
                  <a:srgbClr val="333399"/>
                </a:solidFill>
                <a:ea typeface="MS PGothic" pitchFamily="34" charset="-128"/>
                <a:sym typeface="Symbol" pitchFamily="18" charset="2"/>
              </a:rPr>
              <a:t>d</a:t>
            </a:r>
            <a:r>
              <a:rPr lang="tr-TR" altLang="en-US" b="1">
                <a:solidFill>
                  <a:srgbClr val="333399"/>
                </a:solidFill>
                <a:ea typeface="MS PGothic" pitchFamily="34" charset="-128"/>
                <a:sym typeface="Symbol" pitchFamily="18" charset="2"/>
              </a:rPr>
              <a:t>is</a:t>
            </a:r>
            <a:r>
              <a:rPr lang="en-US" altLang="en-US" b="1">
                <a:solidFill>
                  <a:srgbClr val="333399"/>
                </a:solidFill>
                <a:ea typeface="MS PGothic" pitchFamily="34" charset="-128"/>
                <a:sym typeface="Symbol" pitchFamily="18" charset="2"/>
              </a:rPr>
              <a:t>f</a:t>
            </a:r>
            <a:r>
              <a:rPr lang="tr-TR" altLang="en-US" b="1">
                <a:solidFill>
                  <a:srgbClr val="333399"/>
                </a:solidFill>
                <a:ea typeface="MS PGothic" pitchFamily="34" charset="-128"/>
                <a:sym typeface="Symbol" pitchFamily="18" charset="2"/>
              </a:rPr>
              <a:t>o</a:t>
            </a:r>
            <a:r>
              <a:rPr lang="en-US" altLang="en-US" b="1">
                <a:solidFill>
                  <a:srgbClr val="333399"/>
                </a:solidFill>
                <a:sym typeface="Symbol" pitchFamily="18" charset="2"/>
              </a:rPr>
              <a:t>n</a:t>
            </a:r>
            <a:r>
              <a:rPr lang="en-US" altLang="en-US" b="1">
                <a:solidFill>
                  <a:srgbClr val="333399"/>
                </a:solidFill>
                <a:ea typeface="MS PGothic" pitchFamily="34" charset="-128"/>
                <a:sym typeface="Symbol" pitchFamily="18" charset="2"/>
              </a:rPr>
              <a:t>)</a:t>
            </a:r>
          </a:p>
        </p:txBody>
      </p:sp>
      <p:sp>
        <p:nvSpPr>
          <p:cNvPr id="24588" name="AutoShape 12"/>
          <p:cNvSpPr>
            <a:spLocks noChangeArrowheads="1"/>
          </p:cNvSpPr>
          <p:nvPr/>
        </p:nvSpPr>
        <p:spPr bwMode="auto">
          <a:xfrm>
            <a:off x="71438" y="1916113"/>
            <a:ext cx="1692275" cy="1008062"/>
          </a:xfrm>
          <a:prstGeom prst="flowChartAlternateProcess">
            <a:avLst/>
          </a:prstGeom>
          <a:gradFill rotWithShape="1">
            <a:gsLst>
              <a:gs pos="0">
                <a:srgbClr val="CCCC00"/>
              </a:gs>
              <a:gs pos="100000">
                <a:srgbClr val="CC9900"/>
              </a:gs>
            </a:gsLst>
            <a:path path="shape">
              <a:fillToRect l="50000" t="50000" r="50000" b="50000"/>
            </a:path>
          </a:gradFill>
          <a:ln w="12700">
            <a:solidFill>
              <a:schemeClr val="tx1"/>
            </a:solidFill>
            <a:miter lim="800000"/>
            <a:headEnd/>
            <a:tailEnd/>
          </a:ln>
        </p:spPr>
        <p:txBody>
          <a:bodyPr wrap="none" lIns="89756" tIns="46670" rIns="89756" bIns="46670" anchor="ctr"/>
          <a:lstStyle/>
          <a:p>
            <a:pPr algn="ctr" eaLnBrk="0" hangingPunct="0">
              <a:lnSpc>
                <a:spcPct val="80000"/>
              </a:lnSpc>
            </a:pPr>
            <a:r>
              <a:rPr lang="tr-TR" altLang="en-US" sz="1900">
                <a:solidFill>
                  <a:srgbClr val="333399"/>
                </a:solidFill>
                <a:ea typeface="MS PGothic" pitchFamily="34" charset="-128"/>
                <a:sym typeface="Symbol" pitchFamily="18" charset="2"/>
              </a:rPr>
              <a:t>GI </a:t>
            </a:r>
            <a:r>
              <a:rPr lang="en-US" altLang="en-US" sz="1900">
                <a:solidFill>
                  <a:srgbClr val="333399"/>
                </a:solidFill>
                <a:ea typeface="MS PGothic" pitchFamily="34" charset="-128"/>
                <a:sym typeface="Symbol" pitchFamily="18" charset="2"/>
              </a:rPr>
              <a:t>t</a:t>
            </a:r>
            <a:r>
              <a:rPr lang="tr-TR" altLang="en-US" sz="1900">
                <a:solidFill>
                  <a:srgbClr val="333399"/>
                </a:solidFill>
                <a:ea typeface="MS PGothic" pitchFamily="34" charset="-128"/>
                <a:sym typeface="Symbol" pitchFamily="18" charset="2"/>
              </a:rPr>
              <a:t>raktustan </a:t>
            </a:r>
          </a:p>
          <a:p>
            <a:pPr algn="ctr" eaLnBrk="0" hangingPunct="0">
              <a:lnSpc>
                <a:spcPct val="80000"/>
              </a:lnSpc>
            </a:pPr>
            <a:r>
              <a:rPr lang="tr-TR" altLang="en-US" sz="1900">
                <a:solidFill>
                  <a:srgbClr val="333399"/>
                </a:solidFill>
                <a:ea typeface="MS PGothic" pitchFamily="34" charset="-128"/>
                <a:sym typeface="Symbol" pitchFamily="18" charset="2"/>
              </a:rPr>
              <a:t>glukoz </a:t>
            </a:r>
          </a:p>
          <a:p>
            <a:pPr algn="ctr" eaLnBrk="0" hangingPunct="0">
              <a:lnSpc>
                <a:spcPct val="80000"/>
              </a:lnSpc>
            </a:pPr>
            <a:r>
              <a:rPr lang="tr-TR" altLang="en-US" sz="1900">
                <a:solidFill>
                  <a:srgbClr val="333399"/>
                </a:solidFill>
                <a:ea typeface="MS PGothic" pitchFamily="34" charset="-128"/>
                <a:sym typeface="Symbol" pitchFamily="18" charset="2"/>
              </a:rPr>
              <a:t>geçişi</a:t>
            </a:r>
            <a:endParaRPr lang="en-US" altLang="en-US" sz="1900">
              <a:solidFill>
                <a:srgbClr val="333399"/>
              </a:solidFill>
              <a:ea typeface="MS PGothic" pitchFamily="34" charset="-128"/>
            </a:endParaRPr>
          </a:p>
        </p:txBody>
      </p:sp>
      <p:sp>
        <p:nvSpPr>
          <p:cNvPr id="24589" name="AutoShape 13"/>
          <p:cNvSpPr>
            <a:spLocks noChangeArrowheads="1"/>
          </p:cNvSpPr>
          <p:nvPr/>
        </p:nvSpPr>
        <p:spPr bwMode="auto">
          <a:xfrm>
            <a:off x="131763" y="3390900"/>
            <a:ext cx="1571625" cy="671513"/>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α-Glu</a:t>
            </a:r>
            <a:r>
              <a:rPr lang="tr-TR" altLang="en-US" sz="1600">
                <a:ea typeface="MS PGothic" pitchFamily="34" charset="-128"/>
                <a:sym typeface="Symbol" pitchFamily="18" charset="2"/>
              </a:rPr>
              <a:t>k</a:t>
            </a:r>
            <a:r>
              <a:rPr lang="en-US" altLang="en-US" sz="1600">
                <a:ea typeface="MS PGothic" pitchFamily="34" charset="-128"/>
                <a:sym typeface="Symbol" pitchFamily="18" charset="2"/>
              </a:rPr>
              <a:t>o</a:t>
            </a:r>
            <a:r>
              <a:rPr lang="tr-TR" altLang="en-US" sz="1600">
                <a:ea typeface="MS PGothic" pitchFamily="34" charset="-128"/>
                <a:sym typeface="Symbol" pitchFamily="18" charset="2"/>
              </a:rPr>
              <a:t>zidaz</a:t>
            </a:r>
            <a:r>
              <a:rPr lang="en-US" altLang="en-US" sz="1600">
                <a:ea typeface="MS PGothic" pitchFamily="34" charset="-128"/>
                <a:sym typeface="Symbol" pitchFamily="18" charset="2"/>
              </a:rPr>
              <a:t/>
            </a:r>
            <a:br>
              <a:rPr lang="en-US" altLang="en-US" sz="1600">
                <a:ea typeface="MS PGothic" pitchFamily="34" charset="-128"/>
                <a:sym typeface="Symbol" pitchFamily="18" charset="2"/>
              </a:rPr>
            </a:br>
            <a:r>
              <a:rPr lang="en-US" altLang="en-US" sz="1600">
                <a:ea typeface="MS PGothic" pitchFamily="34" charset="-128"/>
                <a:sym typeface="Symbol" pitchFamily="18" charset="2"/>
              </a:rPr>
              <a:t>inhibitor</a:t>
            </a:r>
            <a:r>
              <a:rPr lang="tr-TR" altLang="en-US" sz="1600">
                <a:ea typeface="MS PGothic" pitchFamily="34" charset="-128"/>
                <a:sym typeface="Symbol" pitchFamily="18" charset="2"/>
              </a:rPr>
              <a:t>leri</a:t>
            </a:r>
            <a:endParaRPr lang="en-US" altLang="en-US" sz="1600">
              <a:ea typeface="MS PGothic" pitchFamily="34" charset="-128"/>
              <a:sym typeface="Symbol" pitchFamily="18" charset="2"/>
            </a:endParaRPr>
          </a:p>
        </p:txBody>
      </p:sp>
      <p:sp>
        <p:nvSpPr>
          <p:cNvPr id="24590" name="AutoShape 14"/>
          <p:cNvSpPr>
            <a:spLocks noChangeArrowheads="1"/>
          </p:cNvSpPr>
          <p:nvPr/>
        </p:nvSpPr>
        <p:spPr bwMode="auto">
          <a:xfrm>
            <a:off x="1924050" y="3390900"/>
            <a:ext cx="1573213"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TZDs</a:t>
            </a:r>
          </a:p>
        </p:txBody>
      </p:sp>
      <p:sp>
        <p:nvSpPr>
          <p:cNvPr id="24591" name="AutoShape 15"/>
          <p:cNvSpPr>
            <a:spLocks noChangeArrowheads="1"/>
          </p:cNvSpPr>
          <p:nvPr/>
        </p:nvSpPr>
        <p:spPr bwMode="auto">
          <a:xfrm>
            <a:off x="1924050" y="4125913"/>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Metformin</a:t>
            </a:r>
          </a:p>
        </p:txBody>
      </p:sp>
      <p:sp>
        <p:nvSpPr>
          <p:cNvPr id="24592" name="AutoShape 16"/>
          <p:cNvSpPr>
            <a:spLocks noChangeArrowheads="1"/>
          </p:cNvSpPr>
          <p:nvPr/>
        </p:nvSpPr>
        <p:spPr bwMode="auto">
          <a:xfrm>
            <a:off x="7464425" y="1925638"/>
            <a:ext cx="1571625" cy="914400"/>
          </a:xfrm>
          <a:prstGeom prst="flowChartAlternateProcess">
            <a:avLst/>
          </a:prstGeom>
          <a:gradFill rotWithShape="0">
            <a:gsLst>
              <a:gs pos="0">
                <a:srgbClr val="00FFCC"/>
              </a:gs>
              <a:gs pos="100000">
                <a:srgbClr val="009999"/>
              </a:gs>
            </a:gsLst>
            <a:path path="shape">
              <a:fillToRect l="50000" t="50000" r="50000" b="50000"/>
            </a:path>
          </a:gradFill>
          <a:ln w="12700">
            <a:solidFill>
              <a:schemeClr val="tx1"/>
            </a:solidFill>
            <a:miter lim="800000"/>
            <a:headEnd/>
            <a:tailEnd/>
          </a:ln>
        </p:spPr>
        <p:txBody>
          <a:bodyPr wrap="none" lIns="89756" tIns="46670" rIns="89756" bIns="46670" anchor="ctr"/>
          <a:lstStyle/>
          <a:p>
            <a:pPr algn="ctr" eaLnBrk="0" hangingPunct="0"/>
            <a:r>
              <a:rPr lang="tr-TR" altLang="en-US" b="1" dirty="0" smtClean="0">
                <a:solidFill>
                  <a:srgbClr val="333399"/>
                </a:solidFill>
                <a:ea typeface="MS PGothic" pitchFamily="34" charset="-128"/>
                <a:cs typeface="Arial" pitchFamily="34" charset="0"/>
                <a:sym typeface="Symbol" pitchFamily="18" charset="2"/>
              </a:rPr>
              <a:t>Glikozüri</a:t>
            </a:r>
            <a:endParaRPr lang="tr-TR" altLang="en-US" b="1" dirty="0">
              <a:solidFill>
                <a:srgbClr val="333399"/>
              </a:solidFill>
              <a:ea typeface="MS PGothic" pitchFamily="34" charset="-128"/>
              <a:cs typeface="Arial" pitchFamily="34" charset="0"/>
              <a:sym typeface="Symbol" pitchFamily="18" charset="2"/>
            </a:endParaRPr>
          </a:p>
        </p:txBody>
      </p:sp>
      <p:sp>
        <p:nvSpPr>
          <p:cNvPr id="24593" name="AutoShape 17"/>
          <p:cNvSpPr>
            <a:spLocks noChangeArrowheads="1"/>
          </p:cNvSpPr>
          <p:nvPr/>
        </p:nvSpPr>
        <p:spPr bwMode="auto">
          <a:xfrm>
            <a:off x="3103563" y="5473700"/>
            <a:ext cx="3000375" cy="515938"/>
          </a:xfrm>
          <a:prstGeom prst="flowChartAlternateProcess">
            <a:avLst/>
          </a:prstGeom>
          <a:solidFill>
            <a:srgbClr val="FCCC46"/>
          </a:solidFill>
          <a:ln w="12700">
            <a:solidFill>
              <a:schemeClr val="tx1"/>
            </a:solidFill>
            <a:miter lim="800000"/>
            <a:headEnd/>
            <a:tailEnd/>
          </a:ln>
        </p:spPr>
        <p:txBody>
          <a:bodyPr wrap="none" lIns="89756" tIns="46670" rIns="89756" bIns="46670" anchor="ctr"/>
          <a:lstStyle/>
          <a:p>
            <a:pPr algn="ctr" eaLnBrk="0" hangingPunct="0"/>
            <a:r>
              <a:rPr lang="en-US" altLang="en-US" sz="2400" b="1">
                <a:solidFill>
                  <a:srgbClr val="333399"/>
                </a:solidFill>
                <a:ea typeface="MS PGothic" pitchFamily="34" charset="-128"/>
                <a:sym typeface="Symbol" pitchFamily="18" charset="2"/>
              </a:rPr>
              <a:t> </a:t>
            </a:r>
            <a:r>
              <a:rPr lang="en-US" altLang="en-US" sz="2400" b="1">
                <a:solidFill>
                  <a:srgbClr val="333399"/>
                </a:solidFill>
                <a:ea typeface="MS PGothic" pitchFamily="34" charset="-128"/>
              </a:rPr>
              <a:t>Plasma </a:t>
            </a:r>
            <a:r>
              <a:rPr lang="tr-TR" altLang="en-US" sz="2400" b="1">
                <a:solidFill>
                  <a:srgbClr val="333399"/>
                </a:solidFill>
                <a:ea typeface="MS PGothic" pitchFamily="34" charset="-128"/>
              </a:rPr>
              <a:t>glukozu</a:t>
            </a:r>
            <a:endParaRPr lang="en-US" altLang="en-US" sz="2400" b="1">
              <a:solidFill>
                <a:srgbClr val="333399"/>
              </a:solidFill>
              <a:ea typeface="MS PGothic" pitchFamily="34" charset="-128"/>
            </a:endParaRPr>
          </a:p>
        </p:txBody>
      </p:sp>
      <p:sp>
        <p:nvSpPr>
          <p:cNvPr id="24594" name="AutoShape 18"/>
          <p:cNvSpPr>
            <a:spLocks noChangeArrowheads="1"/>
          </p:cNvSpPr>
          <p:nvPr/>
        </p:nvSpPr>
        <p:spPr bwMode="auto">
          <a:xfrm>
            <a:off x="5638800" y="1925638"/>
            <a:ext cx="1768475" cy="914400"/>
          </a:xfrm>
          <a:prstGeom prst="flowChartAlternateProcess">
            <a:avLst/>
          </a:prstGeom>
          <a:gradFill rotWithShape="1">
            <a:gsLst>
              <a:gs pos="0">
                <a:srgbClr val="FFCCFF"/>
              </a:gs>
              <a:gs pos="100000">
                <a:srgbClr val="FF99FF"/>
              </a:gs>
            </a:gsLst>
            <a:path path="shape">
              <a:fillToRect l="50000" t="50000" r="50000" b="50000"/>
            </a:path>
          </a:gradFill>
          <a:ln w="12700">
            <a:solidFill>
              <a:schemeClr val="tx1"/>
            </a:solidFill>
            <a:miter lim="800000"/>
            <a:headEnd/>
            <a:tailEnd/>
          </a:ln>
        </p:spPr>
        <p:txBody>
          <a:bodyPr wrap="none" lIns="89756" tIns="46670" rIns="89756" bIns="46670" anchor="ctr"/>
          <a:lstStyle/>
          <a:p>
            <a:pPr algn="ctr" eaLnBrk="0" hangingPunct="0"/>
            <a:r>
              <a:rPr lang="en-US" altLang="en-US" sz="1700" b="1">
                <a:solidFill>
                  <a:srgbClr val="333399"/>
                </a:solidFill>
                <a:ea typeface="MS PGothic" pitchFamily="34" charset="-128"/>
                <a:sym typeface="Symbol" pitchFamily="18" charset="2"/>
              </a:rPr>
              <a:t>A</a:t>
            </a:r>
            <a:r>
              <a:rPr lang="tr-TR" altLang="en-US" sz="1700" b="1">
                <a:solidFill>
                  <a:srgbClr val="333399"/>
                </a:solidFill>
                <a:ea typeface="MS PGothic" pitchFamily="34" charset="-128"/>
                <a:sym typeface="Symbol" pitchFamily="18" charset="2"/>
              </a:rPr>
              <a:t>kut</a:t>
            </a:r>
            <a:r>
              <a:rPr lang="en-US" altLang="en-US" sz="1700" b="1">
                <a:solidFill>
                  <a:srgbClr val="333399"/>
                </a:solidFill>
                <a:ea typeface="MS PGothic" pitchFamily="34" charset="-128"/>
                <a:sym typeface="Symbol" pitchFamily="18" charset="2"/>
              </a:rPr>
              <a:t/>
            </a:r>
            <a:br>
              <a:rPr lang="en-US" altLang="en-US" sz="1700" b="1">
                <a:solidFill>
                  <a:srgbClr val="333399"/>
                </a:solidFill>
                <a:ea typeface="MS PGothic" pitchFamily="34" charset="-128"/>
                <a:sym typeface="Symbol" pitchFamily="18" charset="2"/>
              </a:rPr>
            </a:br>
            <a:r>
              <a:rPr lang="el-GR" altLang="en-US" sz="1700" b="1">
                <a:solidFill>
                  <a:srgbClr val="333399"/>
                </a:solidFill>
                <a:ea typeface="MS PGothic" pitchFamily="34" charset="-128"/>
                <a:sym typeface="Symbol" pitchFamily="18" charset="2"/>
              </a:rPr>
              <a:t>β</a:t>
            </a:r>
            <a:r>
              <a:rPr lang="en-US" altLang="en-US" sz="1700" b="1">
                <a:solidFill>
                  <a:srgbClr val="333399"/>
                </a:solidFill>
                <a:ea typeface="MS PGothic" pitchFamily="34" charset="-128"/>
                <a:sym typeface="Symbol" pitchFamily="18" charset="2"/>
              </a:rPr>
              <a:t>-</a:t>
            </a:r>
            <a:r>
              <a:rPr lang="tr-TR" altLang="en-US" sz="1700" b="1">
                <a:solidFill>
                  <a:srgbClr val="333399"/>
                </a:solidFill>
                <a:ea typeface="MS PGothic" pitchFamily="34" charset="-128"/>
                <a:sym typeface="Symbol" pitchFamily="18" charset="2"/>
              </a:rPr>
              <a:t>hücre</a:t>
            </a:r>
            <a:r>
              <a:rPr lang="en-US" altLang="en-US" sz="1700" b="1">
                <a:solidFill>
                  <a:srgbClr val="333399"/>
                </a:solidFill>
                <a:ea typeface="MS PGothic" pitchFamily="34" charset="-128"/>
                <a:sym typeface="Symbol" pitchFamily="18" charset="2"/>
              </a:rPr>
              <a:t/>
            </a:r>
            <a:br>
              <a:rPr lang="en-US" altLang="en-US" sz="1700" b="1">
                <a:solidFill>
                  <a:srgbClr val="333399"/>
                </a:solidFill>
                <a:ea typeface="MS PGothic" pitchFamily="34" charset="-128"/>
                <a:sym typeface="Symbol" pitchFamily="18" charset="2"/>
              </a:rPr>
            </a:br>
            <a:r>
              <a:rPr lang="en-US" altLang="en-US" sz="1700" b="1">
                <a:solidFill>
                  <a:srgbClr val="333399"/>
                </a:solidFill>
                <a:ea typeface="MS PGothic" pitchFamily="34" charset="-128"/>
                <a:sym typeface="Symbol" pitchFamily="18" charset="2"/>
              </a:rPr>
              <a:t>d</a:t>
            </a:r>
            <a:r>
              <a:rPr lang="tr-TR" altLang="en-US" sz="1700" b="1">
                <a:solidFill>
                  <a:srgbClr val="333399"/>
                </a:solidFill>
                <a:ea typeface="MS PGothic" pitchFamily="34" charset="-128"/>
                <a:sym typeface="Symbol" pitchFamily="18" charset="2"/>
              </a:rPr>
              <a:t>isfonksiyonu</a:t>
            </a:r>
            <a:endParaRPr lang="en-US" altLang="en-US" sz="1700" b="1">
              <a:solidFill>
                <a:srgbClr val="333399"/>
              </a:solidFill>
              <a:ea typeface="MS PGothic" pitchFamily="34" charset="-128"/>
              <a:sym typeface="Symbol" pitchFamily="18" charset="2"/>
            </a:endParaRPr>
          </a:p>
        </p:txBody>
      </p:sp>
      <p:sp>
        <p:nvSpPr>
          <p:cNvPr id="24595" name="Line 19"/>
          <p:cNvSpPr>
            <a:spLocks noChangeShapeType="1"/>
          </p:cNvSpPr>
          <p:nvPr/>
        </p:nvSpPr>
        <p:spPr bwMode="auto">
          <a:xfrm>
            <a:off x="914400" y="5138738"/>
            <a:ext cx="7331075" cy="0"/>
          </a:xfrm>
          <a:prstGeom prst="line">
            <a:avLst/>
          </a:prstGeom>
          <a:noFill/>
          <a:ln w="12700">
            <a:solidFill>
              <a:schemeClr val="bg1"/>
            </a:solidFill>
            <a:round/>
            <a:headEnd/>
            <a:tailEnd/>
          </a:ln>
        </p:spPr>
        <p:txBody>
          <a:bodyPr wrap="none" lIns="90000" tIns="46800" rIns="90000" bIns="46800" anchor="ctr"/>
          <a:lstStyle/>
          <a:p>
            <a:endParaRPr lang="tr-TR"/>
          </a:p>
        </p:txBody>
      </p:sp>
      <p:sp>
        <p:nvSpPr>
          <p:cNvPr id="24596" name="AutoShape 20"/>
          <p:cNvSpPr>
            <a:spLocks noChangeArrowheads="1"/>
          </p:cNvSpPr>
          <p:nvPr/>
        </p:nvSpPr>
        <p:spPr bwMode="auto">
          <a:xfrm>
            <a:off x="3817938" y="3390900"/>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a:sym typeface="Symbol" pitchFamily="18" charset="2"/>
              </a:rPr>
              <a:t>İ</a:t>
            </a:r>
            <a:r>
              <a:rPr lang="tr-TR" altLang="en-US">
                <a:sym typeface="Symbol" pitchFamily="18" charset="2"/>
              </a:rPr>
              <a:t>nkretin BT</a:t>
            </a:r>
            <a:endParaRPr lang="en-US" altLang="en-US">
              <a:sym typeface="Symbol" pitchFamily="18" charset="2"/>
            </a:endParaRPr>
          </a:p>
        </p:txBody>
      </p:sp>
      <p:sp>
        <p:nvSpPr>
          <p:cNvPr id="24597" name="AutoShape 21"/>
          <p:cNvSpPr>
            <a:spLocks noChangeArrowheads="1"/>
          </p:cNvSpPr>
          <p:nvPr/>
        </p:nvSpPr>
        <p:spPr bwMode="auto">
          <a:xfrm>
            <a:off x="7466013" y="3284984"/>
            <a:ext cx="1571625" cy="648072"/>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tr-TR" altLang="en-US" dirty="0" smtClean="0">
                <a:sym typeface="Symbol" pitchFamily="18" charset="2"/>
              </a:rPr>
              <a:t>SGLT2</a:t>
            </a:r>
          </a:p>
          <a:p>
            <a:pPr algn="ctr" eaLnBrk="0" hangingPunct="0"/>
            <a:r>
              <a:rPr lang="tr-TR" altLang="en-US" dirty="0" smtClean="0">
                <a:sym typeface="Symbol" pitchFamily="18" charset="2"/>
              </a:rPr>
              <a:t> inhibitörleri</a:t>
            </a:r>
            <a:endParaRPr lang="en-US" altLang="en-US" dirty="0">
              <a:sym typeface="Symbol" pitchFamily="18" charset="2"/>
            </a:endParaRPr>
          </a:p>
        </p:txBody>
      </p:sp>
      <p:sp>
        <p:nvSpPr>
          <p:cNvPr id="24598" name="Text Box 22"/>
          <p:cNvSpPr txBox="1">
            <a:spLocks noChangeArrowheads="1"/>
          </p:cNvSpPr>
          <p:nvPr/>
        </p:nvSpPr>
        <p:spPr bwMode="auto">
          <a:xfrm>
            <a:off x="200025" y="6219825"/>
            <a:ext cx="4849813" cy="304800"/>
          </a:xfrm>
          <a:prstGeom prst="rect">
            <a:avLst/>
          </a:prstGeom>
          <a:noFill/>
          <a:ln w="12700">
            <a:noFill/>
            <a:miter lim="800000"/>
            <a:headEnd/>
            <a:tailEnd/>
          </a:ln>
        </p:spPr>
        <p:txBody>
          <a:bodyPr wrap="none" lIns="90000" tIns="46800" rIns="90000" bIns="46800" anchor="ctr">
            <a:spAutoFit/>
          </a:bodyPr>
          <a:lstStyle/>
          <a:p>
            <a:pPr algn="ctr" eaLnBrk="0" hangingPunct="0">
              <a:spcAft>
                <a:spcPct val="40000"/>
              </a:spcAft>
            </a:pPr>
            <a:r>
              <a:rPr lang="en-US" altLang="en-US" sz="1400">
                <a:solidFill>
                  <a:srgbClr val="FFFFFF"/>
                </a:solidFill>
                <a:ea typeface="MS PGothic" pitchFamily="34" charset="-128"/>
              </a:rPr>
              <a:t>TZD= thiazolidinedione; T2DM= type 2 diabetes mellitus</a:t>
            </a:r>
          </a:p>
        </p:txBody>
      </p:sp>
      <p:sp>
        <p:nvSpPr>
          <p:cNvPr id="24599" name="Text Box 23"/>
          <p:cNvSpPr txBox="1">
            <a:spLocks noChangeArrowheads="1"/>
          </p:cNvSpPr>
          <p:nvPr/>
        </p:nvSpPr>
        <p:spPr bwMode="auto">
          <a:xfrm>
            <a:off x="341313" y="6497638"/>
            <a:ext cx="5768975" cy="274637"/>
          </a:xfrm>
          <a:prstGeom prst="rect">
            <a:avLst/>
          </a:prstGeom>
          <a:noFill/>
          <a:ln w="12700">
            <a:noFill/>
            <a:miter lim="800000"/>
            <a:headEnd/>
            <a:tailEnd/>
          </a:ln>
        </p:spPr>
        <p:txBody>
          <a:bodyPr wrap="none" lIns="90000" tIns="46800" rIns="90000" bIns="46800">
            <a:spAutoFit/>
          </a:bodyPr>
          <a:lstStyle/>
          <a:p>
            <a:pPr eaLnBrk="0" hangingPunct="0">
              <a:spcAft>
                <a:spcPct val="40000"/>
              </a:spcAft>
            </a:pPr>
            <a:r>
              <a:rPr lang="pt-BR" altLang="en-US" sz="1200">
                <a:solidFill>
                  <a:srgbClr val="FFFFFF"/>
                </a:solidFill>
                <a:ea typeface="MS PGothic" pitchFamily="34" charset="-128"/>
              </a:rPr>
              <a:t>Adapted from DeFronzo RA. </a:t>
            </a:r>
            <a:r>
              <a:rPr lang="pt-BR" altLang="en-US" sz="1200" i="1">
                <a:solidFill>
                  <a:srgbClr val="FFFFFF"/>
                </a:solidFill>
                <a:ea typeface="MS PGothic" pitchFamily="34" charset="-128"/>
              </a:rPr>
              <a:t>Br J Diabetes Vasc Dis. </a:t>
            </a:r>
            <a:r>
              <a:rPr lang="pt-BR" altLang="en-US" sz="1200">
                <a:solidFill>
                  <a:srgbClr val="FFFFFF"/>
                </a:solidFill>
                <a:ea typeface="MS PGothic" pitchFamily="34" charset="-128"/>
              </a:rPr>
              <a:t>2003;3(suppl 1):S24–S40</a:t>
            </a:r>
            <a:endParaRPr lang="en-US" sz="1200">
              <a:solidFill>
                <a:srgbClr val="FFFFFF"/>
              </a:solidFill>
              <a:ea typeface="MS PGothic" pitchFamily="34"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a:stretch>
            <a:fillRect/>
          </a:stretch>
        </p:blipFill>
        <p:spPr bwMode="auto">
          <a:xfrm>
            <a:off x="506867" y="692696"/>
            <a:ext cx="8130267" cy="5400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552" y="403746"/>
            <a:ext cx="8424935" cy="766762"/>
          </a:xfrm>
        </p:spPr>
        <p:txBody>
          <a:bodyPr>
            <a:normAutofit/>
          </a:bodyPr>
          <a:lstStyle/>
          <a:p>
            <a:pPr eaLnBrk="1" hangingPunct="1">
              <a:defRPr/>
            </a:pPr>
            <a:r>
              <a:rPr lang="tr-TR" sz="3600" b="1"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2400" b="1" dirty="0" smtClean="0">
                <a:solidFill>
                  <a:srgbClr val="FFFF00"/>
                </a:solidFill>
                <a:effectLst>
                  <a:outerShdw blurRad="38100" dist="38100" dir="2700000" algn="tl" rotWithShape="0">
                    <a:srgbClr val="000000">
                      <a:alpha val="43137"/>
                    </a:srgbClr>
                  </a:outerShdw>
                </a:effectLst>
                <a:latin typeface="Comic Sans MS" pitchFamily="66" charset="0"/>
              </a:rPr>
              <a:t>Diyabet tedavisinde </a:t>
            </a:r>
            <a:r>
              <a:rPr lang="tr-TR" sz="2400" b="1" dirty="0" err="1" smtClean="0">
                <a:solidFill>
                  <a:srgbClr val="FFFF00"/>
                </a:solidFill>
                <a:effectLst>
                  <a:outerShdw blurRad="38100" dist="38100" dir="2700000" algn="tl" rotWithShape="0">
                    <a:srgbClr val="000000">
                      <a:alpha val="43137"/>
                    </a:srgbClr>
                  </a:outerShdw>
                </a:effectLst>
                <a:latin typeface="Comic Sans MS" pitchFamily="66" charset="0"/>
              </a:rPr>
              <a:t>kulanılan</a:t>
            </a:r>
            <a:r>
              <a:rPr lang="tr-TR" sz="2400" b="1" dirty="0" smtClean="0">
                <a:solidFill>
                  <a:srgbClr val="FFFF00"/>
                </a:solidFill>
                <a:effectLst>
                  <a:outerShdw blurRad="38100" dist="38100" dir="2700000" algn="tl" rotWithShape="0">
                    <a:srgbClr val="000000">
                      <a:alpha val="43137"/>
                    </a:srgbClr>
                  </a:outerShdw>
                </a:effectLst>
                <a:latin typeface="Comic Sans MS" pitchFamily="66" charset="0"/>
              </a:rPr>
              <a:t>  Ajanlar</a:t>
            </a:r>
            <a:endParaRPr lang="tr-TR" sz="3600" b="1" dirty="0" smtClean="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51203" name="Rectangle 3"/>
          <p:cNvSpPr>
            <a:spLocks noGrp="1" noChangeArrowheads="1"/>
          </p:cNvSpPr>
          <p:nvPr>
            <p:ph idx="1"/>
          </p:nvPr>
        </p:nvSpPr>
        <p:spPr>
          <a:xfrm>
            <a:off x="35496" y="1268933"/>
            <a:ext cx="4824536" cy="5832475"/>
          </a:xfrm>
        </p:spPr>
        <p:txBody>
          <a:bodyPr>
            <a:normAutofit/>
          </a:bodyPr>
          <a:lstStyle/>
          <a:p>
            <a:pPr eaLnBrk="0" hangingPunct="0">
              <a:buClr>
                <a:srgbClr val="FFFF00"/>
              </a:buClr>
              <a:buNone/>
              <a:defRPr/>
            </a:pPr>
            <a:r>
              <a:rPr lang="tr-TR" sz="2000" dirty="0" smtClean="0">
                <a:solidFill>
                  <a:srgbClr val="FFFF00"/>
                </a:solidFill>
                <a:effectLst>
                  <a:outerShdw blurRad="38100" dist="38100" dir="2700000" algn="tl">
                    <a:srgbClr val="000000">
                      <a:alpha val="43137"/>
                    </a:srgbClr>
                  </a:outerShdw>
                </a:effectLst>
                <a:latin typeface="Comic Sans MS" pitchFamily="66" charset="0"/>
              </a:rPr>
              <a:t>1. </a:t>
            </a:r>
            <a:r>
              <a:rPr lang="tr-TR" sz="2000" dirty="0" err="1" smtClean="0">
                <a:solidFill>
                  <a:srgbClr val="FFFF00"/>
                </a:solidFill>
                <a:effectLst>
                  <a:outerShdw blurRad="38100" dist="38100" dir="2700000" algn="tl">
                    <a:srgbClr val="000000">
                      <a:alpha val="43137"/>
                    </a:srgbClr>
                  </a:outerShdw>
                </a:effectLst>
                <a:latin typeface="Comic Sans MS" pitchFamily="66" charset="0"/>
              </a:rPr>
              <a:t>İnsülin</a:t>
            </a:r>
            <a:r>
              <a:rPr lang="tr-TR" sz="2000" dirty="0" smtClean="0">
                <a:solidFill>
                  <a:srgbClr val="FFFF00"/>
                </a:solidFill>
                <a:effectLst>
                  <a:outerShdw blurRad="38100" dist="38100" dir="2700000" algn="tl">
                    <a:srgbClr val="000000">
                      <a:alpha val="43137"/>
                    </a:srgbClr>
                  </a:outerShdw>
                </a:effectLst>
                <a:latin typeface="Comic Sans MS" pitchFamily="66" charset="0"/>
              </a:rPr>
              <a:t> etkisini artıranlar</a:t>
            </a:r>
          </a:p>
          <a:p>
            <a:pPr marL="792163" lvl="1" indent="-612775" eaLnBrk="0" hangingPunct="0">
              <a:buClr>
                <a:srgbClr val="FFFF00"/>
              </a:buClr>
              <a:buFont typeface="Wingdings" pitchFamily="2" charset="2"/>
              <a:buChar char="q"/>
              <a:defRPr/>
            </a:pPr>
            <a:r>
              <a:rPr lang="tr-TR" sz="1800" dirty="0" err="1" smtClean="0">
                <a:effectLst>
                  <a:outerShdw blurRad="38100" dist="38100" dir="2700000" algn="tl">
                    <a:srgbClr val="000000">
                      <a:alpha val="43137"/>
                    </a:srgbClr>
                  </a:outerShdw>
                </a:effectLst>
                <a:latin typeface="Comic Sans MS" pitchFamily="66" charset="0"/>
              </a:rPr>
              <a:t>Biguanidler</a:t>
            </a:r>
            <a:r>
              <a:rPr lang="tr-TR" sz="1800" dirty="0" smtClean="0">
                <a:effectLst>
                  <a:outerShdw blurRad="38100" dist="38100" dir="2700000" algn="tl">
                    <a:srgbClr val="000000">
                      <a:alpha val="43137"/>
                    </a:srgbClr>
                  </a:outerShdw>
                </a:effectLst>
                <a:latin typeface="Comic Sans MS" pitchFamily="66" charset="0"/>
              </a:rPr>
              <a:t>  - </a:t>
            </a:r>
            <a:r>
              <a:rPr lang="tr-TR" sz="1800" dirty="0" err="1" smtClean="0">
                <a:effectLst>
                  <a:outerShdw blurRad="38100" dist="38100" dir="2700000" algn="tl">
                    <a:srgbClr val="000000">
                      <a:alpha val="43137"/>
                    </a:srgbClr>
                  </a:outerShdw>
                </a:effectLst>
                <a:latin typeface="Comic Sans MS" pitchFamily="66" charset="0"/>
              </a:rPr>
              <a:t>metformin</a:t>
            </a:r>
            <a:endParaRPr lang="tr-TR" sz="1800" dirty="0" smtClean="0">
              <a:effectLst>
                <a:outerShdw blurRad="38100" dist="38100" dir="2700000" algn="tl">
                  <a:srgbClr val="000000">
                    <a:alpha val="43137"/>
                  </a:srgbClr>
                </a:outerShdw>
              </a:effectLst>
              <a:latin typeface="Comic Sans MS" pitchFamily="66" charset="0"/>
            </a:endParaRPr>
          </a:p>
          <a:p>
            <a:pPr marL="792163" lvl="1" indent="-612775" eaLnBrk="0" hangingPunct="0">
              <a:buClr>
                <a:srgbClr val="FFFF00"/>
              </a:buClr>
              <a:buFont typeface="Wingdings" pitchFamily="2" charset="2"/>
              <a:buChar char="q"/>
              <a:defRPr/>
            </a:pPr>
            <a:r>
              <a:rPr lang="tr-TR" sz="1800" dirty="0" err="1" smtClean="0">
                <a:effectLst>
                  <a:outerShdw blurRad="38100" dist="38100" dir="2700000" algn="tl">
                    <a:srgbClr val="000000">
                      <a:alpha val="43137"/>
                    </a:srgbClr>
                  </a:outerShdw>
                </a:effectLst>
                <a:latin typeface="Comic Sans MS" pitchFamily="66" charset="0"/>
              </a:rPr>
              <a:t>Tiazolidindionlar</a:t>
            </a:r>
            <a:r>
              <a:rPr lang="tr-TR" sz="1800" dirty="0" smtClean="0">
                <a:effectLst>
                  <a:outerShdw blurRad="38100" dist="38100" dir="2700000" algn="tl">
                    <a:srgbClr val="000000">
                      <a:alpha val="43137"/>
                    </a:srgbClr>
                  </a:outerShdw>
                </a:effectLst>
                <a:latin typeface="Comic Sans MS" pitchFamily="66" charset="0"/>
              </a:rPr>
              <a:t>-  </a:t>
            </a:r>
            <a:r>
              <a:rPr lang="tr-TR" sz="1800" dirty="0" err="1" smtClean="0">
                <a:effectLst>
                  <a:outerShdw blurRad="38100" dist="38100" dir="2700000" algn="tl">
                    <a:srgbClr val="000000">
                      <a:alpha val="43137"/>
                    </a:srgbClr>
                  </a:outerShdw>
                </a:effectLst>
                <a:latin typeface="Comic Sans MS" pitchFamily="66" charset="0"/>
              </a:rPr>
              <a:t>Pioglitazon</a:t>
            </a:r>
            <a:endParaRPr lang="tr-TR" sz="1800" dirty="0" smtClean="0">
              <a:effectLst>
                <a:outerShdw blurRad="38100" dist="38100" dir="2700000" algn="tl">
                  <a:srgbClr val="000000">
                    <a:alpha val="43137"/>
                  </a:srgbClr>
                </a:outerShdw>
              </a:effectLst>
              <a:latin typeface="Comic Sans MS" pitchFamily="66" charset="0"/>
            </a:endParaRPr>
          </a:p>
          <a:p>
            <a:pPr marL="355600" indent="-355600" eaLnBrk="1" hangingPunct="1">
              <a:lnSpc>
                <a:spcPct val="80000"/>
              </a:lnSpc>
              <a:buClr>
                <a:srgbClr val="FFFF00"/>
              </a:buClr>
              <a:buSzTx/>
              <a:buFont typeface="Monotype Sorts" charset="2"/>
              <a:buAutoNum type="arabicPeriod"/>
              <a:defRPr/>
            </a:pPr>
            <a:endParaRPr lang="tr-TR" sz="2000" dirty="0" smtClean="0">
              <a:solidFill>
                <a:srgbClr val="FFFF00"/>
              </a:solidFill>
              <a:effectLst>
                <a:outerShdw blurRad="38100" dist="38100" dir="2700000" algn="tl">
                  <a:srgbClr val="000000">
                    <a:alpha val="43137"/>
                  </a:srgbClr>
                </a:outerShdw>
              </a:effectLst>
              <a:latin typeface="Comic Sans MS" pitchFamily="66" charset="0"/>
            </a:endParaRPr>
          </a:p>
          <a:p>
            <a:pPr marL="355600" indent="-355600" eaLnBrk="1" hangingPunct="1">
              <a:lnSpc>
                <a:spcPct val="80000"/>
              </a:lnSpc>
              <a:buClr>
                <a:srgbClr val="FFFF00"/>
              </a:buClr>
              <a:buSzTx/>
              <a:buNone/>
              <a:defRPr/>
            </a:pPr>
            <a:r>
              <a:rPr lang="tr-TR" sz="2000" dirty="0" smtClean="0">
                <a:solidFill>
                  <a:srgbClr val="FFFF00"/>
                </a:solidFill>
                <a:effectLst>
                  <a:outerShdw blurRad="38100" dist="38100" dir="2700000" algn="tl">
                    <a:srgbClr val="000000">
                      <a:alpha val="43137"/>
                    </a:srgbClr>
                  </a:outerShdw>
                </a:effectLst>
                <a:latin typeface="Comic Sans MS" pitchFamily="66" charset="0"/>
              </a:rPr>
              <a:t>2. </a:t>
            </a:r>
            <a:r>
              <a:rPr lang="tr-TR" sz="2000" dirty="0" err="1" smtClean="0">
                <a:solidFill>
                  <a:srgbClr val="FFFF00"/>
                </a:solidFill>
                <a:effectLst>
                  <a:outerShdw blurRad="38100" dist="38100" dir="2700000" algn="tl">
                    <a:srgbClr val="000000">
                      <a:alpha val="43137"/>
                    </a:srgbClr>
                  </a:outerShdw>
                </a:effectLst>
                <a:latin typeface="Comic Sans MS" pitchFamily="66" charset="0"/>
              </a:rPr>
              <a:t>İnsülin</a:t>
            </a:r>
            <a:r>
              <a:rPr lang="tr-TR" sz="2000" dirty="0" smtClean="0">
                <a:solidFill>
                  <a:srgbClr val="FFFF00"/>
                </a:solidFill>
                <a:effectLst>
                  <a:outerShdw blurRad="38100" dist="38100" dir="2700000" algn="tl">
                    <a:srgbClr val="000000">
                      <a:alpha val="43137"/>
                    </a:srgbClr>
                  </a:outerShdw>
                </a:effectLst>
                <a:latin typeface="Comic Sans MS" pitchFamily="66" charset="0"/>
              </a:rPr>
              <a:t> </a:t>
            </a:r>
            <a:r>
              <a:rPr lang="tr-TR" sz="2000" dirty="0" err="1" smtClean="0">
                <a:solidFill>
                  <a:srgbClr val="FFFF00"/>
                </a:solidFill>
                <a:effectLst>
                  <a:outerShdw blurRad="38100" dist="38100" dir="2700000" algn="tl">
                    <a:srgbClr val="000000">
                      <a:alpha val="43137"/>
                    </a:srgbClr>
                  </a:outerShdw>
                </a:effectLst>
                <a:latin typeface="Comic Sans MS" pitchFamily="66" charset="0"/>
              </a:rPr>
              <a:t>sekresyonunu</a:t>
            </a:r>
            <a:r>
              <a:rPr lang="tr-TR" sz="2000" dirty="0" smtClean="0">
                <a:solidFill>
                  <a:srgbClr val="FFFF00"/>
                </a:solidFill>
                <a:effectLst>
                  <a:outerShdw blurRad="38100" dist="38100" dir="2700000" algn="tl">
                    <a:srgbClr val="000000">
                      <a:alpha val="43137"/>
                    </a:srgbClr>
                  </a:outerShdw>
                </a:effectLst>
                <a:latin typeface="Comic Sans MS" pitchFamily="66" charset="0"/>
              </a:rPr>
              <a:t> uyaranlar</a:t>
            </a:r>
          </a:p>
          <a:p>
            <a:pPr marL="904875" lvl="1" indent="-192088" eaLnBrk="1" hangingPunct="1">
              <a:lnSpc>
                <a:spcPct val="80000"/>
              </a:lnSpc>
              <a:buClr>
                <a:srgbClr val="FFFF00"/>
              </a:buClr>
              <a:buSzPct val="105000"/>
              <a:buFont typeface="Wingdings" pitchFamily="2" charset="2"/>
              <a:buChar char="q"/>
              <a:defRPr/>
            </a:pPr>
            <a:r>
              <a:rPr lang="tr-TR" sz="1800" dirty="0" err="1" smtClean="0">
                <a:effectLst>
                  <a:outerShdw blurRad="38100" dist="38100" dir="2700000" algn="tl">
                    <a:srgbClr val="000000">
                      <a:alpha val="43137"/>
                    </a:srgbClr>
                  </a:outerShdw>
                </a:effectLst>
                <a:latin typeface="Comic Sans MS" pitchFamily="66" charset="0"/>
              </a:rPr>
              <a:t>Sulfonilüreler</a:t>
            </a:r>
            <a:r>
              <a:rPr lang="tr-TR" sz="1800" dirty="0" smtClean="0">
                <a:effectLst>
                  <a:outerShdw blurRad="38100" dist="38100" dir="2700000" algn="tl">
                    <a:srgbClr val="000000">
                      <a:alpha val="43137"/>
                    </a:srgbClr>
                  </a:outerShdw>
                </a:effectLst>
                <a:latin typeface="Comic Sans MS" pitchFamily="66" charset="0"/>
              </a:rPr>
              <a:t>(SU)</a:t>
            </a:r>
          </a:p>
          <a:p>
            <a:pPr marL="1465263" lvl="2" indent="-381000" eaLnBrk="1" hangingPunct="1">
              <a:lnSpc>
                <a:spcPct val="80000"/>
              </a:lnSpc>
              <a:buClr>
                <a:srgbClr val="FFFF00"/>
              </a:buClr>
              <a:buSzPct val="105000"/>
              <a:buFont typeface="Wingdings" pitchFamily="2" charset="2"/>
              <a:buAutoNum type="arabicPeriod"/>
              <a:defRPr/>
            </a:pPr>
            <a:r>
              <a:rPr lang="tr-TR" sz="1600" dirty="0" smtClean="0">
                <a:effectLst>
                  <a:outerShdw blurRad="38100" dist="38100" dir="2700000" algn="tl">
                    <a:srgbClr val="000000">
                      <a:alpha val="43137"/>
                    </a:srgbClr>
                  </a:outerShdw>
                </a:effectLst>
                <a:latin typeface="Comic Sans MS" pitchFamily="66" charset="0"/>
              </a:rPr>
              <a:t>Jenerasyon (</a:t>
            </a:r>
            <a:r>
              <a:rPr lang="tr-TR" sz="1600" dirty="0" err="1" smtClean="0">
                <a:effectLst>
                  <a:outerShdw blurRad="38100" dist="38100" dir="2700000" algn="tl">
                    <a:srgbClr val="000000">
                      <a:alpha val="43137"/>
                    </a:srgbClr>
                  </a:outerShdw>
                </a:effectLst>
                <a:latin typeface="Comic Sans MS" pitchFamily="66" charset="0"/>
              </a:rPr>
              <a:t>terkedildi</a:t>
            </a:r>
            <a:r>
              <a:rPr lang="tr-TR" sz="1600" dirty="0" smtClean="0">
                <a:effectLst>
                  <a:outerShdw blurRad="38100" dist="38100" dir="2700000" algn="tl">
                    <a:srgbClr val="000000">
                      <a:alpha val="43137"/>
                    </a:srgbClr>
                  </a:outerShdw>
                </a:effectLst>
                <a:latin typeface="Comic Sans MS" pitchFamily="66" charset="0"/>
              </a:rPr>
              <a:t>) </a:t>
            </a:r>
          </a:p>
          <a:p>
            <a:pPr marL="1987550" lvl="3" indent="-342900" eaLnBrk="1" hangingPunct="1">
              <a:lnSpc>
                <a:spcPct val="80000"/>
              </a:lnSpc>
              <a:buClr>
                <a:srgbClr val="FFFF00"/>
              </a:buClr>
              <a:buSzPct val="105000"/>
              <a:buFont typeface="Wingdings" pitchFamily="2" charset="2"/>
              <a:buChar char="ü"/>
              <a:defRPr/>
            </a:pPr>
            <a:r>
              <a:rPr lang="tr-TR" sz="1400" dirty="0" err="1" smtClean="0">
                <a:effectLst>
                  <a:outerShdw blurRad="38100" dist="38100" dir="2700000" algn="tl">
                    <a:srgbClr val="000000">
                      <a:alpha val="43137"/>
                    </a:srgbClr>
                  </a:outerShdw>
                </a:effectLst>
                <a:latin typeface="Comic Sans MS" pitchFamily="66" charset="0"/>
              </a:rPr>
              <a:t>Tolbutamide</a:t>
            </a:r>
            <a:endParaRPr lang="tr-TR" sz="1400" dirty="0" smtClean="0">
              <a:effectLst>
                <a:outerShdw blurRad="38100" dist="38100" dir="2700000" algn="tl">
                  <a:srgbClr val="000000">
                    <a:alpha val="43137"/>
                  </a:srgbClr>
                </a:outerShdw>
              </a:effectLst>
              <a:latin typeface="Comic Sans MS" pitchFamily="66" charset="0"/>
            </a:endParaRPr>
          </a:p>
          <a:p>
            <a:pPr marL="1987550" lvl="3" indent="-342900" eaLnBrk="1" hangingPunct="1">
              <a:lnSpc>
                <a:spcPct val="80000"/>
              </a:lnSpc>
              <a:buClr>
                <a:srgbClr val="FFFF00"/>
              </a:buClr>
              <a:buSzPct val="105000"/>
              <a:buFont typeface="Wingdings" pitchFamily="2" charset="2"/>
              <a:buChar char="ü"/>
              <a:defRPr/>
            </a:pPr>
            <a:r>
              <a:rPr lang="tr-TR" sz="1400" dirty="0" err="1" smtClean="0">
                <a:effectLst>
                  <a:outerShdw blurRad="38100" dist="38100" dir="2700000" algn="tl">
                    <a:srgbClr val="000000">
                      <a:alpha val="43137"/>
                    </a:srgbClr>
                  </a:outerShdw>
                </a:effectLst>
                <a:latin typeface="Comic Sans MS" pitchFamily="66" charset="0"/>
              </a:rPr>
              <a:t>Klorpropamid</a:t>
            </a:r>
            <a:endParaRPr lang="tr-TR" sz="1400" dirty="0" smtClean="0">
              <a:effectLst>
                <a:outerShdw blurRad="38100" dist="38100" dir="2700000" algn="tl">
                  <a:srgbClr val="000000">
                    <a:alpha val="43137"/>
                  </a:srgbClr>
                </a:outerShdw>
              </a:effectLst>
              <a:latin typeface="Comic Sans MS" pitchFamily="66" charset="0"/>
            </a:endParaRPr>
          </a:p>
          <a:p>
            <a:pPr marL="1465263" lvl="2" indent="-381000" eaLnBrk="1" hangingPunct="1">
              <a:lnSpc>
                <a:spcPct val="80000"/>
              </a:lnSpc>
              <a:buClr>
                <a:srgbClr val="FFFF00"/>
              </a:buClr>
              <a:buSzPct val="105000"/>
              <a:buFont typeface="Wingdings" pitchFamily="2" charset="2"/>
              <a:buAutoNum type="arabicPeriod"/>
              <a:defRPr/>
            </a:pPr>
            <a:r>
              <a:rPr lang="tr-TR" sz="1600" dirty="0" smtClean="0">
                <a:effectLst>
                  <a:outerShdw blurRad="38100" dist="38100" dir="2700000" algn="tl">
                    <a:srgbClr val="000000">
                      <a:alpha val="43137"/>
                    </a:srgbClr>
                  </a:outerShdw>
                </a:effectLst>
                <a:latin typeface="Comic Sans MS" pitchFamily="66" charset="0"/>
              </a:rPr>
              <a:t>Jenerasyon </a:t>
            </a:r>
          </a:p>
          <a:p>
            <a:pPr marL="1987550" lvl="3" indent="-342900" eaLnBrk="1" hangingPunct="1">
              <a:lnSpc>
                <a:spcPct val="80000"/>
              </a:lnSpc>
              <a:buClr>
                <a:srgbClr val="FFFF00"/>
              </a:buClr>
              <a:buSzPct val="105000"/>
              <a:buFont typeface="Wingdings" pitchFamily="2" charset="2"/>
              <a:buChar char="ü"/>
              <a:defRPr/>
            </a:pPr>
            <a:r>
              <a:rPr lang="tr-TR" sz="1400" dirty="0" err="1" smtClean="0">
                <a:effectLst>
                  <a:outerShdw blurRad="38100" dist="38100" dir="2700000" algn="tl">
                    <a:srgbClr val="000000">
                      <a:alpha val="43137"/>
                    </a:srgbClr>
                  </a:outerShdw>
                </a:effectLst>
                <a:latin typeface="Comic Sans MS" pitchFamily="66" charset="0"/>
              </a:rPr>
              <a:t>Gliburid</a:t>
            </a:r>
            <a:r>
              <a:rPr lang="tr-TR" sz="1400" dirty="0" smtClean="0">
                <a:effectLst>
                  <a:outerShdw blurRad="38100" dist="38100" dir="2700000" algn="tl">
                    <a:srgbClr val="000000">
                      <a:alpha val="43137"/>
                    </a:srgbClr>
                  </a:outerShdw>
                </a:effectLst>
                <a:latin typeface="Comic Sans MS" pitchFamily="66" charset="0"/>
              </a:rPr>
              <a:t> </a:t>
            </a:r>
          </a:p>
          <a:p>
            <a:pPr marL="1987550" lvl="3" indent="-342900" eaLnBrk="1" hangingPunct="1">
              <a:lnSpc>
                <a:spcPct val="80000"/>
              </a:lnSpc>
              <a:buClr>
                <a:srgbClr val="FFFF00"/>
              </a:buClr>
              <a:buSzPct val="105000"/>
              <a:buFont typeface="Wingdings" pitchFamily="2" charset="2"/>
              <a:buChar char="ü"/>
              <a:defRPr/>
            </a:pPr>
            <a:r>
              <a:rPr lang="tr-TR" sz="1400" dirty="0" err="1" smtClean="0">
                <a:effectLst>
                  <a:outerShdw blurRad="38100" dist="38100" dir="2700000" algn="tl">
                    <a:srgbClr val="000000">
                      <a:alpha val="43137"/>
                    </a:srgbClr>
                  </a:outerShdw>
                </a:effectLst>
                <a:latin typeface="Comic Sans MS" pitchFamily="66" charset="0"/>
              </a:rPr>
              <a:t>Glipizid</a:t>
            </a:r>
            <a:r>
              <a:rPr lang="tr-TR" sz="1400" dirty="0" smtClean="0">
                <a:effectLst>
                  <a:outerShdw blurRad="38100" dist="38100" dir="2700000" algn="tl">
                    <a:srgbClr val="000000">
                      <a:alpha val="43137"/>
                    </a:srgbClr>
                  </a:outerShdw>
                </a:effectLst>
                <a:latin typeface="Comic Sans MS" pitchFamily="66" charset="0"/>
              </a:rPr>
              <a:t> </a:t>
            </a:r>
          </a:p>
          <a:p>
            <a:pPr marL="1987550" lvl="3" indent="-342900" eaLnBrk="1" hangingPunct="1">
              <a:lnSpc>
                <a:spcPct val="80000"/>
              </a:lnSpc>
              <a:buClr>
                <a:srgbClr val="FFFF00"/>
              </a:buClr>
              <a:buSzPct val="105000"/>
              <a:buFont typeface="Wingdings" pitchFamily="2" charset="2"/>
              <a:buChar char="ü"/>
              <a:defRPr/>
            </a:pPr>
            <a:r>
              <a:rPr lang="tr-TR" sz="1400" dirty="0" err="1" smtClean="0">
                <a:effectLst>
                  <a:outerShdw blurRad="38100" dist="38100" dir="2700000" algn="tl">
                    <a:srgbClr val="000000">
                      <a:alpha val="43137"/>
                    </a:srgbClr>
                  </a:outerShdw>
                </a:effectLst>
                <a:latin typeface="Comic Sans MS" pitchFamily="66" charset="0"/>
              </a:rPr>
              <a:t>Glikazid</a:t>
            </a:r>
            <a:endParaRPr lang="tr-TR" sz="1400" dirty="0" smtClean="0">
              <a:effectLst>
                <a:outerShdw blurRad="38100" dist="38100" dir="2700000" algn="tl">
                  <a:srgbClr val="000000">
                    <a:alpha val="43137"/>
                  </a:srgbClr>
                </a:outerShdw>
              </a:effectLst>
              <a:latin typeface="Comic Sans MS" pitchFamily="66" charset="0"/>
            </a:endParaRPr>
          </a:p>
          <a:p>
            <a:pPr marL="1987550" lvl="3" indent="-342900" eaLnBrk="1" hangingPunct="1">
              <a:lnSpc>
                <a:spcPct val="80000"/>
              </a:lnSpc>
              <a:buClr>
                <a:srgbClr val="FFFF00"/>
              </a:buClr>
              <a:buSzPct val="105000"/>
              <a:buFont typeface="Wingdings" pitchFamily="2" charset="2"/>
              <a:buChar char="ü"/>
              <a:defRPr/>
            </a:pPr>
            <a:r>
              <a:rPr lang="tr-TR" sz="1400" dirty="0" err="1" smtClean="0">
                <a:effectLst>
                  <a:outerShdw blurRad="38100" dist="38100" dir="2700000" algn="tl">
                    <a:srgbClr val="000000">
                      <a:alpha val="43137"/>
                    </a:srgbClr>
                  </a:outerShdw>
                </a:effectLst>
                <a:latin typeface="Comic Sans MS" pitchFamily="66" charset="0"/>
              </a:rPr>
              <a:t>Glimeprid</a:t>
            </a:r>
            <a:endParaRPr lang="tr-TR" sz="1400" dirty="0" smtClean="0">
              <a:effectLst>
                <a:outerShdw blurRad="38100" dist="38100" dir="2700000" algn="tl">
                  <a:srgbClr val="000000">
                    <a:alpha val="43137"/>
                  </a:srgbClr>
                </a:outerShdw>
              </a:effectLst>
              <a:latin typeface="Comic Sans MS" pitchFamily="66" charset="0"/>
            </a:endParaRPr>
          </a:p>
          <a:p>
            <a:pPr marL="904875" lvl="1" indent="-192088" eaLnBrk="1" hangingPunct="1">
              <a:lnSpc>
                <a:spcPct val="80000"/>
              </a:lnSpc>
              <a:buClr>
                <a:srgbClr val="FFFF00"/>
              </a:buClr>
              <a:buSzPct val="105000"/>
              <a:buFont typeface="Wingdings" pitchFamily="2" charset="2"/>
              <a:buChar char="q"/>
              <a:defRPr/>
            </a:pPr>
            <a:r>
              <a:rPr lang="tr-TR" sz="1800" dirty="0" err="1" smtClean="0">
                <a:effectLst>
                  <a:outerShdw blurRad="38100" dist="38100" dir="2700000" algn="tl">
                    <a:srgbClr val="000000">
                      <a:alpha val="43137"/>
                    </a:srgbClr>
                  </a:outerShdw>
                </a:effectLst>
                <a:latin typeface="Comic Sans MS" pitchFamily="66" charset="0"/>
              </a:rPr>
              <a:t>Meglitinid</a:t>
            </a:r>
            <a:r>
              <a:rPr lang="tr-TR" sz="1800" dirty="0" smtClean="0">
                <a:effectLst>
                  <a:outerShdw blurRad="38100" dist="38100" dir="2700000" algn="tl">
                    <a:srgbClr val="000000">
                      <a:alpha val="43137"/>
                    </a:srgbClr>
                  </a:outerShdw>
                </a:effectLst>
                <a:latin typeface="Comic Sans MS" pitchFamily="66" charset="0"/>
              </a:rPr>
              <a:t> </a:t>
            </a:r>
            <a:r>
              <a:rPr lang="tr-TR" sz="1800" dirty="0" err="1" smtClean="0">
                <a:effectLst>
                  <a:outerShdw blurRad="38100" dist="38100" dir="2700000" algn="tl">
                    <a:srgbClr val="000000">
                      <a:alpha val="43137"/>
                    </a:srgbClr>
                  </a:outerShdw>
                </a:effectLst>
                <a:latin typeface="Comic Sans MS" pitchFamily="66" charset="0"/>
              </a:rPr>
              <a:t>analogları</a:t>
            </a:r>
            <a:endParaRPr lang="tr-TR" sz="1800" dirty="0" smtClean="0">
              <a:effectLst>
                <a:outerShdw blurRad="38100" dist="38100" dir="2700000" algn="tl">
                  <a:srgbClr val="000000">
                    <a:alpha val="43137"/>
                  </a:srgbClr>
                </a:outerShdw>
              </a:effectLst>
              <a:latin typeface="Comic Sans MS" pitchFamily="66" charset="0"/>
            </a:endParaRPr>
          </a:p>
          <a:p>
            <a:pPr marL="1465263" lvl="2" indent="-381000" eaLnBrk="1" hangingPunct="1">
              <a:lnSpc>
                <a:spcPct val="80000"/>
              </a:lnSpc>
              <a:buClr>
                <a:srgbClr val="FFFF00"/>
              </a:buClr>
              <a:buSzPct val="105000"/>
              <a:buFont typeface="Wingdings" pitchFamily="2" charset="2"/>
              <a:buNone/>
              <a:defRPr/>
            </a:pPr>
            <a:r>
              <a:rPr lang="tr-TR" sz="1600" dirty="0" smtClean="0">
                <a:effectLst>
                  <a:outerShdw blurRad="38100" dist="38100" dir="2700000" algn="tl">
                    <a:srgbClr val="000000">
                      <a:alpha val="43137"/>
                    </a:srgbClr>
                  </a:outerShdw>
                </a:effectLst>
                <a:latin typeface="Comic Sans MS" pitchFamily="66" charset="0"/>
              </a:rPr>
              <a:t>              </a:t>
            </a:r>
            <a:r>
              <a:rPr lang="tr-TR" sz="1600" dirty="0" err="1" smtClean="0">
                <a:effectLst>
                  <a:outerShdw blurRad="38100" dist="38100" dir="2700000" algn="tl">
                    <a:srgbClr val="000000">
                      <a:alpha val="43137"/>
                    </a:srgbClr>
                  </a:outerShdw>
                </a:effectLst>
                <a:latin typeface="Comic Sans MS" pitchFamily="66" charset="0"/>
              </a:rPr>
              <a:t>Repaglinid</a:t>
            </a:r>
            <a:endParaRPr lang="tr-TR" sz="1600" dirty="0" smtClean="0">
              <a:effectLst>
                <a:outerShdw blurRad="38100" dist="38100" dir="2700000" algn="tl">
                  <a:srgbClr val="000000">
                    <a:alpha val="43137"/>
                  </a:srgbClr>
                </a:outerShdw>
              </a:effectLst>
              <a:latin typeface="Comic Sans MS" pitchFamily="66" charset="0"/>
            </a:endParaRPr>
          </a:p>
          <a:p>
            <a:pPr marL="904875" lvl="1" indent="-192088" eaLnBrk="1" hangingPunct="1">
              <a:lnSpc>
                <a:spcPct val="80000"/>
              </a:lnSpc>
              <a:buClr>
                <a:srgbClr val="FFFF00"/>
              </a:buClr>
              <a:buSzPct val="105000"/>
              <a:buNone/>
              <a:defRPr/>
            </a:pPr>
            <a:r>
              <a:rPr lang="tr-TR" sz="1800" dirty="0" smtClean="0">
                <a:effectLst>
                  <a:outerShdw blurRad="38100" dist="38100" dir="2700000" algn="tl">
                    <a:srgbClr val="000000">
                      <a:alpha val="43137"/>
                    </a:srgbClr>
                  </a:outerShdw>
                </a:effectLst>
                <a:latin typeface="Comic Sans MS" pitchFamily="66" charset="0"/>
              </a:rPr>
              <a:t>                   </a:t>
            </a:r>
            <a:r>
              <a:rPr lang="tr-TR" sz="1600" dirty="0" err="1" smtClean="0">
                <a:effectLst>
                  <a:outerShdw blurRad="38100" dist="38100" dir="2700000" algn="tl">
                    <a:srgbClr val="000000">
                      <a:alpha val="43137"/>
                    </a:srgbClr>
                  </a:outerShdw>
                </a:effectLst>
                <a:latin typeface="Comic Sans MS" pitchFamily="66" charset="0"/>
              </a:rPr>
              <a:t>Nateglinid</a:t>
            </a:r>
            <a:r>
              <a:rPr lang="tr-TR" sz="1600" dirty="0" smtClean="0">
                <a:effectLst>
                  <a:outerShdw blurRad="38100" dist="38100" dir="2700000" algn="tl">
                    <a:srgbClr val="000000">
                      <a:alpha val="43137"/>
                    </a:srgbClr>
                  </a:outerShdw>
                </a:effectLst>
                <a:latin typeface="Comic Sans MS" pitchFamily="66" charset="0"/>
              </a:rPr>
              <a:t> </a:t>
            </a:r>
          </a:p>
          <a:p>
            <a:pPr marL="904875" lvl="1" indent="-192088" eaLnBrk="1" hangingPunct="1">
              <a:lnSpc>
                <a:spcPct val="80000"/>
              </a:lnSpc>
              <a:buClr>
                <a:srgbClr val="FFFF00"/>
              </a:buClr>
              <a:buSzPct val="105000"/>
              <a:buFont typeface="Wingdings" pitchFamily="2" charset="2"/>
              <a:buNone/>
              <a:defRPr/>
            </a:pPr>
            <a:endParaRPr lang="tr-TR" sz="1600" dirty="0" smtClean="0">
              <a:effectLst>
                <a:outerShdw blurRad="38100" dist="38100" dir="2700000" algn="tl">
                  <a:srgbClr val="000000">
                    <a:alpha val="43137"/>
                  </a:srgbClr>
                </a:outerShdw>
              </a:effectLst>
              <a:latin typeface="Comic Sans MS" pitchFamily="66" charset="0"/>
            </a:endParaRPr>
          </a:p>
          <a:p>
            <a:pPr marL="1987550" lvl="3" indent="-342900" eaLnBrk="1" hangingPunct="1">
              <a:lnSpc>
                <a:spcPct val="80000"/>
              </a:lnSpc>
              <a:buFont typeface="Monotype Sorts" charset="2"/>
              <a:buAutoNum type="arabicPeriod"/>
              <a:defRPr/>
            </a:pPr>
            <a:endParaRPr lang="tr-TR" sz="1600" dirty="0" smtClean="0">
              <a:effectLst>
                <a:outerShdw blurRad="38100" dist="38100" dir="2700000" algn="tl">
                  <a:srgbClr val="000000">
                    <a:alpha val="43137"/>
                  </a:srgbClr>
                </a:outerShdw>
              </a:effectLst>
              <a:latin typeface="Comic Sans MS" pitchFamily="66" charset="0"/>
            </a:endParaRPr>
          </a:p>
        </p:txBody>
      </p:sp>
      <p:sp>
        <p:nvSpPr>
          <p:cNvPr id="51204" name="Rectangle 4"/>
          <p:cNvSpPr>
            <a:spLocks noChangeArrowheads="1"/>
          </p:cNvSpPr>
          <p:nvPr/>
        </p:nvSpPr>
        <p:spPr bwMode="auto">
          <a:xfrm>
            <a:off x="4499992" y="1052562"/>
            <a:ext cx="4787900" cy="5447645"/>
          </a:xfrm>
          <a:prstGeom prst="rect">
            <a:avLst/>
          </a:prstGeom>
          <a:noFill/>
          <a:ln w="12700">
            <a:noFill/>
            <a:miter lim="800000"/>
            <a:headEnd type="none" w="sm" len="sm"/>
            <a:tailEnd type="none" w="sm" len="sm"/>
          </a:ln>
          <a:effectLst/>
        </p:spPr>
        <p:txBody>
          <a:bodyPr>
            <a:spAutoFit/>
          </a:bodyPr>
          <a:lstStyle/>
          <a:p>
            <a:pPr marL="792163" lvl="1" indent="-612775" eaLnBrk="0" hangingPunct="0">
              <a:buClr>
                <a:srgbClr val="FFFF00"/>
              </a:buClr>
              <a:buFont typeface="Wingdings" pitchFamily="2" charset="2"/>
              <a:buNone/>
              <a:defRPr/>
            </a:pPr>
            <a:endParaRPr lang="tr-TR" sz="1400" dirty="0">
              <a:effectLst>
                <a:outerShdw blurRad="38100" dist="38100" dir="2700000" algn="tl">
                  <a:srgbClr val="000000">
                    <a:alpha val="43137"/>
                  </a:srgbClr>
                </a:outerShdw>
              </a:effectLst>
            </a:endParaRPr>
          </a:p>
          <a:p>
            <a:pPr eaLnBrk="0" hangingPunct="0">
              <a:buClr>
                <a:srgbClr val="FFFF00"/>
              </a:buClr>
              <a:buFontTx/>
              <a:buAutoNum type="arabicPeriod" startAt="3"/>
              <a:defRPr/>
            </a:pPr>
            <a:r>
              <a:rPr lang="tr-TR" sz="2000" dirty="0">
                <a:solidFill>
                  <a:srgbClr val="FFFF00"/>
                </a:solidFill>
                <a:effectLst>
                  <a:outerShdw blurRad="38100" dist="38100" dir="2700000" algn="tl">
                    <a:srgbClr val="000000">
                      <a:alpha val="43137"/>
                    </a:srgbClr>
                  </a:outerShdw>
                </a:effectLst>
              </a:rPr>
              <a:t>Karbonhidrat </a:t>
            </a:r>
            <a:r>
              <a:rPr lang="tr-TR" sz="2000" dirty="0" err="1">
                <a:solidFill>
                  <a:srgbClr val="FFFF00"/>
                </a:solidFill>
                <a:effectLst>
                  <a:outerShdw blurRad="38100" dist="38100" dir="2700000" algn="tl">
                    <a:srgbClr val="000000">
                      <a:alpha val="43137"/>
                    </a:srgbClr>
                  </a:outerShdw>
                </a:effectLst>
              </a:rPr>
              <a:t>absorbsiyonunu</a:t>
            </a:r>
            <a:r>
              <a:rPr lang="tr-TR" sz="2000" dirty="0">
                <a:solidFill>
                  <a:srgbClr val="FFFF00"/>
                </a:solidFill>
                <a:effectLst>
                  <a:outerShdw blurRad="38100" dist="38100" dir="2700000" algn="tl">
                    <a:srgbClr val="000000">
                      <a:alpha val="43137"/>
                    </a:srgbClr>
                  </a:outerShdw>
                </a:effectLst>
              </a:rPr>
              <a:t> </a:t>
            </a:r>
            <a:r>
              <a:rPr lang="tr-TR" sz="2000" dirty="0" smtClean="0">
                <a:solidFill>
                  <a:srgbClr val="FFFF00"/>
                </a:solidFill>
                <a:effectLst>
                  <a:outerShdw blurRad="38100" dist="38100" dir="2700000" algn="tl">
                    <a:srgbClr val="000000">
                      <a:alpha val="43137"/>
                    </a:srgbClr>
                  </a:outerShdw>
                </a:effectLst>
              </a:rPr>
              <a:t>azaltanlar</a:t>
            </a:r>
          </a:p>
          <a:p>
            <a:pPr eaLnBrk="0" hangingPunct="0">
              <a:buClr>
                <a:srgbClr val="FFFF00"/>
              </a:buClr>
              <a:defRPr/>
            </a:pPr>
            <a:r>
              <a:rPr lang="tr-TR" sz="1600" dirty="0" err="1" smtClean="0">
                <a:effectLst>
                  <a:outerShdw blurRad="38100" dist="38100" dir="2700000" algn="tl">
                    <a:srgbClr val="000000">
                      <a:alpha val="43137"/>
                    </a:srgbClr>
                  </a:outerShdw>
                </a:effectLst>
              </a:rPr>
              <a:t>Akarboz</a:t>
            </a:r>
            <a:r>
              <a:rPr lang="tr-TR" sz="1600" dirty="0" smtClean="0">
                <a:effectLst>
                  <a:outerShdw blurRad="38100" dist="38100" dir="2700000" algn="tl">
                    <a:srgbClr val="000000">
                      <a:alpha val="43137"/>
                    </a:srgbClr>
                  </a:outerShdw>
                </a:effectLst>
              </a:rPr>
              <a:t>, </a:t>
            </a:r>
            <a:r>
              <a:rPr lang="tr-TR" sz="1600" dirty="0" err="1" smtClean="0">
                <a:effectLst>
                  <a:outerShdw blurRad="38100" dist="38100" dir="2700000" algn="tl">
                    <a:srgbClr val="000000">
                      <a:alpha val="43137"/>
                    </a:srgbClr>
                  </a:outerShdw>
                </a:effectLst>
              </a:rPr>
              <a:t>Vogliboz</a:t>
            </a:r>
            <a:r>
              <a:rPr lang="tr-TR" sz="1600" dirty="0" smtClean="0">
                <a:effectLst>
                  <a:outerShdw blurRad="38100" dist="38100" dir="2700000" algn="tl">
                    <a:srgbClr val="000000">
                      <a:alpha val="43137"/>
                    </a:srgbClr>
                  </a:outerShdw>
                </a:effectLst>
              </a:rPr>
              <a:t> , </a:t>
            </a:r>
            <a:r>
              <a:rPr lang="tr-TR" sz="1600" dirty="0" err="1" smtClean="0">
                <a:effectLst>
                  <a:outerShdw blurRad="38100" dist="38100" dir="2700000" algn="tl">
                    <a:srgbClr val="000000">
                      <a:alpha val="43137"/>
                    </a:srgbClr>
                  </a:outerShdw>
                </a:effectLst>
              </a:rPr>
              <a:t>Miglitol</a:t>
            </a:r>
            <a:r>
              <a:rPr lang="tr-TR" sz="1600" dirty="0" smtClean="0">
                <a:effectLst>
                  <a:outerShdw blurRad="38100" dist="38100" dir="2700000" algn="tl">
                    <a:srgbClr val="000000">
                      <a:alpha val="43137"/>
                    </a:srgbClr>
                  </a:outerShdw>
                </a:effectLst>
              </a:rPr>
              <a:t> </a:t>
            </a:r>
          </a:p>
          <a:p>
            <a:pPr eaLnBrk="0" hangingPunct="0">
              <a:buClr>
                <a:srgbClr val="FFFF00"/>
              </a:buClr>
              <a:defRPr/>
            </a:pPr>
            <a:r>
              <a:rPr lang="tr-TR" sz="1400" dirty="0">
                <a:effectLst>
                  <a:outerShdw blurRad="38100" dist="38100" dir="2700000" algn="tl">
                    <a:srgbClr val="000000">
                      <a:alpha val="43137"/>
                    </a:srgbClr>
                  </a:outerShdw>
                </a:effectLst>
              </a:rPr>
              <a:t>	</a:t>
            </a:r>
            <a:r>
              <a:rPr lang="tr-TR" sz="2000" dirty="0">
                <a:effectLst>
                  <a:outerShdw blurRad="38100" dist="38100" dir="2700000" algn="tl">
                    <a:srgbClr val="000000">
                      <a:alpha val="43137"/>
                    </a:srgbClr>
                  </a:outerShdw>
                </a:effectLst>
              </a:rPr>
              <a:t>	</a:t>
            </a:r>
            <a:endParaRPr lang="tr-TR" sz="2000" dirty="0" smtClean="0">
              <a:effectLst>
                <a:outerShdw blurRad="38100" dist="38100" dir="2700000" algn="tl">
                  <a:srgbClr val="000000">
                    <a:alpha val="43137"/>
                  </a:srgbClr>
                </a:outerShdw>
              </a:effectLst>
            </a:endParaRPr>
          </a:p>
          <a:p>
            <a:pPr eaLnBrk="0" hangingPunct="0">
              <a:buClr>
                <a:srgbClr val="FFFF00"/>
              </a:buClr>
              <a:defRPr/>
            </a:pPr>
            <a:r>
              <a:rPr lang="tr-TR" sz="2000" dirty="0" smtClean="0">
                <a:solidFill>
                  <a:srgbClr val="FFFF00"/>
                </a:solidFill>
                <a:effectLst>
                  <a:outerShdw blurRad="38100" dist="38100" dir="2700000" algn="tl">
                    <a:srgbClr val="000000">
                      <a:alpha val="43137"/>
                    </a:srgbClr>
                  </a:outerShdw>
                </a:effectLst>
              </a:rPr>
              <a:t>4</a:t>
            </a:r>
            <a:r>
              <a:rPr lang="tr-TR" sz="2000" dirty="0">
                <a:solidFill>
                  <a:srgbClr val="FFFF00"/>
                </a:solidFill>
                <a:effectLst>
                  <a:outerShdw blurRad="38100" dist="38100" dir="2700000" algn="tl">
                    <a:srgbClr val="000000">
                      <a:alpha val="43137"/>
                    </a:srgbClr>
                  </a:outerShdw>
                </a:effectLst>
              </a:rPr>
              <a:t>. </a:t>
            </a:r>
            <a:r>
              <a:rPr lang="tr-TR" sz="2000" dirty="0" err="1">
                <a:solidFill>
                  <a:srgbClr val="FFFF00"/>
                </a:solidFill>
                <a:effectLst>
                  <a:outerShdw blurRad="38100" dist="38100" dir="2700000" algn="tl">
                    <a:srgbClr val="000000">
                      <a:alpha val="43137"/>
                    </a:srgbClr>
                  </a:outerShdw>
                </a:effectLst>
              </a:rPr>
              <a:t>Inkretin</a:t>
            </a:r>
            <a:r>
              <a:rPr lang="tr-TR" sz="2000" dirty="0">
                <a:solidFill>
                  <a:srgbClr val="FFFF00"/>
                </a:solidFill>
                <a:effectLst>
                  <a:outerShdw blurRad="38100" dist="38100" dir="2700000" algn="tl">
                    <a:srgbClr val="000000">
                      <a:alpha val="43137"/>
                    </a:srgbClr>
                  </a:outerShdw>
                </a:effectLst>
              </a:rPr>
              <a:t> düzeylerini </a:t>
            </a:r>
            <a:r>
              <a:rPr lang="tr-TR" sz="2000" dirty="0" err="1">
                <a:solidFill>
                  <a:srgbClr val="FFFF00"/>
                </a:solidFill>
                <a:effectLst>
                  <a:outerShdw blurRad="38100" dist="38100" dir="2700000" algn="tl">
                    <a:srgbClr val="000000">
                      <a:alpha val="43137"/>
                    </a:srgbClr>
                  </a:outerShdw>
                </a:effectLst>
              </a:rPr>
              <a:t>modifiye</a:t>
            </a:r>
            <a:r>
              <a:rPr lang="tr-TR" sz="2000" dirty="0">
                <a:solidFill>
                  <a:srgbClr val="FFFF00"/>
                </a:solidFill>
                <a:effectLst>
                  <a:outerShdw blurRad="38100" dist="38100" dir="2700000" algn="tl">
                    <a:srgbClr val="000000">
                      <a:alpha val="43137"/>
                    </a:srgbClr>
                  </a:outerShdw>
                </a:effectLst>
              </a:rPr>
              <a:t> eden tedaviler</a:t>
            </a:r>
          </a:p>
          <a:p>
            <a:pPr marL="792163" lvl="1" indent="-612775" eaLnBrk="0" hangingPunct="0">
              <a:buClr>
                <a:srgbClr val="FFFF00"/>
              </a:buClr>
              <a:buFont typeface="Wingdings" pitchFamily="2" charset="2"/>
              <a:buNone/>
              <a:defRPr/>
            </a:pPr>
            <a:r>
              <a:rPr lang="tr-TR" sz="2000" dirty="0">
                <a:solidFill>
                  <a:srgbClr val="FFFF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GLP-1R agonist</a:t>
            </a:r>
            <a:r>
              <a:rPr lang="tr-TR" dirty="0" err="1">
                <a:effectLst>
                  <a:outerShdw blurRad="38100" dist="38100" dir="2700000" algn="tl">
                    <a:srgbClr val="000000">
                      <a:alpha val="43137"/>
                    </a:srgbClr>
                  </a:outerShdw>
                </a:effectLst>
              </a:rPr>
              <a:t>leri</a:t>
            </a:r>
            <a:r>
              <a:rPr lang="tr-TR" dirty="0">
                <a:effectLst>
                  <a:outerShdw blurRad="38100" dist="38100" dir="2700000" algn="tl">
                    <a:srgbClr val="000000">
                      <a:alpha val="43137"/>
                    </a:srgbClr>
                  </a:outerShdw>
                </a:effectLst>
              </a:rPr>
              <a:t> </a:t>
            </a:r>
            <a:endParaRPr lang="tr-TR" dirty="0" smtClean="0">
              <a:effectLst>
                <a:outerShdw blurRad="38100" dist="38100" dir="2700000" algn="tl">
                  <a:srgbClr val="000000">
                    <a:alpha val="43137"/>
                  </a:srgbClr>
                </a:outerShdw>
              </a:effectLst>
            </a:endParaRPr>
          </a:p>
          <a:p>
            <a:pPr marL="792163" lvl="1" indent="-612775" eaLnBrk="0" hangingPunct="0">
              <a:buClr>
                <a:srgbClr val="FFFF00"/>
              </a:buClr>
              <a:buFont typeface="Wingdings" pitchFamily="2" charset="2"/>
              <a:buNone/>
              <a:defRPr/>
            </a:pPr>
            <a:r>
              <a:rPr lang="en-US" dirty="0" smtClean="0">
                <a:effectLst>
                  <a:outerShdw blurRad="38100" dist="38100" dir="2700000" algn="tl">
                    <a:srgbClr val="000000">
                      <a:alpha val="43137"/>
                    </a:srgbClr>
                  </a:outerShdw>
                </a:effectLst>
              </a:rPr>
              <a:t>(</a:t>
            </a:r>
            <a:r>
              <a:rPr lang="en-US" sz="1600" dirty="0" err="1">
                <a:effectLst>
                  <a:outerShdw blurRad="38100" dist="38100" dir="2700000" algn="tl">
                    <a:srgbClr val="000000">
                      <a:alpha val="43137"/>
                    </a:srgbClr>
                  </a:outerShdw>
                </a:effectLst>
              </a:rPr>
              <a:t>exenatide</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liraglutide</a:t>
            </a:r>
            <a:r>
              <a:rPr lang="en-US" sz="1600" dirty="0">
                <a:effectLst>
                  <a:outerShdw blurRad="38100" dist="38100" dir="2700000" algn="tl">
                    <a:srgbClr val="000000">
                      <a:alpha val="43137"/>
                    </a:srgbClr>
                  </a:outerShdw>
                </a:effectLst>
              </a:rPr>
              <a:t>)</a:t>
            </a:r>
            <a:endParaRPr lang="tr-TR" dirty="0">
              <a:effectLst>
                <a:outerShdw blurRad="38100" dist="38100" dir="2700000" algn="tl">
                  <a:srgbClr val="000000">
                    <a:alpha val="43137"/>
                  </a:srgbClr>
                </a:outerShdw>
              </a:effectLst>
            </a:endParaRPr>
          </a:p>
          <a:p>
            <a:pPr marL="792163" lvl="1" indent="-612775" eaLnBrk="0" hangingPunct="0">
              <a:buClr>
                <a:srgbClr val="FFFF00"/>
              </a:buClr>
              <a:buFont typeface="Wingdings" pitchFamily="2" charset="2"/>
              <a:buNone/>
              <a:defRPr/>
            </a:pPr>
            <a:r>
              <a:rPr lang="tr-TR"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DPP-4 inhibit</a:t>
            </a:r>
            <a:r>
              <a:rPr lang="tr-TR" dirty="0" err="1">
                <a:effectLst>
                  <a:outerShdw blurRad="38100" dist="38100" dir="2700000" algn="tl">
                    <a:srgbClr val="000000">
                      <a:alpha val="43137"/>
                    </a:srgbClr>
                  </a:outerShdw>
                </a:effectLst>
              </a:rPr>
              <a:t>öleri</a:t>
            </a:r>
            <a:r>
              <a:rPr lang="en-US" dirty="0">
                <a:effectLst>
                  <a:outerShdw blurRad="38100" dist="38100" dir="2700000" algn="tl">
                    <a:srgbClr val="000000">
                      <a:alpha val="43137"/>
                    </a:srgbClr>
                  </a:outerShdw>
                </a:effectLst>
              </a:rPr>
              <a:t> </a:t>
            </a:r>
            <a:endParaRPr lang="tr-TR" dirty="0" smtClean="0">
              <a:effectLst>
                <a:outerShdw blurRad="38100" dist="38100" dir="2700000" algn="tl">
                  <a:srgbClr val="000000">
                    <a:alpha val="43137"/>
                  </a:srgbClr>
                </a:outerShdw>
              </a:effectLst>
            </a:endParaRPr>
          </a:p>
          <a:p>
            <a:pPr marL="792163" lvl="1" indent="-612775" eaLnBrk="0" hangingPunct="0">
              <a:buClr>
                <a:srgbClr val="FFFF00"/>
              </a:buClr>
              <a:buFont typeface="Wingdings" pitchFamily="2" charset="2"/>
              <a:buNone/>
              <a:defRPr/>
            </a:pPr>
            <a:r>
              <a:rPr lang="en-US" sz="1600" dirty="0" smtClean="0">
                <a:effectLst>
                  <a:outerShdw blurRad="38100" dist="38100" dir="2700000" algn="tl">
                    <a:srgbClr val="000000">
                      <a:alpha val="43137"/>
                    </a:srgbClr>
                  </a:outerShdw>
                </a:effectLst>
              </a:rPr>
              <a:t>(</a:t>
            </a:r>
            <a:r>
              <a:rPr lang="en-US" sz="1600" dirty="0" err="1">
                <a:effectLst>
                  <a:outerShdw blurRad="38100" dist="38100" dir="2700000" algn="tl">
                    <a:srgbClr val="000000">
                      <a:alpha val="43137"/>
                    </a:srgbClr>
                  </a:outerShdw>
                </a:effectLst>
              </a:rPr>
              <a:t>sitagliptin</a:t>
            </a:r>
            <a:r>
              <a:rPr lang="en-US" sz="1600" dirty="0">
                <a:effectLst>
                  <a:outerShdw blurRad="38100" dist="38100" dir="2700000" algn="tl">
                    <a:srgbClr val="000000">
                      <a:alpha val="43137"/>
                    </a:srgbClr>
                  </a:outerShdw>
                </a:effectLst>
              </a:rPr>
              <a:t>, </a:t>
            </a:r>
            <a:r>
              <a:rPr lang="en-US" sz="1600" dirty="0" err="1">
                <a:effectLst>
                  <a:outerShdw blurRad="38100" dist="38100" dir="2700000" algn="tl">
                    <a:srgbClr val="000000">
                      <a:alpha val="43137"/>
                    </a:srgbClr>
                  </a:outerShdw>
                </a:effectLst>
              </a:rPr>
              <a:t>vildagliptin</a:t>
            </a:r>
            <a:r>
              <a:rPr lang="tr-TR" sz="1600" dirty="0">
                <a:effectLst>
                  <a:outerShdw blurRad="38100" dist="38100" dir="2700000" algn="tl">
                    <a:srgbClr val="000000">
                      <a:alpha val="43137"/>
                    </a:srgbClr>
                  </a:outerShdw>
                </a:effectLst>
              </a:rPr>
              <a:t>, </a:t>
            </a:r>
            <a:r>
              <a:rPr lang="tr-TR" sz="1600" dirty="0" err="1">
                <a:effectLst>
                  <a:outerShdw blurRad="38100" dist="38100" dir="2700000" algn="tl">
                    <a:srgbClr val="000000">
                      <a:alpha val="43137"/>
                    </a:srgbClr>
                  </a:outerShdw>
                </a:effectLst>
              </a:rPr>
              <a:t>saxagliptin</a:t>
            </a:r>
            <a:r>
              <a:rPr lang="tr-TR" sz="1600" dirty="0">
                <a:effectLst>
                  <a:outerShdw blurRad="38100" dist="38100" dir="2700000" algn="tl">
                    <a:srgbClr val="000000">
                      <a:alpha val="43137"/>
                    </a:srgbClr>
                  </a:outerShdw>
                </a:effectLst>
              </a:rPr>
              <a:t>, </a:t>
            </a:r>
            <a:r>
              <a:rPr lang="tr-TR" sz="1600" dirty="0" smtClean="0">
                <a:effectLst>
                  <a:outerShdw blurRad="38100" dist="38100" dir="2700000" algn="tl">
                    <a:srgbClr val="000000">
                      <a:alpha val="43137"/>
                    </a:srgbClr>
                  </a:outerShdw>
                </a:effectLst>
              </a:rPr>
              <a:t> vs)</a:t>
            </a:r>
          </a:p>
          <a:p>
            <a:pPr marL="792163" lvl="1" indent="-612775" eaLnBrk="0" hangingPunct="0">
              <a:buClr>
                <a:srgbClr val="FFFF00"/>
              </a:buClr>
              <a:buFont typeface="Wingdings" pitchFamily="2" charset="2"/>
              <a:buNone/>
              <a:defRPr/>
            </a:pPr>
            <a:endParaRPr lang="tr-TR" sz="1600" dirty="0" smtClean="0">
              <a:effectLst>
                <a:outerShdw blurRad="38100" dist="38100" dir="2700000" algn="tl">
                  <a:srgbClr val="000000">
                    <a:alpha val="43137"/>
                  </a:srgbClr>
                </a:outerShdw>
              </a:effectLst>
            </a:endParaRPr>
          </a:p>
          <a:p>
            <a:pPr marL="792163" lvl="1" indent="-612775" eaLnBrk="0" hangingPunct="0">
              <a:buClr>
                <a:srgbClr val="FFFF00"/>
              </a:buClr>
              <a:buFont typeface="Wingdings" pitchFamily="2" charset="2"/>
              <a:buNone/>
              <a:defRPr/>
            </a:pPr>
            <a:r>
              <a:rPr lang="tr-TR" sz="2000" dirty="0" smtClean="0">
                <a:solidFill>
                  <a:srgbClr val="FFFF00"/>
                </a:solidFill>
                <a:effectLst>
                  <a:outerShdw blurRad="38100" dist="38100" dir="2700000" algn="tl">
                    <a:srgbClr val="000000">
                      <a:alpha val="43137"/>
                    </a:srgbClr>
                  </a:outerShdw>
                </a:effectLst>
              </a:rPr>
              <a:t>5. </a:t>
            </a:r>
            <a:r>
              <a:rPr lang="tr-TR" sz="2000" dirty="0" err="1" smtClean="0">
                <a:solidFill>
                  <a:srgbClr val="FFFF00"/>
                </a:solidFill>
                <a:effectLst>
                  <a:outerShdw blurRad="38100" dist="38100" dir="2700000" algn="tl">
                    <a:srgbClr val="000000">
                      <a:alpha val="43137"/>
                    </a:srgbClr>
                  </a:outerShdw>
                </a:effectLst>
              </a:rPr>
              <a:t>Glükozüriyi</a:t>
            </a:r>
            <a:r>
              <a:rPr lang="tr-TR" sz="2000" dirty="0" smtClean="0">
                <a:solidFill>
                  <a:srgbClr val="FFFF00"/>
                </a:solidFill>
                <a:effectLst>
                  <a:outerShdw blurRad="38100" dist="38100" dir="2700000" algn="tl">
                    <a:srgbClr val="000000">
                      <a:alpha val="43137"/>
                    </a:srgbClr>
                  </a:outerShdw>
                </a:effectLst>
              </a:rPr>
              <a:t> ayarlayanlar</a:t>
            </a:r>
          </a:p>
          <a:p>
            <a:pPr marL="792163" lvl="1" indent="-612775" eaLnBrk="0" hangingPunct="0">
              <a:buClr>
                <a:srgbClr val="FFFF00"/>
              </a:buClr>
              <a:buFont typeface="Wingdings" pitchFamily="2" charset="2"/>
              <a:buNone/>
              <a:defRPr/>
            </a:pPr>
            <a:endParaRPr lang="tr-TR" sz="1600" dirty="0" smtClean="0">
              <a:effectLst>
                <a:outerShdw blurRad="38100" dist="38100" dir="2700000" algn="tl">
                  <a:srgbClr val="000000">
                    <a:alpha val="43137"/>
                  </a:srgbClr>
                </a:outerShdw>
              </a:effectLst>
            </a:endParaRPr>
          </a:p>
          <a:p>
            <a:pPr marL="792163" lvl="1" indent="-612775" eaLnBrk="0" hangingPunct="0">
              <a:buClr>
                <a:srgbClr val="FFFF00"/>
              </a:buClr>
              <a:buFont typeface="Wingdings" pitchFamily="2" charset="2"/>
              <a:buNone/>
              <a:defRPr/>
            </a:pPr>
            <a:r>
              <a:rPr lang="tr-TR" sz="1600" dirty="0" err="1" smtClean="0">
                <a:effectLst>
                  <a:outerShdw blurRad="38100" dist="38100" dir="2700000" algn="tl">
                    <a:srgbClr val="000000">
                      <a:alpha val="43137"/>
                    </a:srgbClr>
                  </a:outerShdw>
                </a:effectLst>
              </a:rPr>
              <a:t>Canagliflozin</a:t>
            </a:r>
            <a:r>
              <a:rPr lang="tr-TR" sz="1600" dirty="0" smtClean="0">
                <a:effectLst>
                  <a:outerShdw blurRad="38100" dist="38100" dir="2700000" algn="tl">
                    <a:srgbClr val="000000">
                      <a:alpha val="43137"/>
                    </a:srgbClr>
                  </a:outerShdw>
                </a:effectLst>
              </a:rPr>
              <a:t>, </a:t>
            </a:r>
          </a:p>
          <a:p>
            <a:pPr marL="792163" lvl="1" indent="-612775" eaLnBrk="0" hangingPunct="0">
              <a:buClr>
                <a:srgbClr val="FFFF00"/>
              </a:buClr>
              <a:buFont typeface="Wingdings" pitchFamily="2" charset="2"/>
              <a:buNone/>
              <a:defRPr/>
            </a:pPr>
            <a:r>
              <a:rPr lang="tr-TR" sz="1600" dirty="0" err="1" smtClean="0">
                <a:effectLst>
                  <a:outerShdw blurRad="38100" dist="38100" dir="2700000" algn="tl">
                    <a:srgbClr val="000000">
                      <a:alpha val="43137"/>
                    </a:srgbClr>
                  </a:outerShdw>
                </a:effectLst>
              </a:rPr>
              <a:t>Depagliflozin</a:t>
            </a:r>
            <a:r>
              <a:rPr lang="tr-TR" sz="1600" dirty="0" smtClean="0">
                <a:effectLst>
                  <a:outerShdw blurRad="38100" dist="38100" dir="2700000" algn="tl">
                    <a:srgbClr val="000000">
                      <a:alpha val="43137"/>
                    </a:srgbClr>
                  </a:outerShdw>
                </a:effectLst>
              </a:rPr>
              <a:t>,</a:t>
            </a:r>
          </a:p>
          <a:p>
            <a:pPr marL="792163" lvl="1" indent="-612775" eaLnBrk="0" hangingPunct="0">
              <a:buClr>
                <a:srgbClr val="FFFF00"/>
              </a:buClr>
              <a:buFont typeface="Wingdings" pitchFamily="2" charset="2"/>
              <a:buNone/>
              <a:defRPr/>
            </a:pPr>
            <a:r>
              <a:rPr lang="tr-TR" dirty="0" err="1" smtClean="0">
                <a:effectLst>
                  <a:outerShdw blurRad="38100" dist="38100" dir="2700000" algn="tl">
                    <a:srgbClr val="000000">
                      <a:alpha val="43137"/>
                    </a:srgbClr>
                  </a:outerShdw>
                </a:effectLst>
              </a:rPr>
              <a:t>Enfagliflozin</a:t>
            </a:r>
            <a:endParaRPr lang="en-US" dirty="0">
              <a:effectLst>
                <a:outerShdw blurRad="38100" dist="38100" dir="2700000" algn="tl">
                  <a:srgbClr val="000000">
                    <a:alpha val="43137"/>
                  </a:srgbClr>
                </a:outerShdw>
              </a:effectLst>
            </a:endParaRPr>
          </a:p>
          <a:p>
            <a:pPr marL="792163" lvl="1" indent="-612775" eaLnBrk="0" hangingPunct="0">
              <a:buClr>
                <a:srgbClr val="FFFF00"/>
              </a:buClr>
              <a:buFont typeface="Wingdings" pitchFamily="2" charset="2"/>
              <a:buNone/>
              <a:defRPr/>
            </a:pPr>
            <a:endParaRPr lang="en-US" sz="1400" dirty="0">
              <a:effectLst>
                <a:outerShdw blurRad="38100" dist="38100" dir="2700000" algn="tl">
                  <a:srgbClr val="000000">
                    <a:alpha val="43137"/>
                  </a:srgbClr>
                </a:outerShdw>
              </a:effectLst>
            </a:endParaRPr>
          </a:p>
          <a:p>
            <a:pPr marL="792163" lvl="1" indent="-612775" eaLnBrk="0" hangingPunct="0">
              <a:buClr>
                <a:srgbClr val="FFFF00"/>
              </a:buClr>
              <a:buFont typeface="Wingdings" pitchFamily="2" charset="2"/>
              <a:buNone/>
              <a:defRPr/>
            </a:pPr>
            <a:r>
              <a:rPr lang="tr-TR" sz="2000"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hangingPunct="1">
              <a:defRPr/>
            </a:pPr>
            <a:r>
              <a:rPr lang="tr-TR" sz="3200" b="1" dirty="0" err="1" smtClean="0">
                <a:solidFill>
                  <a:srgbClr val="FFFF00"/>
                </a:solidFill>
                <a:effectLst>
                  <a:outerShdw blurRad="38100" dist="38100" dir="2700000" algn="tl" rotWithShape="0">
                    <a:srgbClr val="000000">
                      <a:alpha val="43137"/>
                    </a:srgbClr>
                  </a:outerShdw>
                </a:effectLst>
                <a:latin typeface="Comic Sans MS" pitchFamily="66" charset="0"/>
              </a:rPr>
              <a:t>Biguanidler</a:t>
            </a: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3200" b="1" dirty="0" err="1" smtClean="0">
                <a:solidFill>
                  <a:srgbClr val="FFFF00"/>
                </a:solidFill>
                <a:effectLst>
                  <a:outerShdw blurRad="38100" dist="38100" dir="2700000" algn="tl" rotWithShape="0">
                    <a:srgbClr val="000000">
                      <a:alpha val="43137"/>
                    </a:srgbClr>
                  </a:outerShdw>
                </a:effectLst>
                <a:latin typeface="Comic Sans MS" pitchFamily="66" charset="0"/>
              </a:rPr>
              <a:t>metformin</a:t>
            </a: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 1) </a:t>
            </a:r>
            <a:b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br>
            <a:endParaRPr lang="tr-TR" sz="3200" dirty="0" smtClean="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119811" name="Rectangle 3"/>
          <p:cNvSpPr>
            <a:spLocks noGrp="1" noChangeArrowheads="1"/>
          </p:cNvSpPr>
          <p:nvPr>
            <p:ph idx="1"/>
          </p:nvPr>
        </p:nvSpPr>
        <p:spPr>
          <a:xfrm>
            <a:off x="421704" y="1233264"/>
            <a:ext cx="8686800" cy="4572000"/>
          </a:xfrm>
        </p:spPr>
        <p:txBody>
          <a:bodyPr>
            <a:normAutofit fontScale="92500"/>
          </a:bodyPr>
          <a:lstStyle/>
          <a:p>
            <a:pPr eaLnBrk="1" hangingPunct="1">
              <a:lnSpc>
                <a:spcPct val="80000"/>
              </a:lnSpc>
              <a:buClr>
                <a:srgbClr val="FFFF00"/>
              </a:buClr>
              <a:buSzTx/>
              <a:buFont typeface="Wingdings" pitchFamily="2" charset="2"/>
              <a:buNone/>
              <a:defRPr/>
            </a:pPr>
            <a:endParaRPr lang="tr-TR" sz="2000" dirty="0" smtClean="0">
              <a:solidFill>
                <a:srgbClr val="FFFF00"/>
              </a:solidFill>
              <a:effectLst>
                <a:outerShdw blurRad="38100" dist="38100" dir="2700000" algn="tl">
                  <a:srgbClr val="000000">
                    <a:alpha val="43137"/>
                  </a:srgbClr>
                </a:outerShdw>
              </a:effectLst>
              <a:latin typeface="Comic Sans MS" pitchFamily="66" charset="0"/>
            </a:endParaRPr>
          </a:p>
          <a:p>
            <a:pPr eaLnBrk="1" hangingPunct="1">
              <a:lnSpc>
                <a:spcPct val="80000"/>
              </a:lnSpc>
              <a:buClr>
                <a:srgbClr val="FFFF00"/>
              </a:buClr>
              <a:buSzTx/>
              <a:buFont typeface="Wingdings" pitchFamily="2" charset="2"/>
              <a:buNone/>
              <a:defRPr/>
            </a:pPr>
            <a:r>
              <a:rPr lang="tr-TR" sz="1800" dirty="0" smtClean="0">
                <a:solidFill>
                  <a:srgbClr val="FFFF00"/>
                </a:solidFill>
                <a:effectLst>
                  <a:outerShdw blurRad="38100" dist="38100" dir="2700000" algn="tl">
                    <a:srgbClr val="000000">
                      <a:alpha val="43137"/>
                    </a:srgbClr>
                  </a:outerShdw>
                </a:effectLst>
                <a:latin typeface="Comic Sans MS" pitchFamily="66" charset="0"/>
              </a:rPr>
              <a:t>(</a:t>
            </a:r>
            <a:r>
              <a:rPr lang="tr-TR" sz="1800" dirty="0" err="1" smtClean="0">
                <a:solidFill>
                  <a:srgbClr val="FFFF00"/>
                </a:solidFill>
                <a:effectLst>
                  <a:outerShdw blurRad="38100" dist="38100" dir="2700000" algn="tl">
                    <a:srgbClr val="000000">
                      <a:alpha val="43137"/>
                    </a:srgbClr>
                  </a:outerShdw>
                </a:effectLst>
                <a:latin typeface="Comic Sans MS" pitchFamily="66" charset="0"/>
              </a:rPr>
              <a:t>Glucophage</a:t>
            </a:r>
            <a:r>
              <a:rPr lang="tr-TR" sz="1800" dirty="0" smtClean="0">
                <a:solidFill>
                  <a:srgbClr val="FFFF00"/>
                </a:solidFill>
                <a:effectLst>
                  <a:outerShdw blurRad="38100" dist="38100" dir="2700000" algn="tl">
                    <a:srgbClr val="000000">
                      <a:alpha val="43137"/>
                    </a:srgbClr>
                  </a:outerShdw>
                </a:effectLst>
                <a:latin typeface="Comic Sans MS" pitchFamily="66" charset="0"/>
              </a:rPr>
              <a:t> ret 850, 1000 mg  </a:t>
            </a:r>
            <a:r>
              <a:rPr lang="tr-TR" sz="1800" dirty="0" err="1" smtClean="0">
                <a:solidFill>
                  <a:srgbClr val="FFFF00"/>
                </a:solidFill>
                <a:effectLst>
                  <a:outerShdw blurRad="38100" dist="38100" dir="2700000" algn="tl">
                    <a:srgbClr val="000000">
                      <a:alpha val="43137"/>
                    </a:srgbClr>
                  </a:outerShdw>
                </a:effectLst>
                <a:latin typeface="Comic Sans MS" pitchFamily="66" charset="0"/>
              </a:rPr>
              <a:t>Glukofen</a:t>
            </a:r>
            <a:r>
              <a:rPr lang="tr-TR" sz="1800" dirty="0" smtClean="0">
                <a:solidFill>
                  <a:srgbClr val="FFFF00"/>
                </a:solidFill>
                <a:effectLst>
                  <a:outerShdw blurRad="38100" dist="38100" dir="2700000" algn="tl">
                    <a:srgbClr val="000000">
                      <a:alpha val="43137"/>
                    </a:srgbClr>
                  </a:outerShdw>
                </a:effectLst>
                <a:latin typeface="Comic Sans MS" pitchFamily="66" charset="0"/>
              </a:rPr>
              <a:t> 500-850 mg, </a:t>
            </a:r>
            <a:r>
              <a:rPr lang="tr-TR" sz="1800" dirty="0" err="1" smtClean="0">
                <a:solidFill>
                  <a:srgbClr val="FFFF00"/>
                </a:solidFill>
                <a:effectLst>
                  <a:outerShdw blurRad="38100" dist="38100" dir="2700000" algn="tl">
                    <a:srgbClr val="000000">
                      <a:alpha val="43137"/>
                    </a:srgbClr>
                  </a:outerShdw>
                </a:effectLst>
                <a:latin typeface="Comic Sans MS" pitchFamily="66" charset="0"/>
              </a:rPr>
              <a:t>Glifor</a:t>
            </a:r>
            <a:r>
              <a:rPr lang="tr-TR" sz="1800" dirty="0" smtClean="0">
                <a:solidFill>
                  <a:srgbClr val="FFFF00"/>
                </a:solidFill>
                <a:effectLst>
                  <a:outerShdw blurRad="38100" dist="38100" dir="2700000" algn="tl">
                    <a:srgbClr val="000000">
                      <a:alpha val="43137"/>
                    </a:srgbClr>
                  </a:outerShdw>
                </a:effectLst>
                <a:latin typeface="Comic Sans MS" pitchFamily="66" charset="0"/>
              </a:rPr>
              <a:t> 500, 1000 mg ….vb)</a:t>
            </a:r>
          </a:p>
          <a:p>
            <a:pPr eaLnBrk="1" hangingPunct="1">
              <a:lnSpc>
                <a:spcPct val="80000"/>
              </a:lnSpc>
              <a:buClr>
                <a:srgbClr val="FFFF00"/>
              </a:buClr>
              <a:buSzTx/>
              <a:buFont typeface="Wingdings" pitchFamily="2" charset="2"/>
              <a:buNone/>
              <a:defRPr/>
            </a:pPr>
            <a:r>
              <a:rPr lang="tr-TR" sz="2000" dirty="0" smtClean="0">
                <a:solidFill>
                  <a:srgbClr val="FFFF00"/>
                </a:solidFill>
                <a:effectLst>
                  <a:outerShdw blurRad="38100" dist="38100" dir="2700000" algn="tl">
                    <a:srgbClr val="000000">
                      <a:alpha val="43137"/>
                    </a:srgbClr>
                  </a:outerShdw>
                </a:effectLst>
                <a:latin typeface="Comic Sans MS" pitchFamily="66" charset="0"/>
              </a:rPr>
              <a:t>                                  </a:t>
            </a:r>
          </a:p>
          <a:p>
            <a:pPr eaLnBrk="1" hangingPunct="1">
              <a:lnSpc>
                <a:spcPct val="80000"/>
              </a:lnSpc>
              <a:buClr>
                <a:srgbClr val="FFFF00"/>
              </a:buClr>
              <a:buSzTx/>
              <a:buFont typeface="Wingdings" pitchFamily="2" charset="2"/>
              <a:buChar char="q"/>
              <a:defRPr/>
            </a:pPr>
            <a:r>
              <a:rPr lang="tr-TR" sz="2400" dirty="0" err="1" smtClean="0">
                <a:effectLst>
                  <a:outerShdw blurRad="38100" dist="38100" dir="2700000" algn="tl">
                    <a:srgbClr val="000000">
                      <a:alpha val="43137"/>
                    </a:srgbClr>
                  </a:outerShdw>
                </a:effectLst>
                <a:latin typeface="Comic Sans MS" pitchFamily="66" charset="0"/>
              </a:rPr>
              <a:t>Glukozun</a:t>
            </a:r>
            <a:r>
              <a:rPr lang="tr-TR" sz="2400" dirty="0" smtClean="0">
                <a:effectLst>
                  <a:outerShdw blurRad="38100" dist="38100" dir="2700000" algn="tl">
                    <a:srgbClr val="000000">
                      <a:alpha val="43137"/>
                    </a:srgbClr>
                  </a:outerShdw>
                </a:effectLst>
                <a:latin typeface="Comic Sans MS" pitchFamily="66" charset="0"/>
              </a:rPr>
              <a:t> </a:t>
            </a:r>
            <a:r>
              <a:rPr lang="tr-TR" sz="2400" dirty="0" err="1" smtClean="0">
                <a:effectLst>
                  <a:outerShdw blurRad="38100" dist="38100" dir="2700000" algn="tl">
                    <a:srgbClr val="000000">
                      <a:alpha val="43137"/>
                    </a:srgbClr>
                  </a:outerShdw>
                </a:effectLst>
                <a:latin typeface="Comic Sans MS" pitchFamily="66" charset="0"/>
              </a:rPr>
              <a:t>barsaktan</a:t>
            </a:r>
            <a:r>
              <a:rPr lang="tr-TR" sz="2400" dirty="0" smtClean="0">
                <a:effectLst>
                  <a:outerShdw blurRad="38100" dist="38100" dir="2700000" algn="tl">
                    <a:srgbClr val="000000">
                      <a:alpha val="43137"/>
                    </a:srgbClr>
                  </a:outerShdw>
                </a:effectLst>
                <a:latin typeface="Comic Sans MS" pitchFamily="66" charset="0"/>
              </a:rPr>
              <a:t> emilimini </a:t>
            </a:r>
            <a:r>
              <a:rPr lang="tr-TR" sz="2400" dirty="0" smtClean="0">
                <a:effectLst>
                  <a:outerShdw blurRad="38100" dist="38100" dir="2700000" algn="tl">
                    <a:srgbClr val="000000">
                      <a:alpha val="43137"/>
                    </a:srgbClr>
                  </a:outerShdw>
                </a:effectLst>
                <a:latin typeface="Comic Sans MS" pitchFamily="66" charset="0"/>
                <a:sym typeface="Symbol" pitchFamily="18" charset="2"/>
              </a:rPr>
              <a:t></a:t>
            </a:r>
          </a:p>
          <a:p>
            <a:pPr eaLnBrk="1" hangingPunct="1">
              <a:lnSpc>
                <a:spcPct val="80000"/>
              </a:lnSpc>
              <a:buClr>
                <a:srgbClr val="FFFF00"/>
              </a:buClr>
              <a:buSzTx/>
              <a:buFont typeface="Wingdings" pitchFamily="2" charset="2"/>
              <a:buChar char="q"/>
              <a:defRPr/>
            </a:pPr>
            <a:r>
              <a:rPr lang="tr-TR" sz="2400" dirty="0" err="1" smtClean="0">
                <a:effectLst>
                  <a:outerShdw blurRad="38100" dist="38100" dir="2700000" algn="tl">
                    <a:srgbClr val="000000">
                      <a:alpha val="43137"/>
                    </a:srgbClr>
                  </a:outerShdw>
                </a:effectLst>
                <a:latin typeface="Comic Sans MS" pitchFamily="66" charset="0"/>
                <a:sym typeface="Symbol" pitchFamily="18" charset="2"/>
              </a:rPr>
              <a:t>Hepatik</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r>
              <a:rPr lang="tr-TR" sz="2400" dirty="0" err="1" smtClean="0">
                <a:effectLst>
                  <a:outerShdw blurRad="38100" dist="38100" dir="2700000" algn="tl">
                    <a:srgbClr val="000000">
                      <a:alpha val="43137"/>
                    </a:srgbClr>
                  </a:outerShdw>
                </a:effectLst>
                <a:latin typeface="Comic Sans MS" pitchFamily="66" charset="0"/>
                <a:sym typeface="Symbol" pitchFamily="18" charset="2"/>
              </a:rPr>
              <a:t>glukoneogenezi</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p>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sym typeface="Symbol" pitchFamily="18" charset="2"/>
              </a:rPr>
              <a:t>Kastaki </a:t>
            </a:r>
            <a:r>
              <a:rPr lang="tr-TR" sz="2400" dirty="0" err="1" smtClean="0">
                <a:effectLst>
                  <a:outerShdw blurRad="38100" dist="38100" dir="2700000" algn="tl">
                    <a:srgbClr val="000000">
                      <a:alpha val="43137"/>
                    </a:srgbClr>
                  </a:outerShdw>
                </a:effectLst>
                <a:latin typeface="Comic Sans MS" pitchFamily="66" charset="0"/>
                <a:sym typeface="Symbol" pitchFamily="18" charset="2"/>
              </a:rPr>
              <a:t>glukoz</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r>
              <a:rPr lang="tr-TR" sz="2400" dirty="0" err="1" smtClean="0">
                <a:effectLst>
                  <a:outerShdw blurRad="38100" dist="38100" dir="2700000" algn="tl">
                    <a:srgbClr val="000000">
                      <a:alpha val="43137"/>
                    </a:srgbClr>
                  </a:outerShdw>
                </a:effectLst>
                <a:latin typeface="Comic Sans MS" pitchFamily="66" charset="0"/>
                <a:sym typeface="Symbol" pitchFamily="18" charset="2"/>
              </a:rPr>
              <a:t>trasportunu</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p>
          <a:p>
            <a:pPr eaLnBrk="1" hangingPunct="1">
              <a:lnSpc>
                <a:spcPct val="80000"/>
              </a:lnSpc>
              <a:buClr>
                <a:srgbClr val="FFFF00"/>
              </a:buClr>
              <a:buSzTx/>
              <a:buFont typeface="Wingdings" pitchFamily="2" charset="2"/>
              <a:buChar char="q"/>
              <a:defRPr/>
            </a:pPr>
            <a:r>
              <a:rPr lang="tr-TR" sz="2400" dirty="0" err="1" smtClean="0">
                <a:effectLst>
                  <a:outerShdw blurRad="38100" dist="38100" dir="2700000" algn="tl">
                    <a:srgbClr val="000000">
                      <a:alpha val="43137"/>
                    </a:srgbClr>
                  </a:outerShdw>
                </a:effectLst>
                <a:latin typeface="Comic Sans MS" pitchFamily="66" charset="0"/>
                <a:sym typeface="Symbol" pitchFamily="18" charset="2"/>
              </a:rPr>
              <a:t>İnsülin</a:t>
            </a:r>
            <a:r>
              <a:rPr lang="tr-TR" sz="2400" dirty="0" smtClean="0">
                <a:effectLst>
                  <a:outerShdw blurRad="38100" dist="38100" dir="2700000" algn="tl">
                    <a:srgbClr val="000000">
                      <a:alpha val="43137"/>
                    </a:srgbClr>
                  </a:outerShdw>
                </a:effectLst>
                <a:latin typeface="Comic Sans MS" pitchFamily="66" charset="0"/>
                <a:sym typeface="Symbol" pitchFamily="18" charset="2"/>
              </a:rPr>
              <a:t> duyarlı dokularda GLUT-4 </a:t>
            </a:r>
          </a:p>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rPr>
              <a:t>APG 60-70 mg</a:t>
            </a:r>
            <a:r>
              <a:rPr lang="tr-TR" sz="2400" dirty="0" smtClean="0">
                <a:effectLst>
                  <a:outerShdw blurRad="38100" dist="38100" dir="2700000" algn="tl">
                    <a:srgbClr val="000000">
                      <a:alpha val="43137"/>
                    </a:srgbClr>
                  </a:outerShdw>
                </a:effectLst>
                <a:latin typeface="Comic Sans MS" pitchFamily="66" charset="0"/>
                <a:sym typeface="Symbol" pitchFamily="18" charset="2"/>
              </a:rPr>
              <a:t>-İPG</a:t>
            </a:r>
          </a:p>
          <a:p>
            <a:pPr eaLnBrk="1" hangingPunct="1">
              <a:lnSpc>
                <a:spcPct val="80000"/>
              </a:lnSpc>
              <a:buClr>
                <a:srgbClr val="FFFF00"/>
              </a:buClr>
              <a:buSzTx/>
              <a:buFont typeface="Wingdings" pitchFamily="2" charset="2"/>
              <a:buChar char="q"/>
              <a:defRPr/>
            </a:pPr>
            <a:r>
              <a:rPr lang="tr-TR" sz="2400" dirty="0" err="1" smtClean="0">
                <a:effectLst>
                  <a:outerShdw blurRad="38100" dist="38100" dir="2700000" algn="tl">
                    <a:srgbClr val="000000">
                      <a:alpha val="43137"/>
                    </a:srgbClr>
                  </a:outerShdw>
                </a:effectLst>
                <a:latin typeface="Comic Sans MS" pitchFamily="66" charset="0"/>
                <a:sym typeface="Symbol" pitchFamily="18" charset="2"/>
              </a:rPr>
              <a:t>Hiperglisemi</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p>
          <a:p>
            <a:pPr eaLnBrk="1" hangingPunct="1">
              <a:lnSpc>
                <a:spcPct val="80000"/>
              </a:lnSpc>
              <a:buClr>
                <a:srgbClr val="FFFF00"/>
              </a:buClr>
              <a:buSzTx/>
              <a:buFont typeface="Wingdings" pitchFamily="2" charset="2"/>
              <a:buChar char="q"/>
              <a:defRPr/>
            </a:pPr>
            <a:r>
              <a:rPr lang="tr-TR" sz="2400" dirty="0" err="1" smtClean="0">
                <a:effectLst>
                  <a:outerShdw blurRad="38100" dist="38100" dir="2700000" algn="tl">
                    <a:srgbClr val="000000">
                      <a:alpha val="43137"/>
                    </a:srgbClr>
                  </a:outerShdw>
                </a:effectLst>
                <a:latin typeface="Comic Sans MS" pitchFamily="66" charset="0"/>
                <a:sym typeface="Symbol" pitchFamily="18" charset="2"/>
              </a:rPr>
              <a:t>Hiperinsülinemi</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p>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sym typeface="Symbol" pitchFamily="18" charset="2"/>
              </a:rPr>
              <a:t>İştah azalır -kilo kaybı-</a:t>
            </a:r>
            <a:r>
              <a:rPr lang="tr-TR" sz="2400" dirty="0" err="1" smtClean="0">
                <a:effectLst>
                  <a:outerShdw blurRad="38100" dist="38100" dir="2700000" algn="tl">
                    <a:srgbClr val="000000">
                      <a:alpha val="43137"/>
                    </a:srgbClr>
                  </a:outerShdw>
                </a:effectLst>
                <a:latin typeface="Comic Sans MS" pitchFamily="66" charset="0"/>
                <a:sym typeface="Symbol" pitchFamily="18" charset="2"/>
              </a:rPr>
              <a:t>visseral</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r>
              <a:rPr lang="tr-TR" sz="2400" dirty="0" err="1" smtClean="0">
                <a:effectLst>
                  <a:outerShdw blurRad="38100" dist="38100" dir="2700000" algn="tl">
                    <a:srgbClr val="000000">
                      <a:alpha val="43137"/>
                    </a:srgbClr>
                  </a:outerShdw>
                </a:effectLst>
                <a:latin typeface="Comic Sans MS" pitchFamily="66" charset="0"/>
                <a:sym typeface="Symbol" pitchFamily="18" charset="2"/>
              </a:rPr>
              <a:t>adipozite</a:t>
            </a:r>
            <a:r>
              <a:rPr lang="tr-TR" sz="2400" dirty="0" smtClean="0">
                <a:effectLst>
                  <a:outerShdw blurRad="38100" dist="38100" dir="2700000" algn="tl">
                    <a:srgbClr val="000000">
                      <a:alpha val="43137"/>
                    </a:srgbClr>
                  </a:outerShdw>
                </a:effectLst>
                <a:latin typeface="Comic Sans MS" pitchFamily="66" charset="0"/>
                <a:sym typeface="Symbol" pitchFamily="18" charset="2"/>
              </a:rPr>
              <a:t> </a:t>
            </a:r>
          </a:p>
          <a:p>
            <a:pPr eaLnBrk="1" hangingPunct="1">
              <a:lnSpc>
                <a:spcPct val="80000"/>
              </a:lnSpc>
              <a:buClr>
                <a:srgbClr val="FFFF00"/>
              </a:buClr>
              <a:buSzTx/>
              <a:buFont typeface="Wingdings" pitchFamily="2" charset="2"/>
              <a:buChar char="q"/>
              <a:defRPr/>
            </a:pPr>
            <a:r>
              <a:rPr lang="tr-TR" sz="2400" dirty="0" err="1" smtClean="0">
                <a:effectLst>
                  <a:outerShdw blurRad="38100" dist="38100" dir="2700000" algn="tl">
                    <a:srgbClr val="000000">
                      <a:alpha val="43137"/>
                    </a:srgbClr>
                  </a:outerShdw>
                </a:effectLst>
                <a:latin typeface="Comic Sans MS" pitchFamily="66" charset="0"/>
                <a:sym typeface="Symbol" pitchFamily="18" charset="2"/>
              </a:rPr>
              <a:t>Lipidleri</a:t>
            </a:r>
            <a:r>
              <a:rPr lang="tr-TR" sz="2400" dirty="0" smtClean="0">
                <a:effectLst>
                  <a:outerShdw blurRad="38100" dist="38100" dir="2700000" algn="tl">
                    <a:srgbClr val="000000">
                      <a:alpha val="43137"/>
                    </a:srgbClr>
                  </a:outerShdw>
                </a:effectLst>
                <a:latin typeface="Comic Sans MS" pitchFamily="66" charset="0"/>
                <a:sym typeface="Symbol" pitchFamily="18" charset="2"/>
              </a:rPr>
              <a:t>  (LDL,TG)</a:t>
            </a:r>
          </a:p>
          <a:p>
            <a:pPr>
              <a:lnSpc>
                <a:spcPct val="80000"/>
              </a:lnSpc>
              <a:buClr>
                <a:srgbClr val="FFFF00"/>
              </a:buClr>
              <a:buSzTx/>
              <a:buFont typeface="Wingdings" pitchFamily="2" charset="2"/>
              <a:buChar char="q"/>
              <a:defRPr/>
            </a:pPr>
            <a:endParaRPr lang="tr-TR" sz="2000" dirty="0" smtClean="0">
              <a:effectLst>
                <a:outerShdw blurRad="38100" dist="38100" dir="2700000" algn="tl">
                  <a:srgbClr val="000000">
                    <a:alpha val="43137"/>
                  </a:srgbClr>
                </a:outerShdw>
              </a:effectLst>
              <a:latin typeface="Comic Sans MS" pitchFamily="66" charset="0"/>
            </a:endParaRPr>
          </a:p>
          <a:p>
            <a:pPr>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rPr>
              <a:t>Doz: 2-3  x500-850-1000  mg yemek sonrası  (göreceli arttır)</a:t>
            </a:r>
          </a:p>
          <a:p>
            <a:pPr eaLnBrk="1" hangingPunct="1">
              <a:lnSpc>
                <a:spcPct val="80000"/>
              </a:lnSpc>
              <a:buClr>
                <a:srgbClr val="FFFF00"/>
              </a:buClr>
              <a:buSzTx/>
              <a:buFont typeface="Wingdings" pitchFamily="2" charset="2"/>
              <a:buChar char="q"/>
              <a:defRPr/>
            </a:pPr>
            <a:endParaRPr lang="tr-TR" sz="1800" dirty="0" smtClean="0">
              <a:effectLst>
                <a:outerShdw blurRad="38100" dist="38100" dir="2700000" algn="tl">
                  <a:srgbClr val="000000">
                    <a:alpha val="43137"/>
                  </a:srgbClr>
                </a:outerShdw>
              </a:effectLst>
              <a:latin typeface="Comic Sans MS" pitchFamily="66" charset="0"/>
              <a:sym typeface="Symbol" pitchFamily="18" charset="2"/>
            </a:endParaRPr>
          </a:p>
          <a:p>
            <a:pPr eaLnBrk="1" hangingPunct="1">
              <a:lnSpc>
                <a:spcPct val="80000"/>
              </a:lnSpc>
              <a:buClr>
                <a:srgbClr val="FFFF00"/>
              </a:buClr>
              <a:buSzTx/>
              <a:buFont typeface="Wingdings" pitchFamily="2" charset="2"/>
              <a:buNone/>
              <a:defRPr/>
            </a:pPr>
            <a:endParaRPr lang="tr-TR" sz="1800" b="1" dirty="0" smtClean="0">
              <a:effectLst>
                <a:outerShdw blurRad="38100" dist="38100" dir="2700000" algn="tl">
                  <a:srgbClr val="000000">
                    <a:alpha val="43137"/>
                  </a:srgbClr>
                </a:outerShdw>
              </a:effectLst>
              <a:latin typeface="Comic Sans MS" pitchFamily="66" charset="0"/>
              <a:sym typeface="Symbol" pitchFamily="18" charset="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78904" y="197767"/>
            <a:ext cx="8229600" cy="1143001"/>
          </a:xfrm>
        </p:spPr>
        <p:txBody>
          <a:bodyPr>
            <a:normAutofit/>
          </a:bodyPr>
          <a:lstStyle/>
          <a:p>
            <a:pPr>
              <a:defRPr/>
            </a:pPr>
            <a:r>
              <a:rPr lang="tr-TR" sz="3600" b="1"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3600" b="1" dirty="0" err="1" smtClean="0">
                <a:solidFill>
                  <a:srgbClr val="FFFF00"/>
                </a:solidFill>
                <a:effectLst>
                  <a:outerShdw blurRad="38100" dist="38100" dir="2700000" algn="tl" rotWithShape="0">
                    <a:srgbClr val="000000">
                      <a:alpha val="43137"/>
                    </a:srgbClr>
                  </a:outerShdw>
                </a:effectLst>
                <a:latin typeface="Comic Sans MS" pitchFamily="66" charset="0"/>
              </a:rPr>
              <a:t>Biguanidler</a:t>
            </a:r>
            <a:r>
              <a:rPr lang="tr-TR" sz="3600" b="1"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3600" b="1" dirty="0" err="1" smtClean="0">
                <a:solidFill>
                  <a:srgbClr val="FFFF00"/>
                </a:solidFill>
                <a:effectLst>
                  <a:outerShdw blurRad="38100" dist="38100" dir="2700000" algn="tl" rotWithShape="0">
                    <a:srgbClr val="000000">
                      <a:alpha val="43137"/>
                    </a:srgbClr>
                  </a:outerShdw>
                </a:effectLst>
                <a:latin typeface="Comic Sans MS" pitchFamily="66" charset="0"/>
              </a:rPr>
              <a:t>metformin</a:t>
            </a:r>
            <a:r>
              <a:rPr lang="tr-TR" sz="3600" b="1" dirty="0" smtClean="0">
                <a:solidFill>
                  <a:srgbClr val="FFFF00"/>
                </a:solidFill>
                <a:effectLst>
                  <a:outerShdw blurRad="38100" dist="38100" dir="2700000" algn="tl" rotWithShape="0">
                    <a:srgbClr val="000000">
                      <a:alpha val="43137"/>
                    </a:srgbClr>
                  </a:outerShdw>
                </a:effectLst>
                <a:latin typeface="Comic Sans MS" pitchFamily="66" charset="0"/>
              </a:rPr>
              <a:t> 2)  </a:t>
            </a:r>
            <a:r>
              <a:rPr lang="tr-TR" sz="4000" b="1" dirty="0" smtClean="0">
                <a:solidFill>
                  <a:srgbClr val="FFFF00"/>
                </a:solidFill>
                <a:effectLst>
                  <a:outerShdw blurRad="38100" dist="38100" dir="2700000" algn="tl" rotWithShape="0">
                    <a:srgbClr val="000000">
                      <a:alpha val="43137"/>
                    </a:srgbClr>
                  </a:outerShdw>
                </a:effectLst>
                <a:latin typeface="Comic Sans MS" pitchFamily="66" charset="0"/>
              </a:rPr>
              <a:t>	</a:t>
            </a:r>
          </a:p>
        </p:txBody>
      </p:sp>
      <p:sp>
        <p:nvSpPr>
          <p:cNvPr id="121859" name="Rectangle 3"/>
          <p:cNvSpPr>
            <a:spLocks noGrp="1" noChangeArrowheads="1"/>
          </p:cNvSpPr>
          <p:nvPr>
            <p:ph idx="1"/>
          </p:nvPr>
        </p:nvSpPr>
        <p:spPr>
          <a:xfrm>
            <a:off x="950912" y="1418555"/>
            <a:ext cx="8229600" cy="4530725"/>
          </a:xfrm>
        </p:spPr>
        <p:txBody>
          <a:bodyPr>
            <a:normAutofit lnSpcReduction="10000"/>
          </a:bodyPr>
          <a:lstStyle/>
          <a:p>
            <a:pPr marL="0" indent="0" eaLnBrk="1" hangingPunct="1">
              <a:lnSpc>
                <a:spcPct val="80000"/>
              </a:lnSpc>
              <a:buClr>
                <a:srgbClr val="FFFF00"/>
              </a:buClr>
              <a:buSzTx/>
              <a:buFont typeface="Wingdings" pitchFamily="2" charset="2"/>
              <a:buNone/>
              <a:defRPr/>
            </a:pPr>
            <a:r>
              <a:rPr lang="tr-TR" sz="2400" dirty="0" smtClean="0">
                <a:solidFill>
                  <a:srgbClr val="FFFF00"/>
                </a:solidFill>
                <a:effectLst>
                  <a:outerShdw blurRad="38100" dist="38100" dir="2700000" algn="tl">
                    <a:srgbClr val="000000">
                      <a:alpha val="43137"/>
                    </a:srgbClr>
                  </a:outerShdw>
                </a:effectLst>
                <a:latin typeface="Comic Sans MS" pitchFamily="66" charset="0"/>
              </a:rPr>
              <a:t>Yan etkileri</a:t>
            </a:r>
          </a:p>
          <a:p>
            <a:pPr marL="179388" lvl="1" indent="0" eaLnBrk="1" hangingPunct="1">
              <a:lnSpc>
                <a:spcPct val="80000"/>
              </a:lnSpc>
              <a:buClr>
                <a:srgbClr val="FFFF00"/>
              </a:buClr>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Laktik </a:t>
            </a:r>
            <a:r>
              <a:rPr lang="tr-TR" sz="2000" dirty="0" err="1" smtClean="0">
                <a:effectLst>
                  <a:outerShdw blurRad="38100" dist="38100" dir="2700000" algn="tl">
                    <a:srgbClr val="000000">
                      <a:alpha val="43137"/>
                    </a:srgbClr>
                  </a:outerShdw>
                </a:effectLst>
                <a:latin typeface="Comic Sans MS" pitchFamily="66" charset="0"/>
              </a:rPr>
              <a:t>asidoz</a:t>
            </a:r>
            <a:endParaRPr lang="tr-TR" sz="2000" dirty="0" smtClean="0">
              <a:effectLst>
                <a:outerShdw blurRad="38100" dist="38100" dir="2700000" algn="tl">
                  <a:srgbClr val="000000">
                    <a:alpha val="43137"/>
                  </a:srgbClr>
                </a:outerShdw>
              </a:effectLst>
              <a:latin typeface="Comic Sans MS" pitchFamily="66" charset="0"/>
            </a:endParaRPr>
          </a:p>
          <a:p>
            <a:pPr marL="179388" lvl="1" indent="0" eaLnBrk="1" hangingPunct="1">
              <a:lnSpc>
                <a:spcPct val="80000"/>
              </a:lnSpc>
              <a:buClr>
                <a:srgbClr val="FFFF00"/>
              </a:buClr>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GIS semptomları</a:t>
            </a:r>
          </a:p>
          <a:p>
            <a:pPr marL="179388" lvl="1" indent="0" eaLnBrk="1" hangingPunct="1">
              <a:lnSpc>
                <a:spcPct val="80000"/>
              </a:lnSpc>
              <a:buClr>
                <a:srgbClr val="FFFF00"/>
              </a:buClr>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Ağızda metalik tat</a:t>
            </a:r>
          </a:p>
          <a:p>
            <a:pPr marL="179388" lvl="1" indent="0" eaLnBrk="1" hangingPunct="1">
              <a:lnSpc>
                <a:spcPct val="80000"/>
              </a:lnSpc>
              <a:buClr>
                <a:srgbClr val="FFFF00"/>
              </a:buClr>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Deride döküntü</a:t>
            </a:r>
          </a:p>
          <a:p>
            <a:pPr marL="179388" lvl="1" indent="0" eaLnBrk="1" hangingPunct="1">
              <a:lnSpc>
                <a:spcPct val="80000"/>
              </a:lnSpc>
              <a:buClr>
                <a:srgbClr val="FFFF00"/>
              </a:buClr>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Hematolojik reaksiyonlar</a:t>
            </a:r>
          </a:p>
          <a:p>
            <a:pPr marL="179388" lvl="1" indent="0" eaLnBrk="1" hangingPunct="1">
              <a:lnSpc>
                <a:spcPct val="80000"/>
              </a:lnSpc>
              <a:buClr>
                <a:srgbClr val="FFFF00"/>
              </a:buClr>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B12 eksikliği (kronik kullanımda B12 desteği)  </a:t>
            </a:r>
          </a:p>
          <a:p>
            <a:pPr marL="179388" lvl="1" indent="0" eaLnBrk="1" hangingPunct="1">
              <a:lnSpc>
                <a:spcPct val="80000"/>
              </a:lnSpc>
              <a:buClr>
                <a:srgbClr val="FFFF00"/>
              </a:buClr>
              <a:buFont typeface="Wingdings" pitchFamily="2" charset="2"/>
              <a:buChar char="Ø"/>
              <a:defRPr/>
            </a:pPr>
            <a:endParaRPr lang="tr-TR" sz="2000" dirty="0" smtClean="0">
              <a:effectLst>
                <a:outerShdw blurRad="38100" dist="38100" dir="2700000" algn="tl">
                  <a:srgbClr val="000000">
                    <a:alpha val="43137"/>
                  </a:srgbClr>
                </a:outerShdw>
              </a:effectLst>
              <a:latin typeface="Comic Sans MS" pitchFamily="66" charset="0"/>
            </a:endParaRPr>
          </a:p>
          <a:p>
            <a:pPr marL="0" indent="0" eaLnBrk="1" hangingPunct="1">
              <a:lnSpc>
                <a:spcPct val="80000"/>
              </a:lnSpc>
              <a:buClr>
                <a:srgbClr val="FFFF00"/>
              </a:buClr>
              <a:buSzTx/>
              <a:buFont typeface="Wingdings" pitchFamily="2" charset="2"/>
              <a:buNone/>
              <a:defRPr/>
            </a:pPr>
            <a:r>
              <a:rPr lang="tr-TR" sz="2000" dirty="0" err="1" smtClean="0">
                <a:solidFill>
                  <a:srgbClr val="FFFF00"/>
                </a:solidFill>
                <a:effectLst>
                  <a:outerShdw blurRad="38100" dist="38100" dir="2700000" algn="tl">
                    <a:srgbClr val="000000">
                      <a:alpha val="43137"/>
                    </a:srgbClr>
                  </a:outerShdw>
                </a:effectLst>
                <a:latin typeface="Comic Sans MS" pitchFamily="66" charset="0"/>
              </a:rPr>
              <a:t>Kontrendikasyonları</a:t>
            </a:r>
            <a:endParaRPr lang="tr-TR" sz="2000" dirty="0" smtClean="0">
              <a:solidFill>
                <a:srgbClr val="FFFF00"/>
              </a:solidFill>
              <a:effectLst>
                <a:outerShdw blurRad="38100" dist="38100" dir="2700000" algn="tl">
                  <a:srgbClr val="000000">
                    <a:alpha val="43137"/>
                  </a:srgbClr>
                </a:outerShdw>
              </a:effectLst>
              <a:latin typeface="Comic Sans MS" pitchFamily="66" charset="0"/>
            </a:endParaRPr>
          </a:p>
          <a:p>
            <a:pPr marL="179388" lvl="1" indent="0" eaLnBrk="1" hangingPunct="1">
              <a:lnSpc>
                <a:spcPct val="80000"/>
              </a:lnSpc>
              <a:buClr>
                <a:srgbClr val="FFFF00"/>
              </a:buClr>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Akut/kronik </a:t>
            </a:r>
            <a:r>
              <a:rPr lang="tr-TR" sz="2000" dirty="0" err="1" smtClean="0">
                <a:effectLst>
                  <a:outerShdw blurRad="38100" dist="38100" dir="2700000" algn="tl">
                    <a:srgbClr val="000000">
                      <a:alpha val="43137"/>
                    </a:srgbClr>
                  </a:outerShdw>
                </a:effectLst>
                <a:latin typeface="Comic Sans MS" pitchFamily="66" charset="0"/>
              </a:rPr>
              <a:t>metabolik</a:t>
            </a:r>
            <a:r>
              <a:rPr lang="tr-TR" sz="2000" dirty="0" smtClean="0">
                <a:effectLst>
                  <a:outerShdw blurRad="38100" dist="38100" dir="2700000" algn="tl">
                    <a:srgbClr val="000000">
                      <a:alpha val="43137"/>
                    </a:srgbClr>
                  </a:outerShdw>
                </a:effectLst>
                <a:latin typeface="Comic Sans MS" pitchFamily="66" charset="0"/>
              </a:rPr>
              <a:t> </a:t>
            </a:r>
            <a:r>
              <a:rPr lang="tr-TR" sz="2000" dirty="0" err="1" smtClean="0">
                <a:effectLst>
                  <a:outerShdw blurRad="38100" dist="38100" dir="2700000" algn="tl">
                    <a:srgbClr val="000000">
                      <a:alpha val="43137"/>
                    </a:srgbClr>
                  </a:outerShdw>
                </a:effectLst>
                <a:latin typeface="Comic Sans MS" pitchFamily="66" charset="0"/>
              </a:rPr>
              <a:t>asidoz</a:t>
            </a:r>
            <a:r>
              <a:rPr lang="tr-TR" sz="2000" dirty="0" smtClean="0">
                <a:effectLst>
                  <a:outerShdw blurRad="38100" dist="38100" dir="2700000" algn="tl">
                    <a:srgbClr val="000000">
                      <a:alpha val="43137"/>
                    </a:srgbClr>
                  </a:outerShdw>
                </a:effectLst>
                <a:latin typeface="Comic Sans MS" pitchFamily="66" charset="0"/>
              </a:rPr>
              <a:t> </a:t>
            </a:r>
          </a:p>
          <a:p>
            <a:pPr marL="0" indent="0" eaLnBrk="1" hangingPunct="1">
              <a:lnSpc>
                <a:spcPct val="80000"/>
              </a:lnSpc>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Hipersensitivite</a:t>
            </a:r>
            <a:endParaRPr lang="tr-TR" sz="2000" dirty="0" smtClean="0">
              <a:effectLst>
                <a:outerShdw blurRad="38100" dist="38100" dir="2700000" algn="tl">
                  <a:srgbClr val="000000">
                    <a:alpha val="43137"/>
                  </a:srgbClr>
                </a:outerShdw>
              </a:effectLst>
              <a:latin typeface="Comic Sans MS" pitchFamily="66" charset="0"/>
            </a:endParaRPr>
          </a:p>
          <a:p>
            <a:pPr marL="0" indent="0" eaLnBrk="1" hangingPunct="1">
              <a:lnSpc>
                <a:spcPct val="80000"/>
              </a:lnSpc>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Konjestif</a:t>
            </a:r>
            <a:r>
              <a:rPr lang="tr-TR" sz="2000" dirty="0" smtClean="0">
                <a:effectLst>
                  <a:outerShdw blurRad="38100" dist="38100" dir="2700000" algn="tl">
                    <a:srgbClr val="000000">
                      <a:alpha val="43137"/>
                    </a:srgbClr>
                  </a:outerShdw>
                </a:effectLst>
                <a:latin typeface="Comic Sans MS" pitchFamily="66" charset="0"/>
              </a:rPr>
              <a:t> kalp yetmezliği</a:t>
            </a:r>
          </a:p>
          <a:p>
            <a:pPr marL="0" indent="0" eaLnBrk="1" hangingPunct="1">
              <a:lnSpc>
                <a:spcPct val="80000"/>
              </a:lnSpc>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Renal</a:t>
            </a:r>
            <a:r>
              <a:rPr lang="tr-TR" sz="2000" dirty="0" smtClean="0">
                <a:effectLst>
                  <a:outerShdw blurRad="38100" dist="38100" dir="2700000" algn="tl">
                    <a:srgbClr val="000000">
                      <a:alpha val="43137"/>
                    </a:srgbClr>
                  </a:outerShdw>
                </a:effectLst>
                <a:latin typeface="Comic Sans MS" pitchFamily="66" charset="0"/>
              </a:rPr>
              <a:t> </a:t>
            </a:r>
            <a:r>
              <a:rPr lang="tr-TR" sz="2000" dirty="0" err="1" smtClean="0">
                <a:effectLst>
                  <a:outerShdw blurRad="38100" dist="38100" dir="2700000" algn="tl">
                    <a:srgbClr val="000000">
                      <a:alpha val="43137"/>
                    </a:srgbClr>
                  </a:outerShdw>
                </a:effectLst>
                <a:latin typeface="Comic Sans MS" pitchFamily="66" charset="0"/>
              </a:rPr>
              <a:t>disfonksiyon</a:t>
            </a:r>
            <a:endParaRPr lang="tr-TR" sz="2000" dirty="0" smtClean="0">
              <a:effectLst>
                <a:outerShdw blurRad="38100" dist="38100" dir="2700000" algn="tl">
                  <a:srgbClr val="000000">
                    <a:alpha val="43137"/>
                  </a:srgbClr>
                </a:outerShdw>
              </a:effectLst>
              <a:latin typeface="Comic Sans MS" pitchFamily="66" charset="0"/>
            </a:endParaRPr>
          </a:p>
          <a:p>
            <a:pPr marL="0" indent="0" eaLnBrk="1" hangingPunct="1">
              <a:lnSpc>
                <a:spcPct val="80000"/>
              </a:lnSpc>
              <a:buClr>
                <a:srgbClr val="FFFF00"/>
              </a:buClr>
              <a:buSzTx/>
              <a:buFont typeface="Wingdings" pitchFamily="2" charset="2"/>
              <a:buNone/>
              <a:defRPr/>
            </a:pPr>
            <a:r>
              <a:rPr lang="tr-TR" sz="2000" dirty="0" smtClean="0">
                <a:effectLst>
                  <a:outerShdw blurRad="38100" dist="38100" dir="2700000" algn="tl">
                    <a:srgbClr val="000000">
                      <a:alpha val="43137"/>
                    </a:srgbClr>
                  </a:outerShdw>
                </a:effectLst>
                <a:latin typeface="Comic Sans MS" pitchFamily="66" charset="0"/>
              </a:rPr>
              <a:t>        </a:t>
            </a:r>
            <a:r>
              <a:rPr lang="tr-TR" sz="2000" dirty="0" err="1" smtClean="0">
                <a:effectLst>
                  <a:outerShdw blurRad="38100" dist="38100" dir="2700000" algn="tl">
                    <a:srgbClr val="000000">
                      <a:alpha val="43137"/>
                    </a:srgbClr>
                  </a:outerShdw>
                </a:effectLst>
                <a:latin typeface="Comic Sans MS" pitchFamily="66" charset="0"/>
              </a:rPr>
              <a:t>kreatinin</a:t>
            </a:r>
            <a:r>
              <a:rPr lang="tr-TR" sz="2000" dirty="0" smtClean="0">
                <a:effectLst>
                  <a:outerShdw blurRad="38100" dist="38100" dir="2700000" algn="tl">
                    <a:srgbClr val="000000">
                      <a:alpha val="43137"/>
                    </a:srgbClr>
                  </a:outerShdw>
                </a:effectLst>
                <a:latin typeface="Comic Sans MS" pitchFamily="66" charset="0"/>
              </a:rPr>
              <a:t>:    </a:t>
            </a:r>
            <a:r>
              <a:rPr lang="tr-TR" sz="2000" dirty="0" smtClean="0">
                <a:effectLst>
                  <a:outerShdw blurRad="38100" dist="38100" dir="2700000" algn="tl">
                    <a:srgbClr val="000000">
                      <a:alpha val="43137"/>
                    </a:srgbClr>
                  </a:outerShdw>
                </a:effectLst>
                <a:latin typeface="Comic Sans MS" pitchFamily="66" charset="0"/>
                <a:sym typeface="Symbol" pitchFamily="18" charset="2"/>
              </a:rPr>
              <a:t> 1,5  mg/</a:t>
            </a:r>
            <a:r>
              <a:rPr lang="tr-TR" sz="2000" dirty="0" err="1" smtClean="0">
                <a:effectLst>
                  <a:outerShdw blurRad="38100" dist="38100" dir="2700000" algn="tl">
                    <a:srgbClr val="000000">
                      <a:alpha val="43137"/>
                    </a:srgbClr>
                  </a:outerShdw>
                </a:effectLst>
                <a:latin typeface="Comic Sans MS" pitchFamily="66" charset="0"/>
                <a:sym typeface="Symbol" pitchFamily="18" charset="2"/>
              </a:rPr>
              <a:t>dl</a:t>
            </a:r>
            <a:endParaRPr lang="tr-TR" sz="2000" dirty="0" smtClean="0">
              <a:effectLst>
                <a:outerShdw blurRad="38100" dist="38100" dir="2700000" algn="tl">
                  <a:srgbClr val="000000">
                    <a:alpha val="43137"/>
                  </a:srgbClr>
                </a:outerShdw>
              </a:effectLst>
              <a:latin typeface="Comic Sans MS" pitchFamily="66" charset="0"/>
              <a:sym typeface="Symbol" pitchFamily="18" charset="2"/>
            </a:endParaRPr>
          </a:p>
          <a:p>
            <a:pPr marL="0" indent="0" eaLnBrk="1" hangingPunct="1">
              <a:lnSpc>
                <a:spcPct val="80000"/>
              </a:lnSpc>
              <a:buClr>
                <a:srgbClr val="FFFF00"/>
              </a:buClr>
              <a:buSzTx/>
              <a:buFont typeface="Wingdings" pitchFamily="2" charset="2"/>
              <a:buNone/>
              <a:defRPr/>
            </a:pPr>
            <a:r>
              <a:rPr lang="tr-TR" sz="2000" dirty="0" smtClean="0">
                <a:effectLst>
                  <a:outerShdw blurRad="38100" dist="38100" dir="2700000" algn="tl">
                    <a:srgbClr val="000000">
                      <a:alpha val="43137"/>
                    </a:srgbClr>
                  </a:outerShdw>
                </a:effectLst>
                <a:latin typeface="Comic Sans MS" pitchFamily="66" charset="0"/>
                <a:sym typeface="Symbol" pitchFamily="18" charset="2"/>
              </a:rPr>
              <a:t>        </a:t>
            </a:r>
          </a:p>
          <a:p>
            <a:pPr marL="179388" lvl="1" indent="0" eaLnBrk="1" hangingPunct="1">
              <a:lnSpc>
                <a:spcPct val="80000"/>
              </a:lnSpc>
              <a:buClr>
                <a:srgbClr val="FFFF00"/>
              </a:buClr>
              <a:buFont typeface="Wingdings" pitchFamily="2" charset="2"/>
              <a:buChar char="Ø"/>
              <a:defRPr/>
            </a:pPr>
            <a:endParaRPr lang="tr-TR" sz="1600" dirty="0" smtClean="0">
              <a:effectLst>
                <a:outerShdw blurRad="38100" dist="38100" dir="2700000" algn="tl">
                  <a:srgbClr val="000000">
                    <a:alpha val="43137"/>
                  </a:srgbClr>
                </a:outerShdw>
              </a:effectLst>
              <a:latin typeface="Comic Sans MS" pitchFamily="66" charset="0"/>
            </a:endParaRPr>
          </a:p>
          <a:p>
            <a:pPr marL="0" indent="0" eaLnBrk="1" hangingPunct="1">
              <a:lnSpc>
                <a:spcPct val="80000"/>
              </a:lnSpc>
              <a:buClr>
                <a:srgbClr val="FFFF00"/>
              </a:buClr>
              <a:buSzTx/>
              <a:buFont typeface="Wingdings" pitchFamily="2" charset="2"/>
              <a:buChar char="Ø"/>
              <a:defRPr/>
            </a:pPr>
            <a:endParaRPr lang="tr-TR" sz="16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493713"/>
            <a:ext cx="8229600" cy="1143000"/>
          </a:xfrm>
        </p:spPr>
        <p:txBody>
          <a:bodyPr>
            <a:normAutofit/>
          </a:bodyPr>
          <a:lstStyle/>
          <a:p>
            <a:pPr eaLnBrk="1" hangingPunct="1">
              <a:defRPr/>
            </a:pPr>
            <a:r>
              <a:rPr lang="tr-TR" sz="3200" smtClean="0">
                <a:solidFill>
                  <a:srgbClr val="FFFF00"/>
                </a:solidFill>
                <a:effectLst>
                  <a:outerShdw blurRad="38100" dist="38100" dir="2700000" algn="tl" rotWithShape="0">
                    <a:srgbClr val="000000">
                      <a:alpha val="43137"/>
                    </a:srgbClr>
                  </a:outerShdw>
                </a:effectLst>
                <a:latin typeface="Comic Sans MS" pitchFamily="66" charset="0"/>
              </a:rPr>
              <a:t>Glitazonlar</a:t>
            </a:r>
            <a:br>
              <a:rPr lang="tr-TR" sz="3200" smtClean="0">
                <a:solidFill>
                  <a:srgbClr val="FFFF00"/>
                </a:solidFill>
                <a:effectLst>
                  <a:outerShdw blurRad="38100" dist="38100" dir="2700000" algn="tl" rotWithShape="0">
                    <a:srgbClr val="000000">
                      <a:alpha val="43137"/>
                    </a:srgbClr>
                  </a:outerShdw>
                </a:effectLst>
                <a:latin typeface="Comic Sans MS" pitchFamily="66" charset="0"/>
              </a:rPr>
            </a:br>
            <a:r>
              <a:rPr lang="tr-TR" sz="3200" smtClean="0">
                <a:solidFill>
                  <a:srgbClr val="FFFF00"/>
                </a:solidFill>
                <a:effectLst>
                  <a:outerShdw blurRad="38100" dist="38100" dir="2700000" algn="tl" rotWithShape="0">
                    <a:srgbClr val="000000">
                      <a:alpha val="43137"/>
                    </a:srgbClr>
                  </a:outerShdw>
                </a:effectLst>
                <a:latin typeface="Comic Sans MS" pitchFamily="66" charset="0"/>
              </a:rPr>
              <a:t>PPAR </a:t>
            </a:r>
            <a:r>
              <a:rPr lang="tr-TR" sz="3200" smtClean="0">
                <a:solidFill>
                  <a:srgbClr val="FFFF00"/>
                </a:solidFill>
                <a:effectLst>
                  <a:outerShdw blurRad="38100" dist="38100" dir="2700000" algn="tl" rotWithShape="0">
                    <a:srgbClr val="000000">
                      <a:alpha val="43137"/>
                    </a:srgbClr>
                  </a:outerShdw>
                </a:effectLst>
                <a:latin typeface="Comic Sans MS" pitchFamily="66" charset="0"/>
                <a:sym typeface="Symbol" pitchFamily="18" charset="2"/>
              </a:rPr>
              <a:t> aktivasyonu</a:t>
            </a:r>
          </a:p>
        </p:txBody>
      </p:sp>
      <p:sp>
        <p:nvSpPr>
          <p:cNvPr id="88067" name="Rectangle 3"/>
          <p:cNvSpPr>
            <a:spLocks noGrp="1" noChangeArrowheads="1"/>
          </p:cNvSpPr>
          <p:nvPr>
            <p:ph idx="1"/>
          </p:nvPr>
        </p:nvSpPr>
        <p:spPr>
          <a:xfrm>
            <a:off x="685800" y="1873250"/>
            <a:ext cx="7772400" cy="4579938"/>
          </a:xfrm>
        </p:spPr>
        <p:txBody>
          <a:bodyPr/>
          <a:lstStyle/>
          <a:p>
            <a:pPr eaLnBrk="1" hangingPunct="1">
              <a:lnSpc>
                <a:spcPct val="80000"/>
              </a:lnSpc>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PPAR  Adipoz doku-kas ve karaciğerde bulunur</a:t>
            </a:r>
            <a:r>
              <a:rPr lang="tr-TR" sz="2000" smtClean="0">
                <a:effectLst>
                  <a:outerShdw blurRad="38100" dist="38100" dir="2700000" algn="tl">
                    <a:srgbClr val="000000">
                      <a:alpha val="43137"/>
                    </a:srgbClr>
                  </a:outerShdw>
                </a:effectLst>
                <a:latin typeface="Comic Sans MS" pitchFamily="66" charset="0"/>
              </a:rPr>
              <a:t> </a:t>
            </a:r>
          </a:p>
          <a:p>
            <a:pPr eaLnBrk="1" hangingPunct="1">
              <a:lnSpc>
                <a:spcPct val="80000"/>
              </a:lnSpc>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rPr>
              <a:t>GLUT 1-4 gen ekspresyonu </a:t>
            </a:r>
            <a:r>
              <a:rPr lang="tr-TR" sz="2000" smtClean="0">
                <a:effectLst>
                  <a:outerShdw blurRad="38100" dist="38100" dir="2700000" algn="tl">
                    <a:srgbClr val="000000">
                      <a:alpha val="43137"/>
                    </a:srgbClr>
                  </a:outerShdw>
                </a:effectLst>
                <a:latin typeface="Comic Sans MS" pitchFamily="66" charset="0"/>
                <a:sym typeface="Symbol" pitchFamily="18" charset="2"/>
              </a:rPr>
              <a:t></a:t>
            </a:r>
          </a:p>
          <a:p>
            <a:pPr eaLnBrk="1" hangingPunct="1">
              <a:lnSpc>
                <a:spcPct val="80000"/>
              </a:lnSpc>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Hepatik glukokinaz ekspresyonu </a:t>
            </a:r>
          </a:p>
          <a:p>
            <a:pPr eaLnBrk="1" hangingPunct="1">
              <a:lnSpc>
                <a:spcPct val="80000"/>
              </a:lnSpc>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TNF  </a:t>
            </a:r>
          </a:p>
          <a:p>
            <a:pPr eaLnBrk="1" hangingPunct="1">
              <a:lnSpc>
                <a:spcPct val="80000"/>
              </a:lnSpc>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Rezistin - Adiponektin </a:t>
            </a:r>
          </a:p>
          <a:p>
            <a:pPr eaLnBrk="1" hangingPunct="1">
              <a:lnSpc>
                <a:spcPct val="80000"/>
              </a:lnSpc>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Büyük adipozitler </a:t>
            </a:r>
          </a:p>
          <a:p>
            <a:pPr eaLnBrk="1" hangingPunct="1">
              <a:lnSpc>
                <a:spcPct val="80000"/>
              </a:lnSpc>
              <a:buClr>
                <a:srgbClr val="FFFF00"/>
              </a:buClr>
              <a:buSzTx/>
              <a:buFont typeface="Wingdings" pitchFamily="2" charset="2"/>
              <a:buNone/>
              <a:defRPr/>
            </a:pPr>
            <a:r>
              <a:rPr lang="tr-TR" sz="2000" smtClean="0">
                <a:effectLst>
                  <a:outerShdw blurRad="38100" dist="38100" dir="2700000" algn="tl">
                    <a:srgbClr val="000000">
                      <a:alpha val="43137"/>
                    </a:srgbClr>
                  </a:outerShdw>
                </a:effectLst>
                <a:latin typeface="Comic Sans MS" pitchFamily="66" charset="0"/>
                <a:sym typeface="Symbol" pitchFamily="18" charset="2"/>
              </a:rPr>
              <a:t>    Küçük adipozitler  (Subkutan)</a:t>
            </a:r>
          </a:p>
          <a:p>
            <a:pPr eaLnBrk="1" hangingPunct="1">
              <a:lnSpc>
                <a:spcPct val="80000"/>
              </a:lnSpc>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SYA ,TG , HDL </a:t>
            </a:r>
          </a:p>
          <a:p>
            <a:pPr eaLnBrk="1" hangingPunct="1">
              <a:lnSpc>
                <a:spcPct val="80000"/>
              </a:lnSpc>
              <a:buClr>
                <a:srgbClr val="FFFF00"/>
              </a:buClr>
              <a:buSzTx/>
              <a:buFont typeface="Wingdings" pitchFamily="2" charset="2"/>
              <a:buNone/>
              <a:defRPr/>
            </a:pPr>
            <a:r>
              <a:rPr lang="tr-TR" sz="2000" smtClean="0">
                <a:effectLst>
                  <a:outerShdw blurRad="38100" dist="38100" dir="2700000" algn="tl">
                    <a:srgbClr val="000000">
                      <a:alpha val="43137"/>
                    </a:srgbClr>
                  </a:outerShdw>
                </a:effectLst>
                <a:latin typeface="Comic Sans MS" pitchFamily="66" charset="0"/>
                <a:sym typeface="Symbol" pitchFamily="18" charset="2"/>
              </a:rPr>
              <a:t>    LDL küçük  - büyük </a:t>
            </a:r>
          </a:p>
          <a:p>
            <a:pPr eaLnBrk="1" hangingPunct="1">
              <a:lnSpc>
                <a:spcPct val="80000"/>
              </a:lnSpc>
              <a:buClr>
                <a:srgbClr val="FFFF00"/>
              </a:buClr>
              <a:buSzTx/>
              <a:buFont typeface="Wingdings" pitchFamily="2" charset="2"/>
              <a:buChar char="Ø"/>
              <a:defRPr/>
            </a:pPr>
            <a:endParaRPr lang="tr-TR" sz="2000" smtClean="0">
              <a:effectLst>
                <a:outerShdw blurRad="38100" dist="38100" dir="2700000" algn="tl">
                  <a:srgbClr val="000000">
                    <a:alpha val="43137"/>
                  </a:srgbClr>
                </a:outerShdw>
              </a:effectLst>
              <a:latin typeface="Comic Sans MS" pitchFamily="66" charset="0"/>
              <a:sym typeface="Symbol" pitchFamily="18" charset="2"/>
            </a:endParaRPr>
          </a:p>
          <a:p>
            <a:pPr eaLnBrk="1" hangingPunct="1">
              <a:lnSpc>
                <a:spcPct val="80000"/>
              </a:lnSpc>
              <a:spcBef>
                <a:spcPct val="0"/>
              </a:spcBef>
              <a:buClr>
                <a:srgbClr val="FFFF00"/>
              </a:buClr>
              <a:buSzTx/>
              <a:buFont typeface="Wingdings" pitchFamily="2" charset="2"/>
              <a:buNone/>
              <a:defRPr/>
            </a:pPr>
            <a:r>
              <a:rPr lang="tr-TR" sz="2000" smtClean="0">
                <a:effectLst>
                  <a:outerShdw blurRad="38100" dist="38100" dir="2700000" algn="tl">
                    <a:srgbClr val="000000">
                      <a:alpha val="43137"/>
                    </a:srgbClr>
                  </a:outerShdw>
                </a:effectLst>
                <a:latin typeface="Comic Sans MS" pitchFamily="66" charset="0"/>
                <a:sym typeface="Symbol" pitchFamily="18" charset="2"/>
              </a:rPr>
              <a:t>	               </a:t>
            </a:r>
            <a:r>
              <a:rPr lang="tr-TR" sz="200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İnsülin duyarlılığı düzelir.</a:t>
            </a:r>
          </a:p>
          <a:p>
            <a:pPr eaLnBrk="1" hangingPunct="1">
              <a:lnSpc>
                <a:spcPct val="80000"/>
              </a:lnSpc>
              <a:spcBef>
                <a:spcPct val="0"/>
              </a:spcBef>
              <a:buClr>
                <a:srgbClr val="FFFF00"/>
              </a:buClr>
              <a:buSzTx/>
              <a:buFont typeface="Wingdings" pitchFamily="2" charset="2"/>
              <a:buNone/>
              <a:defRPr/>
            </a:pPr>
            <a:r>
              <a:rPr lang="tr-TR" sz="200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                   İnsülin direnci azaltır.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tr-TR" sz="4400" smtClean="0">
                <a:solidFill>
                  <a:srgbClr val="FFFF00"/>
                </a:solidFill>
                <a:effectLst>
                  <a:outerShdw blurRad="38100" dist="38100" dir="2700000" algn="tl" rotWithShape="0">
                    <a:srgbClr val="000000">
                      <a:alpha val="43137"/>
                    </a:srgbClr>
                  </a:outerShdw>
                </a:effectLst>
                <a:latin typeface="Comic Sans MS" pitchFamily="66" charset="0"/>
              </a:rPr>
              <a:t>DM Tedavisi</a:t>
            </a:r>
          </a:p>
        </p:txBody>
      </p:sp>
      <p:sp>
        <p:nvSpPr>
          <p:cNvPr id="32771" name="Rectangle 3"/>
          <p:cNvSpPr>
            <a:spLocks noGrp="1" noChangeArrowheads="1"/>
          </p:cNvSpPr>
          <p:nvPr>
            <p:ph idx="1"/>
          </p:nvPr>
        </p:nvSpPr>
        <p:spPr>
          <a:xfrm>
            <a:off x="457200" y="2211388"/>
            <a:ext cx="8229600" cy="4530725"/>
          </a:xfrm>
        </p:spPr>
        <p:txBody>
          <a:bodyPr>
            <a:normAutofit/>
          </a:bodyPr>
          <a:lstStyle/>
          <a:p>
            <a:pPr eaLnBrk="1" hangingPunct="1">
              <a:buClr>
                <a:srgbClr val="FFFF00"/>
              </a:buClr>
              <a:buSzTx/>
              <a:buFont typeface="Wingdings" pitchFamily="2" charset="2"/>
              <a:buChar char="q"/>
              <a:defRPr/>
            </a:pPr>
            <a:r>
              <a:rPr lang="tr-TR" sz="2400" smtClean="0">
                <a:effectLst>
                  <a:outerShdw blurRad="38100" dist="38100" dir="2700000" algn="tl">
                    <a:srgbClr val="000000">
                      <a:alpha val="43137"/>
                    </a:srgbClr>
                  </a:outerShdw>
                </a:effectLst>
                <a:latin typeface="Comic Sans MS" pitchFamily="66" charset="0"/>
              </a:rPr>
              <a:t>Tedaviye erken başlanmalı ve yaşam boyu sürdürülmelidir.</a:t>
            </a:r>
          </a:p>
          <a:p>
            <a:pPr eaLnBrk="1" hangingPunct="1">
              <a:buClr>
                <a:srgbClr val="FFFF00"/>
              </a:buClr>
              <a:buSzTx/>
              <a:buFont typeface="Wingdings" pitchFamily="2" charset="2"/>
              <a:buChar char="q"/>
              <a:defRPr/>
            </a:pPr>
            <a:r>
              <a:rPr lang="tr-TR" sz="2400" smtClean="0">
                <a:effectLst>
                  <a:outerShdw blurRad="38100" dist="38100" dir="2700000" algn="tl">
                    <a:srgbClr val="000000">
                      <a:alpha val="43137"/>
                    </a:srgbClr>
                  </a:outerShdw>
                </a:effectLst>
                <a:latin typeface="Comic Sans MS" pitchFamily="66" charset="0"/>
              </a:rPr>
              <a:t>Tedavi standart değil, değişkendir.</a:t>
            </a:r>
          </a:p>
          <a:p>
            <a:pPr eaLnBrk="1" hangingPunct="1">
              <a:buClr>
                <a:srgbClr val="FFFF00"/>
              </a:buClr>
              <a:buSzTx/>
              <a:buFont typeface="Wingdings" pitchFamily="2" charset="2"/>
              <a:buChar char="q"/>
              <a:defRPr/>
            </a:pPr>
            <a:r>
              <a:rPr lang="tr-TR" sz="2400" smtClean="0">
                <a:effectLst>
                  <a:outerShdw blurRad="38100" dist="38100" dir="2700000" algn="tl">
                    <a:srgbClr val="000000">
                      <a:alpha val="43137"/>
                    </a:srgbClr>
                  </a:outerShdw>
                </a:effectLst>
                <a:latin typeface="Comic Sans MS" pitchFamily="66" charset="0"/>
              </a:rPr>
              <a:t>Hastanın bilgilendirilmesi çok önemlidir.</a:t>
            </a:r>
          </a:p>
          <a:p>
            <a:pPr eaLnBrk="1" hangingPunct="1">
              <a:buClr>
                <a:srgbClr val="FFFF00"/>
              </a:buClr>
              <a:buSzTx/>
              <a:buFont typeface="Wingdings" pitchFamily="2" charset="2"/>
              <a:buChar char="q"/>
              <a:defRPr/>
            </a:pPr>
            <a:r>
              <a:rPr lang="tr-TR" sz="2400" smtClean="0">
                <a:effectLst>
                  <a:outerShdw blurRad="38100" dist="38100" dir="2700000" algn="tl">
                    <a:srgbClr val="000000">
                      <a:alpha val="43137"/>
                    </a:srgbClr>
                  </a:outerShdw>
                </a:effectLst>
                <a:latin typeface="Comic Sans MS" pitchFamily="66" charset="0"/>
              </a:rPr>
              <a:t>Hekim-Hasta iletişimi ve izlem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815975"/>
            <a:ext cx="8229600" cy="1143000"/>
          </a:xfrm>
        </p:spPr>
        <p:txBody>
          <a:bodyPr/>
          <a:lstStyle/>
          <a:p>
            <a:pPr eaLnBrk="1" hangingPunct="1">
              <a:defRPr/>
            </a:pPr>
            <a:r>
              <a:rPr lang="tr-TR" sz="3200" b="1" smtClean="0">
                <a:solidFill>
                  <a:srgbClr val="FFFF00"/>
                </a:solidFill>
                <a:effectLst>
                  <a:outerShdw blurRad="38100" dist="38100" dir="2700000" algn="tl" rotWithShape="0">
                    <a:srgbClr val="000000">
                      <a:alpha val="43137"/>
                    </a:srgbClr>
                  </a:outerShdw>
                </a:effectLst>
                <a:latin typeface="Comic Sans MS" pitchFamily="66" charset="0"/>
              </a:rPr>
              <a:t>Glitazonlar ile ilgili uyarılar</a:t>
            </a:r>
          </a:p>
        </p:txBody>
      </p:sp>
      <p:sp>
        <p:nvSpPr>
          <p:cNvPr id="91139" name="Rectangle 3"/>
          <p:cNvSpPr>
            <a:spLocks noGrp="1" noChangeArrowheads="1"/>
          </p:cNvSpPr>
          <p:nvPr>
            <p:ph idx="1"/>
          </p:nvPr>
        </p:nvSpPr>
        <p:spPr>
          <a:xfrm>
            <a:off x="457200" y="2138363"/>
            <a:ext cx="8229600" cy="4530725"/>
          </a:xfrm>
        </p:spPr>
        <p:txBody>
          <a:bodyPr>
            <a:normAutofit/>
          </a:bodyPr>
          <a:lstStyle/>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Renal</a:t>
            </a:r>
            <a:r>
              <a:rPr lang="tr-TR" sz="2000" dirty="0" smtClean="0">
                <a:effectLst>
                  <a:outerShdw blurRad="38100" dist="38100" dir="2700000" algn="tl">
                    <a:srgbClr val="000000">
                      <a:alpha val="43137"/>
                    </a:srgbClr>
                  </a:outerShdw>
                </a:effectLst>
                <a:latin typeface="Comic Sans MS" pitchFamily="66" charset="0"/>
              </a:rPr>
              <a:t> bozukluk engel değil</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Hepatik</a:t>
            </a:r>
            <a:r>
              <a:rPr lang="tr-TR" sz="2000" dirty="0" smtClean="0">
                <a:effectLst>
                  <a:outerShdw blurRad="38100" dist="38100" dir="2700000" algn="tl">
                    <a:srgbClr val="000000">
                      <a:alpha val="43137"/>
                    </a:srgbClr>
                  </a:outerShdw>
                </a:effectLst>
                <a:latin typeface="Comic Sans MS" pitchFamily="66" charset="0"/>
              </a:rPr>
              <a:t> bozuklukta verilmez</a:t>
            </a:r>
          </a:p>
          <a:p>
            <a:pPr eaLnBrk="1" hangingPunct="1">
              <a:buClr>
                <a:srgbClr val="FFFF00"/>
              </a:buClr>
              <a:buSzTx/>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Yaşlılarda doz ayarı gerekmez</a:t>
            </a:r>
          </a:p>
          <a:p>
            <a:pPr eaLnBrk="1" hangingPunct="1">
              <a:buClr>
                <a:srgbClr val="FFFF00"/>
              </a:buClr>
              <a:buSzTx/>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Tip 1 DM-</a:t>
            </a:r>
            <a:r>
              <a:rPr lang="tr-TR" sz="2000" dirty="0" err="1" smtClean="0">
                <a:effectLst>
                  <a:outerShdw blurRad="38100" dist="38100" dir="2700000" algn="tl">
                    <a:srgbClr val="000000">
                      <a:alpha val="43137"/>
                    </a:srgbClr>
                  </a:outerShdw>
                </a:effectLst>
                <a:latin typeface="Comic Sans MS" pitchFamily="66" charset="0"/>
              </a:rPr>
              <a:t>ketoasidozda</a:t>
            </a:r>
            <a:r>
              <a:rPr lang="tr-TR" sz="2000" dirty="0" smtClean="0">
                <a:effectLst>
                  <a:outerShdw blurRad="38100" dist="38100" dir="2700000" algn="tl">
                    <a:srgbClr val="000000">
                      <a:alpha val="43137"/>
                    </a:srgbClr>
                  </a:outerShdw>
                </a:effectLst>
                <a:latin typeface="Comic Sans MS" pitchFamily="66" charset="0"/>
              </a:rPr>
              <a:t> verilmez</a:t>
            </a:r>
          </a:p>
          <a:p>
            <a:pPr eaLnBrk="1" hangingPunct="1">
              <a:buClr>
                <a:srgbClr val="FFFF00"/>
              </a:buClr>
              <a:buSzTx/>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sym typeface="Wingdings" pitchFamily="2" charset="2"/>
              </a:rPr>
              <a:t>Ödem</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sym typeface="Wingdings" pitchFamily="2" charset="2"/>
              </a:rPr>
              <a:t>Kadiyak</a:t>
            </a:r>
            <a:r>
              <a:rPr lang="tr-TR" sz="2000" dirty="0" smtClean="0">
                <a:effectLst>
                  <a:outerShdw blurRad="38100" dist="38100" dir="2700000" algn="tl">
                    <a:srgbClr val="000000">
                      <a:alpha val="43137"/>
                    </a:srgbClr>
                  </a:outerShdw>
                </a:effectLst>
                <a:latin typeface="Comic Sans MS" pitchFamily="66" charset="0"/>
                <a:sym typeface="Wingdings" pitchFamily="2" charset="2"/>
              </a:rPr>
              <a:t> yetmezlikte (klas 3-4) </a:t>
            </a:r>
            <a:r>
              <a:rPr lang="tr-TR" sz="2000" dirty="0" err="1" smtClean="0">
                <a:effectLst>
                  <a:outerShdw blurRad="38100" dist="38100" dir="2700000" algn="tl">
                    <a:srgbClr val="000000">
                      <a:alpha val="43137"/>
                    </a:srgbClr>
                  </a:outerShdw>
                </a:effectLst>
                <a:latin typeface="Comic Sans MS" pitchFamily="66" charset="0"/>
                <a:sym typeface="Wingdings" pitchFamily="2" charset="2"/>
              </a:rPr>
              <a:t>kontrendike</a:t>
            </a:r>
            <a:endParaRPr lang="tr-TR" sz="2000" dirty="0" smtClean="0">
              <a:effectLst>
                <a:outerShdw blurRad="38100" dist="38100" dir="2700000" algn="tl">
                  <a:srgbClr val="000000">
                    <a:alpha val="43137"/>
                  </a:srgbClr>
                </a:outerShdw>
              </a:effectLst>
              <a:latin typeface="Comic Sans MS" pitchFamily="66" charset="0"/>
              <a:sym typeface="Wingdings" pitchFamily="2" charset="2"/>
            </a:endParaRPr>
          </a:p>
          <a:p>
            <a:pPr eaLnBrk="1" hangingPunct="1">
              <a:buClr>
                <a:srgbClr val="FFFF00"/>
              </a:buClr>
              <a:buSzTx/>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Gebelik-emzirme (kategori 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557213"/>
            <a:ext cx="7772400" cy="1143000"/>
          </a:xfrm>
        </p:spPr>
        <p:txBody>
          <a:bodyPr/>
          <a:lstStyle/>
          <a:p>
            <a:pPr eaLnBrk="1" hangingPunct="1">
              <a:defRPr/>
            </a:pPr>
            <a:r>
              <a:rPr lang="tr-TR" sz="3200" b="1" smtClean="0">
                <a:solidFill>
                  <a:srgbClr val="FFFF00"/>
                </a:solidFill>
                <a:effectLst>
                  <a:outerShdw blurRad="38100" dist="38100" dir="2700000" algn="tl" rotWithShape="0">
                    <a:srgbClr val="000000">
                      <a:alpha val="43137"/>
                    </a:srgbClr>
                  </a:outerShdw>
                </a:effectLst>
                <a:latin typeface="Comic Sans MS" pitchFamily="66" charset="0"/>
              </a:rPr>
              <a:t>Sulfonilüreler(SU)</a:t>
            </a:r>
            <a:r>
              <a:rPr lang="tr-TR" sz="3600" b="1" smtClean="0">
                <a:solidFill>
                  <a:srgbClr val="FFFF00"/>
                </a:solidFill>
                <a:effectLst>
                  <a:outerShdw blurRad="38100" dist="38100" dir="2700000" algn="tl" rotWithShape="0">
                    <a:srgbClr val="000000">
                      <a:alpha val="43137"/>
                    </a:srgbClr>
                  </a:outerShdw>
                </a:effectLst>
                <a:latin typeface="Comic Sans MS" pitchFamily="66" charset="0"/>
              </a:rPr>
              <a:t/>
            </a:r>
            <a:br>
              <a:rPr lang="tr-TR" sz="3600" b="1" smtClean="0">
                <a:solidFill>
                  <a:srgbClr val="FFFF00"/>
                </a:solidFill>
                <a:effectLst>
                  <a:outerShdw blurRad="38100" dist="38100" dir="2700000" algn="tl" rotWithShape="0">
                    <a:srgbClr val="000000">
                      <a:alpha val="43137"/>
                    </a:srgbClr>
                  </a:outerShdw>
                </a:effectLst>
                <a:latin typeface="Comic Sans MS" pitchFamily="66" charset="0"/>
              </a:rPr>
            </a:br>
            <a:endParaRPr lang="tr-TR" sz="2400" b="1" smtClean="0">
              <a:solidFill>
                <a:srgbClr val="FFFF00"/>
              </a:solidFill>
              <a:effectLst>
                <a:outerShdw blurRad="38100" dist="38100" dir="2700000" algn="tl" rotWithShape="0">
                  <a:srgbClr val="000000">
                    <a:alpha val="43137"/>
                  </a:srgbClr>
                </a:outerShdw>
              </a:effectLst>
              <a:latin typeface="Comic Sans MS" pitchFamily="66" charset="0"/>
              <a:sym typeface="Symbol" pitchFamily="18" charset="2"/>
            </a:endParaRPr>
          </a:p>
        </p:txBody>
      </p:sp>
      <p:sp>
        <p:nvSpPr>
          <p:cNvPr id="54275" name="Rectangle 3"/>
          <p:cNvSpPr>
            <a:spLocks noGrp="1" noChangeArrowheads="1"/>
          </p:cNvSpPr>
          <p:nvPr>
            <p:ph idx="1"/>
          </p:nvPr>
        </p:nvSpPr>
        <p:spPr>
          <a:xfrm>
            <a:off x="685800" y="2051050"/>
            <a:ext cx="8062913" cy="4114800"/>
          </a:xfrm>
        </p:spPr>
        <p:txBody>
          <a:bodyPr>
            <a:normAutofit/>
          </a:bodyPr>
          <a:lstStyle/>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Beta hücre </a:t>
            </a:r>
            <a:r>
              <a:rPr lang="tr-TR" sz="2400" dirty="0" err="1" smtClean="0">
                <a:effectLst>
                  <a:outerShdw blurRad="38100" dist="38100" dir="2700000" algn="tl">
                    <a:srgbClr val="000000">
                      <a:alpha val="43137"/>
                    </a:srgbClr>
                  </a:outerShdw>
                </a:effectLst>
                <a:latin typeface="Comic Sans MS" pitchFamily="66" charset="0"/>
              </a:rPr>
              <a:t>membranlarındaki</a:t>
            </a:r>
            <a:r>
              <a:rPr lang="tr-TR" sz="2400" dirty="0" smtClean="0">
                <a:effectLst>
                  <a:outerShdw blurRad="38100" dist="38100" dir="2700000" algn="tl">
                    <a:srgbClr val="000000">
                      <a:alpha val="43137"/>
                    </a:srgbClr>
                  </a:outerShdw>
                </a:effectLst>
                <a:latin typeface="Comic Sans MS" pitchFamily="66" charset="0"/>
              </a:rPr>
              <a:t> SU reseptörlerine (SUR) bağlanma</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ATP bağımlı K</a:t>
            </a:r>
            <a:r>
              <a:rPr lang="tr-TR" sz="2400" baseline="30000" dirty="0" smtClean="0">
                <a:effectLst>
                  <a:outerShdw blurRad="38100" dist="38100" dir="2700000" algn="tl">
                    <a:srgbClr val="000000">
                      <a:alpha val="43137"/>
                    </a:srgbClr>
                  </a:outerShdw>
                </a:effectLst>
                <a:latin typeface="Comic Sans MS" pitchFamily="66" charset="0"/>
              </a:rPr>
              <a:t>+</a:t>
            </a:r>
            <a:r>
              <a:rPr lang="tr-TR" sz="2400" dirty="0" smtClean="0">
                <a:effectLst>
                  <a:outerShdw blurRad="38100" dist="38100" dir="2700000" algn="tl">
                    <a:srgbClr val="000000">
                      <a:alpha val="43137"/>
                    </a:srgbClr>
                  </a:outerShdw>
                </a:effectLst>
                <a:latin typeface="Comic Sans MS" pitchFamily="66" charset="0"/>
              </a:rPr>
              <a:t> kanalı </a:t>
            </a:r>
            <a:r>
              <a:rPr lang="tr-TR" sz="2400" dirty="0" err="1" smtClean="0">
                <a:effectLst>
                  <a:outerShdw blurRad="38100" dist="38100" dir="2700000" algn="tl">
                    <a:srgbClr val="000000">
                      <a:alpha val="43137"/>
                    </a:srgbClr>
                  </a:outerShdw>
                </a:effectLst>
                <a:latin typeface="Comic Sans MS" pitchFamily="66" charset="0"/>
              </a:rPr>
              <a:t>inhibisyonu</a:t>
            </a:r>
            <a:r>
              <a:rPr lang="tr-TR" sz="2400" dirty="0" smtClean="0">
                <a:effectLst>
                  <a:outerShdw blurRad="38100" dist="38100" dir="2700000" algn="tl">
                    <a:srgbClr val="000000">
                      <a:alpha val="43137"/>
                    </a:srgbClr>
                  </a:outerShdw>
                </a:effectLst>
                <a:latin typeface="Comic Sans MS" pitchFamily="66" charset="0"/>
              </a:rPr>
              <a:t> voltaj bağımlı </a:t>
            </a:r>
            <a:r>
              <a:rPr lang="tr-TR" sz="2400" dirty="0" err="1" smtClean="0">
                <a:effectLst>
                  <a:outerShdw blurRad="38100" dist="38100" dir="2700000" algn="tl">
                    <a:srgbClr val="000000">
                      <a:alpha val="43137"/>
                    </a:srgbClr>
                  </a:outerShdw>
                </a:effectLst>
                <a:latin typeface="Comic Sans MS" pitchFamily="66" charset="0"/>
              </a:rPr>
              <a:t>Ca</a:t>
            </a:r>
            <a:r>
              <a:rPr lang="tr-TR" sz="2400" baseline="30000" dirty="0" smtClean="0">
                <a:effectLst>
                  <a:outerShdw blurRad="38100" dist="38100" dir="2700000" algn="tl">
                    <a:srgbClr val="000000">
                      <a:alpha val="43137"/>
                    </a:srgbClr>
                  </a:outerShdw>
                </a:effectLst>
                <a:latin typeface="Comic Sans MS" pitchFamily="66" charset="0"/>
              </a:rPr>
              <a:t>++ </a:t>
            </a:r>
            <a:r>
              <a:rPr lang="tr-TR" sz="2400" dirty="0" smtClean="0">
                <a:effectLst>
                  <a:outerShdw blurRad="38100" dist="38100" dir="2700000" algn="tl">
                    <a:srgbClr val="000000">
                      <a:alpha val="43137"/>
                    </a:srgbClr>
                  </a:outerShdw>
                </a:effectLst>
                <a:latin typeface="Comic Sans MS" pitchFamily="66" charset="0"/>
              </a:rPr>
              <a:t>kanalı açılışı</a:t>
            </a:r>
          </a:p>
          <a:p>
            <a:pPr eaLnBrk="1" hangingPunct="1">
              <a:buClr>
                <a:srgbClr val="FFFF00"/>
              </a:buClr>
              <a:buSzTx/>
              <a:buFont typeface="Wingdings" pitchFamily="2" charset="2"/>
              <a:buChar char="Ø"/>
              <a:defRPr/>
            </a:pPr>
            <a:r>
              <a:rPr lang="tr-TR" sz="2400" dirty="0" err="1" smtClean="0">
                <a:effectLst>
                  <a:outerShdw blurRad="38100" dist="38100" dir="2700000" algn="tl">
                    <a:srgbClr val="000000">
                      <a:alpha val="43137"/>
                    </a:srgbClr>
                  </a:outerShdw>
                </a:effectLst>
                <a:latin typeface="Comic Sans MS" pitchFamily="66" charset="0"/>
              </a:rPr>
              <a:t>Ekstrasellüler</a:t>
            </a:r>
            <a:r>
              <a:rPr lang="tr-TR" sz="2400" dirty="0" smtClean="0">
                <a:effectLst>
                  <a:outerShdw blurRad="38100" dist="38100" dir="2700000" algn="tl">
                    <a:srgbClr val="000000">
                      <a:alpha val="43137"/>
                    </a:srgbClr>
                  </a:outerShdw>
                </a:effectLst>
                <a:latin typeface="Comic Sans MS" pitchFamily="66" charset="0"/>
              </a:rPr>
              <a:t> </a:t>
            </a:r>
            <a:r>
              <a:rPr lang="tr-TR" sz="2400" dirty="0" err="1" smtClean="0">
                <a:effectLst>
                  <a:outerShdw blurRad="38100" dist="38100" dir="2700000" algn="tl">
                    <a:srgbClr val="000000">
                      <a:alpha val="43137"/>
                    </a:srgbClr>
                  </a:outerShdw>
                </a:effectLst>
                <a:latin typeface="Comic Sans MS" pitchFamily="66" charset="0"/>
              </a:rPr>
              <a:t>Ca</a:t>
            </a:r>
            <a:r>
              <a:rPr lang="tr-TR" sz="2400" baseline="30000" dirty="0" smtClean="0">
                <a:effectLst>
                  <a:outerShdw blurRad="38100" dist="38100" dir="2700000" algn="tl">
                    <a:srgbClr val="000000">
                      <a:alpha val="43137"/>
                    </a:srgbClr>
                  </a:outerShdw>
                </a:effectLst>
                <a:latin typeface="Comic Sans MS" pitchFamily="66" charset="0"/>
              </a:rPr>
              <a:t>++</a:t>
            </a:r>
            <a:r>
              <a:rPr lang="tr-TR" sz="2400" dirty="0" smtClean="0">
                <a:effectLst>
                  <a:outerShdw blurRad="38100" dist="38100" dir="2700000" algn="tl">
                    <a:srgbClr val="000000">
                      <a:alpha val="43137"/>
                    </a:srgbClr>
                  </a:outerShdw>
                </a:effectLst>
                <a:latin typeface="Comic Sans MS" pitchFamily="66" charset="0"/>
              </a:rPr>
              <a:t> hücreye girişi</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Granüldeki </a:t>
            </a:r>
            <a:r>
              <a:rPr lang="tr-TR" sz="2400" dirty="0" err="1" smtClean="0">
                <a:effectLst>
                  <a:outerShdw blurRad="38100" dist="38100" dir="2700000" algn="tl">
                    <a:srgbClr val="000000">
                      <a:alpha val="43137"/>
                    </a:srgbClr>
                  </a:outerShdw>
                </a:effectLst>
                <a:latin typeface="Comic Sans MS" pitchFamily="66" charset="0"/>
              </a:rPr>
              <a:t>insülin</a:t>
            </a:r>
            <a:r>
              <a:rPr lang="tr-TR" sz="2400" dirty="0" smtClean="0">
                <a:effectLst>
                  <a:outerShdw blurRad="38100" dist="38100" dir="2700000" algn="tl">
                    <a:srgbClr val="000000">
                      <a:alpha val="43137"/>
                    </a:srgbClr>
                  </a:outerShdw>
                </a:effectLst>
                <a:latin typeface="Comic Sans MS" pitchFamily="66" charset="0"/>
              </a:rPr>
              <a:t> ve C </a:t>
            </a:r>
            <a:r>
              <a:rPr lang="tr-TR" sz="2400" dirty="0" err="1" smtClean="0">
                <a:effectLst>
                  <a:outerShdw blurRad="38100" dist="38100" dir="2700000" algn="tl">
                    <a:srgbClr val="000000">
                      <a:alpha val="43137"/>
                    </a:srgbClr>
                  </a:outerShdw>
                </a:effectLst>
                <a:latin typeface="Comic Sans MS" pitchFamily="66" charset="0"/>
              </a:rPr>
              <a:t>peptidin</a:t>
            </a:r>
            <a:r>
              <a:rPr lang="tr-TR" sz="2400" dirty="0" smtClean="0">
                <a:effectLst>
                  <a:outerShdw blurRad="38100" dist="38100" dir="2700000" algn="tl">
                    <a:srgbClr val="000000">
                      <a:alpha val="43137"/>
                    </a:srgbClr>
                  </a:outerShdw>
                </a:effectLst>
                <a:latin typeface="Comic Sans MS" pitchFamily="66" charset="0"/>
              </a:rPr>
              <a:t> dolaşıma </a:t>
            </a:r>
            <a:r>
              <a:rPr lang="tr-TR" sz="2400" dirty="0" err="1" smtClean="0">
                <a:effectLst>
                  <a:outerShdw blurRad="38100" dist="38100" dir="2700000" algn="tl">
                    <a:srgbClr val="000000">
                      <a:alpha val="43137"/>
                    </a:srgbClr>
                  </a:outerShdw>
                </a:effectLst>
                <a:latin typeface="Comic Sans MS" pitchFamily="66" charset="0"/>
              </a:rPr>
              <a:t>salınımı</a:t>
            </a:r>
            <a:endParaRPr lang="tr-TR" sz="24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01129" y="332210"/>
            <a:ext cx="8207375" cy="144462"/>
          </a:xfrm>
        </p:spPr>
        <p:txBody>
          <a:bodyPr>
            <a:noAutofit/>
          </a:bodyPr>
          <a:lstStyle/>
          <a:p>
            <a:pPr eaLnBrk="1" hangingPunct="1">
              <a:defRPr/>
            </a:pPr>
            <a:r>
              <a:rPr lang="tr-TR" sz="2800" b="1" dirty="0" smtClean="0">
                <a:solidFill>
                  <a:srgbClr val="FFFF00"/>
                </a:solidFill>
                <a:latin typeface="Comic Sans MS" pitchFamily="66" charset="0"/>
              </a:rPr>
              <a:t>2.jenerasyon </a:t>
            </a:r>
            <a:r>
              <a:rPr lang="tr-TR" sz="2800" b="1" dirty="0" err="1" smtClean="0">
                <a:solidFill>
                  <a:srgbClr val="FFFF00"/>
                </a:solidFill>
                <a:latin typeface="Comic Sans MS" pitchFamily="66" charset="0"/>
              </a:rPr>
              <a:t>SU’lerin</a:t>
            </a:r>
            <a:r>
              <a:rPr lang="tr-TR" sz="2800" b="1" dirty="0" smtClean="0">
                <a:solidFill>
                  <a:srgbClr val="FFFF00"/>
                </a:solidFill>
                <a:latin typeface="Comic Sans MS" pitchFamily="66" charset="0"/>
              </a:rPr>
              <a:t> özellikleri</a:t>
            </a:r>
          </a:p>
        </p:txBody>
      </p:sp>
      <p:graphicFrame>
        <p:nvGraphicFramePr>
          <p:cNvPr id="57497" name="Group 153"/>
          <p:cNvGraphicFramePr>
            <a:graphicFrameLocks noGrp="1"/>
          </p:cNvGraphicFramePr>
          <p:nvPr>
            <p:ph type="tbl" idx="1"/>
          </p:nvPr>
        </p:nvGraphicFramePr>
        <p:xfrm>
          <a:off x="323528" y="769882"/>
          <a:ext cx="8460432" cy="5683454"/>
        </p:xfrm>
        <a:graphic>
          <a:graphicData uri="http://schemas.openxmlformats.org/drawingml/2006/table">
            <a:tbl>
              <a:tblPr/>
              <a:tblGrid>
                <a:gridCol w="2441988"/>
                <a:gridCol w="1918980"/>
                <a:gridCol w="2093956"/>
                <a:gridCol w="2005508"/>
              </a:tblGrid>
              <a:tr h="4702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1"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Glipizid</a:t>
                      </a:r>
                      <a:endParaRPr kumimoji="0" lang="tr-TR" sz="1800" b="1"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1"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Gliklazid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1"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Glimeprid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08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Etki gücü</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450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2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Etki süresi (saat)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12-24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6-12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24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11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Proteine bağlama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&gt; % 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&gt; % 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&gt; % 99,5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3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Metabolitleri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İnaktif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Zayıf aktif</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Zayıf aktif</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3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Atılım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İdrar-feçes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İdrar-feçes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İdrar-feçes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3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Yarılanma ömrü</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10-12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3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Doz (mg/gün)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2,5-40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80-320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03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Verilme sıklığı</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27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Ticari adı</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Glukotrol XL</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2,5-5-10 mg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Diamicron 80</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Diamicron  MR 30</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Betanorm 80</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Glumikron 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Amaryl</a:t>
                      </a:r>
                      <a:r>
                        <a:rPr kumimoji="0" lang="tr-TR"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1-2-3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Glimax</a:t>
                      </a:r>
                      <a:endParaRPr kumimoji="0" lang="tr-TR"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18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Diameprid</a:t>
                      </a:r>
                      <a:endParaRPr kumimoji="0" lang="tr-TR"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671513"/>
            <a:ext cx="8229600" cy="1143000"/>
          </a:xfrm>
        </p:spPr>
        <p:txBody>
          <a:bodyPr/>
          <a:lstStyle/>
          <a:p>
            <a:pPr eaLnBrk="1" hangingPunct="1">
              <a:defRPr/>
            </a:pPr>
            <a:r>
              <a:rPr lang="tr-TR" sz="3600" b="1" smtClean="0">
                <a:solidFill>
                  <a:srgbClr val="FFFF00"/>
                </a:solidFill>
                <a:effectLst>
                  <a:outerShdw blurRad="38100" dist="38100" dir="2700000" algn="tl" rotWithShape="0">
                    <a:srgbClr val="000000">
                      <a:alpha val="43137"/>
                    </a:srgbClr>
                  </a:outerShdw>
                </a:effectLst>
                <a:latin typeface="Comic Sans MS" pitchFamily="66" charset="0"/>
              </a:rPr>
              <a:t>SU’lerin yan etkileri</a:t>
            </a:r>
          </a:p>
        </p:txBody>
      </p:sp>
      <p:sp>
        <p:nvSpPr>
          <p:cNvPr id="58371" name="Rectangle 3"/>
          <p:cNvSpPr>
            <a:spLocks noGrp="1" noChangeArrowheads="1"/>
          </p:cNvSpPr>
          <p:nvPr>
            <p:ph idx="1"/>
          </p:nvPr>
        </p:nvSpPr>
        <p:spPr>
          <a:xfrm>
            <a:off x="457200" y="1993900"/>
            <a:ext cx="8229600" cy="4530725"/>
          </a:xfrm>
        </p:spPr>
        <p:txBody>
          <a:bodyPr>
            <a:normAutofit/>
          </a:bodyPr>
          <a:lstStyle/>
          <a:p>
            <a:pPr eaLnBrk="1" hangingPunct="1">
              <a:buClr>
                <a:srgbClr val="FFFF00"/>
              </a:buClr>
              <a:buSzTx/>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Hipoglisemi</a:t>
            </a:r>
          </a:p>
          <a:p>
            <a:pPr eaLnBrk="1" hangingPunct="1">
              <a:buClr>
                <a:srgbClr val="FFFF00"/>
              </a:buClr>
              <a:buSzTx/>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Kilo alma</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Hepatotoksisite</a:t>
            </a:r>
            <a:r>
              <a:rPr lang="tr-TR" sz="2000" dirty="0" smtClean="0">
                <a:effectLst>
                  <a:outerShdw blurRad="38100" dist="38100" dir="2700000" algn="tl">
                    <a:srgbClr val="000000">
                      <a:alpha val="43137"/>
                    </a:srgbClr>
                  </a:outerShdw>
                </a:effectLst>
                <a:latin typeface="Comic Sans MS" pitchFamily="66" charset="0"/>
              </a:rPr>
              <a:t>-</a:t>
            </a:r>
            <a:r>
              <a:rPr lang="tr-TR" sz="2000" dirty="0" err="1" smtClean="0">
                <a:effectLst>
                  <a:outerShdw blurRad="38100" dist="38100" dir="2700000" algn="tl">
                    <a:srgbClr val="000000">
                      <a:alpha val="43137"/>
                    </a:srgbClr>
                  </a:outerShdw>
                </a:effectLst>
                <a:latin typeface="Comic Sans MS" pitchFamily="66" charset="0"/>
              </a:rPr>
              <a:t>kolestatik</a:t>
            </a:r>
            <a:r>
              <a:rPr lang="tr-TR" sz="2000" dirty="0" smtClean="0">
                <a:effectLst>
                  <a:outerShdw blurRad="38100" dist="38100" dir="2700000" algn="tl">
                    <a:srgbClr val="000000">
                      <a:alpha val="43137"/>
                    </a:srgbClr>
                  </a:outerShdw>
                </a:effectLst>
                <a:latin typeface="Comic Sans MS" pitchFamily="66" charset="0"/>
              </a:rPr>
              <a:t> sarılık</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Allerjik</a:t>
            </a:r>
            <a:r>
              <a:rPr lang="tr-TR" sz="2000" dirty="0" smtClean="0">
                <a:effectLst>
                  <a:outerShdw blurRad="38100" dist="38100" dir="2700000" algn="tl">
                    <a:srgbClr val="000000">
                      <a:alpha val="43137"/>
                    </a:srgbClr>
                  </a:outerShdw>
                </a:effectLst>
                <a:latin typeface="Comic Sans MS" pitchFamily="66" charset="0"/>
              </a:rPr>
              <a:t> reaksiyon</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Hemolitik</a:t>
            </a:r>
            <a:r>
              <a:rPr lang="tr-TR" sz="2000" dirty="0" smtClean="0">
                <a:effectLst>
                  <a:outerShdw blurRad="38100" dist="38100" dir="2700000" algn="tl">
                    <a:srgbClr val="000000">
                      <a:alpha val="43137"/>
                    </a:srgbClr>
                  </a:outerShdw>
                </a:effectLst>
                <a:latin typeface="Comic Sans MS" pitchFamily="66" charset="0"/>
              </a:rPr>
              <a:t> anemi-</a:t>
            </a:r>
            <a:r>
              <a:rPr lang="tr-TR" sz="2000" dirty="0" err="1" smtClean="0">
                <a:effectLst>
                  <a:outerShdw blurRad="38100" dist="38100" dir="2700000" algn="tl">
                    <a:srgbClr val="000000">
                      <a:alpha val="43137"/>
                    </a:srgbClr>
                  </a:outerShdw>
                </a:effectLst>
                <a:latin typeface="Comic Sans MS" pitchFamily="66" charset="0"/>
              </a:rPr>
              <a:t>trombositopeni</a:t>
            </a:r>
            <a:r>
              <a:rPr lang="tr-TR" sz="2000" dirty="0" smtClean="0">
                <a:effectLst>
                  <a:outerShdw blurRad="38100" dist="38100" dir="2700000" algn="tl">
                    <a:srgbClr val="000000">
                      <a:alpha val="43137"/>
                    </a:srgbClr>
                  </a:outerShdw>
                </a:effectLst>
                <a:latin typeface="Comic Sans MS" pitchFamily="66" charset="0"/>
              </a:rPr>
              <a:t> </a:t>
            </a:r>
            <a:r>
              <a:rPr lang="tr-TR" sz="2000" dirty="0" err="1" smtClean="0">
                <a:effectLst>
                  <a:outerShdw blurRad="38100" dist="38100" dir="2700000" algn="tl">
                    <a:srgbClr val="000000">
                      <a:alpha val="43137"/>
                    </a:srgbClr>
                  </a:outerShdw>
                </a:effectLst>
                <a:latin typeface="Comic Sans MS" pitchFamily="66" charset="0"/>
              </a:rPr>
              <a:t>agranülositoz</a:t>
            </a:r>
            <a:endParaRPr lang="tr-TR" sz="2000" dirty="0" smtClean="0">
              <a:effectLst>
                <a:outerShdw blurRad="38100" dist="38100" dir="2700000" algn="tl">
                  <a:srgbClr val="000000">
                    <a:alpha val="43137"/>
                  </a:srgbClr>
                </a:outerShdw>
              </a:effectLst>
              <a:latin typeface="Comic Sans MS" pitchFamily="66" charset="0"/>
            </a:endParaRP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Gastrointestinal</a:t>
            </a:r>
            <a:r>
              <a:rPr lang="tr-TR" sz="2000" dirty="0" smtClean="0">
                <a:effectLst>
                  <a:outerShdw blurRad="38100" dist="38100" dir="2700000" algn="tl">
                    <a:srgbClr val="000000">
                      <a:alpha val="43137"/>
                    </a:srgbClr>
                  </a:outerShdw>
                </a:effectLst>
                <a:latin typeface="Comic Sans MS" pitchFamily="66" charset="0"/>
              </a:rPr>
              <a:t>-bulantı-kusma</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Flushing</a:t>
            </a:r>
            <a:r>
              <a:rPr lang="tr-TR" sz="2000" dirty="0" smtClean="0">
                <a:effectLst>
                  <a:outerShdw blurRad="38100" dist="38100" dir="2700000" algn="tl">
                    <a:srgbClr val="000000">
                      <a:alpha val="43137"/>
                    </a:srgbClr>
                  </a:outerShdw>
                </a:effectLst>
                <a:latin typeface="Comic Sans MS" pitchFamily="66" charset="0"/>
              </a:rPr>
              <a:t>-çarpıntı</a:t>
            </a:r>
          </a:p>
          <a:p>
            <a:pPr eaLnBrk="1" hangingPunct="1">
              <a:buClr>
                <a:srgbClr val="FFFF00"/>
              </a:buClr>
              <a:buSzTx/>
              <a:buFont typeface="Wingdings" pitchFamily="2" charset="2"/>
              <a:buChar char="Ø"/>
              <a:defRPr/>
            </a:pPr>
            <a:r>
              <a:rPr lang="tr-TR" sz="2000" dirty="0" smtClean="0">
                <a:effectLst>
                  <a:outerShdw blurRad="38100" dist="38100" dir="2700000" algn="tl">
                    <a:srgbClr val="000000">
                      <a:alpha val="43137"/>
                    </a:srgbClr>
                  </a:outerShdw>
                </a:effectLst>
                <a:latin typeface="Comic Sans MS" pitchFamily="66" charset="0"/>
              </a:rPr>
              <a:t>Uygunsuz ADH </a:t>
            </a:r>
            <a:r>
              <a:rPr lang="tr-TR" sz="2000" dirty="0" err="1" smtClean="0">
                <a:effectLst>
                  <a:outerShdw blurRad="38100" dist="38100" dir="2700000" algn="tl">
                    <a:srgbClr val="000000">
                      <a:alpha val="43137"/>
                    </a:srgbClr>
                  </a:outerShdw>
                </a:effectLst>
                <a:latin typeface="Comic Sans MS" pitchFamily="66" charset="0"/>
              </a:rPr>
              <a:t>sekresyonu</a:t>
            </a:r>
            <a:r>
              <a:rPr lang="tr-TR" sz="2000" dirty="0" smtClean="0">
                <a:effectLst>
                  <a:outerShdw blurRad="38100" dist="38100" dir="2700000" algn="tl">
                    <a:srgbClr val="000000">
                      <a:alpha val="43137"/>
                    </a:srgbClr>
                  </a:outerShdw>
                </a:effectLst>
                <a:latin typeface="Comic Sans MS" pitchFamily="66" charset="0"/>
              </a:rPr>
              <a:t> - </a:t>
            </a:r>
            <a:r>
              <a:rPr lang="tr-TR" sz="2000" dirty="0" err="1" smtClean="0">
                <a:effectLst>
                  <a:outerShdw blurRad="38100" dist="38100" dir="2700000" algn="tl">
                    <a:srgbClr val="000000">
                      <a:alpha val="43137"/>
                    </a:srgbClr>
                  </a:outerShdw>
                </a:effectLst>
                <a:latin typeface="Comic Sans MS" pitchFamily="66" charset="0"/>
              </a:rPr>
              <a:t>hiponatremi</a:t>
            </a:r>
            <a:endParaRPr lang="tr-TR" sz="20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684213"/>
            <a:ext cx="8229600" cy="1143000"/>
          </a:xfrm>
        </p:spPr>
        <p:txBody>
          <a:bodyPr>
            <a:normAutofit/>
          </a:bodyPr>
          <a:lstStyle/>
          <a:p>
            <a:pPr eaLnBrk="1" hangingPunct="1">
              <a:defRPr/>
            </a:pPr>
            <a:r>
              <a:rPr lang="tr-TR" sz="3600" b="1" dirty="0" err="1" smtClean="0">
                <a:solidFill>
                  <a:srgbClr val="FFFF00"/>
                </a:solidFill>
                <a:effectLst>
                  <a:outerShdw blurRad="38100" dist="38100" dir="2700000" algn="tl" rotWithShape="0">
                    <a:srgbClr val="000000">
                      <a:alpha val="43137"/>
                    </a:srgbClr>
                  </a:outerShdw>
                </a:effectLst>
                <a:latin typeface="Comic Sans MS" pitchFamily="66" charset="0"/>
              </a:rPr>
              <a:t>SU’lerin</a:t>
            </a:r>
            <a:r>
              <a:rPr lang="tr-TR" sz="3600" b="1"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3600" b="1" dirty="0" err="1" smtClean="0">
                <a:solidFill>
                  <a:srgbClr val="FFFF00"/>
                </a:solidFill>
                <a:effectLst>
                  <a:outerShdw blurRad="38100" dist="38100" dir="2700000" algn="tl" rotWithShape="0">
                    <a:srgbClr val="000000">
                      <a:alpha val="43137"/>
                    </a:srgbClr>
                  </a:outerShdw>
                </a:effectLst>
                <a:latin typeface="Comic Sans MS" pitchFamily="66" charset="0"/>
              </a:rPr>
              <a:t>kontrendikasyonları</a:t>
            </a:r>
            <a:endParaRPr lang="tr-TR" sz="3600" b="1" dirty="0" smtClean="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59395" name="Rectangle 3"/>
          <p:cNvSpPr>
            <a:spLocks noGrp="1" noChangeArrowheads="1"/>
          </p:cNvSpPr>
          <p:nvPr>
            <p:ph idx="1"/>
          </p:nvPr>
        </p:nvSpPr>
        <p:spPr>
          <a:xfrm>
            <a:off x="1636713" y="2005013"/>
            <a:ext cx="6751711" cy="4519612"/>
          </a:xfrm>
        </p:spPr>
        <p:txBody>
          <a:bodyPr>
            <a:normAutofit/>
          </a:bodyPr>
          <a:lstStyle/>
          <a:p>
            <a:pPr eaLnBrk="1" hangingPunct="1">
              <a:lnSpc>
                <a:spcPct val="80000"/>
              </a:lnSpc>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Tip 1 DM</a:t>
            </a:r>
          </a:p>
          <a:p>
            <a:pPr eaLnBrk="1" hangingPunct="1">
              <a:lnSpc>
                <a:spcPct val="80000"/>
              </a:lnSpc>
              <a:buClr>
                <a:srgbClr val="FFFF00"/>
              </a:buClr>
              <a:buSzTx/>
              <a:buFont typeface="Wingdings" pitchFamily="2" charset="2"/>
              <a:buChar char="Ø"/>
              <a:defRPr/>
            </a:pPr>
            <a:r>
              <a:rPr lang="tr-TR" sz="2400" dirty="0" err="1" smtClean="0">
                <a:effectLst>
                  <a:outerShdw blurRad="38100" dist="38100" dir="2700000" algn="tl">
                    <a:srgbClr val="000000">
                      <a:alpha val="43137"/>
                    </a:srgbClr>
                  </a:outerShdw>
                </a:effectLst>
                <a:latin typeface="Comic Sans MS" pitchFamily="66" charset="0"/>
              </a:rPr>
              <a:t>Sekonder</a:t>
            </a:r>
            <a:r>
              <a:rPr lang="tr-TR" sz="2400" dirty="0" smtClean="0">
                <a:effectLst>
                  <a:outerShdw blurRad="38100" dist="38100" dir="2700000" algn="tl">
                    <a:srgbClr val="000000">
                      <a:alpha val="43137"/>
                    </a:srgbClr>
                  </a:outerShdw>
                </a:effectLst>
                <a:latin typeface="Comic Sans MS" pitchFamily="66" charset="0"/>
              </a:rPr>
              <a:t> diyabet</a:t>
            </a:r>
          </a:p>
          <a:p>
            <a:pPr eaLnBrk="1" hangingPunct="1">
              <a:lnSpc>
                <a:spcPct val="80000"/>
              </a:lnSpc>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Diyabetik komalar</a:t>
            </a:r>
          </a:p>
          <a:p>
            <a:pPr eaLnBrk="1" hangingPunct="1">
              <a:lnSpc>
                <a:spcPct val="80000"/>
              </a:lnSpc>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Gebelik-</a:t>
            </a:r>
            <a:r>
              <a:rPr lang="tr-TR" sz="2400" dirty="0" err="1" smtClean="0">
                <a:effectLst>
                  <a:outerShdw blurRad="38100" dist="38100" dir="2700000" algn="tl">
                    <a:srgbClr val="000000">
                      <a:alpha val="43137"/>
                    </a:srgbClr>
                  </a:outerShdw>
                </a:effectLst>
                <a:latin typeface="Comic Sans MS" pitchFamily="66" charset="0"/>
              </a:rPr>
              <a:t>laktasyon</a:t>
            </a:r>
            <a:endParaRPr lang="tr-TR" sz="2400" dirty="0" smtClean="0">
              <a:effectLst>
                <a:outerShdw blurRad="38100" dist="38100" dir="2700000" algn="tl">
                  <a:srgbClr val="000000">
                    <a:alpha val="43137"/>
                  </a:srgbClr>
                </a:outerShdw>
              </a:effectLst>
              <a:latin typeface="Comic Sans MS" pitchFamily="66" charset="0"/>
            </a:endParaRPr>
          </a:p>
          <a:p>
            <a:pPr eaLnBrk="1" hangingPunct="1">
              <a:lnSpc>
                <a:spcPct val="80000"/>
              </a:lnSpc>
              <a:buClr>
                <a:srgbClr val="FFFF00"/>
              </a:buClr>
              <a:buSzTx/>
              <a:buFont typeface="Wingdings" pitchFamily="2" charset="2"/>
              <a:buChar char="Ø"/>
              <a:defRPr/>
            </a:pPr>
            <a:r>
              <a:rPr lang="tr-TR" sz="2400" dirty="0" err="1" smtClean="0">
                <a:effectLst>
                  <a:outerShdw blurRad="38100" dist="38100" dir="2700000" algn="tl">
                    <a:srgbClr val="000000">
                      <a:alpha val="43137"/>
                    </a:srgbClr>
                  </a:outerShdw>
                </a:effectLst>
                <a:latin typeface="Comic Sans MS" pitchFamily="66" charset="0"/>
              </a:rPr>
              <a:t>Major</a:t>
            </a:r>
            <a:r>
              <a:rPr lang="tr-TR" sz="2400" dirty="0" smtClean="0">
                <a:effectLst>
                  <a:outerShdw blurRad="38100" dist="38100" dir="2700000" algn="tl">
                    <a:srgbClr val="000000">
                      <a:alpha val="43137"/>
                    </a:srgbClr>
                  </a:outerShdw>
                </a:effectLst>
                <a:latin typeface="Comic Sans MS" pitchFamily="66" charset="0"/>
              </a:rPr>
              <a:t> cerrahi-anestezi</a:t>
            </a:r>
          </a:p>
          <a:p>
            <a:pPr eaLnBrk="1" hangingPunct="1">
              <a:lnSpc>
                <a:spcPct val="80000"/>
              </a:lnSpc>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Travma,stres,  ağır </a:t>
            </a:r>
            <a:r>
              <a:rPr lang="tr-TR" sz="2400" dirty="0" err="1" smtClean="0">
                <a:effectLst>
                  <a:outerShdw blurRad="38100" dist="38100" dir="2700000" algn="tl">
                    <a:srgbClr val="000000">
                      <a:alpha val="43137"/>
                    </a:srgbClr>
                  </a:outerShdw>
                </a:effectLst>
                <a:latin typeface="Comic Sans MS" pitchFamily="66" charset="0"/>
              </a:rPr>
              <a:t>infeksiyon</a:t>
            </a:r>
            <a:endParaRPr lang="tr-TR" sz="2400" dirty="0" smtClean="0">
              <a:effectLst>
                <a:outerShdw blurRad="38100" dist="38100" dir="2700000" algn="tl">
                  <a:srgbClr val="000000">
                    <a:alpha val="43137"/>
                  </a:srgbClr>
                </a:outerShdw>
              </a:effectLst>
              <a:latin typeface="Comic Sans MS" pitchFamily="66" charset="0"/>
            </a:endParaRPr>
          </a:p>
          <a:p>
            <a:pPr eaLnBrk="1" hangingPunct="1">
              <a:lnSpc>
                <a:spcPct val="80000"/>
              </a:lnSpc>
              <a:buClr>
                <a:srgbClr val="FFFF00"/>
              </a:buClr>
              <a:buSzTx/>
              <a:buFont typeface="Wingdings" pitchFamily="2" charset="2"/>
              <a:buChar char="Ø"/>
              <a:defRPr/>
            </a:pPr>
            <a:r>
              <a:rPr lang="tr-TR" sz="2400" dirty="0" err="1" smtClean="0">
                <a:effectLst>
                  <a:outerShdw blurRad="38100" dist="38100" dir="2700000" algn="tl">
                    <a:srgbClr val="000000">
                      <a:alpha val="43137"/>
                    </a:srgbClr>
                  </a:outerShdw>
                </a:effectLst>
                <a:latin typeface="Comic Sans MS" pitchFamily="66" charset="0"/>
              </a:rPr>
              <a:t>Allerji</a:t>
            </a:r>
            <a:endParaRPr lang="tr-TR" sz="2400" dirty="0" smtClean="0">
              <a:effectLst>
                <a:outerShdw blurRad="38100" dist="38100" dir="2700000" algn="tl">
                  <a:srgbClr val="000000">
                    <a:alpha val="43137"/>
                  </a:srgbClr>
                </a:outerShdw>
              </a:effectLst>
              <a:latin typeface="Comic Sans MS" pitchFamily="66" charset="0"/>
            </a:endParaRPr>
          </a:p>
          <a:p>
            <a:pPr eaLnBrk="1" hangingPunct="1">
              <a:lnSpc>
                <a:spcPct val="80000"/>
              </a:lnSpc>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Kronik </a:t>
            </a:r>
            <a:r>
              <a:rPr lang="tr-TR" sz="2400" dirty="0" err="1" smtClean="0">
                <a:effectLst>
                  <a:outerShdw blurRad="38100" dist="38100" dir="2700000" algn="tl">
                    <a:srgbClr val="000000">
                      <a:alpha val="43137"/>
                    </a:srgbClr>
                  </a:outerShdw>
                </a:effectLst>
                <a:latin typeface="Comic Sans MS" pitchFamily="66" charset="0"/>
              </a:rPr>
              <a:t>Hepatik</a:t>
            </a:r>
            <a:r>
              <a:rPr lang="tr-TR" sz="2400" dirty="0" smtClean="0">
                <a:effectLst>
                  <a:outerShdw blurRad="38100" dist="38100" dir="2700000" algn="tl">
                    <a:srgbClr val="000000">
                      <a:alpha val="43137"/>
                    </a:srgbClr>
                  </a:outerShdw>
                </a:effectLst>
                <a:latin typeface="Comic Sans MS" pitchFamily="66" charset="0"/>
              </a:rPr>
              <a:t> veya </a:t>
            </a:r>
            <a:r>
              <a:rPr lang="tr-TR" sz="2400" dirty="0" err="1" smtClean="0">
                <a:effectLst>
                  <a:outerShdw blurRad="38100" dist="38100" dir="2700000" algn="tl">
                    <a:srgbClr val="000000">
                      <a:alpha val="43137"/>
                    </a:srgbClr>
                  </a:outerShdw>
                </a:effectLst>
                <a:latin typeface="Comic Sans MS" pitchFamily="66" charset="0"/>
              </a:rPr>
              <a:t>Renal</a:t>
            </a:r>
            <a:r>
              <a:rPr lang="tr-TR" sz="2400" dirty="0" smtClean="0">
                <a:effectLst>
                  <a:outerShdw blurRad="38100" dist="38100" dir="2700000" algn="tl">
                    <a:srgbClr val="000000">
                      <a:alpha val="43137"/>
                    </a:srgbClr>
                  </a:outerShdw>
                </a:effectLst>
                <a:latin typeface="Comic Sans MS" pitchFamily="66" charset="0"/>
              </a:rPr>
              <a:t> Hastalık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4213" y="836613"/>
            <a:ext cx="7772400" cy="1143000"/>
          </a:xfrm>
        </p:spPr>
        <p:txBody>
          <a:bodyPr>
            <a:normAutofit/>
          </a:bodyPr>
          <a:lstStyle/>
          <a:p>
            <a:pPr eaLnBrk="1" hangingPunct="1">
              <a:defRPr/>
            </a:pP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3200" b="1" dirty="0" err="1" smtClean="0">
                <a:solidFill>
                  <a:srgbClr val="FFFF00"/>
                </a:solidFill>
                <a:effectLst>
                  <a:outerShdw blurRad="38100" dist="38100" dir="2700000" algn="tl" rotWithShape="0">
                    <a:srgbClr val="000000">
                      <a:alpha val="43137"/>
                    </a:srgbClr>
                  </a:outerShdw>
                </a:effectLst>
                <a:latin typeface="Comic Sans MS" pitchFamily="66" charset="0"/>
              </a:rPr>
              <a:t>Meglitinid</a:t>
            </a: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 </a:t>
            </a:r>
            <a:r>
              <a:rPr lang="tr-TR" sz="3200" b="1" dirty="0" err="1" smtClean="0">
                <a:solidFill>
                  <a:srgbClr val="FFFF00"/>
                </a:solidFill>
                <a:effectLst>
                  <a:outerShdw blurRad="38100" dist="38100" dir="2700000" algn="tl" rotWithShape="0">
                    <a:srgbClr val="000000">
                      <a:alpha val="43137"/>
                    </a:srgbClr>
                  </a:outerShdw>
                </a:effectLst>
                <a:latin typeface="Comic Sans MS" pitchFamily="66" charset="0"/>
              </a:rPr>
              <a:t>analogları</a:t>
            </a: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a:t>
            </a:r>
            <a:r>
              <a:rPr lang="tr-TR" sz="3200" b="1" dirty="0" err="1" smtClean="0">
                <a:solidFill>
                  <a:srgbClr val="FFFF00"/>
                </a:solidFill>
                <a:effectLst>
                  <a:outerShdw blurRad="38100" dist="38100" dir="2700000" algn="tl" rotWithShape="0">
                    <a:srgbClr val="000000">
                      <a:alpha val="43137"/>
                    </a:srgbClr>
                  </a:outerShdw>
                </a:effectLst>
                <a:latin typeface="Comic Sans MS" pitchFamily="66" charset="0"/>
              </a:rPr>
              <a:t>glinidler</a:t>
            </a: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a:t>
            </a:r>
            <a:endParaRPr lang="tr-TR" sz="3200" dirty="0" smtClean="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62467" name="Rectangle 3"/>
          <p:cNvSpPr>
            <a:spLocks noGrp="1" noChangeArrowheads="1"/>
          </p:cNvSpPr>
          <p:nvPr>
            <p:ph idx="1"/>
          </p:nvPr>
        </p:nvSpPr>
        <p:spPr>
          <a:xfrm>
            <a:off x="971600" y="2392363"/>
            <a:ext cx="7488832" cy="3616325"/>
          </a:xfrm>
        </p:spPr>
        <p:txBody>
          <a:bodyPr>
            <a:normAutofit/>
          </a:bodyPr>
          <a:lstStyle/>
          <a:p>
            <a:pPr eaLnBrk="1" hangingPunct="1">
              <a:buClr>
                <a:srgbClr val="FFFF00"/>
              </a:buClr>
              <a:buSzTx/>
              <a:buFont typeface="Wingdings" pitchFamily="2" charset="2"/>
              <a:buNone/>
              <a:defRPr/>
            </a:pPr>
            <a:r>
              <a:rPr lang="tr-TR" sz="2400" dirty="0" smtClean="0">
                <a:solidFill>
                  <a:srgbClr val="FFFF00"/>
                </a:solidFill>
                <a:effectLst>
                  <a:outerShdw blurRad="38100" dist="38100" dir="2700000" algn="tl">
                    <a:srgbClr val="000000">
                      <a:alpha val="43137"/>
                    </a:srgbClr>
                  </a:outerShdw>
                </a:effectLst>
                <a:latin typeface="Comic Sans MS" pitchFamily="66" charset="0"/>
              </a:rPr>
              <a:t>           </a:t>
            </a:r>
            <a:r>
              <a:rPr lang="tr-TR" sz="2400" dirty="0" err="1" smtClean="0">
                <a:solidFill>
                  <a:srgbClr val="FFFF00"/>
                </a:solidFill>
                <a:effectLst>
                  <a:outerShdw blurRad="38100" dist="38100" dir="2700000" algn="tl">
                    <a:srgbClr val="000000">
                      <a:alpha val="43137"/>
                    </a:srgbClr>
                  </a:outerShdw>
                </a:effectLst>
                <a:latin typeface="Comic Sans MS" pitchFamily="66" charset="0"/>
              </a:rPr>
              <a:t>Glukoz</a:t>
            </a:r>
            <a:r>
              <a:rPr lang="tr-TR" sz="2400" dirty="0" smtClean="0">
                <a:solidFill>
                  <a:srgbClr val="FFFF00"/>
                </a:solidFill>
                <a:effectLst>
                  <a:outerShdw blurRad="38100" dist="38100" dir="2700000" algn="tl">
                    <a:srgbClr val="000000">
                      <a:alpha val="43137"/>
                    </a:srgbClr>
                  </a:outerShdw>
                </a:effectLst>
                <a:latin typeface="Comic Sans MS" pitchFamily="66" charset="0"/>
              </a:rPr>
              <a:t> varlığında etkili- </a:t>
            </a:r>
            <a:r>
              <a:rPr lang="tr-TR" sz="2400" dirty="0" err="1" smtClean="0">
                <a:solidFill>
                  <a:srgbClr val="FFFF00"/>
                </a:solidFill>
                <a:effectLst>
                  <a:outerShdw blurRad="38100" dist="38100" dir="2700000" algn="tl">
                    <a:srgbClr val="000000">
                      <a:alpha val="43137"/>
                    </a:srgbClr>
                  </a:outerShdw>
                </a:effectLst>
                <a:latin typeface="Comic Sans MS" pitchFamily="66" charset="0"/>
              </a:rPr>
              <a:t>hepatik</a:t>
            </a:r>
            <a:r>
              <a:rPr lang="tr-TR" sz="2400" dirty="0" smtClean="0">
                <a:solidFill>
                  <a:srgbClr val="FFFF00"/>
                </a:solidFill>
                <a:effectLst>
                  <a:outerShdw blurRad="38100" dist="38100" dir="2700000" algn="tl">
                    <a:srgbClr val="000000">
                      <a:alpha val="43137"/>
                    </a:srgbClr>
                  </a:outerShdw>
                </a:effectLst>
                <a:latin typeface="Comic Sans MS" pitchFamily="66" charset="0"/>
              </a:rPr>
              <a:t> </a:t>
            </a:r>
            <a:r>
              <a:rPr lang="tr-TR" sz="2400" dirty="0" err="1" smtClean="0">
                <a:solidFill>
                  <a:srgbClr val="FFFF00"/>
                </a:solidFill>
                <a:effectLst>
                  <a:outerShdw blurRad="38100" dist="38100" dir="2700000" algn="tl">
                    <a:srgbClr val="000000">
                      <a:alpha val="43137"/>
                    </a:srgbClr>
                  </a:outerShdw>
                </a:effectLst>
                <a:latin typeface="Comic Sans MS" pitchFamily="66" charset="0"/>
              </a:rPr>
              <a:t>itrahlı</a:t>
            </a:r>
            <a:r>
              <a:rPr lang="tr-TR" sz="2400" dirty="0" smtClean="0">
                <a:solidFill>
                  <a:srgbClr val="FFFF00"/>
                </a:solidFill>
                <a:effectLst>
                  <a:outerShdw blurRad="38100" dist="38100" dir="2700000" algn="tl">
                    <a:srgbClr val="000000">
                      <a:alpha val="43137"/>
                    </a:srgbClr>
                  </a:outerShdw>
                </a:effectLst>
                <a:latin typeface="Comic Sans MS" pitchFamily="66" charset="0"/>
              </a:rPr>
              <a:t> ilaçlar</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Repaglinid</a:t>
            </a:r>
            <a:r>
              <a:rPr lang="tr-TR" sz="2000" dirty="0" smtClean="0">
                <a:effectLst>
                  <a:outerShdw blurRad="38100" dist="38100" dir="2700000" algn="tl">
                    <a:srgbClr val="000000">
                      <a:alpha val="43137"/>
                    </a:srgbClr>
                  </a:outerShdw>
                </a:effectLst>
                <a:latin typeface="Comic Sans MS" pitchFamily="66" charset="0"/>
              </a:rPr>
              <a:t> (</a:t>
            </a:r>
            <a:r>
              <a:rPr lang="tr-TR" sz="2000" dirty="0" err="1" smtClean="0">
                <a:effectLst>
                  <a:outerShdw blurRad="38100" dist="38100" dir="2700000" algn="tl">
                    <a:srgbClr val="000000">
                      <a:alpha val="43137"/>
                    </a:srgbClr>
                  </a:outerShdw>
                </a:effectLst>
                <a:latin typeface="Comic Sans MS" pitchFamily="66" charset="0"/>
              </a:rPr>
              <a:t>Novonorm</a:t>
            </a:r>
            <a:r>
              <a:rPr lang="tr-TR" sz="2000" dirty="0" smtClean="0">
                <a:effectLst>
                  <a:outerShdw blurRad="38100" dist="38100" dir="2700000" algn="tl">
                    <a:srgbClr val="000000">
                      <a:alpha val="43137"/>
                    </a:srgbClr>
                  </a:outerShdw>
                </a:effectLst>
                <a:latin typeface="Comic Sans MS" pitchFamily="66" charset="0"/>
              </a:rPr>
              <a:t> 0,5-1-2 mg vb ) </a:t>
            </a:r>
          </a:p>
          <a:p>
            <a:pPr eaLnBrk="1" hangingPunct="1">
              <a:buClr>
                <a:srgbClr val="FFFF00"/>
              </a:buClr>
              <a:buSzTx/>
              <a:buFont typeface="Wingdings" pitchFamily="2" charset="2"/>
              <a:buNone/>
              <a:defRPr/>
            </a:pPr>
            <a:r>
              <a:rPr lang="tr-TR" sz="2000" dirty="0" smtClean="0">
                <a:effectLst>
                  <a:outerShdw blurRad="38100" dist="38100" dir="2700000" algn="tl">
                    <a:srgbClr val="000000">
                      <a:alpha val="43137"/>
                    </a:srgbClr>
                  </a:outerShdw>
                </a:effectLst>
                <a:latin typeface="Comic Sans MS" pitchFamily="66" charset="0"/>
              </a:rPr>
              <a:t>           doz: 3x0,5 – 4 mg </a:t>
            </a:r>
          </a:p>
          <a:p>
            <a:pPr eaLnBrk="1" hangingPunct="1">
              <a:buClr>
                <a:srgbClr val="FFFF00"/>
              </a:buClr>
              <a:buSzTx/>
              <a:buFont typeface="Wingdings" pitchFamily="2" charset="2"/>
              <a:buNone/>
              <a:defRPr/>
            </a:pPr>
            <a:r>
              <a:rPr lang="tr-TR" sz="2000" dirty="0" smtClean="0">
                <a:effectLst>
                  <a:outerShdw blurRad="38100" dist="38100" dir="2700000" algn="tl">
                    <a:srgbClr val="000000">
                      <a:alpha val="43137"/>
                    </a:srgbClr>
                  </a:outerShdw>
                </a:effectLst>
                <a:latin typeface="Comic Sans MS" pitchFamily="66" charset="0"/>
              </a:rPr>
              <a:t>           yemeklerden 15 </a:t>
            </a:r>
            <a:r>
              <a:rPr lang="tr-TR" sz="2000" dirty="0" err="1" smtClean="0">
                <a:effectLst>
                  <a:outerShdw blurRad="38100" dist="38100" dir="2700000" algn="tl">
                    <a:srgbClr val="000000">
                      <a:alpha val="43137"/>
                    </a:srgbClr>
                  </a:outerShdw>
                </a:effectLst>
                <a:latin typeface="Comic Sans MS" pitchFamily="66" charset="0"/>
              </a:rPr>
              <a:t>dak</a:t>
            </a:r>
            <a:r>
              <a:rPr lang="tr-TR" sz="2000" dirty="0" smtClean="0">
                <a:effectLst>
                  <a:outerShdw blurRad="38100" dist="38100" dir="2700000" algn="tl">
                    <a:srgbClr val="000000">
                      <a:alpha val="43137"/>
                    </a:srgbClr>
                  </a:outerShdw>
                </a:effectLst>
                <a:latin typeface="Comic Sans MS" pitchFamily="66" charset="0"/>
              </a:rPr>
              <a:t>. Önce</a:t>
            </a:r>
          </a:p>
          <a:p>
            <a:pPr eaLnBrk="1" hangingPunct="1">
              <a:buClr>
                <a:srgbClr val="FFFF00"/>
              </a:buClr>
              <a:buSzTx/>
              <a:buFont typeface="Wingdings" pitchFamily="2" charset="2"/>
              <a:buChar char="Ø"/>
              <a:defRPr/>
            </a:pPr>
            <a:r>
              <a:rPr lang="tr-TR" sz="2000" dirty="0" err="1" smtClean="0">
                <a:effectLst>
                  <a:outerShdw blurRad="38100" dist="38100" dir="2700000" algn="tl">
                    <a:srgbClr val="000000">
                      <a:alpha val="43137"/>
                    </a:srgbClr>
                  </a:outerShdw>
                </a:effectLst>
                <a:latin typeface="Comic Sans MS" pitchFamily="66" charset="0"/>
              </a:rPr>
              <a:t>Nateglinid</a:t>
            </a:r>
            <a:r>
              <a:rPr lang="tr-TR" sz="2000" dirty="0" smtClean="0">
                <a:effectLst>
                  <a:outerShdw blurRad="38100" dist="38100" dir="2700000" algn="tl">
                    <a:srgbClr val="000000">
                      <a:alpha val="43137"/>
                    </a:srgbClr>
                  </a:outerShdw>
                </a:effectLst>
                <a:latin typeface="Comic Sans MS" pitchFamily="66" charset="0"/>
              </a:rPr>
              <a:t> (</a:t>
            </a:r>
            <a:r>
              <a:rPr lang="tr-TR" sz="2000" dirty="0" err="1" smtClean="0">
                <a:effectLst>
                  <a:outerShdw blurRad="38100" dist="38100" dir="2700000" algn="tl">
                    <a:srgbClr val="000000">
                      <a:alpha val="43137"/>
                    </a:srgbClr>
                  </a:outerShdw>
                </a:effectLst>
                <a:latin typeface="Comic Sans MS" pitchFamily="66" charset="0"/>
              </a:rPr>
              <a:t>satarlix</a:t>
            </a:r>
            <a:r>
              <a:rPr lang="tr-TR" sz="2000" dirty="0" smtClean="0">
                <a:effectLst>
                  <a:outerShdw blurRad="38100" dist="38100" dir="2700000" algn="tl">
                    <a:srgbClr val="000000">
                      <a:alpha val="43137"/>
                    </a:srgbClr>
                  </a:outerShdw>
                </a:effectLst>
                <a:latin typeface="Comic Sans MS" pitchFamily="66" charset="0"/>
              </a:rPr>
              <a:t> 120 mg vb)</a:t>
            </a:r>
          </a:p>
          <a:p>
            <a:pPr eaLnBrk="1" hangingPunct="1">
              <a:buClr>
                <a:srgbClr val="FFFF00"/>
              </a:buClr>
              <a:buSzTx/>
              <a:buFont typeface="Wingdings" pitchFamily="2" charset="2"/>
              <a:buNone/>
              <a:defRPr/>
            </a:pPr>
            <a:r>
              <a:rPr lang="tr-TR" sz="2000" dirty="0" smtClean="0">
                <a:effectLst>
                  <a:outerShdw blurRad="38100" dist="38100" dir="2700000" algn="tl">
                    <a:srgbClr val="000000">
                      <a:alpha val="43137"/>
                    </a:srgbClr>
                  </a:outerShdw>
                </a:effectLst>
                <a:latin typeface="Comic Sans MS" pitchFamily="66" charset="0"/>
              </a:rPr>
              <a:t>           doz: 3x120 mg </a:t>
            </a:r>
          </a:p>
          <a:p>
            <a:pPr eaLnBrk="1" hangingPunct="1">
              <a:buClr>
                <a:srgbClr val="FFFF00"/>
              </a:buClr>
              <a:buSzTx/>
              <a:buFont typeface="Wingdings" pitchFamily="2" charset="2"/>
              <a:buNone/>
              <a:defRPr/>
            </a:pPr>
            <a:r>
              <a:rPr lang="tr-TR" sz="2000" dirty="0" smtClean="0">
                <a:effectLst>
                  <a:outerShdw blurRad="38100" dist="38100" dir="2700000" algn="tl">
                    <a:srgbClr val="000000">
                      <a:alpha val="43137"/>
                    </a:srgbClr>
                  </a:outerShdw>
                </a:effectLst>
                <a:latin typeface="Comic Sans MS" pitchFamily="66" charset="0"/>
              </a:rPr>
              <a:t>           yemeklerden 1-30 </a:t>
            </a:r>
            <a:r>
              <a:rPr lang="tr-TR" sz="2000" dirty="0" err="1" smtClean="0">
                <a:effectLst>
                  <a:outerShdw blurRad="38100" dist="38100" dir="2700000" algn="tl">
                    <a:srgbClr val="000000">
                      <a:alpha val="43137"/>
                    </a:srgbClr>
                  </a:outerShdw>
                </a:effectLst>
                <a:latin typeface="Comic Sans MS" pitchFamily="66" charset="0"/>
              </a:rPr>
              <a:t>dak</a:t>
            </a:r>
            <a:r>
              <a:rPr lang="tr-TR" sz="2000" dirty="0" smtClean="0">
                <a:effectLst>
                  <a:outerShdw blurRad="38100" dist="38100" dir="2700000" algn="tl">
                    <a:srgbClr val="000000">
                      <a:alpha val="43137"/>
                    </a:srgbClr>
                  </a:outerShdw>
                </a:effectLst>
                <a:latin typeface="Comic Sans MS" pitchFamily="66" charset="0"/>
              </a:rPr>
              <a:t>. önce</a:t>
            </a:r>
          </a:p>
          <a:p>
            <a:pPr eaLnBrk="1" hangingPunct="1">
              <a:buClr>
                <a:srgbClr val="FFFF00"/>
              </a:buClr>
              <a:buSzTx/>
              <a:buFont typeface="Wingdings" pitchFamily="2" charset="2"/>
              <a:buChar char="Ø"/>
              <a:defRPr/>
            </a:pPr>
            <a:endParaRPr lang="tr-TR" sz="20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638175"/>
            <a:ext cx="8229600" cy="1143000"/>
          </a:xfrm>
        </p:spPr>
        <p:txBody>
          <a:bodyPr>
            <a:normAutofit/>
          </a:bodyPr>
          <a:lstStyle/>
          <a:p>
            <a:pPr eaLnBrk="1" hangingPunct="1">
              <a:defRPr/>
            </a:pPr>
            <a:r>
              <a:rPr lang="tr-TR" sz="2800" b="1" dirty="0" smtClean="0">
                <a:solidFill>
                  <a:srgbClr val="FFFF00"/>
                </a:solidFill>
                <a:effectLst>
                  <a:outerShdw blurRad="38100" dist="38100" dir="2700000" algn="tl" rotWithShape="0">
                    <a:srgbClr val="000000">
                      <a:alpha val="43137"/>
                    </a:srgbClr>
                  </a:outerShdw>
                </a:effectLst>
                <a:latin typeface="Comic Sans MS" pitchFamily="66" charset="0"/>
              </a:rPr>
              <a:t>KH emilimini azaltan ilaçlar </a:t>
            </a:r>
            <a:br>
              <a:rPr lang="tr-TR" sz="2800" b="1" dirty="0" smtClean="0">
                <a:solidFill>
                  <a:srgbClr val="FFFF00"/>
                </a:solidFill>
                <a:effectLst>
                  <a:outerShdw blurRad="38100" dist="38100" dir="2700000" algn="tl" rotWithShape="0">
                    <a:srgbClr val="000000">
                      <a:alpha val="43137"/>
                    </a:srgbClr>
                  </a:outerShdw>
                </a:effectLst>
                <a:latin typeface="Comic Sans MS" pitchFamily="66" charset="0"/>
              </a:rPr>
            </a:br>
            <a:r>
              <a:rPr lang="tr-TR" sz="2800" b="1" dirty="0" smtClean="0">
                <a:solidFill>
                  <a:srgbClr val="FFFF00"/>
                </a:solidFill>
                <a:effectLst>
                  <a:outerShdw blurRad="38100" dist="38100" dir="2700000" algn="tl" rotWithShape="0">
                    <a:srgbClr val="000000">
                      <a:alpha val="43137"/>
                    </a:srgbClr>
                  </a:outerShdw>
                </a:effectLst>
                <a:latin typeface="Comic Sans MS" pitchFamily="66" charset="0"/>
              </a:rPr>
              <a:t>(Alfa-</a:t>
            </a:r>
            <a:r>
              <a:rPr lang="tr-TR" sz="2800" b="1" dirty="0" err="1" smtClean="0">
                <a:solidFill>
                  <a:srgbClr val="FFFF00"/>
                </a:solidFill>
                <a:effectLst>
                  <a:outerShdw blurRad="38100" dist="38100" dir="2700000" algn="tl" rotWithShape="0">
                    <a:srgbClr val="000000">
                      <a:alpha val="43137"/>
                    </a:srgbClr>
                  </a:outerShdw>
                </a:effectLst>
                <a:latin typeface="Comic Sans MS" pitchFamily="66" charset="0"/>
              </a:rPr>
              <a:t>Glukozidaz</a:t>
            </a:r>
            <a:r>
              <a:rPr lang="tr-TR" sz="2800" b="1" dirty="0" smtClean="0">
                <a:solidFill>
                  <a:srgbClr val="FFFF00"/>
                </a:solidFill>
                <a:effectLst>
                  <a:outerShdw blurRad="38100" dist="38100" dir="2700000" algn="tl" rotWithShape="0">
                    <a:srgbClr val="000000">
                      <a:alpha val="43137"/>
                    </a:srgbClr>
                  </a:outerShdw>
                </a:effectLst>
                <a:latin typeface="Comic Sans MS" pitchFamily="66" charset="0"/>
              </a:rPr>
              <a:t> inhibitörleri) </a:t>
            </a:r>
          </a:p>
        </p:txBody>
      </p:sp>
      <p:sp>
        <p:nvSpPr>
          <p:cNvPr id="81923" name="Rectangle 3"/>
          <p:cNvSpPr>
            <a:spLocks noGrp="1" noChangeArrowheads="1"/>
          </p:cNvSpPr>
          <p:nvPr>
            <p:ph idx="1"/>
          </p:nvPr>
        </p:nvSpPr>
        <p:spPr>
          <a:xfrm>
            <a:off x="685800" y="2017713"/>
            <a:ext cx="8458200" cy="4867275"/>
          </a:xfrm>
        </p:spPr>
        <p:txBody>
          <a:bodyPr>
            <a:normAutofit/>
          </a:bodyPr>
          <a:lstStyle/>
          <a:p>
            <a:pPr eaLnBrk="1" hangingPunct="1">
              <a:buClr>
                <a:srgbClr val="FFFF00"/>
              </a:buClr>
              <a:buSzTx/>
              <a:buFont typeface="Wingdings" pitchFamily="2" charset="2"/>
              <a:buNone/>
              <a:defRPr/>
            </a:pPr>
            <a:r>
              <a:rPr lang="tr-TR" sz="2000" smtClean="0">
                <a:effectLst>
                  <a:outerShdw blurRad="38100" dist="38100" dir="2700000" algn="tl">
                    <a:srgbClr val="000000">
                      <a:alpha val="43137"/>
                    </a:srgbClr>
                  </a:outerShdw>
                </a:effectLst>
                <a:latin typeface="Comic Sans MS" pitchFamily="66" charset="0"/>
              </a:rPr>
              <a:t>		</a:t>
            </a:r>
            <a:r>
              <a:rPr lang="tr-TR" sz="2000" smtClean="0">
                <a:solidFill>
                  <a:srgbClr val="FFFF00"/>
                </a:solidFill>
                <a:effectLst>
                  <a:outerShdw blurRad="38100" dist="38100" dir="2700000" algn="tl">
                    <a:srgbClr val="000000">
                      <a:alpha val="43137"/>
                    </a:srgbClr>
                  </a:outerShdw>
                </a:effectLst>
                <a:latin typeface="Comic Sans MS" pitchFamily="66" charset="0"/>
              </a:rPr>
              <a:t>Akarboz (Glucobay 50-100 mg)</a:t>
            </a:r>
          </a:p>
          <a:p>
            <a:pPr eaLnBrk="1" hangingPunct="1">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rPr>
              <a:t>3x25-100 mg/gün öğünde</a:t>
            </a:r>
          </a:p>
          <a:p>
            <a:pPr eaLnBrk="1" hangingPunct="1">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rPr>
              <a:t>Postprandiyal glukoz </a:t>
            </a:r>
            <a:r>
              <a:rPr lang="tr-TR" sz="2000" smtClean="0">
                <a:effectLst>
                  <a:outerShdw blurRad="38100" dist="38100" dir="2700000" algn="tl">
                    <a:srgbClr val="000000">
                      <a:alpha val="43137"/>
                    </a:srgbClr>
                  </a:outerShdw>
                </a:effectLst>
                <a:latin typeface="Comic Sans MS" pitchFamily="66" charset="0"/>
                <a:sym typeface="Symbol" pitchFamily="18" charset="2"/>
              </a:rPr>
              <a:t> (50-60 mg)</a:t>
            </a:r>
          </a:p>
          <a:p>
            <a:pPr eaLnBrk="1" hangingPunct="1">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Açlık plazma glukozu  (20-40 mg)</a:t>
            </a:r>
          </a:p>
          <a:p>
            <a:pPr eaLnBrk="1" hangingPunct="1">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İnce barsakta sukroz-nişasta-maltoz ve komplike KH emilimini azaltır.</a:t>
            </a:r>
          </a:p>
          <a:p>
            <a:pPr eaLnBrk="1" hangingPunct="1">
              <a:buClr>
                <a:srgbClr val="FFFF00"/>
              </a:buClr>
              <a:buSzTx/>
              <a:buFont typeface="Wingdings" pitchFamily="2" charset="2"/>
              <a:buChar char="Ø"/>
              <a:defRPr/>
            </a:pPr>
            <a:r>
              <a:rPr lang="tr-TR" sz="2000" smtClean="0">
                <a:effectLst>
                  <a:outerShdw blurRad="38100" dist="38100" dir="2700000" algn="tl">
                    <a:srgbClr val="000000">
                      <a:alpha val="43137"/>
                    </a:srgbClr>
                  </a:outerShdw>
                </a:effectLst>
                <a:latin typeface="Comic Sans MS" pitchFamily="66" charset="0"/>
                <a:sym typeface="Symbol" pitchFamily="18" charset="2"/>
              </a:rPr>
              <a:t>GIS yan etkileri olabilir.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
          <p:cNvGrpSpPr>
            <a:grpSpLocks/>
          </p:cNvGrpSpPr>
          <p:nvPr/>
        </p:nvGrpSpPr>
        <p:grpSpPr bwMode="auto">
          <a:xfrm>
            <a:off x="3292475" y="1163638"/>
            <a:ext cx="2522538" cy="3846512"/>
            <a:chOff x="2217" y="784"/>
            <a:chExt cx="1126" cy="1768"/>
          </a:xfrm>
        </p:grpSpPr>
        <p:pic>
          <p:nvPicPr>
            <p:cNvPr id="37910" name="Picture 4" descr="GUT"/>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217" y="784"/>
              <a:ext cx="1126" cy="1768"/>
            </a:xfrm>
            <a:prstGeom prst="rect">
              <a:avLst/>
            </a:prstGeom>
            <a:noFill/>
            <a:ln w="9525">
              <a:noFill/>
              <a:miter lim="800000"/>
              <a:headEnd/>
              <a:tailEnd/>
            </a:ln>
          </p:spPr>
        </p:pic>
        <p:sp>
          <p:nvSpPr>
            <p:cNvPr id="37911" name="Freeform 5"/>
            <p:cNvSpPr>
              <a:spLocks/>
            </p:cNvSpPr>
            <p:nvPr/>
          </p:nvSpPr>
          <p:spPr bwMode="blackWhite">
            <a:xfrm>
              <a:off x="2574" y="1239"/>
              <a:ext cx="495" cy="618"/>
            </a:xfrm>
            <a:custGeom>
              <a:avLst/>
              <a:gdLst>
                <a:gd name="T0" fmla="*/ 129 w 495"/>
                <a:gd name="T1" fmla="*/ 0 h 618"/>
                <a:gd name="T2" fmla="*/ 129 w 495"/>
                <a:gd name="T3" fmla="*/ 90 h 618"/>
                <a:gd name="T4" fmla="*/ 96 w 495"/>
                <a:gd name="T5" fmla="*/ 108 h 618"/>
                <a:gd name="T6" fmla="*/ 81 w 495"/>
                <a:gd name="T7" fmla="*/ 138 h 618"/>
                <a:gd name="T8" fmla="*/ 81 w 495"/>
                <a:gd name="T9" fmla="*/ 168 h 618"/>
                <a:gd name="T10" fmla="*/ 102 w 495"/>
                <a:gd name="T11" fmla="*/ 198 h 618"/>
                <a:gd name="T12" fmla="*/ 174 w 495"/>
                <a:gd name="T13" fmla="*/ 192 h 618"/>
                <a:gd name="T14" fmla="*/ 213 w 495"/>
                <a:gd name="T15" fmla="*/ 156 h 618"/>
                <a:gd name="T16" fmla="*/ 243 w 495"/>
                <a:gd name="T17" fmla="*/ 123 h 618"/>
                <a:gd name="T18" fmla="*/ 300 w 495"/>
                <a:gd name="T19" fmla="*/ 123 h 618"/>
                <a:gd name="T20" fmla="*/ 312 w 495"/>
                <a:gd name="T21" fmla="*/ 150 h 618"/>
                <a:gd name="T22" fmla="*/ 324 w 495"/>
                <a:gd name="T23" fmla="*/ 198 h 618"/>
                <a:gd name="T24" fmla="*/ 357 w 495"/>
                <a:gd name="T25" fmla="*/ 213 h 618"/>
                <a:gd name="T26" fmla="*/ 393 w 495"/>
                <a:gd name="T27" fmla="*/ 243 h 618"/>
                <a:gd name="T28" fmla="*/ 414 w 495"/>
                <a:gd name="T29" fmla="*/ 288 h 618"/>
                <a:gd name="T30" fmla="*/ 414 w 495"/>
                <a:gd name="T31" fmla="*/ 336 h 618"/>
                <a:gd name="T32" fmla="*/ 414 w 495"/>
                <a:gd name="T33" fmla="*/ 375 h 618"/>
                <a:gd name="T34" fmla="*/ 438 w 495"/>
                <a:gd name="T35" fmla="*/ 402 h 618"/>
                <a:gd name="T36" fmla="*/ 465 w 495"/>
                <a:gd name="T37" fmla="*/ 450 h 618"/>
                <a:gd name="T38" fmla="*/ 465 w 495"/>
                <a:gd name="T39" fmla="*/ 507 h 618"/>
                <a:gd name="T40" fmla="*/ 495 w 495"/>
                <a:gd name="T41" fmla="*/ 558 h 618"/>
                <a:gd name="T42" fmla="*/ 471 w 495"/>
                <a:gd name="T43" fmla="*/ 600 h 618"/>
                <a:gd name="T44" fmla="*/ 426 w 495"/>
                <a:gd name="T45" fmla="*/ 606 h 618"/>
                <a:gd name="T46" fmla="*/ 375 w 495"/>
                <a:gd name="T47" fmla="*/ 618 h 618"/>
                <a:gd name="T48" fmla="*/ 330 w 495"/>
                <a:gd name="T49" fmla="*/ 603 h 618"/>
                <a:gd name="T50" fmla="*/ 354 w 495"/>
                <a:gd name="T51" fmla="*/ 570 h 618"/>
                <a:gd name="T52" fmla="*/ 282 w 495"/>
                <a:gd name="T53" fmla="*/ 546 h 618"/>
                <a:gd name="T54" fmla="*/ 246 w 495"/>
                <a:gd name="T55" fmla="*/ 513 h 618"/>
                <a:gd name="T56" fmla="*/ 189 w 495"/>
                <a:gd name="T57" fmla="*/ 495 h 618"/>
                <a:gd name="T58" fmla="*/ 99 w 495"/>
                <a:gd name="T59" fmla="*/ 495 h 618"/>
                <a:gd name="T60" fmla="*/ 72 w 495"/>
                <a:gd name="T61" fmla="*/ 498 h 618"/>
                <a:gd name="T62" fmla="*/ 75 w 495"/>
                <a:gd name="T63" fmla="*/ 456 h 618"/>
                <a:gd name="T64" fmla="*/ 33 w 495"/>
                <a:gd name="T65" fmla="*/ 429 h 618"/>
                <a:gd name="T66" fmla="*/ 21 w 495"/>
                <a:gd name="T67" fmla="*/ 402 h 618"/>
                <a:gd name="T68" fmla="*/ 24 w 495"/>
                <a:gd name="T69" fmla="*/ 345 h 618"/>
                <a:gd name="T70" fmla="*/ 66 w 495"/>
                <a:gd name="T71" fmla="*/ 321 h 618"/>
                <a:gd name="T72" fmla="*/ 105 w 495"/>
                <a:gd name="T73" fmla="*/ 312 h 618"/>
                <a:gd name="T74" fmla="*/ 111 w 495"/>
                <a:gd name="T75" fmla="*/ 288 h 618"/>
                <a:gd name="T76" fmla="*/ 81 w 495"/>
                <a:gd name="T77" fmla="*/ 270 h 618"/>
                <a:gd name="T78" fmla="*/ 39 w 495"/>
                <a:gd name="T79" fmla="*/ 219 h 618"/>
                <a:gd name="T80" fmla="*/ 0 w 495"/>
                <a:gd name="T81" fmla="*/ 171 h 618"/>
                <a:gd name="T82" fmla="*/ 12 w 495"/>
                <a:gd name="T83" fmla="*/ 117 h 618"/>
                <a:gd name="T84" fmla="*/ 42 w 495"/>
                <a:gd name="T85" fmla="*/ 63 h 618"/>
                <a:gd name="T86" fmla="*/ 81 w 495"/>
                <a:gd name="T87" fmla="*/ 27 h 618"/>
                <a:gd name="T88" fmla="*/ 129 w 495"/>
                <a:gd name="T89" fmla="*/ 0 h 6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5"/>
                <a:gd name="T136" fmla="*/ 0 h 618"/>
                <a:gd name="T137" fmla="*/ 495 w 495"/>
                <a:gd name="T138" fmla="*/ 618 h 6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5" h="618">
                  <a:moveTo>
                    <a:pt x="129" y="0"/>
                  </a:moveTo>
                  <a:lnTo>
                    <a:pt x="129" y="90"/>
                  </a:lnTo>
                  <a:lnTo>
                    <a:pt x="96" y="108"/>
                  </a:lnTo>
                  <a:lnTo>
                    <a:pt x="81" y="138"/>
                  </a:lnTo>
                  <a:lnTo>
                    <a:pt x="81" y="168"/>
                  </a:lnTo>
                  <a:lnTo>
                    <a:pt x="102" y="198"/>
                  </a:lnTo>
                  <a:lnTo>
                    <a:pt x="174" y="192"/>
                  </a:lnTo>
                  <a:lnTo>
                    <a:pt x="213" y="156"/>
                  </a:lnTo>
                  <a:lnTo>
                    <a:pt x="243" y="123"/>
                  </a:lnTo>
                  <a:lnTo>
                    <a:pt x="300" y="123"/>
                  </a:lnTo>
                  <a:lnTo>
                    <a:pt x="312" y="150"/>
                  </a:lnTo>
                  <a:lnTo>
                    <a:pt x="324" y="198"/>
                  </a:lnTo>
                  <a:lnTo>
                    <a:pt x="357" y="213"/>
                  </a:lnTo>
                  <a:lnTo>
                    <a:pt x="393" y="243"/>
                  </a:lnTo>
                  <a:lnTo>
                    <a:pt x="414" y="288"/>
                  </a:lnTo>
                  <a:lnTo>
                    <a:pt x="414" y="336"/>
                  </a:lnTo>
                  <a:lnTo>
                    <a:pt x="414" y="375"/>
                  </a:lnTo>
                  <a:lnTo>
                    <a:pt x="438" y="402"/>
                  </a:lnTo>
                  <a:lnTo>
                    <a:pt x="465" y="450"/>
                  </a:lnTo>
                  <a:lnTo>
                    <a:pt x="465" y="507"/>
                  </a:lnTo>
                  <a:lnTo>
                    <a:pt x="495" y="558"/>
                  </a:lnTo>
                  <a:lnTo>
                    <a:pt x="471" y="600"/>
                  </a:lnTo>
                  <a:lnTo>
                    <a:pt x="426" y="606"/>
                  </a:lnTo>
                  <a:lnTo>
                    <a:pt x="375" y="618"/>
                  </a:lnTo>
                  <a:lnTo>
                    <a:pt x="330" y="603"/>
                  </a:lnTo>
                  <a:lnTo>
                    <a:pt x="354" y="570"/>
                  </a:lnTo>
                  <a:lnTo>
                    <a:pt x="282" y="546"/>
                  </a:lnTo>
                  <a:lnTo>
                    <a:pt x="246" y="513"/>
                  </a:lnTo>
                  <a:lnTo>
                    <a:pt x="189" y="495"/>
                  </a:lnTo>
                  <a:lnTo>
                    <a:pt x="99" y="495"/>
                  </a:lnTo>
                  <a:lnTo>
                    <a:pt x="72" y="498"/>
                  </a:lnTo>
                  <a:lnTo>
                    <a:pt x="75" y="456"/>
                  </a:lnTo>
                  <a:lnTo>
                    <a:pt x="33" y="429"/>
                  </a:lnTo>
                  <a:lnTo>
                    <a:pt x="21" y="402"/>
                  </a:lnTo>
                  <a:lnTo>
                    <a:pt x="24" y="345"/>
                  </a:lnTo>
                  <a:lnTo>
                    <a:pt x="66" y="321"/>
                  </a:lnTo>
                  <a:lnTo>
                    <a:pt x="105" y="312"/>
                  </a:lnTo>
                  <a:lnTo>
                    <a:pt x="111" y="288"/>
                  </a:lnTo>
                  <a:lnTo>
                    <a:pt x="81" y="270"/>
                  </a:lnTo>
                  <a:lnTo>
                    <a:pt x="39" y="219"/>
                  </a:lnTo>
                  <a:lnTo>
                    <a:pt x="0" y="171"/>
                  </a:lnTo>
                  <a:lnTo>
                    <a:pt x="12" y="117"/>
                  </a:lnTo>
                  <a:lnTo>
                    <a:pt x="42" y="63"/>
                  </a:lnTo>
                  <a:lnTo>
                    <a:pt x="81" y="27"/>
                  </a:lnTo>
                  <a:lnTo>
                    <a:pt x="129" y="0"/>
                  </a:lnTo>
                  <a:close/>
                </a:path>
              </a:pathLst>
            </a:custGeom>
            <a:solidFill>
              <a:srgbClr val="33CCCC">
                <a:alpha val="50195"/>
              </a:srgbClr>
            </a:solidFill>
            <a:ln w="38100" cap="sq">
              <a:noFill/>
              <a:round/>
              <a:headEnd type="none" w="sm" len="sm"/>
              <a:tailEnd type="none" w="sm" len="sm"/>
            </a:ln>
          </p:spPr>
          <p:txBody>
            <a:bodyPr wrap="none" anchor="ctr"/>
            <a:lstStyle/>
            <a:p>
              <a:endParaRPr lang="tr-TR">
                <a:effectLst>
                  <a:outerShdw blurRad="38100" dist="38100" dir="2700000" algn="tl">
                    <a:srgbClr val="000000">
                      <a:alpha val="43137"/>
                    </a:srgbClr>
                  </a:outerShdw>
                </a:effectLst>
              </a:endParaRPr>
            </a:p>
          </p:txBody>
        </p:sp>
        <p:sp>
          <p:nvSpPr>
            <p:cNvPr id="37912" name="Freeform 6"/>
            <p:cNvSpPr>
              <a:spLocks/>
            </p:cNvSpPr>
            <p:nvPr/>
          </p:nvSpPr>
          <p:spPr bwMode="blackWhite">
            <a:xfrm>
              <a:off x="2331" y="1785"/>
              <a:ext cx="507" cy="450"/>
            </a:xfrm>
            <a:custGeom>
              <a:avLst/>
              <a:gdLst>
                <a:gd name="T0" fmla="*/ 0 w 507"/>
                <a:gd name="T1" fmla="*/ 159 h 450"/>
                <a:gd name="T2" fmla="*/ 21 w 507"/>
                <a:gd name="T3" fmla="*/ 120 h 450"/>
                <a:gd name="T4" fmla="*/ 75 w 507"/>
                <a:gd name="T5" fmla="*/ 99 h 450"/>
                <a:gd name="T6" fmla="*/ 138 w 507"/>
                <a:gd name="T7" fmla="*/ 96 h 450"/>
                <a:gd name="T8" fmla="*/ 183 w 507"/>
                <a:gd name="T9" fmla="*/ 108 h 450"/>
                <a:gd name="T10" fmla="*/ 171 w 507"/>
                <a:gd name="T11" fmla="*/ 84 h 450"/>
                <a:gd name="T12" fmla="*/ 165 w 507"/>
                <a:gd name="T13" fmla="*/ 51 h 450"/>
                <a:gd name="T14" fmla="*/ 204 w 507"/>
                <a:gd name="T15" fmla="*/ 15 h 450"/>
                <a:gd name="T16" fmla="*/ 255 w 507"/>
                <a:gd name="T17" fmla="*/ 0 h 450"/>
                <a:gd name="T18" fmla="*/ 294 w 507"/>
                <a:gd name="T19" fmla="*/ 21 h 450"/>
                <a:gd name="T20" fmla="*/ 339 w 507"/>
                <a:gd name="T21" fmla="*/ 57 h 450"/>
                <a:gd name="T22" fmla="*/ 360 w 507"/>
                <a:gd name="T23" fmla="*/ 102 h 450"/>
                <a:gd name="T24" fmla="*/ 378 w 507"/>
                <a:gd name="T25" fmla="*/ 168 h 450"/>
                <a:gd name="T26" fmla="*/ 369 w 507"/>
                <a:gd name="T27" fmla="*/ 207 h 450"/>
                <a:gd name="T28" fmla="*/ 369 w 507"/>
                <a:gd name="T29" fmla="*/ 267 h 450"/>
                <a:gd name="T30" fmla="*/ 348 w 507"/>
                <a:gd name="T31" fmla="*/ 318 h 450"/>
                <a:gd name="T32" fmla="*/ 357 w 507"/>
                <a:gd name="T33" fmla="*/ 354 h 450"/>
                <a:gd name="T34" fmla="*/ 396 w 507"/>
                <a:gd name="T35" fmla="*/ 381 h 450"/>
                <a:gd name="T36" fmla="*/ 441 w 507"/>
                <a:gd name="T37" fmla="*/ 366 h 450"/>
                <a:gd name="T38" fmla="*/ 486 w 507"/>
                <a:gd name="T39" fmla="*/ 360 h 450"/>
                <a:gd name="T40" fmla="*/ 507 w 507"/>
                <a:gd name="T41" fmla="*/ 369 h 450"/>
                <a:gd name="T42" fmla="*/ 507 w 507"/>
                <a:gd name="T43" fmla="*/ 420 h 450"/>
                <a:gd name="T44" fmla="*/ 486 w 507"/>
                <a:gd name="T45" fmla="*/ 441 h 450"/>
                <a:gd name="T46" fmla="*/ 426 w 507"/>
                <a:gd name="T47" fmla="*/ 441 h 450"/>
                <a:gd name="T48" fmla="*/ 369 w 507"/>
                <a:gd name="T49" fmla="*/ 450 h 450"/>
                <a:gd name="T50" fmla="*/ 315 w 507"/>
                <a:gd name="T51" fmla="*/ 420 h 450"/>
                <a:gd name="T52" fmla="*/ 282 w 507"/>
                <a:gd name="T53" fmla="*/ 378 h 450"/>
                <a:gd name="T54" fmla="*/ 282 w 507"/>
                <a:gd name="T55" fmla="*/ 321 h 450"/>
                <a:gd name="T56" fmla="*/ 267 w 507"/>
                <a:gd name="T57" fmla="*/ 297 h 450"/>
                <a:gd name="T58" fmla="*/ 243 w 507"/>
                <a:gd name="T59" fmla="*/ 285 h 450"/>
                <a:gd name="T60" fmla="*/ 207 w 507"/>
                <a:gd name="T61" fmla="*/ 312 h 450"/>
                <a:gd name="T62" fmla="*/ 216 w 507"/>
                <a:gd name="T63" fmla="*/ 354 h 450"/>
                <a:gd name="T64" fmla="*/ 240 w 507"/>
                <a:gd name="T65" fmla="*/ 384 h 450"/>
                <a:gd name="T66" fmla="*/ 267 w 507"/>
                <a:gd name="T67" fmla="*/ 396 h 450"/>
                <a:gd name="T68" fmla="*/ 204 w 507"/>
                <a:gd name="T69" fmla="*/ 417 h 450"/>
                <a:gd name="T70" fmla="*/ 189 w 507"/>
                <a:gd name="T71" fmla="*/ 384 h 450"/>
                <a:gd name="T72" fmla="*/ 180 w 507"/>
                <a:gd name="T73" fmla="*/ 342 h 450"/>
                <a:gd name="T74" fmla="*/ 168 w 507"/>
                <a:gd name="T75" fmla="*/ 312 h 450"/>
                <a:gd name="T76" fmla="*/ 141 w 507"/>
                <a:gd name="T77" fmla="*/ 309 h 450"/>
                <a:gd name="T78" fmla="*/ 90 w 507"/>
                <a:gd name="T79" fmla="*/ 321 h 450"/>
                <a:gd name="T80" fmla="*/ 51 w 507"/>
                <a:gd name="T81" fmla="*/ 300 h 450"/>
                <a:gd name="T82" fmla="*/ 42 w 507"/>
                <a:gd name="T83" fmla="*/ 258 h 450"/>
                <a:gd name="T84" fmla="*/ 30 w 507"/>
                <a:gd name="T85" fmla="*/ 240 h 450"/>
                <a:gd name="T86" fmla="*/ 12 w 507"/>
                <a:gd name="T87" fmla="*/ 222 h 450"/>
                <a:gd name="T88" fmla="*/ 9 w 507"/>
                <a:gd name="T89" fmla="*/ 186 h 450"/>
                <a:gd name="T90" fmla="*/ 0 w 507"/>
                <a:gd name="T91" fmla="*/ 159 h 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7"/>
                <a:gd name="T139" fmla="*/ 0 h 450"/>
                <a:gd name="T140" fmla="*/ 507 w 507"/>
                <a:gd name="T141" fmla="*/ 450 h 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7" h="450">
                  <a:moveTo>
                    <a:pt x="0" y="159"/>
                  </a:moveTo>
                  <a:lnTo>
                    <a:pt x="21" y="120"/>
                  </a:lnTo>
                  <a:lnTo>
                    <a:pt x="75" y="99"/>
                  </a:lnTo>
                  <a:lnTo>
                    <a:pt x="138" y="96"/>
                  </a:lnTo>
                  <a:lnTo>
                    <a:pt x="183" y="108"/>
                  </a:lnTo>
                  <a:lnTo>
                    <a:pt x="171" y="84"/>
                  </a:lnTo>
                  <a:lnTo>
                    <a:pt x="165" y="51"/>
                  </a:lnTo>
                  <a:lnTo>
                    <a:pt x="204" y="15"/>
                  </a:lnTo>
                  <a:lnTo>
                    <a:pt x="255" y="0"/>
                  </a:lnTo>
                  <a:lnTo>
                    <a:pt x="294" y="21"/>
                  </a:lnTo>
                  <a:lnTo>
                    <a:pt x="339" y="57"/>
                  </a:lnTo>
                  <a:lnTo>
                    <a:pt x="360" y="102"/>
                  </a:lnTo>
                  <a:lnTo>
                    <a:pt x="378" y="168"/>
                  </a:lnTo>
                  <a:lnTo>
                    <a:pt x="369" y="207"/>
                  </a:lnTo>
                  <a:lnTo>
                    <a:pt x="369" y="267"/>
                  </a:lnTo>
                  <a:lnTo>
                    <a:pt x="348" y="318"/>
                  </a:lnTo>
                  <a:lnTo>
                    <a:pt x="357" y="354"/>
                  </a:lnTo>
                  <a:lnTo>
                    <a:pt x="396" y="381"/>
                  </a:lnTo>
                  <a:lnTo>
                    <a:pt x="441" y="366"/>
                  </a:lnTo>
                  <a:lnTo>
                    <a:pt x="486" y="360"/>
                  </a:lnTo>
                  <a:lnTo>
                    <a:pt x="507" y="369"/>
                  </a:lnTo>
                  <a:lnTo>
                    <a:pt x="507" y="420"/>
                  </a:lnTo>
                  <a:lnTo>
                    <a:pt x="486" y="441"/>
                  </a:lnTo>
                  <a:lnTo>
                    <a:pt x="426" y="441"/>
                  </a:lnTo>
                  <a:lnTo>
                    <a:pt x="369" y="450"/>
                  </a:lnTo>
                  <a:lnTo>
                    <a:pt x="315" y="420"/>
                  </a:lnTo>
                  <a:lnTo>
                    <a:pt x="282" y="378"/>
                  </a:lnTo>
                  <a:lnTo>
                    <a:pt x="282" y="321"/>
                  </a:lnTo>
                  <a:lnTo>
                    <a:pt x="267" y="297"/>
                  </a:lnTo>
                  <a:lnTo>
                    <a:pt x="243" y="285"/>
                  </a:lnTo>
                  <a:lnTo>
                    <a:pt x="207" y="312"/>
                  </a:lnTo>
                  <a:lnTo>
                    <a:pt x="216" y="354"/>
                  </a:lnTo>
                  <a:lnTo>
                    <a:pt x="240" y="384"/>
                  </a:lnTo>
                  <a:lnTo>
                    <a:pt x="267" y="396"/>
                  </a:lnTo>
                  <a:cubicBezTo>
                    <a:pt x="221" y="428"/>
                    <a:pt x="243" y="427"/>
                    <a:pt x="204" y="417"/>
                  </a:cubicBezTo>
                  <a:lnTo>
                    <a:pt x="189" y="384"/>
                  </a:lnTo>
                  <a:lnTo>
                    <a:pt x="180" y="342"/>
                  </a:lnTo>
                  <a:lnTo>
                    <a:pt x="168" y="312"/>
                  </a:lnTo>
                  <a:lnTo>
                    <a:pt x="141" y="309"/>
                  </a:lnTo>
                  <a:lnTo>
                    <a:pt x="90" y="321"/>
                  </a:lnTo>
                  <a:lnTo>
                    <a:pt x="51" y="300"/>
                  </a:lnTo>
                  <a:lnTo>
                    <a:pt x="42" y="258"/>
                  </a:lnTo>
                  <a:lnTo>
                    <a:pt x="30" y="240"/>
                  </a:lnTo>
                  <a:lnTo>
                    <a:pt x="12" y="222"/>
                  </a:lnTo>
                  <a:lnTo>
                    <a:pt x="9" y="186"/>
                  </a:lnTo>
                  <a:lnTo>
                    <a:pt x="0" y="159"/>
                  </a:lnTo>
                  <a:close/>
                </a:path>
              </a:pathLst>
            </a:custGeom>
            <a:solidFill>
              <a:schemeClr val="accent2">
                <a:alpha val="50195"/>
              </a:schemeClr>
            </a:solidFill>
            <a:ln w="38100">
              <a:noFill/>
              <a:round/>
              <a:headEnd type="none" w="sm" len="sm"/>
              <a:tailEnd type="none" w="sm" len="sm"/>
            </a:ln>
          </p:spPr>
          <p:txBody>
            <a:bodyPr/>
            <a:lstStyle/>
            <a:p>
              <a:endParaRPr lang="tr-TR">
                <a:effectLst>
                  <a:outerShdw blurRad="38100" dist="38100" dir="2700000" algn="tl">
                    <a:srgbClr val="000000">
                      <a:alpha val="43137"/>
                    </a:srgbClr>
                  </a:outerShdw>
                </a:effectLst>
              </a:endParaRPr>
            </a:p>
          </p:txBody>
        </p:sp>
      </p:grpSp>
      <p:sp>
        <p:nvSpPr>
          <p:cNvPr id="37891" name="Freeform 7"/>
          <p:cNvSpPr>
            <a:spLocks/>
          </p:cNvSpPr>
          <p:nvPr/>
        </p:nvSpPr>
        <p:spPr bwMode="blackWhite">
          <a:xfrm flipH="1" flipV="1">
            <a:off x="592138" y="2436813"/>
            <a:ext cx="2619375" cy="3563937"/>
          </a:xfrm>
          <a:custGeom>
            <a:avLst/>
            <a:gdLst>
              <a:gd name="T0" fmla="*/ 2147483647 w 1098"/>
              <a:gd name="T1" fmla="*/ 2147483647 h 1476"/>
              <a:gd name="T2" fmla="*/ 2147483647 w 1098"/>
              <a:gd name="T3" fmla="*/ 2147483647 h 1476"/>
              <a:gd name="T4" fmla="*/ 2147483647 w 1098"/>
              <a:gd name="T5" fmla="*/ 2147483647 h 1476"/>
              <a:gd name="T6" fmla="*/ 2147483647 w 1098"/>
              <a:gd name="T7" fmla="*/ 2147483647 h 1476"/>
              <a:gd name="T8" fmla="*/ 2147483647 w 1098"/>
              <a:gd name="T9" fmla="*/ 2147483647 h 1476"/>
              <a:gd name="T10" fmla="*/ 2147483647 w 1098"/>
              <a:gd name="T11" fmla="*/ 2147483647 h 1476"/>
              <a:gd name="T12" fmla="*/ 2147483647 w 1098"/>
              <a:gd name="T13" fmla="*/ 2147483647 h 1476"/>
              <a:gd name="T14" fmla="*/ 2147483647 w 1098"/>
              <a:gd name="T15" fmla="*/ 2147483647 h 1476"/>
              <a:gd name="T16" fmla="*/ 2147483647 w 1098"/>
              <a:gd name="T17" fmla="*/ 2147483647 h 1476"/>
              <a:gd name="T18" fmla="*/ 2147483647 w 1098"/>
              <a:gd name="T19" fmla="*/ 2147483647 h 1476"/>
              <a:gd name="T20" fmla="*/ 2147483647 w 1098"/>
              <a:gd name="T21" fmla="*/ 2147483647 h 1476"/>
              <a:gd name="T22" fmla="*/ 2147483647 w 1098"/>
              <a:gd name="T23" fmla="*/ 2147483647 h 1476"/>
              <a:gd name="T24" fmla="*/ 2147483647 w 1098"/>
              <a:gd name="T25" fmla="*/ 2147483647 h 1476"/>
              <a:gd name="T26" fmla="*/ 2147483647 w 1098"/>
              <a:gd name="T27" fmla="*/ 2147483647 h 1476"/>
              <a:gd name="T28" fmla="*/ 2147483647 w 1098"/>
              <a:gd name="T29" fmla="*/ 2147483647 h 1476"/>
              <a:gd name="T30" fmla="*/ 2147483647 w 1098"/>
              <a:gd name="T31" fmla="*/ 2147483647 h 1476"/>
              <a:gd name="T32" fmla="*/ 2147483647 w 1098"/>
              <a:gd name="T33" fmla="*/ 2147483647 h 1476"/>
              <a:gd name="T34" fmla="*/ 2147483647 w 1098"/>
              <a:gd name="T35" fmla="*/ 2147483647 h 1476"/>
              <a:gd name="T36" fmla="*/ 2147483647 w 1098"/>
              <a:gd name="T37" fmla="*/ 2147483647 h 1476"/>
              <a:gd name="T38" fmla="*/ 2147483647 w 1098"/>
              <a:gd name="T39" fmla="*/ 2147483647 h 1476"/>
              <a:gd name="T40" fmla="*/ 2147483647 w 1098"/>
              <a:gd name="T41" fmla="*/ 2147483647 h 1476"/>
              <a:gd name="T42" fmla="*/ 2147483647 w 1098"/>
              <a:gd name="T43" fmla="*/ 2147483647 h 1476"/>
              <a:gd name="T44" fmla="*/ 2147483647 w 1098"/>
              <a:gd name="T45" fmla="*/ 2147483647 h 1476"/>
              <a:gd name="T46" fmla="*/ 2147483647 w 1098"/>
              <a:gd name="T47" fmla="*/ 2147483647 h 1476"/>
              <a:gd name="T48" fmla="*/ 2147483647 w 1098"/>
              <a:gd name="T49" fmla="*/ 2147483647 h 1476"/>
              <a:gd name="T50" fmla="*/ 0 w 1098"/>
              <a:gd name="T51" fmla="*/ 2147483647 h 1476"/>
              <a:gd name="T52" fmla="*/ 2147483647 w 1098"/>
              <a:gd name="T53" fmla="*/ 2147483647 h 1476"/>
              <a:gd name="T54" fmla="*/ 2147483647 w 1098"/>
              <a:gd name="T55" fmla="*/ 2147483647 h 1476"/>
              <a:gd name="T56" fmla="*/ 2147483647 w 1098"/>
              <a:gd name="T57" fmla="*/ 2147483647 h 1476"/>
              <a:gd name="T58" fmla="*/ 2147483647 w 1098"/>
              <a:gd name="T59" fmla="*/ 2147483647 h 1476"/>
              <a:gd name="T60" fmla="*/ 2147483647 w 1098"/>
              <a:gd name="T61" fmla="*/ 2147483647 h 1476"/>
              <a:gd name="T62" fmla="*/ 2147483647 w 1098"/>
              <a:gd name="T63" fmla="*/ 2147483647 h 1476"/>
              <a:gd name="T64" fmla="*/ 2147483647 w 1098"/>
              <a:gd name="T65" fmla="*/ 2147483647 h 1476"/>
              <a:gd name="T66" fmla="*/ 2147483647 w 1098"/>
              <a:gd name="T67" fmla="*/ 0 h 14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8"/>
              <a:gd name="T103" fmla="*/ 0 h 1476"/>
              <a:gd name="T104" fmla="*/ 1098 w 1098"/>
              <a:gd name="T105" fmla="*/ 1476 h 14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8" h="1476">
                <a:moveTo>
                  <a:pt x="984" y="0"/>
                </a:moveTo>
                <a:lnTo>
                  <a:pt x="1038" y="6"/>
                </a:lnTo>
                <a:lnTo>
                  <a:pt x="1074" y="45"/>
                </a:lnTo>
                <a:lnTo>
                  <a:pt x="1098" y="108"/>
                </a:lnTo>
                <a:lnTo>
                  <a:pt x="1098" y="1407"/>
                </a:lnTo>
                <a:lnTo>
                  <a:pt x="1086" y="1452"/>
                </a:lnTo>
                <a:lnTo>
                  <a:pt x="1059" y="1476"/>
                </a:lnTo>
                <a:lnTo>
                  <a:pt x="978" y="1476"/>
                </a:lnTo>
                <a:lnTo>
                  <a:pt x="189" y="1476"/>
                </a:lnTo>
                <a:lnTo>
                  <a:pt x="117" y="1443"/>
                </a:lnTo>
                <a:cubicBezTo>
                  <a:pt x="102" y="1429"/>
                  <a:pt x="98" y="1411"/>
                  <a:pt x="99" y="1395"/>
                </a:cubicBezTo>
                <a:cubicBezTo>
                  <a:pt x="100" y="1379"/>
                  <a:pt x="107" y="1358"/>
                  <a:pt x="123" y="1347"/>
                </a:cubicBezTo>
                <a:lnTo>
                  <a:pt x="198" y="1329"/>
                </a:lnTo>
                <a:lnTo>
                  <a:pt x="297" y="1323"/>
                </a:lnTo>
                <a:lnTo>
                  <a:pt x="360" y="1314"/>
                </a:lnTo>
                <a:lnTo>
                  <a:pt x="405" y="1302"/>
                </a:lnTo>
                <a:lnTo>
                  <a:pt x="417" y="1269"/>
                </a:lnTo>
                <a:cubicBezTo>
                  <a:pt x="418" y="1252"/>
                  <a:pt x="425" y="1215"/>
                  <a:pt x="414" y="1197"/>
                </a:cubicBezTo>
                <a:cubicBezTo>
                  <a:pt x="403" y="1179"/>
                  <a:pt x="386" y="1168"/>
                  <a:pt x="354" y="1161"/>
                </a:cubicBezTo>
                <a:lnTo>
                  <a:pt x="210" y="1158"/>
                </a:lnTo>
                <a:lnTo>
                  <a:pt x="132" y="1149"/>
                </a:lnTo>
                <a:lnTo>
                  <a:pt x="99" y="1113"/>
                </a:lnTo>
                <a:cubicBezTo>
                  <a:pt x="93" y="1095"/>
                  <a:pt x="90" y="1059"/>
                  <a:pt x="93" y="1038"/>
                </a:cubicBezTo>
                <a:cubicBezTo>
                  <a:pt x="96" y="1017"/>
                  <a:pt x="105" y="996"/>
                  <a:pt x="120" y="984"/>
                </a:cubicBezTo>
                <a:lnTo>
                  <a:pt x="183" y="966"/>
                </a:lnTo>
                <a:lnTo>
                  <a:pt x="255" y="975"/>
                </a:lnTo>
                <a:lnTo>
                  <a:pt x="348" y="981"/>
                </a:lnTo>
                <a:lnTo>
                  <a:pt x="387" y="975"/>
                </a:lnTo>
                <a:lnTo>
                  <a:pt x="429" y="954"/>
                </a:lnTo>
                <a:lnTo>
                  <a:pt x="444" y="915"/>
                </a:lnTo>
                <a:cubicBezTo>
                  <a:pt x="445" y="900"/>
                  <a:pt x="447" y="876"/>
                  <a:pt x="438" y="861"/>
                </a:cubicBezTo>
                <a:cubicBezTo>
                  <a:pt x="429" y="846"/>
                  <a:pt x="418" y="833"/>
                  <a:pt x="390" y="822"/>
                </a:cubicBezTo>
                <a:lnTo>
                  <a:pt x="267" y="798"/>
                </a:lnTo>
                <a:lnTo>
                  <a:pt x="153" y="792"/>
                </a:lnTo>
                <a:lnTo>
                  <a:pt x="99" y="792"/>
                </a:lnTo>
                <a:lnTo>
                  <a:pt x="54" y="759"/>
                </a:lnTo>
                <a:cubicBezTo>
                  <a:pt x="43" y="739"/>
                  <a:pt x="35" y="697"/>
                  <a:pt x="36" y="672"/>
                </a:cubicBezTo>
                <a:cubicBezTo>
                  <a:pt x="36" y="646"/>
                  <a:pt x="47" y="620"/>
                  <a:pt x="63" y="606"/>
                </a:cubicBezTo>
                <a:cubicBezTo>
                  <a:pt x="79" y="592"/>
                  <a:pt x="108" y="587"/>
                  <a:pt x="135" y="588"/>
                </a:cubicBezTo>
                <a:cubicBezTo>
                  <a:pt x="162" y="589"/>
                  <a:pt x="199" y="605"/>
                  <a:pt x="228" y="612"/>
                </a:cubicBezTo>
                <a:lnTo>
                  <a:pt x="312" y="633"/>
                </a:lnTo>
                <a:lnTo>
                  <a:pt x="390" y="636"/>
                </a:lnTo>
                <a:lnTo>
                  <a:pt x="429" y="615"/>
                </a:lnTo>
                <a:cubicBezTo>
                  <a:pt x="440" y="602"/>
                  <a:pt x="455" y="579"/>
                  <a:pt x="453" y="561"/>
                </a:cubicBezTo>
                <a:cubicBezTo>
                  <a:pt x="451" y="543"/>
                  <a:pt x="433" y="523"/>
                  <a:pt x="414" y="507"/>
                </a:cubicBezTo>
                <a:lnTo>
                  <a:pt x="339" y="468"/>
                </a:lnTo>
                <a:lnTo>
                  <a:pt x="240" y="465"/>
                </a:lnTo>
                <a:lnTo>
                  <a:pt x="132" y="471"/>
                </a:lnTo>
                <a:lnTo>
                  <a:pt x="87" y="474"/>
                </a:lnTo>
                <a:lnTo>
                  <a:pt x="39" y="459"/>
                </a:lnTo>
                <a:lnTo>
                  <a:pt x="6" y="423"/>
                </a:lnTo>
                <a:lnTo>
                  <a:pt x="0" y="363"/>
                </a:lnTo>
                <a:lnTo>
                  <a:pt x="12" y="303"/>
                </a:lnTo>
                <a:lnTo>
                  <a:pt x="81" y="279"/>
                </a:lnTo>
                <a:lnTo>
                  <a:pt x="186" y="303"/>
                </a:lnTo>
                <a:lnTo>
                  <a:pt x="282" y="324"/>
                </a:lnTo>
                <a:cubicBezTo>
                  <a:pt x="312" y="327"/>
                  <a:pt x="349" y="331"/>
                  <a:pt x="369" y="324"/>
                </a:cubicBezTo>
                <a:cubicBezTo>
                  <a:pt x="389" y="317"/>
                  <a:pt x="396" y="299"/>
                  <a:pt x="402" y="285"/>
                </a:cubicBezTo>
                <a:lnTo>
                  <a:pt x="405" y="240"/>
                </a:lnTo>
                <a:lnTo>
                  <a:pt x="390" y="201"/>
                </a:lnTo>
                <a:lnTo>
                  <a:pt x="312" y="174"/>
                </a:lnTo>
                <a:lnTo>
                  <a:pt x="210" y="159"/>
                </a:lnTo>
                <a:lnTo>
                  <a:pt x="114" y="156"/>
                </a:lnTo>
                <a:lnTo>
                  <a:pt x="54" y="141"/>
                </a:lnTo>
                <a:lnTo>
                  <a:pt x="33" y="96"/>
                </a:lnTo>
                <a:lnTo>
                  <a:pt x="57" y="27"/>
                </a:lnTo>
                <a:lnTo>
                  <a:pt x="93" y="0"/>
                </a:lnTo>
                <a:lnTo>
                  <a:pt x="159" y="0"/>
                </a:lnTo>
                <a:lnTo>
                  <a:pt x="984" y="0"/>
                </a:lnTo>
                <a:close/>
              </a:path>
            </a:pathLst>
          </a:custGeom>
          <a:solidFill>
            <a:srgbClr val="FFFF66"/>
          </a:solidFill>
          <a:ln w="38100">
            <a:solidFill>
              <a:schemeClr val="tx1"/>
            </a:solidFill>
            <a:round/>
            <a:headEnd type="none" w="sm" len="sm"/>
            <a:tailEnd type="none" w="sm" len="sm"/>
          </a:ln>
        </p:spPr>
        <p:txBody>
          <a:bodyPr rot="10800000"/>
          <a:lstStyle/>
          <a:p>
            <a:endParaRPr lang="tr-TR">
              <a:effectLst>
                <a:outerShdw blurRad="38100" dist="38100" dir="2700000" algn="tl">
                  <a:srgbClr val="000000">
                    <a:alpha val="43137"/>
                  </a:srgbClr>
                </a:outerShdw>
              </a:effectLst>
            </a:endParaRPr>
          </a:p>
        </p:txBody>
      </p:sp>
      <p:sp>
        <p:nvSpPr>
          <p:cNvPr id="37892" name="Text Box 8"/>
          <p:cNvSpPr txBox="1">
            <a:spLocks noChangeArrowheads="1"/>
          </p:cNvSpPr>
          <p:nvPr/>
        </p:nvSpPr>
        <p:spPr bwMode="auto">
          <a:xfrm>
            <a:off x="1009231" y="1373188"/>
            <a:ext cx="1531188" cy="904863"/>
          </a:xfrm>
          <a:prstGeom prst="rect">
            <a:avLst/>
          </a:prstGeom>
          <a:noFill/>
          <a:ln w="12700" cap="sq">
            <a:noFill/>
            <a:miter lim="800000"/>
            <a:headEnd type="none" w="sm" len="sm"/>
            <a:tailEnd type="none" w="sm" len="sm"/>
          </a:ln>
        </p:spPr>
        <p:txBody>
          <a:bodyPr wrap="none">
            <a:spAutoFit/>
          </a:bodyPr>
          <a:lstStyle/>
          <a:p>
            <a:pPr algn="ctr" eaLnBrk="0" hangingPunct="0">
              <a:lnSpc>
                <a:spcPct val="110000"/>
              </a:lnSpc>
            </a:pPr>
            <a:r>
              <a:rPr kumimoji="1" lang="tr-TR" sz="2400">
                <a:solidFill>
                  <a:srgbClr val="FFFFFF"/>
                </a:solidFill>
                <a:effectLst>
                  <a:outerShdw blurRad="38100" dist="38100" dir="2700000" algn="tl">
                    <a:srgbClr val="000000">
                      <a:alpha val="43137"/>
                    </a:srgbClr>
                  </a:outerShdw>
                </a:effectLst>
                <a:ea typeface="MS PGothic" pitchFamily="34" charset="-128"/>
                <a:sym typeface="Wingdings 3" pitchFamily="18" charset="2"/>
              </a:rPr>
              <a:t>L-hücresi</a:t>
            </a:r>
            <a:endParaRPr kumimoji="1" lang="en-US" sz="2400">
              <a:solidFill>
                <a:srgbClr val="FFFFFF"/>
              </a:solidFill>
              <a:effectLst>
                <a:outerShdw blurRad="38100" dist="38100" dir="2700000" algn="tl">
                  <a:srgbClr val="000000">
                    <a:alpha val="43137"/>
                  </a:srgbClr>
                </a:outerShdw>
              </a:effectLst>
              <a:ea typeface="MS PGothic" pitchFamily="34" charset="-128"/>
              <a:sym typeface="Wingdings 3" pitchFamily="18" charset="2"/>
            </a:endParaRPr>
          </a:p>
          <a:p>
            <a:pPr algn="ctr" eaLnBrk="0" hangingPunct="0">
              <a:lnSpc>
                <a:spcPct val="110000"/>
              </a:lnSpc>
            </a:pPr>
            <a:r>
              <a:rPr kumimoji="1" lang="en-US" sz="2400">
                <a:solidFill>
                  <a:srgbClr val="FFFFFF"/>
                </a:solidFill>
                <a:effectLst>
                  <a:outerShdw blurRad="38100" dist="38100" dir="2700000" algn="tl">
                    <a:srgbClr val="000000">
                      <a:alpha val="43137"/>
                    </a:srgbClr>
                  </a:outerShdw>
                </a:effectLst>
                <a:ea typeface="MS PGothic" pitchFamily="34" charset="-128"/>
                <a:sym typeface="Wingdings 3" pitchFamily="18" charset="2"/>
              </a:rPr>
              <a:t>(ileum)</a:t>
            </a:r>
          </a:p>
        </p:txBody>
      </p:sp>
      <p:sp>
        <p:nvSpPr>
          <p:cNvPr id="37893" name="Text Box 9"/>
          <p:cNvSpPr txBox="1">
            <a:spLocks noChangeArrowheads="1"/>
          </p:cNvSpPr>
          <p:nvPr/>
        </p:nvSpPr>
        <p:spPr bwMode="auto">
          <a:xfrm>
            <a:off x="774700" y="2543175"/>
            <a:ext cx="1504950" cy="393700"/>
          </a:xfrm>
          <a:prstGeom prst="rect">
            <a:avLst/>
          </a:prstGeom>
          <a:noFill/>
          <a:ln w="12700" cap="sq">
            <a:noFill/>
            <a:miter lim="800000"/>
            <a:headEnd type="none" w="sm" len="sm"/>
            <a:tailEnd type="none" w="sm" len="sm"/>
          </a:ln>
        </p:spPr>
        <p:txBody>
          <a:bodyPr wrap="none">
            <a:spAutoFit/>
          </a:bodyPr>
          <a:lstStyle/>
          <a:p>
            <a:pPr algn="ctr" eaLnBrk="0" hangingPunct="0">
              <a:lnSpc>
                <a:spcPct val="110000"/>
              </a:lnSpc>
            </a:pPr>
            <a:r>
              <a:rPr kumimoji="1" lang="en-US">
                <a:solidFill>
                  <a:srgbClr val="CC4400"/>
                </a:solidFill>
                <a:effectLst>
                  <a:outerShdw blurRad="38100" dist="38100" dir="2700000" algn="tl">
                    <a:srgbClr val="000000">
                      <a:alpha val="43137"/>
                    </a:srgbClr>
                  </a:outerShdw>
                </a:effectLst>
                <a:ea typeface="MS PGothic" pitchFamily="34" charset="-128"/>
                <a:sym typeface="Wingdings 3" pitchFamily="18" charset="2"/>
              </a:rPr>
              <a:t>Proglu</a:t>
            </a:r>
            <a:r>
              <a:rPr kumimoji="1" lang="tr-TR">
                <a:solidFill>
                  <a:srgbClr val="CC4400"/>
                </a:solidFill>
                <a:effectLst>
                  <a:outerShdw blurRad="38100" dist="38100" dir="2700000" algn="tl">
                    <a:srgbClr val="000000">
                      <a:alpha val="43137"/>
                    </a:srgbClr>
                  </a:outerShdw>
                </a:effectLst>
                <a:ea typeface="MS PGothic" pitchFamily="34" charset="-128"/>
                <a:sym typeface="Wingdings 3" pitchFamily="18" charset="2"/>
              </a:rPr>
              <a:t>k</a:t>
            </a:r>
            <a:r>
              <a:rPr kumimoji="1" lang="en-US">
                <a:solidFill>
                  <a:srgbClr val="CC4400"/>
                </a:solidFill>
                <a:effectLst>
                  <a:outerShdw blurRad="38100" dist="38100" dir="2700000" algn="tl">
                    <a:srgbClr val="000000">
                      <a:alpha val="43137"/>
                    </a:srgbClr>
                  </a:outerShdw>
                </a:effectLst>
                <a:ea typeface="MS PGothic" pitchFamily="34" charset="-128"/>
                <a:sym typeface="Wingdings 3" pitchFamily="18" charset="2"/>
              </a:rPr>
              <a:t>agon </a:t>
            </a:r>
          </a:p>
        </p:txBody>
      </p:sp>
      <p:sp>
        <p:nvSpPr>
          <p:cNvPr id="37894" name="Text Box 10"/>
          <p:cNvSpPr txBox="1">
            <a:spLocks noChangeArrowheads="1"/>
          </p:cNvSpPr>
          <p:nvPr/>
        </p:nvSpPr>
        <p:spPr bwMode="auto">
          <a:xfrm>
            <a:off x="727075" y="3970338"/>
            <a:ext cx="1543050" cy="393700"/>
          </a:xfrm>
          <a:prstGeom prst="rect">
            <a:avLst/>
          </a:prstGeom>
          <a:noFill/>
          <a:ln w="12700" cap="sq">
            <a:noFill/>
            <a:miter lim="800000"/>
            <a:headEnd type="none" w="sm" len="sm"/>
            <a:tailEnd type="none" w="sm" len="sm"/>
          </a:ln>
        </p:spPr>
        <p:txBody>
          <a:bodyPr wrap="none">
            <a:spAutoFit/>
          </a:bodyPr>
          <a:lstStyle/>
          <a:p>
            <a:pPr eaLnBrk="0" hangingPunct="0">
              <a:lnSpc>
                <a:spcPct val="110000"/>
              </a:lnSpc>
            </a:pPr>
            <a:r>
              <a:rPr kumimoji="1" lang="en-US">
                <a:solidFill>
                  <a:srgbClr val="CC4400"/>
                </a:solidFill>
                <a:effectLst>
                  <a:outerShdw blurRad="38100" dist="38100" dir="2700000" algn="tl">
                    <a:srgbClr val="000000">
                      <a:alpha val="43137"/>
                    </a:srgbClr>
                  </a:outerShdw>
                </a:effectLst>
                <a:ea typeface="MS PGothic" pitchFamily="34" charset="-128"/>
                <a:sym typeface="Wingdings 3" pitchFamily="18" charset="2"/>
              </a:rPr>
              <a:t>GLP-1 [7–37]</a:t>
            </a:r>
          </a:p>
        </p:txBody>
      </p:sp>
      <p:sp>
        <p:nvSpPr>
          <p:cNvPr id="37895" name="Text Box 11"/>
          <p:cNvSpPr txBox="1">
            <a:spLocks noChangeArrowheads="1"/>
          </p:cNvSpPr>
          <p:nvPr/>
        </p:nvSpPr>
        <p:spPr bwMode="auto">
          <a:xfrm>
            <a:off x="627063" y="5557838"/>
            <a:ext cx="2063750" cy="393700"/>
          </a:xfrm>
          <a:prstGeom prst="rect">
            <a:avLst/>
          </a:prstGeom>
          <a:noFill/>
          <a:ln w="12700" cap="sq">
            <a:noFill/>
            <a:miter lim="800000"/>
            <a:headEnd type="none" w="sm" len="sm"/>
            <a:tailEnd type="none" w="sm" len="sm"/>
          </a:ln>
        </p:spPr>
        <p:txBody>
          <a:bodyPr wrap="none">
            <a:spAutoFit/>
          </a:bodyPr>
          <a:lstStyle/>
          <a:p>
            <a:pPr eaLnBrk="0" hangingPunct="0">
              <a:lnSpc>
                <a:spcPct val="110000"/>
              </a:lnSpc>
            </a:pPr>
            <a:r>
              <a:rPr kumimoji="1" lang="en-US">
                <a:solidFill>
                  <a:srgbClr val="CC4400"/>
                </a:solidFill>
                <a:effectLst>
                  <a:outerShdw blurRad="38100" dist="38100" dir="2700000" algn="tl">
                    <a:srgbClr val="000000">
                      <a:alpha val="43137"/>
                    </a:srgbClr>
                  </a:outerShdw>
                </a:effectLst>
                <a:ea typeface="MS PGothic" pitchFamily="34" charset="-128"/>
                <a:sym typeface="Wingdings 3" pitchFamily="18" charset="2"/>
              </a:rPr>
              <a:t>GLP-1 [7–36 NH</a:t>
            </a:r>
            <a:r>
              <a:rPr kumimoji="1" lang="en-US" baseline="-25000">
                <a:solidFill>
                  <a:srgbClr val="CC4400"/>
                </a:solidFill>
                <a:effectLst>
                  <a:outerShdw blurRad="38100" dist="38100" dir="2700000" algn="tl">
                    <a:srgbClr val="000000">
                      <a:alpha val="43137"/>
                    </a:srgbClr>
                  </a:outerShdw>
                </a:effectLst>
                <a:ea typeface="MS PGothic" pitchFamily="34" charset="-128"/>
                <a:sym typeface="Wingdings 3" pitchFamily="18" charset="2"/>
              </a:rPr>
              <a:t>2</a:t>
            </a:r>
            <a:r>
              <a:rPr kumimoji="1" lang="en-US">
                <a:solidFill>
                  <a:srgbClr val="CC4400"/>
                </a:solidFill>
                <a:effectLst>
                  <a:outerShdw blurRad="38100" dist="38100" dir="2700000" algn="tl">
                    <a:srgbClr val="000000">
                      <a:alpha val="43137"/>
                    </a:srgbClr>
                  </a:outerShdw>
                </a:effectLst>
                <a:ea typeface="MS PGothic" pitchFamily="34" charset="-128"/>
                <a:sym typeface="Wingdings 3" pitchFamily="18" charset="2"/>
              </a:rPr>
              <a:t>]</a:t>
            </a:r>
          </a:p>
        </p:txBody>
      </p:sp>
      <p:sp>
        <p:nvSpPr>
          <p:cNvPr id="37896" name="Line 12"/>
          <p:cNvSpPr>
            <a:spLocks noChangeShapeType="1"/>
          </p:cNvSpPr>
          <p:nvPr/>
        </p:nvSpPr>
        <p:spPr bwMode="auto">
          <a:xfrm>
            <a:off x="1485900" y="2941638"/>
            <a:ext cx="0" cy="981075"/>
          </a:xfrm>
          <a:prstGeom prst="line">
            <a:avLst/>
          </a:prstGeom>
          <a:noFill/>
          <a:ln w="38100" cap="sq">
            <a:solidFill>
              <a:srgbClr val="993300"/>
            </a:solidFill>
            <a:round/>
            <a:headEnd type="none" w="sm" len="sm"/>
            <a:tailEnd type="triangle" w="med" len="med"/>
          </a:ln>
        </p:spPr>
        <p:txBody>
          <a:bodyPr>
            <a:spAutoFit/>
          </a:bodyPr>
          <a:lstStyle/>
          <a:p>
            <a:endParaRPr lang="tr-TR">
              <a:effectLst>
                <a:outerShdw blurRad="38100" dist="38100" dir="2700000" algn="tl">
                  <a:srgbClr val="000000">
                    <a:alpha val="43137"/>
                  </a:srgbClr>
                </a:outerShdw>
              </a:effectLst>
            </a:endParaRPr>
          </a:p>
        </p:txBody>
      </p:sp>
      <p:sp>
        <p:nvSpPr>
          <p:cNvPr id="37897" name="Line 13"/>
          <p:cNvSpPr>
            <a:spLocks noChangeShapeType="1"/>
          </p:cNvSpPr>
          <p:nvPr/>
        </p:nvSpPr>
        <p:spPr bwMode="auto">
          <a:xfrm>
            <a:off x="1485900" y="4418013"/>
            <a:ext cx="0" cy="1089025"/>
          </a:xfrm>
          <a:prstGeom prst="line">
            <a:avLst/>
          </a:prstGeom>
          <a:noFill/>
          <a:ln w="38100" cap="sq">
            <a:solidFill>
              <a:srgbClr val="993300"/>
            </a:solidFill>
            <a:round/>
            <a:headEnd type="none" w="sm" len="sm"/>
            <a:tailEnd type="triangle" w="med" len="med"/>
          </a:ln>
        </p:spPr>
        <p:txBody>
          <a:bodyPr>
            <a:spAutoFit/>
          </a:bodyPr>
          <a:lstStyle/>
          <a:p>
            <a:endParaRPr lang="tr-TR">
              <a:effectLst>
                <a:outerShdw blurRad="38100" dist="38100" dir="2700000" algn="tl">
                  <a:srgbClr val="000000">
                    <a:alpha val="43137"/>
                  </a:srgbClr>
                </a:outerShdw>
              </a:effectLst>
            </a:endParaRPr>
          </a:p>
        </p:txBody>
      </p:sp>
      <p:sp>
        <p:nvSpPr>
          <p:cNvPr id="37898" name="Freeform 14"/>
          <p:cNvSpPr>
            <a:spLocks/>
          </p:cNvSpPr>
          <p:nvPr/>
        </p:nvSpPr>
        <p:spPr bwMode="blackWhite">
          <a:xfrm>
            <a:off x="5940425" y="1568450"/>
            <a:ext cx="2513013" cy="3302000"/>
          </a:xfrm>
          <a:custGeom>
            <a:avLst/>
            <a:gdLst>
              <a:gd name="T0" fmla="*/ 2147483647 w 1098"/>
              <a:gd name="T1" fmla="*/ 2147483647 h 1476"/>
              <a:gd name="T2" fmla="*/ 2147483647 w 1098"/>
              <a:gd name="T3" fmla="*/ 2147483647 h 1476"/>
              <a:gd name="T4" fmla="*/ 2147483647 w 1098"/>
              <a:gd name="T5" fmla="*/ 2147483647 h 1476"/>
              <a:gd name="T6" fmla="*/ 2147483647 w 1098"/>
              <a:gd name="T7" fmla="*/ 2147483647 h 1476"/>
              <a:gd name="T8" fmla="*/ 2147483647 w 1098"/>
              <a:gd name="T9" fmla="*/ 2147483647 h 1476"/>
              <a:gd name="T10" fmla="*/ 2147483647 w 1098"/>
              <a:gd name="T11" fmla="*/ 2147483647 h 1476"/>
              <a:gd name="T12" fmla="*/ 2147483647 w 1098"/>
              <a:gd name="T13" fmla="*/ 2147483647 h 1476"/>
              <a:gd name="T14" fmla="*/ 2147483647 w 1098"/>
              <a:gd name="T15" fmla="*/ 2147483647 h 1476"/>
              <a:gd name="T16" fmla="*/ 2147483647 w 1098"/>
              <a:gd name="T17" fmla="*/ 2147483647 h 1476"/>
              <a:gd name="T18" fmla="*/ 2147483647 w 1098"/>
              <a:gd name="T19" fmla="*/ 2147483647 h 1476"/>
              <a:gd name="T20" fmla="*/ 2147483647 w 1098"/>
              <a:gd name="T21" fmla="*/ 2147483647 h 1476"/>
              <a:gd name="T22" fmla="*/ 2147483647 w 1098"/>
              <a:gd name="T23" fmla="*/ 2147483647 h 1476"/>
              <a:gd name="T24" fmla="*/ 2147483647 w 1098"/>
              <a:gd name="T25" fmla="*/ 2147483647 h 1476"/>
              <a:gd name="T26" fmla="*/ 2147483647 w 1098"/>
              <a:gd name="T27" fmla="*/ 2147483647 h 1476"/>
              <a:gd name="T28" fmla="*/ 2147483647 w 1098"/>
              <a:gd name="T29" fmla="*/ 2147483647 h 1476"/>
              <a:gd name="T30" fmla="*/ 2147483647 w 1098"/>
              <a:gd name="T31" fmla="*/ 2147483647 h 1476"/>
              <a:gd name="T32" fmla="*/ 2147483647 w 1098"/>
              <a:gd name="T33" fmla="*/ 2147483647 h 1476"/>
              <a:gd name="T34" fmla="*/ 2147483647 w 1098"/>
              <a:gd name="T35" fmla="*/ 2147483647 h 1476"/>
              <a:gd name="T36" fmla="*/ 2147483647 w 1098"/>
              <a:gd name="T37" fmla="*/ 2147483647 h 1476"/>
              <a:gd name="T38" fmla="*/ 2147483647 w 1098"/>
              <a:gd name="T39" fmla="*/ 2147483647 h 1476"/>
              <a:gd name="T40" fmla="*/ 2147483647 w 1098"/>
              <a:gd name="T41" fmla="*/ 2147483647 h 1476"/>
              <a:gd name="T42" fmla="*/ 2147483647 w 1098"/>
              <a:gd name="T43" fmla="*/ 2147483647 h 1476"/>
              <a:gd name="T44" fmla="*/ 2147483647 w 1098"/>
              <a:gd name="T45" fmla="*/ 2147483647 h 1476"/>
              <a:gd name="T46" fmla="*/ 2147483647 w 1098"/>
              <a:gd name="T47" fmla="*/ 2147483647 h 1476"/>
              <a:gd name="T48" fmla="*/ 2147483647 w 1098"/>
              <a:gd name="T49" fmla="*/ 2147483647 h 1476"/>
              <a:gd name="T50" fmla="*/ 0 w 1098"/>
              <a:gd name="T51" fmla="*/ 2147483647 h 1476"/>
              <a:gd name="T52" fmla="*/ 2147483647 w 1098"/>
              <a:gd name="T53" fmla="*/ 2147483647 h 1476"/>
              <a:gd name="T54" fmla="*/ 2147483647 w 1098"/>
              <a:gd name="T55" fmla="*/ 2147483647 h 1476"/>
              <a:gd name="T56" fmla="*/ 2147483647 w 1098"/>
              <a:gd name="T57" fmla="*/ 2147483647 h 1476"/>
              <a:gd name="T58" fmla="*/ 2147483647 w 1098"/>
              <a:gd name="T59" fmla="*/ 2147483647 h 1476"/>
              <a:gd name="T60" fmla="*/ 2147483647 w 1098"/>
              <a:gd name="T61" fmla="*/ 2147483647 h 1476"/>
              <a:gd name="T62" fmla="*/ 2147483647 w 1098"/>
              <a:gd name="T63" fmla="*/ 2147483647 h 1476"/>
              <a:gd name="T64" fmla="*/ 2147483647 w 1098"/>
              <a:gd name="T65" fmla="*/ 2147483647 h 1476"/>
              <a:gd name="T66" fmla="*/ 2147483647 w 1098"/>
              <a:gd name="T67" fmla="*/ 0 h 14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8"/>
              <a:gd name="T103" fmla="*/ 0 h 1476"/>
              <a:gd name="T104" fmla="*/ 1098 w 1098"/>
              <a:gd name="T105" fmla="*/ 1476 h 14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8" h="1476">
                <a:moveTo>
                  <a:pt x="984" y="0"/>
                </a:moveTo>
                <a:lnTo>
                  <a:pt x="1038" y="6"/>
                </a:lnTo>
                <a:lnTo>
                  <a:pt x="1074" y="45"/>
                </a:lnTo>
                <a:lnTo>
                  <a:pt x="1098" y="108"/>
                </a:lnTo>
                <a:lnTo>
                  <a:pt x="1098" y="1407"/>
                </a:lnTo>
                <a:lnTo>
                  <a:pt x="1086" y="1452"/>
                </a:lnTo>
                <a:lnTo>
                  <a:pt x="1059" y="1476"/>
                </a:lnTo>
                <a:lnTo>
                  <a:pt x="978" y="1476"/>
                </a:lnTo>
                <a:lnTo>
                  <a:pt x="189" y="1476"/>
                </a:lnTo>
                <a:lnTo>
                  <a:pt x="117" y="1443"/>
                </a:lnTo>
                <a:cubicBezTo>
                  <a:pt x="102" y="1429"/>
                  <a:pt x="98" y="1411"/>
                  <a:pt x="99" y="1395"/>
                </a:cubicBezTo>
                <a:cubicBezTo>
                  <a:pt x="100" y="1379"/>
                  <a:pt x="107" y="1358"/>
                  <a:pt x="123" y="1347"/>
                </a:cubicBezTo>
                <a:lnTo>
                  <a:pt x="198" y="1329"/>
                </a:lnTo>
                <a:lnTo>
                  <a:pt x="297" y="1323"/>
                </a:lnTo>
                <a:lnTo>
                  <a:pt x="360" y="1314"/>
                </a:lnTo>
                <a:lnTo>
                  <a:pt x="405" y="1302"/>
                </a:lnTo>
                <a:lnTo>
                  <a:pt x="417" y="1269"/>
                </a:lnTo>
                <a:cubicBezTo>
                  <a:pt x="418" y="1252"/>
                  <a:pt x="425" y="1215"/>
                  <a:pt x="414" y="1197"/>
                </a:cubicBezTo>
                <a:cubicBezTo>
                  <a:pt x="403" y="1179"/>
                  <a:pt x="386" y="1168"/>
                  <a:pt x="354" y="1161"/>
                </a:cubicBezTo>
                <a:lnTo>
                  <a:pt x="210" y="1158"/>
                </a:lnTo>
                <a:lnTo>
                  <a:pt x="132" y="1149"/>
                </a:lnTo>
                <a:lnTo>
                  <a:pt x="99" y="1113"/>
                </a:lnTo>
                <a:cubicBezTo>
                  <a:pt x="93" y="1095"/>
                  <a:pt x="90" y="1059"/>
                  <a:pt x="93" y="1038"/>
                </a:cubicBezTo>
                <a:cubicBezTo>
                  <a:pt x="96" y="1017"/>
                  <a:pt x="105" y="996"/>
                  <a:pt x="120" y="984"/>
                </a:cubicBezTo>
                <a:lnTo>
                  <a:pt x="183" y="966"/>
                </a:lnTo>
                <a:lnTo>
                  <a:pt x="255" y="975"/>
                </a:lnTo>
                <a:lnTo>
                  <a:pt x="348" y="981"/>
                </a:lnTo>
                <a:lnTo>
                  <a:pt x="387" y="975"/>
                </a:lnTo>
                <a:lnTo>
                  <a:pt x="429" y="954"/>
                </a:lnTo>
                <a:lnTo>
                  <a:pt x="444" y="915"/>
                </a:lnTo>
                <a:cubicBezTo>
                  <a:pt x="445" y="900"/>
                  <a:pt x="447" y="876"/>
                  <a:pt x="438" y="861"/>
                </a:cubicBezTo>
                <a:cubicBezTo>
                  <a:pt x="429" y="846"/>
                  <a:pt x="418" y="833"/>
                  <a:pt x="390" y="822"/>
                </a:cubicBezTo>
                <a:lnTo>
                  <a:pt x="267" y="798"/>
                </a:lnTo>
                <a:lnTo>
                  <a:pt x="153" y="792"/>
                </a:lnTo>
                <a:lnTo>
                  <a:pt x="99" y="792"/>
                </a:lnTo>
                <a:lnTo>
                  <a:pt x="54" y="759"/>
                </a:lnTo>
                <a:cubicBezTo>
                  <a:pt x="43" y="739"/>
                  <a:pt x="35" y="697"/>
                  <a:pt x="36" y="672"/>
                </a:cubicBezTo>
                <a:cubicBezTo>
                  <a:pt x="36" y="646"/>
                  <a:pt x="47" y="620"/>
                  <a:pt x="63" y="606"/>
                </a:cubicBezTo>
                <a:cubicBezTo>
                  <a:pt x="79" y="592"/>
                  <a:pt x="108" y="587"/>
                  <a:pt x="135" y="588"/>
                </a:cubicBezTo>
                <a:cubicBezTo>
                  <a:pt x="162" y="589"/>
                  <a:pt x="199" y="605"/>
                  <a:pt x="228" y="612"/>
                </a:cubicBezTo>
                <a:lnTo>
                  <a:pt x="312" y="633"/>
                </a:lnTo>
                <a:lnTo>
                  <a:pt x="390" y="636"/>
                </a:lnTo>
                <a:lnTo>
                  <a:pt x="429" y="615"/>
                </a:lnTo>
                <a:cubicBezTo>
                  <a:pt x="440" y="602"/>
                  <a:pt x="455" y="579"/>
                  <a:pt x="453" y="561"/>
                </a:cubicBezTo>
                <a:cubicBezTo>
                  <a:pt x="451" y="543"/>
                  <a:pt x="433" y="523"/>
                  <a:pt x="414" y="507"/>
                </a:cubicBezTo>
                <a:lnTo>
                  <a:pt x="339" y="468"/>
                </a:lnTo>
                <a:lnTo>
                  <a:pt x="240" y="465"/>
                </a:lnTo>
                <a:lnTo>
                  <a:pt x="132" y="471"/>
                </a:lnTo>
                <a:lnTo>
                  <a:pt x="87" y="474"/>
                </a:lnTo>
                <a:lnTo>
                  <a:pt x="39" y="459"/>
                </a:lnTo>
                <a:lnTo>
                  <a:pt x="6" y="423"/>
                </a:lnTo>
                <a:lnTo>
                  <a:pt x="0" y="363"/>
                </a:lnTo>
                <a:lnTo>
                  <a:pt x="12" y="303"/>
                </a:lnTo>
                <a:lnTo>
                  <a:pt x="81" y="279"/>
                </a:lnTo>
                <a:lnTo>
                  <a:pt x="186" y="303"/>
                </a:lnTo>
                <a:lnTo>
                  <a:pt x="282" y="324"/>
                </a:lnTo>
                <a:cubicBezTo>
                  <a:pt x="312" y="327"/>
                  <a:pt x="349" y="331"/>
                  <a:pt x="369" y="324"/>
                </a:cubicBezTo>
                <a:cubicBezTo>
                  <a:pt x="389" y="317"/>
                  <a:pt x="396" y="299"/>
                  <a:pt x="402" y="285"/>
                </a:cubicBezTo>
                <a:lnTo>
                  <a:pt x="405" y="240"/>
                </a:lnTo>
                <a:lnTo>
                  <a:pt x="390" y="201"/>
                </a:lnTo>
                <a:lnTo>
                  <a:pt x="312" y="174"/>
                </a:lnTo>
                <a:lnTo>
                  <a:pt x="210" y="159"/>
                </a:lnTo>
                <a:lnTo>
                  <a:pt x="114" y="156"/>
                </a:lnTo>
                <a:lnTo>
                  <a:pt x="54" y="141"/>
                </a:lnTo>
                <a:lnTo>
                  <a:pt x="33" y="96"/>
                </a:lnTo>
                <a:lnTo>
                  <a:pt x="57" y="27"/>
                </a:lnTo>
                <a:lnTo>
                  <a:pt x="93" y="0"/>
                </a:lnTo>
                <a:lnTo>
                  <a:pt x="159" y="0"/>
                </a:lnTo>
                <a:lnTo>
                  <a:pt x="984" y="0"/>
                </a:lnTo>
                <a:close/>
              </a:path>
            </a:pathLst>
          </a:custGeom>
          <a:solidFill>
            <a:srgbClr val="99CCFF"/>
          </a:solidFill>
          <a:ln w="38100" cap="sq">
            <a:solidFill>
              <a:schemeClr val="tx1"/>
            </a:solidFill>
            <a:round/>
            <a:headEnd type="none" w="sm" len="sm"/>
            <a:tailEnd type="none" w="sm" len="sm"/>
          </a:ln>
        </p:spPr>
        <p:txBody>
          <a:bodyPr wrap="none" anchor="ctr"/>
          <a:lstStyle/>
          <a:p>
            <a:endParaRPr lang="tr-TR">
              <a:effectLst>
                <a:outerShdw blurRad="38100" dist="38100" dir="2700000" algn="tl">
                  <a:srgbClr val="000000">
                    <a:alpha val="43137"/>
                  </a:srgbClr>
                </a:outerShdw>
              </a:effectLst>
            </a:endParaRPr>
          </a:p>
        </p:txBody>
      </p:sp>
      <p:sp>
        <p:nvSpPr>
          <p:cNvPr id="37899" name="Text Box 15"/>
          <p:cNvSpPr txBox="1">
            <a:spLocks noChangeArrowheads="1"/>
          </p:cNvSpPr>
          <p:nvPr/>
        </p:nvSpPr>
        <p:spPr bwMode="auto">
          <a:xfrm>
            <a:off x="6809871" y="5084763"/>
            <a:ext cx="1548822" cy="904863"/>
          </a:xfrm>
          <a:prstGeom prst="rect">
            <a:avLst/>
          </a:prstGeom>
          <a:noFill/>
          <a:ln w="12700" cap="sq">
            <a:noFill/>
            <a:miter lim="800000"/>
            <a:headEnd type="none" w="sm" len="sm"/>
            <a:tailEnd type="none" w="sm" len="sm"/>
          </a:ln>
        </p:spPr>
        <p:txBody>
          <a:bodyPr wrap="none">
            <a:spAutoFit/>
          </a:bodyPr>
          <a:lstStyle/>
          <a:p>
            <a:pPr algn="ctr" eaLnBrk="0" hangingPunct="0">
              <a:lnSpc>
                <a:spcPct val="110000"/>
              </a:lnSpc>
            </a:pPr>
            <a:r>
              <a:rPr kumimoji="1" lang="tr-TR" sz="2400">
                <a:solidFill>
                  <a:srgbClr val="99CCFF"/>
                </a:solidFill>
                <a:effectLst>
                  <a:outerShdw blurRad="38100" dist="38100" dir="2700000" algn="tl">
                    <a:srgbClr val="000000">
                      <a:alpha val="43137"/>
                    </a:srgbClr>
                  </a:outerShdw>
                </a:effectLst>
                <a:ea typeface="MS PGothic" pitchFamily="34" charset="-128"/>
                <a:sym typeface="Wingdings 3" pitchFamily="18" charset="2"/>
              </a:rPr>
              <a:t>K-hücresi</a:t>
            </a:r>
            <a:endParaRPr kumimoji="1" lang="en-US" sz="2400">
              <a:solidFill>
                <a:srgbClr val="99CCFF"/>
              </a:solidFill>
              <a:effectLst>
                <a:outerShdw blurRad="38100" dist="38100" dir="2700000" algn="tl">
                  <a:srgbClr val="000000">
                    <a:alpha val="43137"/>
                  </a:srgbClr>
                </a:outerShdw>
              </a:effectLst>
              <a:ea typeface="MS PGothic" pitchFamily="34" charset="-128"/>
              <a:sym typeface="Wingdings 3" pitchFamily="18" charset="2"/>
            </a:endParaRPr>
          </a:p>
          <a:p>
            <a:pPr algn="ctr" eaLnBrk="0" hangingPunct="0">
              <a:lnSpc>
                <a:spcPct val="110000"/>
              </a:lnSpc>
            </a:pPr>
            <a:r>
              <a:rPr kumimoji="1" lang="en-US" sz="2400">
                <a:solidFill>
                  <a:srgbClr val="99CCFF"/>
                </a:solidFill>
                <a:effectLst>
                  <a:outerShdw blurRad="38100" dist="38100" dir="2700000" algn="tl">
                    <a:srgbClr val="000000">
                      <a:alpha val="43137"/>
                    </a:srgbClr>
                  </a:outerShdw>
                </a:effectLst>
                <a:ea typeface="MS PGothic" pitchFamily="34" charset="-128"/>
                <a:sym typeface="Wingdings 3" pitchFamily="18" charset="2"/>
              </a:rPr>
              <a:t>(jejunum)</a:t>
            </a:r>
          </a:p>
        </p:txBody>
      </p:sp>
      <p:sp>
        <p:nvSpPr>
          <p:cNvPr id="37900" name="Text Box 16"/>
          <p:cNvSpPr txBox="1">
            <a:spLocks noChangeArrowheads="1"/>
          </p:cNvSpPr>
          <p:nvPr/>
        </p:nvSpPr>
        <p:spPr bwMode="auto">
          <a:xfrm>
            <a:off x="7153275" y="1863725"/>
            <a:ext cx="933450" cy="393700"/>
          </a:xfrm>
          <a:prstGeom prst="rect">
            <a:avLst/>
          </a:prstGeom>
          <a:noFill/>
          <a:ln w="12700" cap="sq">
            <a:noFill/>
            <a:miter lim="800000"/>
            <a:headEnd type="none" w="sm" len="sm"/>
            <a:tailEnd type="none" w="sm" len="sm"/>
          </a:ln>
        </p:spPr>
        <p:txBody>
          <a:bodyPr wrap="none">
            <a:spAutoFit/>
          </a:bodyPr>
          <a:lstStyle/>
          <a:p>
            <a:pPr eaLnBrk="0" hangingPunct="0">
              <a:lnSpc>
                <a:spcPct val="110000"/>
              </a:lnSpc>
            </a:pPr>
            <a:r>
              <a:rPr kumimoji="1" lang="en-US">
                <a:solidFill>
                  <a:srgbClr val="0000FF"/>
                </a:solidFill>
                <a:effectLst>
                  <a:outerShdw blurRad="38100" dist="38100" dir="2700000" algn="tl">
                    <a:srgbClr val="000000">
                      <a:alpha val="43137"/>
                    </a:srgbClr>
                  </a:outerShdw>
                </a:effectLst>
                <a:ea typeface="MS PGothic" pitchFamily="34" charset="-128"/>
                <a:sym typeface="Wingdings 3" pitchFamily="18" charset="2"/>
              </a:rPr>
              <a:t>ProGIP</a:t>
            </a:r>
          </a:p>
        </p:txBody>
      </p:sp>
      <p:sp>
        <p:nvSpPr>
          <p:cNvPr id="37901" name="Text Box 17"/>
          <p:cNvSpPr txBox="1">
            <a:spLocks noChangeArrowheads="1"/>
          </p:cNvSpPr>
          <p:nvPr/>
        </p:nvSpPr>
        <p:spPr bwMode="auto">
          <a:xfrm>
            <a:off x="6980238" y="4054475"/>
            <a:ext cx="1308100" cy="393700"/>
          </a:xfrm>
          <a:prstGeom prst="rect">
            <a:avLst/>
          </a:prstGeom>
          <a:noFill/>
          <a:ln w="12700" cap="sq">
            <a:noFill/>
            <a:miter lim="800000"/>
            <a:headEnd type="none" w="sm" len="sm"/>
            <a:tailEnd type="none" w="sm" len="sm"/>
          </a:ln>
        </p:spPr>
        <p:txBody>
          <a:bodyPr wrap="none">
            <a:spAutoFit/>
          </a:bodyPr>
          <a:lstStyle/>
          <a:p>
            <a:pPr eaLnBrk="0" hangingPunct="0">
              <a:lnSpc>
                <a:spcPct val="110000"/>
              </a:lnSpc>
            </a:pPr>
            <a:r>
              <a:rPr kumimoji="1" lang="en-US">
                <a:solidFill>
                  <a:srgbClr val="0000FF"/>
                </a:solidFill>
                <a:effectLst>
                  <a:outerShdw blurRad="38100" dist="38100" dir="2700000" algn="tl">
                    <a:srgbClr val="000000">
                      <a:alpha val="43137"/>
                    </a:srgbClr>
                  </a:outerShdw>
                </a:effectLst>
                <a:ea typeface="MS PGothic" pitchFamily="34" charset="-128"/>
                <a:sym typeface="Wingdings 3" pitchFamily="18" charset="2"/>
              </a:rPr>
              <a:t>GIP [1–42]</a:t>
            </a:r>
          </a:p>
        </p:txBody>
      </p:sp>
      <p:sp>
        <p:nvSpPr>
          <p:cNvPr id="37902" name="Line 18"/>
          <p:cNvSpPr>
            <a:spLocks noChangeShapeType="1"/>
          </p:cNvSpPr>
          <p:nvPr/>
        </p:nvSpPr>
        <p:spPr bwMode="auto">
          <a:xfrm flipH="1">
            <a:off x="7596188" y="2293938"/>
            <a:ext cx="17462" cy="1682750"/>
          </a:xfrm>
          <a:prstGeom prst="line">
            <a:avLst/>
          </a:prstGeom>
          <a:noFill/>
          <a:ln w="38100" cap="sq">
            <a:solidFill>
              <a:schemeClr val="bg1"/>
            </a:solidFill>
            <a:round/>
            <a:headEnd type="none" w="sm" len="sm"/>
            <a:tailEnd type="triangle" w="med" len="med"/>
          </a:ln>
        </p:spPr>
        <p:txBody>
          <a:bodyPr/>
          <a:lstStyle/>
          <a:p>
            <a:endParaRPr lang="tr-TR">
              <a:effectLst>
                <a:outerShdw blurRad="38100" dist="38100" dir="2700000" algn="tl">
                  <a:srgbClr val="000000">
                    <a:alpha val="43137"/>
                  </a:srgbClr>
                </a:outerShdw>
              </a:effectLst>
            </a:endParaRPr>
          </a:p>
        </p:txBody>
      </p:sp>
      <p:sp>
        <p:nvSpPr>
          <p:cNvPr id="37903" name="Line 19"/>
          <p:cNvSpPr>
            <a:spLocks noChangeShapeType="1"/>
          </p:cNvSpPr>
          <p:nvPr/>
        </p:nvSpPr>
        <p:spPr bwMode="auto">
          <a:xfrm flipV="1">
            <a:off x="4519613" y="1593850"/>
            <a:ext cx="1577975" cy="896938"/>
          </a:xfrm>
          <a:prstGeom prst="line">
            <a:avLst/>
          </a:prstGeom>
          <a:noFill/>
          <a:ln w="38100">
            <a:solidFill>
              <a:srgbClr val="99CCFF"/>
            </a:solidFill>
            <a:prstDash val="sysDot"/>
            <a:round/>
            <a:headEnd type="none" w="sm" len="sm"/>
            <a:tailEnd type="none" w="sm" len="sm"/>
          </a:ln>
        </p:spPr>
        <p:txBody>
          <a:bodyPr/>
          <a:lstStyle/>
          <a:p>
            <a:endParaRPr lang="tr-TR">
              <a:effectLst>
                <a:outerShdw blurRad="38100" dist="38100" dir="2700000" algn="tl">
                  <a:srgbClr val="000000">
                    <a:alpha val="43137"/>
                  </a:srgbClr>
                </a:outerShdw>
              </a:effectLst>
            </a:endParaRPr>
          </a:p>
        </p:txBody>
      </p:sp>
      <p:sp>
        <p:nvSpPr>
          <p:cNvPr id="37904" name="Line 20"/>
          <p:cNvSpPr>
            <a:spLocks noChangeShapeType="1"/>
          </p:cNvSpPr>
          <p:nvPr/>
        </p:nvSpPr>
        <p:spPr bwMode="auto">
          <a:xfrm>
            <a:off x="4822825" y="3295650"/>
            <a:ext cx="1398588" cy="1498600"/>
          </a:xfrm>
          <a:prstGeom prst="line">
            <a:avLst/>
          </a:prstGeom>
          <a:noFill/>
          <a:ln w="38100">
            <a:solidFill>
              <a:srgbClr val="99CCFF"/>
            </a:solidFill>
            <a:prstDash val="sysDot"/>
            <a:round/>
            <a:headEnd type="none" w="sm" len="sm"/>
            <a:tailEnd type="none" w="sm" len="sm"/>
          </a:ln>
        </p:spPr>
        <p:txBody>
          <a:bodyPr/>
          <a:lstStyle/>
          <a:p>
            <a:endParaRPr lang="tr-TR">
              <a:effectLst>
                <a:outerShdw blurRad="38100" dist="38100" dir="2700000" algn="tl">
                  <a:srgbClr val="000000">
                    <a:alpha val="43137"/>
                  </a:srgbClr>
                </a:outerShdw>
              </a:effectLst>
            </a:endParaRPr>
          </a:p>
        </p:txBody>
      </p:sp>
      <p:sp>
        <p:nvSpPr>
          <p:cNvPr id="37905" name="Line 21"/>
          <p:cNvSpPr>
            <a:spLocks noChangeShapeType="1"/>
          </p:cNvSpPr>
          <p:nvPr/>
        </p:nvSpPr>
        <p:spPr bwMode="auto">
          <a:xfrm rot="-385193" flipH="1" flipV="1">
            <a:off x="2968625" y="2466975"/>
            <a:ext cx="974725" cy="758825"/>
          </a:xfrm>
          <a:prstGeom prst="line">
            <a:avLst/>
          </a:prstGeom>
          <a:noFill/>
          <a:ln w="38100">
            <a:solidFill>
              <a:schemeClr val="accent2"/>
            </a:solidFill>
            <a:prstDash val="sysDot"/>
            <a:round/>
            <a:headEnd type="none" w="sm" len="sm"/>
            <a:tailEnd type="none" w="sm" len="sm"/>
          </a:ln>
        </p:spPr>
        <p:txBody>
          <a:bodyPr/>
          <a:lstStyle/>
          <a:p>
            <a:endParaRPr lang="tr-TR">
              <a:effectLst>
                <a:outerShdw blurRad="38100" dist="38100" dir="2700000" algn="tl">
                  <a:srgbClr val="000000">
                    <a:alpha val="43137"/>
                  </a:srgbClr>
                </a:outerShdw>
              </a:effectLst>
            </a:endParaRPr>
          </a:p>
        </p:txBody>
      </p:sp>
      <p:sp>
        <p:nvSpPr>
          <p:cNvPr id="37906" name="Line 22"/>
          <p:cNvSpPr>
            <a:spLocks noChangeShapeType="1"/>
          </p:cNvSpPr>
          <p:nvPr/>
        </p:nvSpPr>
        <p:spPr bwMode="auto">
          <a:xfrm flipH="1">
            <a:off x="3052763" y="4030663"/>
            <a:ext cx="1662112" cy="1889125"/>
          </a:xfrm>
          <a:prstGeom prst="line">
            <a:avLst/>
          </a:prstGeom>
          <a:noFill/>
          <a:ln w="38100">
            <a:solidFill>
              <a:schemeClr val="accent2"/>
            </a:solidFill>
            <a:prstDash val="sysDot"/>
            <a:round/>
            <a:headEnd type="none" w="sm" len="sm"/>
            <a:tailEnd type="none" w="sm" len="sm"/>
          </a:ln>
        </p:spPr>
        <p:txBody>
          <a:bodyPr/>
          <a:lstStyle/>
          <a:p>
            <a:endParaRPr lang="tr-TR">
              <a:effectLst>
                <a:outerShdw blurRad="38100" dist="38100" dir="2700000" algn="tl">
                  <a:srgbClr val="000000">
                    <a:alpha val="43137"/>
                  </a:srgbClr>
                </a:outerShdw>
              </a:effectLst>
            </a:endParaRPr>
          </a:p>
        </p:txBody>
      </p:sp>
      <p:sp>
        <p:nvSpPr>
          <p:cNvPr id="37907" name="Text Box 24"/>
          <p:cNvSpPr txBox="1">
            <a:spLocks noChangeArrowheads="1"/>
          </p:cNvSpPr>
          <p:nvPr/>
        </p:nvSpPr>
        <p:spPr bwMode="auto">
          <a:xfrm>
            <a:off x="177800" y="6210300"/>
            <a:ext cx="8664575" cy="402291"/>
          </a:xfrm>
          <a:prstGeom prst="rect">
            <a:avLst/>
          </a:prstGeom>
          <a:noFill/>
          <a:ln w="12700">
            <a:noFill/>
            <a:miter lim="800000"/>
            <a:headEnd/>
            <a:tailEnd/>
          </a:ln>
        </p:spPr>
        <p:txBody>
          <a:bodyPr lIns="90000" tIns="46800" rIns="90000" bIns="46800">
            <a:spAutoFit/>
          </a:bodyPr>
          <a:lstStyle/>
          <a:p>
            <a:pPr eaLnBrk="0" hangingPunct="0"/>
            <a:r>
              <a:rPr lang="en-US" sz="1000">
                <a:solidFill>
                  <a:srgbClr val="FFFFFF"/>
                </a:solidFill>
                <a:effectLst>
                  <a:outerShdw blurRad="38100" dist="38100" dir="2700000" algn="tl">
                    <a:srgbClr val="000000">
                      <a:alpha val="43137"/>
                    </a:srgbClr>
                  </a:outerShdw>
                </a:effectLst>
                <a:ea typeface="MS PGothic" pitchFamily="34" charset="-128"/>
                <a:sym typeface="Wingdings 3" pitchFamily="18" charset="2"/>
              </a:rPr>
              <a:t>GIP=</a:t>
            </a:r>
            <a:r>
              <a:rPr lang="tr-TR" sz="1000">
                <a:solidFill>
                  <a:srgbClr val="FFFFFF"/>
                </a:solidFill>
                <a:effectLst>
                  <a:outerShdw blurRad="38100" dist="38100" dir="2700000" algn="tl">
                    <a:srgbClr val="000000">
                      <a:alpha val="43137"/>
                    </a:srgbClr>
                  </a:outerShdw>
                </a:effectLst>
                <a:ea typeface="MS PGothic" pitchFamily="34" charset="-128"/>
                <a:sym typeface="Wingdings 3" pitchFamily="18" charset="2"/>
              </a:rPr>
              <a:t>glukoza bağımlı insülinotropik peptid; GLP-1=glukagon benzeri peptid-1 </a:t>
            </a:r>
            <a:endParaRPr lang="en-US" sz="1000">
              <a:solidFill>
                <a:srgbClr val="FFFFFF"/>
              </a:solidFill>
              <a:effectLst>
                <a:outerShdw blurRad="38100" dist="38100" dir="2700000" algn="tl">
                  <a:srgbClr val="000000">
                    <a:alpha val="43137"/>
                  </a:srgbClr>
                </a:outerShdw>
              </a:effectLst>
              <a:ea typeface="MS PGothic" pitchFamily="34" charset="-128"/>
              <a:sym typeface="Wingdings 3" pitchFamily="18" charset="2"/>
            </a:endParaRPr>
          </a:p>
          <a:p>
            <a:pPr eaLnBrk="0" hangingPunct="0"/>
            <a:r>
              <a:rPr lang="en-US" sz="1000">
                <a:solidFill>
                  <a:srgbClr val="FFFFFF"/>
                </a:solidFill>
                <a:effectLst>
                  <a:outerShdw blurRad="38100" dist="38100" dir="2700000" algn="tl">
                    <a:srgbClr val="000000">
                      <a:alpha val="43137"/>
                    </a:srgbClr>
                  </a:outerShdw>
                </a:effectLst>
                <a:ea typeface="MS PGothic" pitchFamily="34" charset="-128"/>
                <a:sym typeface="Wingdings 3" pitchFamily="18" charset="2"/>
              </a:rPr>
              <a:t>Drucker DJ. </a:t>
            </a:r>
            <a:r>
              <a:rPr lang="en-US" sz="1000" i="1">
                <a:solidFill>
                  <a:srgbClr val="FFFFFF"/>
                </a:solidFill>
                <a:effectLst>
                  <a:outerShdw blurRad="38100" dist="38100" dir="2700000" algn="tl">
                    <a:srgbClr val="000000">
                      <a:alpha val="43137"/>
                    </a:srgbClr>
                  </a:outerShdw>
                </a:effectLst>
                <a:ea typeface="MS PGothic" pitchFamily="34" charset="-128"/>
                <a:sym typeface="Wingdings 3" pitchFamily="18" charset="2"/>
              </a:rPr>
              <a:t>Diabetes Care.</a:t>
            </a:r>
            <a:r>
              <a:rPr lang="en-US" sz="1000">
                <a:solidFill>
                  <a:srgbClr val="FFFFFF"/>
                </a:solidFill>
                <a:effectLst>
                  <a:outerShdw blurRad="38100" dist="38100" dir="2700000" algn="tl">
                    <a:srgbClr val="000000">
                      <a:alpha val="43137"/>
                    </a:srgbClr>
                  </a:outerShdw>
                </a:effectLst>
                <a:ea typeface="MS PGothic" pitchFamily="34" charset="-128"/>
                <a:sym typeface="Wingdings 3" pitchFamily="18" charset="2"/>
              </a:rPr>
              <a:t> 2003; 26: 2929–2940</a:t>
            </a:r>
            <a:r>
              <a:rPr lang="tr-TR" sz="1000">
                <a:solidFill>
                  <a:srgbClr val="FFFFFF"/>
                </a:solidFill>
                <a:effectLst>
                  <a:outerShdw blurRad="38100" dist="38100" dir="2700000" algn="tl">
                    <a:srgbClr val="000000">
                      <a:alpha val="43137"/>
                    </a:srgbClr>
                  </a:outerShdw>
                </a:effectLst>
                <a:ea typeface="MS PGothic" pitchFamily="34" charset="-128"/>
                <a:sym typeface="Wingdings 3" pitchFamily="18" charset="2"/>
              </a:rPr>
              <a:t>’dan uyarlanmıştır</a:t>
            </a:r>
            <a:r>
              <a:rPr lang="en-US" sz="1000">
                <a:solidFill>
                  <a:srgbClr val="FFFFFF"/>
                </a:solidFill>
                <a:effectLst>
                  <a:outerShdw blurRad="38100" dist="38100" dir="2700000" algn="tl">
                    <a:srgbClr val="000000">
                      <a:alpha val="43137"/>
                    </a:srgbClr>
                  </a:outerShdw>
                </a:effectLst>
                <a:ea typeface="MS PGothic" pitchFamily="34" charset="-128"/>
                <a:sym typeface="Wingdings 3" pitchFamily="18" charset="2"/>
              </a:rPr>
              <a:t>.</a:t>
            </a:r>
          </a:p>
        </p:txBody>
      </p:sp>
      <p:sp>
        <p:nvSpPr>
          <p:cNvPr id="142359" name="Rectangle 25"/>
          <p:cNvSpPr>
            <a:spLocks noGrp="1" noChangeArrowheads="1"/>
          </p:cNvSpPr>
          <p:nvPr>
            <p:ph type="title" idx="4294967295"/>
          </p:nvPr>
        </p:nvSpPr>
        <p:spPr>
          <a:xfrm>
            <a:off x="0" y="30163"/>
            <a:ext cx="8764588" cy="1011237"/>
          </a:xfrm>
        </p:spPr>
        <p:txBody>
          <a:bodyPr>
            <a:normAutofit fontScale="90000"/>
          </a:bodyPr>
          <a:lstStyle/>
          <a:p>
            <a:pPr eaLnBrk="1" hangingPunct="1">
              <a:defRPr/>
            </a:pPr>
            <a:r>
              <a:rPr lang="en-US" sz="2600" smtClean="0">
                <a:effectLst>
                  <a:outerShdw blurRad="38100" dist="38100" dir="2700000" algn="tl" rotWithShape="0">
                    <a:srgbClr val="000000">
                      <a:alpha val="43137"/>
                    </a:srgbClr>
                  </a:outerShdw>
                </a:effectLst>
                <a:latin typeface="Comic Sans MS" pitchFamily="66" charset="0"/>
              </a:rPr>
              <a:t>GLP-1 </a:t>
            </a:r>
            <a:r>
              <a:rPr lang="tr-TR" sz="2600" smtClean="0">
                <a:effectLst>
                  <a:outerShdw blurRad="38100" dist="38100" dir="2700000" algn="tl" rotWithShape="0">
                    <a:srgbClr val="000000">
                      <a:alpha val="43137"/>
                    </a:srgbClr>
                  </a:outerShdw>
                </a:effectLst>
                <a:latin typeface="Comic Sans MS" pitchFamily="66" charset="0"/>
              </a:rPr>
              <a:t>ve </a:t>
            </a:r>
            <a:r>
              <a:rPr lang="en-US" sz="2600" smtClean="0">
                <a:effectLst>
                  <a:outerShdw blurRad="38100" dist="38100" dir="2700000" algn="tl" rotWithShape="0">
                    <a:srgbClr val="000000">
                      <a:alpha val="43137"/>
                    </a:srgbClr>
                  </a:outerShdw>
                </a:effectLst>
                <a:latin typeface="Comic Sans MS" pitchFamily="66" charset="0"/>
              </a:rPr>
              <a:t>GIP </a:t>
            </a:r>
            <a:r>
              <a:rPr lang="tr-TR" sz="2600" smtClean="0">
                <a:effectLst>
                  <a:outerShdw blurRad="38100" dist="38100" dir="2700000" algn="tl" rotWithShape="0">
                    <a:srgbClr val="000000">
                      <a:alpha val="43137"/>
                    </a:srgbClr>
                  </a:outerShdw>
                </a:effectLst>
                <a:latin typeface="Comic Sans MS" pitchFamily="66" charset="0"/>
              </a:rPr>
              <a:t>Besin Alımına Yanıtta Bağırsakta Sentezlenmekte ve Sekrete Edilmektedir</a:t>
            </a:r>
            <a:r>
              <a:rPr lang="tr-TR" sz="3800" smtClean="0">
                <a:effectLst>
                  <a:outerShdw blurRad="38100" dist="38100" dir="2700000" algn="tl" rotWithShape="0">
                    <a:srgbClr val="000000">
                      <a:alpha val="43137"/>
                    </a:srgbClr>
                  </a:outerShdw>
                </a:effectLst>
                <a:latin typeface="Comic Sans MS" pitchFamily="66" charset="0"/>
              </a:rPr>
              <a:t> </a:t>
            </a:r>
            <a:endParaRPr lang="en-US" sz="3800" smtClean="0">
              <a:effectLst>
                <a:outerShdw blurRad="38100" dist="38100" dir="2700000" algn="tl" rotWithShape="0">
                  <a:srgbClr val="000000">
                    <a:alpha val="43137"/>
                  </a:srgbClr>
                </a:outerShdw>
              </a:effectLst>
              <a:latin typeface="Comic Sans MS" pitchFamily="66" charset="0"/>
            </a:endParaRPr>
          </a:p>
        </p:txBody>
      </p:sp>
      <p:sp>
        <p:nvSpPr>
          <p:cNvPr id="37909" name="Slide Number Placeholder 23"/>
          <p:cNvSpPr txBox="1">
            <a:spLocks noGrp="1"/>
          </p:cNvSpPr>
          <p:nvPr/>
        </p:nvSpPr>
        <p:spPr bwMode="auto">
          <a:xfrm>
            <a:off x="685800" y="6248400"/>
            <a:ext cx="1905000" cy="457200"/>
          </a:xfrm>
          <a:prstGeom prst="rect">
            <a:avLst/>
          </a:prstGeom>
          <a:noFill/>
          <a:ln w="9525">
            <a:noFill/>
            <a:miter lim="800000"/>
            <a:headEnd/>
            <a:tailEnd/>
          </a:ln>
        </p:spPr>
        <p:txBody>
          <a:bodyPr/>
          <a:lstStyle/>
          <a:p>
            <a:pPr eaLnBrk="0" hangingPunct="0"/>
            <a:fld id="{207E8672-3954-49B2-AB1F-A71997C64405}" type="slidenum">
              <a:rPr lang="en-US" sz="1400">
                <a:solidFill>
                  <a:srgbClr val="000000"/>
                </a:solidFill>
                <a:effectLst>
                  <a:outerShdw blurRad="38100" dist="38100" dir="2700000" algn="tl">
                    <a:srgbClr val="000000">
                      <a:alpha val="43137"/>
                    </a:srgbClr>
                  </a:outerShdw>
                </a:effectLst>
                <a:ea typeface="MS PGothic" pitchFamily="34" charset="-128"/>
              </a:rPr>
              <a:pPr eaLnBrk="0" hangingPunct="0"/>
              <a:t>27</a:t>
            </a:fld>
            <a:endParaRPr lang="en-US" sz="1400">
              <a:solidFill>
                <a:srgbClr val="000000"/>
              </a:solidFill>
              <a:effectLst>
                <a:outerShdw blurRad="38100" dist="38100" dir="2700000" algn="tl">
                  <a:srgbClr val="000000">
                    <a:alpha val="43137"/>
                  </a:srgbClr>
                </a:outerShdw>
              </a:effectLst>
              <a:ea typeface="MS PGothic" pitchFamily="34" charset="-12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4"/>
          <p:cNvSpPr>
            <a:spLocks noGrp="1" noChangeArrowheads="1"/>
          </p:cNvSpPr>
          <p:nvPr>
            <p:ph type="title" idx="4294967295"/>
          </p:nvPr>
        </p:nvSpPr>
        <p:spPr>
          <a:xfrm>
            <a:off x="0" y="304800"/>
            <a:ext cx="7772400" cy="1143000"/>
          </a:xfrm>
        </p:spPr>
        <p:txBody>
          <a:bodyPr/>
          <a:lstStyle/>
          <a:p>
            <a:pPr eaLnBrk="1" hangingPunct="1">
              <a:defRPr/>
            </a:pPr>
            <a:r>
              <a:rPr lang="tr-TR" sz="3200" dirty="0" err="1" smtClean="0">
                <a:effectLst>
                  <a:outerShdw blurRad="38100" dist="38100" dir="2700000" algn="tl" rotWithShape="0">
                    <a:srgbClr val="000000">
                      <a:alpha val="43137"/>
                    </a:srgbClr>
                  </a:outerShdw>
                </a:effectLst>
                <a:latin typeface="Comic Sans MS" pitchFamily="66" charset="0"/>
              </a:rPr>
              <a:t>Inkretin</a:t>
            </a:r>
            <a:r>
              <a:rPr lang="tr-TR" sz="3200" dirty="0" smtClean="0">
                <a:effectLst>
                  <a:outerShdw blurRad="38100" dist="38100" dir="2700000" algn="tl" rotWithShape="0">
                    <a:srgbClr val="000000">
                      <a:alpha val="43137"/>
                    </a:srgbClr>
                  </a:outerShdw>
                </a:effectLst>
                <a:latin typeface="Comic Sans MS" pitchFamily="66" charset="0"/>
              </a:rPr>
              <a:t> Hormonlar GLP-1 ve </a:t>
            </a:r>
            <a:r>
              <a:rPr lang="tr-TR" sz="3200" dirty="0" err="1" smtClean="0">
                <a:effectLst>
                  <a:outerShdw blurRad="38100" dist="38100" dir="2700000" algn="tl" rotWithShape="0">
                    <a:srgbClr val="000000">
                      <a:alpha val="43137"/>
                    </a:srgbClr>
                  </a:outerShdw>
                </a:effectLst>
                <a:latin typeface="Comic Sans MS" pitchFamily="66" charset="0"/>
              </a:rPr>
              <a:t>GIP’nin</a:t>
            </a:r>
            <a:r>
              <a:rPr lang="tr-TR" sz="3200" dirty="0" smtClean="0">
                <a:effectLst>
                  <a:outerShdw blurRad="38100" dist="38100" dir="2700000" algn="tl" rotWithShape="0">
                    <a:srgbClr val="000000">
                      <a:alpha val="43137"/>
                    </a:srgbClr>
                  </a:outerShdw>
                </a:effectLst>
                <a:latin typeface="Comic Sans MS" pitchFamily="66" charset="0"/>
              </a:rPr>
              <a:t> kanıtlanmış Etkileri</a:t>
            </a:r>
            <a:endParaRPr lang="en-US" sz="3200" dirty="0" smtClean="0">
              <a:effectLst>
                <a:outerShdw blurRad="38100" dist="38100" dir="2700000" algn="tl" rotWithShape="0">
                  <a:srgbClr val="000000">
                    <a:alpha val="43137"/>
                  </a:srgbClr>
                </a:outerShdw>
              </a:effectLst>
              <a:latin typeface="Comic Sans MS" pitchFamily="66" charset="0"/>
            </a:endParaRPr>
          </a:p>
        </p:txBody>
      </p:sp>
      <p:sp>
        <p:nvSpPr>
          <p:cNvPr id="144387" name="Rectangle 35"/>
          <p:cNvSpPr>
            <a:spLocks noGrp="1" noChangeArrowheads="1"/>
          </p:cNvSpPr>
          <p:nvPr>
            <p:ph type="body" sz="half" idx="4294967295"/>
          </p:nvPr>
        </p:nvSpPr>
        <p:spPr>
          <a:xfrm>
            <a:off x="0" y="1905000"/>
            <a:ext cx="4038600" cy="4114800"/>
          </a:xfrm>
          <a:ln w="28575">
            <a:solidFill>
              <a:srgbClr val="FFFF66"/>
            </a:solidFill>
          </a:ln>
        </p:spPr>
        <p:txBody>
          <a:bodyPr tIns="91440"/>
          <a:lstStyle/>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İleum ve kolondaki L hücrelerinden salgılanır</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Glukoza bağımlı bir biçimde </a:t>
            </a:r>
            <a:r>
              <a:rPr lang="el-GR" sz="1800" smtClean="0">
                <a:effectLst>
                  <a:outerShdw blurRad="38100" dist="38100" dir="2700000" algn="tl">
                    <a:srgbClr val="000000">
                      <a:alpha val="43137"/>
                    </a:srgbClr>
                  </a:outerShdw>
                </a:effectLst>
                <a:latin typeface="Comic Sans MS" pitchFamily="66" charset="0"/>
                <a:sym typeface="Symbol" pitchFamily="18" charset="2"/>
              </a:rPr>
              <a:t>β</a:t>
            </a:r>
            <a:r>
              <a:rPr lang="tr-TR" sz="1800" smtClean="0">
                <a:effectLst>
                  <a:outerShdw blurRad="38100" dist="38100" dir="2700000" algn="tl">
                    <a:srgbClr val="000000">
                      <a:alpha val="43137"/>
                    </a:srgbClr>
                  </a:outerShdw>
                </a:effectLst>
                <a:latin typeface="Comic Sans MS" pitchFamily="66" charset="0"/>
              </a:rPr>
              <a:t> hücrelerinden insülin yanıtını uyarır</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Gastrik boşalmayı inhibe eder </a:t>
            </a:r>
            <a:endParaRPr lang="en-US" sz="1800" baseline="30000" smtClean="0">
              <a:effectLst>
                <a:outerShdw blurRad="38100" dist="38100" dir="2700000" algn="tl">
                  <a:srgbClr val="000000">
                    <a:alpha val="43137"/>
                  </a:srgbClr>
                </a:outerShdw>
              </a:effectLst>
              <a:latin typeface="Comic Sans MS" pitchFamily="66" charset="0"/>
            </a:endParaRP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Besin alımını ve vücut ağırlığını azaltır. </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Glukoza bağımlı olarak </a:t>
            </a:r>
            <a:r>
              <a:rPr lang="el-GR" sz="1800" smtClean="0">
                <a:effectLst>
                  <a:outerShdw blurRad="38100" dist="38100" dir="2700000" algn="tl">
                    <a:srgbClr val="000000">
                      <a:alpha val="43137"/>
                    </a:srgbClr>
                  </a:outerShdw>
                </a:effectLst>
                <a:latin typeface="Comic Sans MS" pitchFamily="66" charset="0"/>
              </a:rPr>
              <a:t>α</a:t>
            </a:r>
            <a:r>
              <a:rPr lang="tr-TR" sz="1800" smtClean="0">
                <a:effectLst>
                  <a:outerShdw blurRad="38100" dist="38100" dir="2700000" algn="tl">
                    <a:srgbClr val="000000">
                      <a:alpha val="43137"/>
                    </a:srgbClr>
                  </a:outerShdw>
                </a:effectLst>
                <a:latin typeface="Comic Sans MS" pitchFamily="66" charset="0"/>
              </a:rPr>
              <a:t> hücrelerinden glukagon salımını engeller</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Preklinik modellerde </a:t>
            </a:r>
            <a:r>
              <a:rPr lang="el-GR" sz="1800" smtClean="0">
                <a:effectLst>
                  <a:outerShdw blurRad="38100" dist="38100" dir="2700000" algn="tl">
                    <a:srgbClr val="000000">
                      <a:alpha val="43137"/>
                    </a:srgbClr>
                  </a:outerShdw>
                </a:effectLst>
                <a:latin typeface="Comic Sans MS" pitchFamily="66" charset="0"/>
              </a:rPr>
              <a:t>β</a:t>
            </a:r>
            <a:r>
              <a:rPr lang="en-US" sz="1800" smtClean="0">
                <a:effectLst>
                  <a:outerShdw blurRad="38100" dist="38100" dir="2700000" algn="tl">
                    <a:srgbClr val="000000">
                      <a:alpha val="43137"/>
                    </a:srgbClr>
                  </a:outerShdw>
                </a:effectLst>
                <a:latin typeface="Comic Sans MS" pitchFamily="66" charset="0"/>
              </a:rPr>
              <a:t>-</a:t>
            </a:r>
            <a:r>
              <a:rPr lang="tr-TR" sz="1800" smtClean="0">
                <a:effectLst>
                  <a:outerShdw blurRad="38100" dist="38100" dir="2700000" algn="tl">
                    <a:srgbClr val="000000">
                      <a:alpha val="43137"/>
                    </a:srgbClr>
                  </a:outerShdw>
                </a:effectLst>
                <a:latin typeface="Comic Sans MS" pitchFamily="66" charset="0"/>
              </a:rPr>
              <a:t>hücre döngüsünde etkilidir</a:t>
            </a:r>
          </a:p>
        </p:txBody>
      </p:sp>
      <p:sp>
        <p:nvSpPr>
          <p:cNvPr id="144388" name="Rectangle 36"/>
          <p:cNvSpPr>
            <a:spLocks noGrp="1" noChangeArrowheads="1"/>
          </p:cNvSpPr>
          <p:nvPr>
            <p:ph type="body" sz="half" idx="4294967295"/>
          </p:nvPr>
        </p:nvSpPr>
        <p:spPr>
          <a:xfrm>
            <a:off x="5105400" y="1890713"/>
            <a:ext cx="4038600" cy="4114800"/>
          </a:xfrm>
          <a:ln w="28575">
            <a:solidFill>
              <a:srgbClr val="FFFF66"/>
            </a:solidFill>
          </a:ln>
        </p:spPr>
        <p:txBody>
          <a:bodyPr tIns="91440"/>
          <a:lstStyle/>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Duodenumdaki K hücrelerinden salgılanır</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Glukoza bağımlı bir biçimde </a:t>
            </a:r>
            <a:r>
              <a:rPr lang="el-GR" sz="1800" smtClean="0">
                <a:effectLst>
                  <a:outerShdw blurRad="38100" dist="38100" dir="2700000" algn="tl">
                    <a:srgbClr val="000000">
                      <a:alpha val="43137"/>
                    </a:srgbClr>
                  </a:outerShdw>
                </a:effectLst>
                <a:latin typeface="Comic Sans MS" pitchFamily="66" charset="0"/>
                <a:sym typeface="Symbol" pitchFamily="18" charset="2"/>
              </a:rPr>
              <a:t>β</a:t>
            </a:r>
            <a:r>
              <a:rPr lang="tr-TR" sz="1800" smtClean="0">
                <a:effectLst>
                  <a:outerShdw blurRad="38100" dist="38100" dir="2700000" algn="tl">
                    <a:srgbClr val="000000">
                      <a:alpha val="43137"/>
                    </a:srgbClr>
                  </a:outerShdw>
                </a:effectLst>
                <a:latin typeface="Comic Sans MS" pitchFamily="66" charset="0"/>
              </a:rPr>
              <a:t> hücrelerinden insülin yanıtını uyarır</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Mide boşalmasına minimal etkisi vardır </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İştah ve vücut ağırlığı üzerine belirgin etkisi yoktur</a:t>
            </a:r>
          </a:p>
          <a:p>
            <a:pPr lvl="1" eaLnBrk="1" hangingPunct="1">
              <a:lnSpc>
                <a:spcPct val="80000"/>
              </a:lnSpc>
              <a:defRPr/>
            </a:pPr>
            <a:r>
              <a:rPr lang="el-GR" sz="1800" smtClean="0">
                <a:effectLst>
                  <a:outerShdw blurRad="38100" dist="38100" dir="2700000" algn="tl">
                    <a:srgbClr val="000000">
                      <a:alpha val="43137"/>
                    </a:srgbClr>
                  </a:outerShdw>
                </a:effectLst>
                <a:latin typeface="Comic Sans MS" pitchFamily="66" charset="0"/>
                <a:cs typeface="Times New Roman" pitchFamily="18" charset="0"/>
                <a:sym typeface="Symbol" pitchFamily="18" charset="2"/>
              </a:rPr>
              <a:t>α</a:t>
            </a:r>
            <a:r>
              <a:rPr lang="en-US" sz="1800" smtClean="0">
                <a:effectLst>
                  <a:outerShdw blurRad="38100" dist="38100" dir="2700000" algn="tl">
                    <a:srgbClr val="000000">
                      <a:alpha val="43137"/>
                    </a:srgbClr>
                  </a:outerShdw>
                </a:effectLst>
                <a:latin typeface="Comic Sans MS" pitchFamily="66" charset="0"/>
                <a:sym typeface="Symbol" pitchFamily="18" charset="2"/>
              </a:rPr>
              <a:t> </a:t>
            </a:r>
            <a:r>
              <a:rPr lang="tr-TR" sz="1800" smtClean="0">
                <a:effectLst>
                  <a:outerShdw blurRad="38100" dist="38100" dir="2700000" algn="tl">
                    <a:srgbClr val="000000">
                      <a:alpha val="43137"/>
                    </a:srgbClr>
                  </a:outerShdw>
                </a:effectLst>
                <a:latin typeface="Comic Sans MS" pitchFamily="66" charset="0"/>
                <a:sym typeface="Symbol" pitchFamily="18" charset="2"/>
              </a:rPr>
              <a:t>hücrelerinden glukagon sekresyonunu engellememektedir </a:t>
            </a:r>
          </a:p>
          <a:p>
            <a:pPr lvl="1" eaLnBrk="1" hangingPunct="1">
              <a:lnSpc>
                <a:spcPct val="80000"/>
              </a:lnSpc>
              <a:defRPr/>
            </a:pPr>
            <a:r>
              <a:rPr lang="tr-TR" sz="1800" smtClean="0">
                <a:effectLst>
                  <a:outerShdw blurRad="38100" dist="38100" dir="2700000" algn="tl">
                    <a:srgbClr val="000000">
                      <a:alpha val="43137"/>
                    </a:srgbClr>
                  </a:outerShdw>
                </a:effectLst>
                <a:latin typeface="Comic Sans MS" pitchFamily="66" charset="0"/>
              </a:rPr>
              <a:t>Preklinik modellerde </a:t>
            </a:r>
            <a:r>
              <a:rPr lang="el-GR" sz="1800" smtClean="0">
                <a:effectLst>
                  <a:outerShdw blurRad="38100" dist="38100" dir="2700000" algn="tl">
                    <a:srgbClr val="000000">
                      <a:alpha val="43137"/>
                    </a:srgbClr>
                  </a:outerShdw>
                </a:effectLst>
                <a:latin typeface="Comic Sans MS" pitchFamily="66" charset="0"/>
              </a:rPr>
              <a:t>β</a:t>
            </a:r>
            <a:r>
              <a:rPr lang="en-US" sz="1800" smtClean="0">
                <a:effectLst>
                  <a:outerShdw blurRad="38100" dist="38100" dir="2700000" algn="tl">
                    <a:srgbClr val="000000">
                      <a:alpha val="43137"/>
                    </a:srgbClr>
                  </a:outerShdw>
                </a:effectLst>
                <a:latin typeface="Comic Sans MS" pitchFamily="66" charset="0"/>
              </a:rPr>
              <a:t>-</a:t>
            </a:r>
            <a:r>
              <a:rPr lang="tr-TR" sz="1800" smtClean="0">
                <a:effectLst>
                  <a:outerShdw blurRad="38100" dist="38100" dir="2700000" algn="tl">
                    <a:srgbClr val="000000">
                      <a:alpha val="43137"/>
                    </a:srgbClr>
                  </a:outerShdw>
                </a:effectLst>
                <a:latin typeface="Comic Sans MS" pitchFamily="66" charset="0"/>
              </a:rPr>
              <a:t>hücre döngüsünde etkilidir</a:t>
            </a:r>
          </a:p>
        </p:txBody>
      </p:sp>
      <p:sp>
        <p:nvSpPr>
          <p:cNvPr id="38917" name="Rectangle 10"/>
          <p:cNvSpPr>
            <a:spLocks noChangeArrowheads="1"/>
          </p:cNvSpPr>
          <p:nvPr/>
        </p:nvSpPr>
        <p:spPr bwMode="blackWhite">
          <a:xfrm>
            <a:off x="4449763" y="1223963"/>
            <a:ext cx="252412" cy="517525"/>
          </a:xfrm>
          <a:prstGeom prst="rect">
            <a:avLst/>
          </a:prstGeom>
          <a:noFill/>
          <a:ln w="9525">
            <a:noFill/>
            <a:miter lim="800000"/>
            <a:headEnd/>
            <a:tailEnd/>
          </a:ln>
        </p:spPr>
        <p:txBody>
          <a:bodyPr anchor="b"/>
          <a:lstStyle/>
          <a:p>
            <a:pPr algn="ctr" eaLnBrk="0" hangingPunct="0">
              <a:spcBef>
                <a:spcPct val="40000"/>
              </a:spcBef>
            </a:pPr>
            <a:endParaRPr lang="tr-TR" sz="2800">
              <a:solidFill>
                <a:schemeClr val="bg1"/>
              </a:solidFill>
              <a:effectLst>
                <a:outerShdw blurRad="38100" dist="38100" dir="2700000" algn="tl">
                  <a:srgbClr val="000000">
                    <a:alpha val="43137"/>
                  </a:srgbClr>
                </a:outerShdw>
              </a:effectLst>
              <a:ea typeface="MS PGothic" pitchFamily="34" charset="-128"/>
            </a:endParaRPr>
          </a:p>
        </p:txBody>
      </p:sp>
      <p:sp>
        <p:nvSpPr>
          <p:cNvPr id="38918" name="Line 11"/>
          <p:cNvSpPr>
            <a:spLocks noChangeShapeType="1"/>
          </p:cNvSpPr>
          <p:nvPr/>
        </p:nvSpPr>
        <p:spPr bwMode="blackWhite">
          <a:xfrm>
            <a:off x="4449763" y="1223963"/>
            <a:ext cx="252412" cy="0"/>
          </a:xfrm>
          <a:prstGeom prst="line">
            <a:avLst/>
          </a:prstGeom>
          <a:noFill/>
          <a:ln w="28575" cap="sq">
            <a:noFill/>
            <a:round/>
            <a:headEnd/>
            <a:tailEnd/>
          </a:ln>
        </p:spPr>
        <p:txBody>
          <a:bodyPr/>
          <a:lstStyle/>
          <a:p>
            <a:endParaRPr lang="tr-TR">
              <a:effectLst>
                <a:outerShdw blurRad="38100" dist="38100" dir="2700000" algn="tl">
                  <a:srgbClr val="000000">
                    <a:alpha val="43137"/>
                  </a:srgbClr>
                </a:outerShdw>
              </a:effectLst>
            </a:endParaRPr>
          </a:p>
        </p:txBody>
      </p:sp>
      <p:sp>
        <p:nvSpPr>
          <p:cNvPr id="38919" name="Rectangle 12"/>
          <p:cNvSpPr>
            <a:spLocks noChangeArrowheads="1"/>
          </p:cNvSpPr>
          <p:nvPr/>
        </p:nvSpPr>
        <p:spPr bwMode="invGray">
          <a:xfrm>
            <a:off x="381000" y="1371600"/>
            <a:ext cx="4038600" cy="517525"/>
          </a:xfrm>
          <a:prstGeom prst="rect">
            <a:avLst/>
          </a:prstGeom>
          <a:solidFill>
            <a:schemeClr val="accent2"/>
          </a:solidFill>
          <a:ln w="28575">
            <a:solidFill>
              <a:srgbClr val="FFFF66"/>
            </a:solidFill>
            <a:miter lim="800000"/>
            <a:headEnd/>
            <a:tailEnd/>
          </a:ln>
        </p:spPr>
        <p:txBody>
          <a:bodyPr anchor="b"/>
          <a:lstStyle/>
          <a:p>
            <a:pPr algn="ctr" eaLnBrk="0" hangingPunct="0">
              <a:spcBef>
                <a:spcPct val="40000"/>
              </a:spcBef>
            </a:pPr>
            <a:r>
              <a:rPr lang="en-US" sz="2800">
                <a:solidFill>
                  <a:schemeClr val="bg1"/>
                </a:solidFill>
                <a:effectLst>
                  <a:outerShdw blurRad="38100" dist="38100" dir="2700000" algn="tl">
                    <a:srgbClr val="000000">
                      <a:alpha val="43137"/>
                    </a:srgbClr>
                  </a:outerShdw>
                </a:effectLst>
                <a:ea typeface="MS PGothic" pitchFamily="34" charset="-128"/>
              </a:rPr>
              <a:t>GLP-1</a:t>
            </a:r>
          </a:p>
        </p:txBody>
      </p:sp>
      <p:sp>
        <p:nvSpPr>
          <p:cNvPr id="38920" name="Rectangle 20"/>
          <p:cNvSpPr>
            <a:spLocks noChangeArrowheads="1"/>
          </p:cNvSpPr>
          <p:nvPr/>
        </p:nvSpPr>
        <p:spPr bwMode="invGray">
          <a:xfrm>
            <a:off x="4648200" y="1373188"/>
            <a:ext cx="4038600" cy="555625"/>
          </a:xfrm>
          <a:prstGeom prst="rect">
            <a:avLst/>
          </a:prstGeom>
          <a:solidFill>
            <a:schemeClr val="accent2"/>
          </a:solidFill>
          <a:ln w="28575">
            <a:solidFill>
              <a:srgbClr val="FFFF66"/>
            </a:solidFill>
            <a:miter lim="800000"/>
            <a:headEnd/>
            <a:tailEnd/>
          </a:ln>
        </p:spPr>
        <p:txBody>
          <a:bodyPr anchor="b"/>
          <a:lstStyle/>
          <a:p>
            <a:pPr algn="ctr" eaLnBrk="0" hangingPunct="0">
              <a:spcBef>
                <a:spcPct val="40000"/>
              </a:spcBef>
            </a:pPr>
            <a:r>
              <a:rPr lang="en-US" sz="2800">
                <a:solidFill>
                  <a:schemeClr val="bg1"/>
                </a:solidFill>
                <a:effectLst>
                  <a:outerShdw blurRad="38100" dist="38100" dir="2700000" algn="tl">
                    <a:srgbClr val="000000">
                      <a:alpha val="43137"/>
                    </a:srgbClr>
                  </a:outerShdw>
                </a:effectLst>
                <a:ea typeface="MS PGothic" pitchFamily="34" charset="-128"/>
              </a:rPr>
              <a:t>GIP</a:t>
            </a:r>
          </a:p>
        </p:txBody>
      </p:sp>
      <p:sp>
        <p:nvSpPr>
          <p:cNvPr id="38921" name="Text Box 31"/>
          <p:cNvSpPr txBox="1">
            <a:spLocks noChangeArrowheads="1"/>
          </p:cNvSpPr>
          <p:nvPr/>
        </p:nvSpPr>
        <p:spPr bwMode="auto">
          <a:xfrm>
            <a:off x="228600" y="6403975"/>
            <a:ext cx="8001000" cy="377825"/>
          </a:xfrm>
          <a:prstGeom prst="rect">
            <a:avLst/>
          </a:prstGeom>
          <a:noFill/>
          <a:ln w="9525" algn="ctr">
            <a:noFill/>
            <a:miter lim="800000"/>
            <a:headEnd/>
            <a:tailEnd type="none" w="lg" len="lg"/>
          </a:ln>
        </p:spPr>
        <p:txBody>
          <a:bodyPr anchor="b">
            <a:spAutoFit/>
          </a:bodyPr>
          <a:lstStyle/>
          <a:p>
            <a:pPr eaLnBrk="0" hangingPunct="0">
              <a:lnSpc>
                <a:spcPct val="85000"/>
              </a:lnSpc>
              <a:buClr>
                <a:srgbClr val="3A75C4"/>
              </a:buClr>
            </a:pPr>
            <a:r>
              <a:rPr lang="en-US" sz="1100">
                <a:solidFill>
                  <a:srgbClr val="FFFFFF"/>
                </a:solidFill>
                <a:effectLst>
                  <a:outerShdw blurRad="38100" dist="38100" dir="2700000" algn="tl">
                    <a:srgbClr val="000000">
                      <a:alpha val="43137"/>
                    </a:srgbClr>
                  </a:outerShdw>
                </a:effectLst>
                <a:ea typeface="MS PGothic" pitchFamily="34" charset="-128"/>
              </a:rPr>
              <a:t>Meier JJ et al. </a:t>
            </a:r>
            <a:r>
              <a:rPr lang="en-US" sz="1100" i="1">
                <a:solidFill>
                  <a:srgbClr val="FFFFFF"/>
                </a:solidFill>
                <a:effectLst>
                  <a:outerShdw blurRad="38100" dist="38100" dir="2700000" algn="tl">
                    <a:srgbClr val="000000">
                      <a:alpha val="43137"/>
                    </a:srgbClr>
                  </a:outerShdw>
                </a:effectLst>
                <a:ea typeface="MS PGothic" pitchFamily="34" charset="-128"/>
              </a:rPr>
              <a:t>Best Pract Res Clin Endocrinol Metab</a:t>
            </a:r>
            <a:r>
              <a:rPr lang="en-US" sz="1100">
                <a:solidFill>
                  <a:srgbClr val="FFFFFF"/>
                </a:solidFill>
                <a:effectLst>
                  <a:outerShdw blurRad="38100" dist="38100" dir="2700000" algn="tl">
                    <a:srgbClr val="000000">
                      <a:alpha val="43137"/>
                    </a:srgbClr>
                  </a:outerShdw>
                </a:effectLst>
                <a:ea typeface="MS PGothic" pitchFamily="34" charset="-128"/>
              </a:rPr>
              <a:t>. 2004;18:587–606; Drucker DJ. </a:t>
            </a:r>
            <a:r>
              <a:rPr lang="en-US" sz="1100" i="1">
                <a:solidFill>
                  <a:srgbClr val="FFFFFF"/>
                </a:solidFill>
                <a:effectLst>
                  <a:outerShdw blurRad="38100" dist="38100" dir="2700000" algn="tl">
                    <a:srgbClr val="000000">
                      <a:alpha val="43137"/>
                    </a:srgbClr>
                  </a:outerShdw>
                </a:effectLst>
                <a:ea typeface="MS PGothic" pitchFamily="34" charset="-128"/>
              </a:rPr>
              <a:t>Diabetes Care</a:t>
            </a:r>
            <a:r>
              <a:rPr lang="en-US" sz="1100">
                <a:solidFill>
                  <a:srgbClr val="FFFFFF"/>
                </a:solidFill>
                <a:effectLst>
                  <a:outerShdw blurRad="38100" dist="38100" dir="2700000" algn="tl">
                    <a:srgbClr val="000000">
                      <a:alpha val="43137"/>
                    </a:srgbClr>
                  </a:outerShdw>
                </a:effectLst>
                <a:ea typeface="MS PGothic" pitchFamily="34" charset="-128"/>
              </a:rPr>
              <a:t>. 2003;26:2929–2940. Farilla L et al. </a:t>
            </a:r>
            <a:r>
              <a:rPr lang="en-US" sz="1100" i="1">
                <a:solidFill>
                  <a:srgbClr val="FFFFFF"/>
                </a:solidFill>
                <a:effectLst>
                  <a:outerShdw blurRad="38100" dist="38100" dir="2700000" algn="tl">
                    <a:srgbClr val="000000">
                      <a:alpha val="43137"/>
                    </a:srgbClr>
                  </a:outerShdw>
                </a:effectLst>
                <a:ea typeface="MS PGothic" pitchFamily="34" charset="-128"/>
              </a:rPr>
              <a:t>Endocrinology. </a:t>
            </a:r>
            <a:r>
              <a:rPr lang="en-US" sz="1100">
                <a:solidFill>
                  <a:srgbClr val="FFFFFF"/>
                </a:solidFill>
                <a:effectLst>
                  <a:outerShdw blurRad="38100" dist="38100" dir="2700000" algn="tl">
                    <a:srgbClr val="000000">
                      <a:alpha val="43137"/>
                    </a:srgbClr>
                  </a:outerShdw>
                </a:effectLst>
                <a:ea typeface="MS PGothic" pitchFamily="34" charset="-128"/>
              </a:rPr>
              <a:t>2003;144:5149–5158.</a:t>
            </a:r>
          </a:p>
        </p:txBody>
      </p:sp>
      <p:sp>
        <p:nvSpPr>
          <p:cNvPr id="38922" name="Text Box 37"/>
          <p:cNvSpPr txBox="1">
            <a:spLocks noChangeArrowheads="1"/>
          </p:cNvSpPr>
          <p:nvPr/>
        </p:nvSpPr>
        <p:spPr bwMode="auto">
          <a:xfrm>
            <a:off x="8750300" y="6553200"/>
            <a:ext cx="371475" cy="304800"/>
          </a:xfrm>
          <a:prstGeom prst="rect">
            <a:avLst/>
          </a:prstGeom>
          <a:noFill/>
          <a:ln w="9525">
            <a:noFill/>
            <a:miter lim="800000"/>
            <a:headEnd/>
            <a:tailEnd/>
          </a:ln>
        </p:spPr>
        <p:txBody>
          <a:bodyPr wrap="none">
            <a:spAutoFit/>
          </a:bodyPr>
          <a:lstStyle/>
          <a:p>
            <a:pPr algn="r" eaLnBrk="0" hangingPunct="0"/>
            <a:r>
              <a:rPr lang="en-US" sz="1400">
                <a:solidFill>
                  <a:schemeClr val="bg1"/>
                </a:solidFill>
                <a:effectLst>
                  <a:outerShdw blurRad="38100" dist="38100" dir="2700000" algn="tl">
                    <a:srgbClr val="000000">
                      <a:alpha val="43137"/>
                    </a:srgbClr>
                  </a:outerShdw>
                </a:effectLst>
                <a:ea typeface="MS PGothic" pitchFamily="34" charset="-128"/>
              </a:rPr>
              <a:t>14</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2030413" y="3822700"/>
            <a:ext cx="1436687" cy="517525"/>
          </a:xfrm>
          <a:prstGeom prst="rect">
            <a:avLst/>
          </a:prstGeom>
          <a:noFill/>
          <a:ln w="9525">
            <a:noFill/>
            <a:miter lim="800000"/>
            <a:headEnd/>
            <a:tailEnd/>
          </a:ln>
        </p:spPr>
        <p:txBody>
          <a:bodyPr>
            <a:spAutoFit/>
          </a:bodyPr>
          <a:lstStyle/>
          <a:p>
            <a:pPr algn="ctr" eaLnBrk="0" hangingPunct="0"/>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A</a:t>
            </a:r>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k</a:t>
            </a:r>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ti</a:t>
            </a:r>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f</a:t>
            </a:r>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 </a:t>
            </a:r>
            <a:b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br>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GLP-1 </a:t>
            </a:r>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ve</a:t>
            </a:r>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 GIP</a:t>
            </a:r>
          </a:p>
        </p:txBody>
      </p:sp>
      <p:sp>
        <p:nvSpPr>
          <p:cNvPr id="231427" name="Text Box 3"/>
          <p:cNvSpPr txBox="1">
            <a:spLocks noChangeArrowheads="1"/>
          </p:cNvSpPr>
          <p:nvPr/>
        </p:nvSpPr>
        <p:spPr bwMode="auto">
          <a:xfrm>
            <a:off x="2063750" y="2708275"/>
            <a:ext cx="1447800" cy="942975"/>
          </a:xfrm>
          <a:prstGeom prst="rect">
            <a:avLst/>
          </a:prstGeom>
          <a:noFill/>
          <a:ln w="9525">
            <a:noFill/>
            <a:miter lim="800000"/>
            <a:headEnd/>
            <a:tailEnd/>
          </a:ln>
        </p:spPr>
        <p:txBody>
          <a:bodyPr>
            <a:spAutoFit/>
          </a:bodyPr>
          <a:lstStyle/>
          <a:p>
            <a:pPr algn="ctr" eaLnBrk="0" hangingPunct="0"/>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İ</a:t>
            </a:r>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n</a:t>
            </a:r>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k</a:t>
            </a:r>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retin </a:t>
            </a:r>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barsak</a:t>
            </a:r>
            <a:r>
              <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rPr>
              <a:t> hormon</a:t>
            </a:r>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larının salınımı</a:t>
            </a:r>
            <a:endPar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endParaRPr>
          </a:p>
        </p:txBody>
      </p:sp>
      <p:cxnSp>
        <p:nvCxnSpPr>
          <p:cNvPr id="231428" name="AutoShape 4"/>
          <p:cNvCxnSpPr>
            <a:cxnSpLocks noChangeShapeType="1"/>
            <a:stCxn id="0" idx="3"/>
            <a:endCxn id="0" idx="1"/>
          </p:cNvCxnSpPr>
          <p:nvPr/>
        </p:nvCxnSpPr>
        <p:spPr bwMode="auto">
          <a:xfrm flipV="1">
            <a:off x="2152650" y="3708400"/>
            <a:ext cx="1335088" cy="7938"/>
          </a:xfrm>
          <a:prstGeom prst="straightConnector1">
            <a:avLst/>
          </a:prstGeom>
          <a:noFill/>
          <a:ln w="57150">
            <a:solidFill>
              <a:srgbClr val="FFFF00"/>
            </a:solidFill>
            <a:round/>
            <a:headEnd/>
            <a:tailEnd type="stealth" w="med" len="med"/>
          </a:ln>
          <a:effectLst>
            <a:outerShdw dist="35921" dir="2700000" algn="ctr" rotWithShape="0">
              <a:schemeClr val="bg2">
                <a:alpha val="50000"/>
              </a:schemeClr>
            </a:outerShdw>
          </a:effectLst>
        </p:spPr>
      </p:cxnSp>
      <p:sp>
        <p:nvSpPr>
          <p:cNvPr id="231429" name="Text Box 5"/>
          <p:cNvSpPr txBox="1">
            <a:spLocks noChangeArrowheads="1"/>
          </p:cNvSpPr>
          <p:nvPr/>
        </p:nvSpPr>
        <p:spPr bwMode="auto">
          <a:xfrm>
            <a:off x="7556500" y="3417888"/>
            <a:ext cx="1511300" cy="517525"/>
          </a:xfrm>
          <a:prstGeom prst="rect">
            <a:avLst/>
          </a:prstGeom>
          <a:solidFill>
            <a:srgbClr val="FF0000"/>
          </a:solidFill>
          <a:ln w="9525">
            <a:noFill/>
            <a:miter lim="800000"/>
            <a:headEnd/>
            <a:tailEnd/>
          </a:ln>
          <a:effectLst>
            <a:outerShdw dist="35921" dir="2700000" algn="ctr" rotWithShape="0">
              <a:srgbClr val="000050"/>
            </a:outerShdw>
          </a:effectLst>
        </p:spPr>
        <p:txBody>
          <a:bodyPr>
            <a:spAutoFit/>
          </a:bodyPr>
          <a:lstStyle/>
          <a:p>
            <a:pPr algn="ctr" eaLnBrk="0" hangingPunct="0">
              <a:defRPr/>
            </a:pPr>
            <a:r>
              <a:rPr lang="tr-TR" sz="1400" b="1">
                <a:solidFill>
                  <a:srgbClr val="FFFFFF"/>
                </a:solidFill>
                <a:effectLst>
                  <a:outerShdw blurRad="38100" dist="38100" dir="2700000" algn="tl">
                    <a:srgbClr val="000000">
                      <a:alpha val="43137"/>
                    </a:srgbClr>
                  </a:outerShdw>
                </a:effectLst>
                <a:ea typeface="MS PGothic" pitchFamily="34" charset="-128"/>
                <a:cs typeface="Arial" pitchFamily="34" charset="0"/>
              </a:rPr>
              <a:t>Daha stabil glukoz kontrolu</a:t>
            </a:r>
            <a:endParaRPr lang="en-US" sz="1400" b="1">
              <a:solidFill>
                <a:srgbClr val="FFFFFF"/>
              </a:solidFill>
              <a:effectLst>
                <a:outerShdw blurRad="38100" dist="38100" dir="2700000" algn="tl">
                  <a:srgbClr val="000000">
                    <a:alpha val="43137"/>
                  </a:srgbClr>
                </a:outerShdw>
              </a:effectLst>
              <a:ea typeface="MS PGothic" pitchFamily="34" charset="-128"/>
              <a:cs typeface="Arial" pitchFamily="34" charset="0"/>
            </a:endParaRPr>
          </a:p>
        </p:txBody>
      </p:sp>
      <p:cxnSp>
        <p:nvCxnSpPr>
          <p:cNvPr id="231430" name="AutoShape 6"/>
          <p:cNvCxnSpPr>
            <a:cxnSpLocks noChangeShapeType="1"/>
            <a:stCxn id="0" idx="2"/>
            <a:endCxn id="0" idx="1"/>
          </p:cNvCxnSpPr>
          <p:nvPr/>
        </p:nvCxnSpPr>
        <p:spPr bwMode="auto">
          <a:xfrm rot="16200000" flipH="1">
            <a:off x="544512" y="3051176"/>
            <a:ext cx="989013" cy="341312"/>
          </a:xfrm>
          <a:prstGeom prst="bentConnector2">
            <a:avLst/>
          </a:prstGeom>
          <a:noFill/>
          <a:ln w="57150">
            <a:solidFill>
              <a:srgbClr val="FFFF00"/>
            </a:solidFill>
            <a:miter lim="800000"/>
            <a:headEnd/>
            <a:tailEnd type="stealth" w="med" len="med"/>
          </a:ln>
          <a:effectLst>
            <a:outerShdw dist="35921" dir="2700000" algn="ctr" rotWithShape="0">
              <a:schemeClr val="bg2">
                <a:alpha val="50000"/>
              </a:schemeClr>
            </a:outerShdw>
          </a:effectLst>
        </p:spPr>
      </p:cxnSp>
      <p:grpSp>
        <p:nvGrpSpPr>
          <p:cNvPr id="2" name="Group 7"/>
          <p:cNvGrpSpPr>
            <a:grpSpLocks/>
          </p:cNvGrpSpPr>
          <p:nvPr/>
        </p:nvGrpSpPr>
        <p:grpSpPr bwMode="auto">
          <a:xfrm>
            <a:off x="1209675" y="3182938"/>
            <a:ext cx="942975" cy="1443037"/>
            <a:chOff x="896" y="1927"/>
            <a:chExt cx="594" cy="909"/>
          </a:xfrm>
        </p:grpSpPr>
        <p:grpSp>
          <p:nvGrpSpPr>
            <p:cNvPr id="40058" name="Group 8"/>
            <p:cNvGrpSpPr>
              <a:grpSpLocks/>
            </p:cNvGrpSpPr>
            <p:nvPr/>
          </p:nvGrpSpPr>
          <p:grpSpPr bwMode="auto">
            <a:xfrm>
              <a:off x="896" y="1927"/>
              <a:ext cx="594" cy="672"/>
              <a:chOff x="1161" y="1635"/>
              <a:chExt cx="594" cy="672"/>
            </a:xfrm>
          </p:grpSpPr>
          <p:sp>
            <p:nvSpPr>
              <p:cNvPr id="40060" name="Freeform 9"/>
              <p:cNvSpPr>
                <a:spLocks/>
              </p:cNvSpPr>
              <p:nvPr/>
            </p:nvSpPr>
            <p:spPr bwMode="white">
              <a:xfrm>
                <a:off x="1174" y="1642"/>
                <a:ext cx="574" cy="659"/>
              </a:xfrm>
              <a:custGeom>
                <a:avLst/>
                <a:gdLst>
                  <a:gd name="T0" fmla="*/ 443 w 551"/>
                  <a:gd name="T1" fmla="*/ 168 h 753"/>
                  <a:gd name="T2" fmla="*/ 461 w 551"/>
                  <a:gd name="T3" fmla="*/ 151 h 753"/>
                  <a:gd name="T4" fmla="*/ 517 w 551"/>
                  <a:gd name="T5" fmla="*/ 144 h 753"/>
                  <a:gd name="T6" fmla="*/ 687 w 551"/>
                  <a:gd name="T7" fmla="*/ 137 h 753"/>
                  <a:gd name="T8" fmla="*/ 733 w 551"/>
                  <a:gd name="T9" fmla="*/ 127 h 753"/>
                  <a:gd name="T10" fmla="*/ 770 w 551"/>
                  <a:gd name="T11" fmla="*/ 123 h 753"/>
                  <a:gd name="T12" fmla="*/ 825 w 551"/>
                  <a:gd name="T13" fmla="*/ 112 h 753"/>
                  <a:gd name="T14" fmla="*/ 834 w 551"/>
                  <a:gd name="T15" fmla="*/ 100 h 753"/>
                  <a:gd name="T16" fmla="*/ 825 w 551"/>
                  <a:gd name="T17" fmla="*/ 77 h 753"/>
                  <a:gd name="T18" fmla="*/ 830 w 551"/>
                  <a:gd name="T19" fmla="*/ 53 h 753"/>
                  <a:gd name="T20" fmla="*/ 828 w 551"/>
                  <a:gd name="T21" fmla="*/ 33 h 753"/>
                  <a:gd name="T22" fmla="*/ 856 w 551"/>
                  <a:gd name="T23" fmla="*/ 10 h 753"/>
                  <a:gd name="T24" fmla="*/ 714 w 551"/>
                  <a:gd name="T25" fmla="*/ 4 h 753"/>
                  <a:gd name="T26" fmla="*/ 546 w 551"/>
                  <a:gd name="T27" fmla="*/ 16 h 753"/>
                  <a:gd name="T28" fmla="*/ 486 w 551"/>
                  <a:gd name="T29" fmla="*/ 16 h 753"/>
                  <a:gd name="T30" fmla="*/ 313 w 551"/>
                  <a:gd name="T31" fmla="*/ 11 h 753"/>
                  <a:gd name="T32" fmla="*/ 215 w 551"/>
                  <a:gd name="T33" fmla="*/ 6 h 753"/>
                  <a:gd name="T34" fmla="*/ 78 w 551"/>
                  <a:gd name="T35" fmla="*/ 8 h 753"/>
                  <a:gd name="T36" fmla="*/ 35 w 551"/>
                  <a:gd name="T37" fmla="*/ 20 h 753"/>
                  <a:gd name="T38" fmla="*/ 10 w 551"/>
                  <a:gd name="T39" fmla="*/ 39 h 753"/>
                  <a:gd name="T40" fmla="*/ 10 w 551"/>
                  <a:gd name="T41" fmla="*/ 45 h 753"/>
                  <a:gd name="T42" fmla="*/ 23 w 551"/>
                  <a:gd name="T43" fmla="*/ 54 h 753"/>
                  <a:gd name="T44" fmla="*/ 10 w 551"/>
                  <a:gd name="T45" fmla="*/ 70 h 753"/>
                  <a:gd name="T46" fmla="*/ 25 w 551"/>
                  <a:gd name="T47" fmla="*/ 95 h 753"/>
                  <a:gd name="T48" fmla="*/ 35 w 551"/>
                  <a:gd name="T49" fmla="*/ 109 h 753"/>
                  <a:gd name="T50" fmla="*/ 75 w 551"/>
                  <a:gd name="T51" fmla="*/ 120 h 753"/>
                  <a:gd name="T52" fmla="*/ 113 w 551"/>
                  <a:gd name="T53" fmla="*/ 125 h 753"/>
                  <a:gd name="T54" fmla="*/ 200 w 551"/>
                  <a:gd name="T55" fmla="*/ 117 h 753"/>
                  <a:gd name="T56" fmla="*/ 215 w 551"/>
                  <a:gd name="T57" fmla="*/ 138 h 753"/>
                  <a:gd name="T58" fmla="*/ 272 w 551"/>
                  <a:gd name="T59" fmla="*/ 142 h 753"/>
                  <a:gd name="T60" fmla="*/ 228 w 551"/>
                  <a:gd name="T61" fmla="*/ 132 h 753"/>
                  <a:gd name="T62" fmla="*/ 242 w 551"/>
                  <a:gd name="T63" fmla="*/ 116 h 753"/>
                  <a:gd name="T64" fmla="*/ 342 w 551"/>
                  <a:gd name="T65" fmla="*/ 128 h 753"/>
                  <a:gd name="T66" fmla="*/ 379 w 551"/>
                  <a:gd name="T67" fmla="*/ 150 h 753"/>
                  <a:gd name="T68" fmla="*/ 413 w 551"/>
                  <a:gd name="T69" fmla="*/ 170 h 753"/>
                  <a:gd name="T70" fmla="*/ 441 w 551"/>
                  <a:gd name="T71" fmla="*/ 168 h 7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1"/>
                  <a:gd name="T109" fmla="*/ 0 h 753"/>
                  <a:gd name="T110" fmla="*/ 551 w 551"/>
                  <a:gd name="T111" fmla="*/ 753 h 7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1" h="753">
                    <a:moveTo>
                      <a:pt x="269" y="753"/>
                    </a:moveTo>
                    <a:cubicBezTo>
                      <a:pt x="279" y="749"/>
                      <a:pt x="280" y="739"/>
                      <a:pt x="283" y="729"/>
                    </a:cubicBezTo>
                    <a:cubicBezTo>
                      <a:pt x="279" y="706"/>
                      <a:pt x="279" y="712"/>
                      <a:pt x="283" y="676"/>
                    </a:cubicBezTo>
                    <a:cubicBezTo>
                      <a:pt x="284" y="668"/>
                      <a:pt x="295" y="654"/>
                      <a:pt x="295" y="654"/>
                    </a:cubicBezTo>
                    <a:cubicBezTo>
                      <a:pt x="300" y="629"/>
                      <a:pt x="298" y="645"/>
                      <a:pt x="298" y="606"/>
                    </a:cubicBezTo>
                    <a:cubicBezTo>
                      <a:pt x="316" y="609"/>
                      <a:pt x="320" y="608"/>
                      <a:pt x="329" y="621"/>
                    </a:cubicBezTo>
                    <a:cubicBezTo>
                      <a:pt x="357" y="618"/>
                      <a:pt x="379" y="615"/>
                      <a:pt x="408" y="614"/>
                    </a:cubicBezTo>
                    <a:cubicBezTo>
                      <a:pt x="422" y="608"/>
                      <a:pt x="423" y="594"/>
                      <a:pt x="439" y="590"/>
                    </a:cubicBezTo>
                    <a:cubicBezTo>
                      <a:pt x="446" y="585"/>
                      <a:pt x="451" y="578"/>
                      <a:pt x="458" y="573"/>
                    </a:cubicBezTo>
                    <a:cubicBezTo>
                      <a:pt x="461" y="565"/>
                      <a:pt x="463" y="558"/>
                      <a:pt x="468" y="551"/>
                    </a:cubicBezTo>
                    <a:cubicBezTo>
                      <a:pt x="470" y="542"/>
                      <a:pt x="477" y="538"/>
                      <a:pt x="485" y="534"/>
                    </a:cubicBezTo>
                    <a:cubicBezTo>
                      <a:pt x="487" y="533"/>
                      <a:pt x="492" y="532"/>
                      <a:pt x="492" y="532"/>
                    </a:cubicBezTo>
                    <a:cubicBezTo>
                      <a:pt x="501" y="523"/>
                      <a:pt x="504" y="514"/>
                      <a:pt x="514" y="508"/>
                    </a:cubicBezTo>
                    <a:cubicBezTo>
                      <a:pt x="518" y="501"/>
                      <a:pt x="521" y="493"/>
                      <a:pt x="526" y="486"/>
                    </a:cubicBezTo>
                    <a:cubicBezTo>
                      <a:pt x="520" y="473"/>
                      <a:pt x="520" y="464"/>
                      <a:pt x="518" y="448"/>
                    </a:cubicBezTo>
                    <a:cubicBezTo>
                      <a:pt x="522" y="439"/>
                      <a:pt x="527" y="439"/>
                      <a:pt x="533" y="431"/>
                    </a:cubicBezTo>
                    <a:cubicBezTo>
                      <a:pt x="536" y="416"/>
                      <a:pt x="536" y="402"/>
                      <a:pt x="530" y="388"/>
                    </a:cubicBezTo>
                    <a:cubicBezTo>
                      <a:pt x="535" y="367"/>
                      <a:pt x="526" y="349"/>
                      <a:pt x="526" y="328"/>
                    </a:cubicBezTo>
                    <a:cubicBezTo>
                      <a:pt x="534" y="310"/>
                      <a:pt x="537" y="300"/>
                      <a:pt x="530" y="282"/>
                    </a:cubicBezTo>
                    <a:cubicBezTo>
                      <a:pt x="533" y="258"/>
                      <a:pt x="535" y="249"/>
                      <a:pt x="530" y="227"/>
                    </a:cubicBezTo>
                    <a:cubicBezTo>
                      <a:pt x="533" y="204"/>
                      <a:pt x="536" y="194"/>
                      <a:pt x="533" y="170"/>
                    </a:cubicBezTo>
                    <a:cubicBezTo>
                      <a:pt x="532" y="161"/>
                      <a:pt x="528" y="153"/>
                      <a:pt x="528" y="143"/>
                    </a:cubicBezTo>
                    <a:lnTo>
                      <a:pt x="533" y="100"/>
                    </a:lnTo>
                    <a:cubicBezTo>
                      <a:pt x="547" y="75"/>
                      <a:pt x="551" y="72"/>
                      <a:pt x="545" y="42"/>
                    </a:cubicBezTo>
                    <a:cubicBezTo>
                      <a:pt x="543" y="31"/>
                      <a:pt x="518" y="21"/>
                      <a:pt x="518" y="21"/>
                    </a:cubicBezTo>
                    <a:cubicBezTo>
                      <a:pt x="506" y="0"/>
                      <a:pt x="478" y="13"/>
                      <a:pt x="456" y="14"/>
                    </a:cubicBezTo>
                    <a:cubicBezTo>
                      <a:pt x="447" y="26"/>
                      <a:pt x="422" y="36"/>
                      <a:pt x="408" y="40"/>
                    </a:cubicBezTo>
                    <a:cubicBezTo>
                      <a:pt x="390" y="53"/>
                      <a:pt x="371" y="66"/>
                      <a:pt x="348" y="66"/>
                    </a:cubicBezTo>
                    <a:lnTo>
                      <a:pt x="326" y="62"/>
                    </a:lnTo>
                    <a:lnTo>
                      <a:pt x="310" y="66"/>
                    </a:lnTo>
                    <a:cubicBezTo>
                      <a:pt x="281" y="60"/>
                      <a:pt x="253" y="57"/>
                      <a:pt x="223" y="54"/>
                    </a:cubicBezTo>
                    <a:cubicBezTo>
                      <a:pt x="191" y="45"/>
                      <a:pt x="224" y="54"/>
                      <a:pt x="199" y="47"/>
                    </a:cubicBezTo>
                    <a:cubicBezTo>
                      <a:pt x="197" y="46"/>
                      <a:pt x="192" y="45"/>
                      <a:pt x="192" y="45"/>
                    </a:cubicBezTo>
                    <a:cubicBezTo>
                      <a:pt x="151" y="57"/>
                      <a:pt x="165" y="31"/>
                      <a:pt x="137" y="23"/>
                    </a:cubicBezTo>
                    <a:cubicBezTo>
                      <a:pt x="126" y="20"/>
                      <a:pt x="99" y="18"/>
                      <a:pt x="94" y="18"/>
                    </a:cubicBezTo>
                    <a:cubicBezTo>
                      <a:pt x="75" y="21"/>
                      <a:pt x="67" y="26"/>
                      <a:pt x="50" y="30"/>
                    </a:cubicBezTo>
                    <a:cubicBezTo>
                      <a:pt x="38" y="44"/>
                      <a:pt x="36" y="60"/>
                      <a:pt x="36" y="78"/>
                    </a:cubicBezTo>
                    <a:cubicBezTo>
                      <a:pt x="27" y="84"/>
                      <a:pt x="31" y="82"/>
                      <a:pt x="24" y="86"/>
                    </a:cubicBezTo>
                    <a:cubicBezTo>
                      <a:pt x="10" y="94"/>
                      <a:pt x="13" y="110"/>
                      <a:pt x="7" y="124"/>
                    </a:cubicBezTo>
                    <a:cubicBezTo>
                      <a:pt x="11" y="140"/>
                      <a:pt x="17" y="148"/>
                      <a:pt x="10" y="165"/>
                    </a:cubicBezTo>
                    <a:cubicBezTo>
                      <a:pt x="15" y="182"/>
                      <a:pt x="11" y="162"/>
                      <a:pt x="5" y="177"/>
                    </a:cubicBezTo>
                    <a:cubicBezTo>
                      <a:pt x="4" y="179"/>
                      <a:pt x="10" y="190"/>
                      <a:pt x="10" y="191"/>
                    </a:cubicBezTo>
                    <a:cubicBezTo>
                      <a:pt x="6" y="204"/>
                      <a:pt x="15" y="206"/>
                      <a:pt x="19" y="220"/>
                    </a:cubicBezTo>
                    <a:cubicBezTo>
                      <a:pt x="18" y="225"/>
                      <a:pt x="12" y="234"/>
                      <a:pt x="12" y="234"/>
                    </a:cubicBezTo>
                    <a:cubicBezTo>
                      <a:pt x="8" y="245"/>
                      <a:pt x="3" y="257"/>
                      <a:pt x="0" y="268"/>
                    </a:cubicBezTo>
                    <a:cubicBezTo>
                      <a:pt x="2" y="280"/>
                      <a:pt x="6" y="291"/>
                      <a:pt x="10" y="302"/>
                    </a:cubicBezTo>
                    <a:cubicBezTo>
                      <a:pt x="7" y="310"/>
                      <a:pt x="2" y="326"/>
                      <a:pt x="2" y="326"/>
                    </a:cubicBezTo>
                    <a:cubicBezTo>
                      <a:pt x="2" y="335"/>
                      <a:pt x="1" y="394"/>
                      <a:pt x="14" y="412"/>
                    </a:cubicBezTo>
                    <a:cubicBezTo>
                      <a:pt x="25" y="427"/>
                      <a:pt x="22" y="421"/>
                      <a:pt x="26" y="431"/>
                    </a:cubicBezTo>
                    <a:cubicBezTo>
                      <a:pt x="18" y="450"/>
                      <a:pt x="19" y="451"/>
                      <a:pt x="24" y="470"/>
                    </a:cubicBezTo>
                    <a:cubicBezTo>
                      <a:pt x="22" y="476"/>
                      <a:pt x="30" y="505"/>
                      <a:pt x="34" y="508"/>
                    </a:cubicBezTo>
                    <a:cubicBezTo>
                      <a:pt x="39" y="511"/>
                      <a:pt x="45" y="513"/>
                      <a:pt x="48" y="518"/>
                    </a:cubicBezTo>
                    <a:cubicBezTo>
                      <a:pt x="51" y="523"/>
                      <a:pt x="53" y="529"/>
                      <a:pt x="58" y="532"/>
                    </a:cubicBezTo>
                    <a:cubicBezTo>
                      <a:pt x="63" y="535"/>
                      <a:pt x="72" y="542"/>
                      <a:pt x="72" y="542"/>
                    </a:cubicBezTo>
                    <a:cubicBezTo>
                      <a:pt x="128" y="538"/>
                      <a:pt x="103" y="549"/>
                      <a:pt x="120" y="525"/>
                    </a:cubicBezTo>
                    <a:cubicBezTo>
                      <a:pt x="121" y="521"/>
                      <a:pt x="122" y="510"/>
                      <a:pt x="127" y="510"/>
                    </a:cubicBezTo>
                    <a:cubicBezTo>
                      <a:pt x="140" y="505"/>
                      <a:pt x="140" y="508"/>
                      <a:pt x="137" y="520"/>
                    </a:cubicBezTo>
                    <a:cubicBezTo>
                      <a:pt x="135" y="564"/>
                      <a:pt x="137" y="565"/>
                      <a:pt x="137" y="597"/>
                    </a:cubicBezTo>
                    <a:lnTo>
                      <a:pt x="158" y="618"/>
                    </a:lnTo>
                    <a:cubicBezTo>
                      <a:pt x="163" y="616"/>
                      <a:pt x="170" y="616"/>
                      <a:pt x="173" y="611"/>
                    </a:cubicBezTo>
                    <a:cubicBezTo>
                      <a:pt x="174" y="610"/>
                      <a:pt x="156" y="598"/>
                      <a:pt x="154" y="597"/>
                    </a:cubicBezTo>
                    <a:cubicBezTo>
                      <a:pt x="151" y="589"/>
                      <a:pt x="149" y="581"/>
                      <a:pt x="146" y="573"/>
                    </a:cubicBezTo>
                    <a:cubicBezTo>
                      <a:pt x="144" y="551"/>
                      <a:pt x="140" y="534"/>
                      <a:pt x="149" y="513"/>
                    </a:cubicBezTo>
                    <a:cubicBezTo>
                      <a:pt x="151" y="500"/>
                      <a:pt x="148" y="504"/>
                      <a:pt x="154" y="498"/>
                    </a:cubicBezTo>
                    <a:cubicBezTo>
                      <a:pt x="185" y="509"/>
                      <a:pt x="171" y="520"/>
                      <a:pt x="206" y="525"/>
                    </a:cubicBezTo>
                    <a:cubicBezTo>
                      <a:pt x="219" y="533"/>
                      <a:pt x="218" y="543"/>
                      <a:pt x="218" y="556"/>
                    </a:cubicBezTo>
                    <a:cubicBezTo>
                      <a:pt x="224" y="582"/>
                      <a:pt x="225" y="614"/>
                      <a:pt x="252" y="626"/>
                    </a:cubicBezTo>
                    <a:cubicBezTo>
                      <a:pt x="256" y="640"/>
                      <a:pt x="259" y="643"/>
                      <a:pt x="242" y="647"/>
                    </a:cubicBezTo>
                    <a:cubicBezTo>
                      <a:pt x="233" y="663"/>
                      <a:pt x="238" y="674"/>
                      <a:pt x="245" y="690"/>
                    </a:cubicBezTo>
                    <a:cubicBezTo>
                      <a:pt x="248" y="705"/>
                      <a:pt x="253" y="727"/>
                      <a:pt x="264" y="738"/>
                    </a:cubicBezTo>
                    <a:lnTo>
                      <a:pt x="281" y="746"/>
                    </a:lnTo>
                    <a:lnTo>
                      <a:pt x="281" y="729"/>
                    </a:lnTo>
                  </a:path>
                </a:pathLst>
              </a:custGeom>
              <a:solidFill>
                <a:schemeClr val="tx1"/>
              </a:solidFill>
              <a:ln w="9525">
                <a:solidFill>
                  <a:schemeClr val="tx1"/>
                </a:solidFill>
                <a:round/>
                <a:headEnd/>
                <a:tailEnd/>
              </a:ln>
            </p:spPr>
            <p:txBody>
              <a:bodyPr/>
              <a:lstStyle/>
              <a:p>
                <a:endParaRPr lang="tr-TR"/>
              </a:p>
            </p:txBody>
          </p:sp>
          <p:pic>
            <p:nvPicPr>
              <p:cNvPr id="40061" name="Picture 10" descr="Intestine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61" y="1635"/>
                <a:ext cx="594" cy="672"/>
              </a:xfrm>
              <a:prstGeom prst="rect">
                <a:avLst/>
              </a:prstGeom>
              <a:noFill/>
              <a:ln w="9525">
                <a:noFill/>
                <a:miter lim="800000"/>
                <a:headEnd/>
                <a:tailEnd/>
              </a:ln>
            </p:spPr>
          </p:pic>
          <p:pic>
            <p:nvPicPr>
              <p:cNvPr id="40062" name="Picture 11" descr="Intestine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8" y="1722"/>
                <a:ext cx="421" cy="420"/>
              </a:xfrm>
              <a:prstGeom prst="rect">
                <a:avLst/>
              </a:prstGeom>
              <a:noFill/>
              <a:ln w="9525">
                <a:noFill/>
                <a:miter lim="800000"/>
                <a:headEnd/>
                <a:tailEnd/>
              </a:ln>
            </p:spPr>
          </p:pic>
        </p:grpSp>
        <p:sp>
          <p:nvSpPr>
            <p:cNvPr id="40059" name="Rectangle 12"/>
            <p:cNvSpPr>
              <a:spLocks noChangeArrowheads="1"/>
            </p:cNvSpPr>
            <p:nvPr/>
          </p:nvSpPr>
          <p:spPr bwMode="auto">
            <a:xfrm>
              <a:off x="910" y="2624"/>
              <a:ext cx="116" cy="212"/>
            </a:xfrm>
            <a:prstGeom prst="rect">
              <a:avLst/>
            </a:prstGeom>
            <a:noFill/>
            <a:ln w="9525">
              <a:noFill/>
              <a:miter lim="800000"/>
              <a:headEnd/>
              <a:tailEnd/>
            </a:ln>
          </p:spPr>
          <p:txBody>
            <a:bodyPr wrap="none">
              <a:spAutoFit/>
            </a:bodyPr>
            <a:lstStyle/>
            <a:p>
              <a:pPr eaLnBrk="0" hangingPunct="0"/>
              <a:endParaRPr lang="tr-TR" sz="1600" b="1">
                <a:solidFill>
                  <a:srgbClr val="000000"/>
                </a:solidFill>
                <a:ea typeface="MS PGothic" pitchFamily="34" charset="-128"/>
                <a:cs typeface="Arial" pitchFamily="34" charset="0"/>
              </a:endParaRPr>
            </a:p>
          </p:txBody>
        </p:sp>
      </p:grpSp>
      <p:sp>
        <p:nvSpPr>
          <p:cNvPr id="231437" name="Text Box 13"/>
          <p:cNvSpPr txBox="1">
            <a:spLocks noChangeArrowheads="1"/>
          </p:cNvSpPr>
          <p:nvPr/>
        </p:nvSpPr>
        <p:spPr bwMode="auto">
          <a:xfrm>
            <a:off x="1223963" y="2849563"/>
            <a:ext cx="914400" cy="581025"/>
          </a:xfrm>
          <a:prstGeom prst="rect">
            <a:avLst/>
          </a:prstGeom>
          <a:noFill/>
          <a:ln w="9525">
            <a:noFill/>
            <a:miter lim="800000"/>
            <a:headEnd/>
            <a:tailEnd/>
          </a:ln>
        </p:spPr>
        <p:txBody>
          <a:bodyPr>
            <a:spAutoFit/>
          </a:bodyPr>
          <a:lstStyle/>
          <a:p>
            <a:pPr eaLnBrk="0" hangingPunct="0"/>
            <a:r>
              <a:rPr lang="en-US" sz="1600" b="1">
                <a:solidFill>
                  <a:srgbClr val="FFFFFF"/>
                </a:solidFill>
                <a:ea typeface="MS PGothic" pitchFamily="34" charset="-128"/>
                <a:cs typeface="Arial" pitchFamily="34" charset="0"/>
              </a:rPr>
              <a:t>GI tract</a:t>
            </a:r>
            <a:endParaRPr lang="en-US" sz="700" b="1">
              <a:solidFill>
                <a:srgbClr val="FFFFFF"/>
              </a:solidFill>
              <a:ea typeface="MS PGothic" pitchFamily="34" charset="-128"/>
              <a:cs typeface="Arial" pitchFamily="34" charset="0"/>
            </a:endParaRPr>
          </a:p>
        </p:txBody>
      </p:sp>
      <p:pic>
        <p:nvPicPr>
          <p:cNvPr id="39945" name="Picture 14" descr="PlatesOfFood"/>
          <p:cNvPicPr>
            <a:picLocks noChangeAspect="1" noChangeArrowheads="1"/>
          </p:cNvPicPr>
          <p:nvPr/>
        </p:nvPicPr>
        <p:blipFill>
          <a:blip r:embed="rId5" cstate="print"/>
          <a:srcRect/>
          <a:stretch>
            <a:fillRect/>
          </a:stretch>
        </p:blipFill>
        <p:spPr bwMode="auto">
          <a:xfrm>
            <a:off x="182563" y="2012950"/>
            <a:ext cx="1371600" cy="714375"/>
          </a:xfrm>
          <a:prstGeom prst="rect">
            <a:avLst/>
          </a:prstGeom>
          <a:noFill/>
          <a:ln w="9525">
            <a:noFill/>
            <a:miter lim="800000"/>
            <a:headEnd/>
            <a:tailEnd/>
          </a:ln>
        </p:spPr>
      </p:pic>
      <p:sp>
        <p:nvSpPr>
          <p:cNvPr id="39946" name="Text Box 15"/>
          <p:cNvSpPr txBox="1">
            <a:spLocks noChangeArrowheads="1"/>
          </p:cNvSpPr>
          <p:nvPr/>
        </p:nvSpPr>
        <p:spPr bwMode="auto">
          <a:xfrm>
            <a:off x="692150" y="1555750"/>
            <a:ext cx="1143000" cy="336550"/>
          </a:xfrm>
          <a:prstGeom prst="rect">
            <a:avLst/>
          </a:prstGeom>
          <a:noFill/>
          <a:ln w="28575" algn="ctr">
            <a:noFill/>
            <a:miter lim="800000"/>
            <a:headEnd/>
            <a:tailEnd/>
          </a:ln>
        </p:spPr>
        <p:txBody>
          <a:bodyPr wrap="none" lIns="93379" tIns="46689" rIns="93379" bIns="46689">
            <a:spAutoFit/>
          </a:bodyPr>
          <a:lstStyle/>
          <a:p>
            <a:pPr marL="209550" indent="-209550" algn="ctr" eaLnBrk="0" hangingPunct="0"/>
            <a:r>
              <a:rPr lang="tr-TR" sz="1600" b="1">
                <a:solidFill>
                  <a:srgbClr val="FFFFFF"/>
                </a:solidFill>
                <a:ea typeface="MS PGothic" pitchFamily="34" charset="-128"/>
              </a:rPr>
              <a:t>Gıda alımı</a:t>
            </a:r>
            <a:endParaRPr lang="en-US" sz="1600" b="1">
              <a:solidFill>
                <a:srgbClr val="FFFFFF"/>
              </a:solidFill>
              <a:ea typeface="MS PGothic" pitchFamily="34" charset="-128"/>
            </a:endParaRPr>
          </a:p>
        </p:txBody>
      </p:sp>
      <p:sp>
        <p:nvSpPr>
          <p:cNvPr id="146448" name="Rectangle 16"/>
          <p:cNvSpPr>
            <a:spLocks noGrp="1" noChangeArrowheads="1"/>
          </p:cNvSpPr>
          <p:nvPr>
            <p:ph type="title" idx="4294967295"/>
          </p:nvPr>
        </p:nvSpPr>
        <p:spPr>
          <a:xfrm>
            <a:off x="577850" y="390525"/>
            <a:ext cx="8566150" cy="955675"/>
          </a:xfrm>
        </p:spPr>
        <p:txBody>
          <a:bodyPr>
            <a:normAutofit fontScale="90000"/>
          </a:bodyPr>
          <a:lstStyle/>
          <a:p>
            <a:pPr eaLnBrk="1" hangingPunct="1">
              <a:defRPr/>
            </a:pPr>
            <a:r>
              <a:rPr lang="tr-TR" sz="3100" smtClean="0">
                <a:latin typeface="Comic Sans MS" pitchFamily="66" charset="0"/>
              </a:rPr>
              <a:t>İnkretinler</a:t>
            </a:r>
            <a:r>
              <a:rPr lang="en-US" sz="3100" smtClean="0">
                <a:latin typeface="Comic Sans MS" pitchFamily="66" charset="0"/>
              </a:rPr>
              <a:t> (GLP-1 </a:t>
            </a:r>
            <a:r>
              <a:rPr lang="tr-TR" sz="3100" smtClean="0">
                <a:latin typeface="Comic Sans MS" pitchFamily="66" charset="0"/>
              </a:rPr>
              <a:t>ve</a:t>
            </a:r>
            <a:r>
              <a:rPr lang="en-US" sz="3100" smtClean="0">
                <a:latin typeface="Comic Sans MS" pitchFamily="66" charset="0"/>
              </a:rPr>
              <a:t> GIP) </a:t>
            </a:r>
            <a:r>
              <a:rPr lang="tr-TR" sz="3100" smtClean="0">
                <a:latin typeface="Comic Sans MS" pitchFamily="66" charset="0"/>
              </a:rPr>
              <a:t>Glukoz Dengesini Adacık Hücre Fonksiyonları Üzerinden Sağlar</a:t>
            </a:r>
            <a:endParaRPr lang="en-US" sz="3100" smtClean="0">
              <a:latin typeface="Comic Sans MS" pitchFamily="66" charset="0"/>
            </a:endParaRPr>
          </a:p>
        </p:txBody>
      </p:sp>
      <p:grpSp>
        <p:nvGrpSpPr>
          <p:cNvPr id="4" name="Group 17"/>
          <p:cNvGrpSpPr>
            <a:grpSpLocks/>
          </p:cNvGrpSpPr>
          <p:nvPr/>
        </p:nvGrpSpPr>
        <p:grpSpPr bwMode="auto">
          <a:xfrm>
            <a:off x="3487738" y="2849563"/>
            <a:ext cx="1482725" cy="1303337"/>
            <a:chOff x="2197" y="1795"/>
            <a:chExt cx="934" cy="821"/>
          </a:xfrm>
        </p:grpSpPr>
        <p:pic>
          <p:nvPicPr>
            <p:cNvPr id="40055" name="Picture 18"/>
            <p:cNvPicPr>
              <a:picLocks noChangeArrowheads="1"/>
            </p:cNvPicPr>
            <p:nvPr/>
          </p:nvPicPr>
          <p:blipFill>
            <a:blip r:embed="rId6"/>
            <a:srcRect/>
            <a:stretch>
              <a:fillRect/>
            </a:stretch>
          </p:blipFill>
          <p:spPr bwMode="auto">
            <a:xfrm>
              <a:off x="2197" y="2056"/>
              <a:ext cx="934" cy="560"/>
            </a:xfrm>
            <a:prstGeom prst="rect">
              <a:avLst/>
            </a:prstGeom>
            <a:noFill/>
            <a:ln w="12700">
              <a:noFill/>
              <a:miter lim="800000"/>
              <a:headEnd/>
              <a:tailEnd/>
            </a:ln>
          </p:spPr>
        </p:pic>
        <p:sp>
          <p:nvSpPr>
            <p:cNvPr id="40056" name="Text Box 19"/>
            <p:cNvSpPr txBox="1">
              <a:spLocks noChangeArrowheads="1"/>
            </p:cNvSpPr>
            <p:nvPr/>
          </p:nvSpPr>
          <p:spPr bwMode="auto">
            <a:xfrm>
              <a:off x="2210" y="1795"/>
              <a:ext cx="732" cy="269"/>
            </a:xfrm>
            <a:prstGeom prst="rect">
              <a:avLst/>
            </a:prstGeom>
            <a:noFill/>
            <a:ln w="9525">
              <a:noFill/>
              <a:miter lim="800000"/>
              <a:headEnd/>
              <a:tailEnd/>
            </a:ln>
          </p:spPr>
          <p:txBody>
            <a:bodyPr tIns="137160">
              <a:spAutoFit/>
            </a:bodyPr>
            <a:lstStyle/>
            <a:p>
              <a:pPr eaLnBrk="0" hangingPunct="0"/>
              <a:r>
                <a:rPr lang="en-US" sz="1600" b="1">
                  <a:solidFill>
                    <a:srgbClr val="FFFF00"/>
                  </a:solidFill>
                  <a:ea typeface="MS PGothic" pitchFamily="34" charset="-128"/>
                  <a:cs typeface="Arial" pitchFamily="34" charset="0"/>
                </a:rPr>
                <a:t>Pancreas</a:t>
              </a:r>
              <a:endParaRPr lang="en-US" sz="700" b="1">
                <a:solidFill>
                  <a:srgbClr val="FFFF00"/>
                </a:solidFill>
                <a:ea typeface="MS PGothic" pitchFamily="34" charset="-128"/>
                <a:cs typeface="Arial" pitchFamily="34" charset="0"/>
              </a:endParaRPr>
            </a:p>
          </p:txBody>
        </p:sp>
        <p:sp>
          <p:nvSpPr>
            <p:cNvPr id="40057" name="Text Box 20"/>
            <p:cNvSpPr txBox="1">
              <a:spLocks noChangeArrowheads="1"/>
            </p:cNvSpPr>
            <p:nvPr/>
          </p:nvSpPr>
          <p:spPr bwMode="auto">
            <a:xfrm>
              <a:off x="2243" y="2125"/>
              <a:ext cx="716" cy="326"/>
            </a:xfrm>
            <a:prstGeom prst="rect">
              <a:avLst/>
            </a:prstGeom>
            <a:noFill/>
            <a:ln w="9525">
              <a:noFill/>
              <a:miter lim="800000"/>
              <a:headEnd/>
              <a:tailEnd/>
            </a:ln>
          </p:spPr>
          <p:txBody>
            <a:bodyPr wrap="none">
              <a:spAutoFit/>
            </a:bodyPr>
            <a:lstStyle/>
            <a:p>
              <a:pPr eaLnBrk="0" hangingPunct="0"/>
              <a:r>
                <a:rPr lang="en-US" sz="1400" b="1">
                  <a:solidFill>
                    <a:srgbClr val="000044"/>
                  </a:solidFill>
                  <a:ea typeface="MS PGothic" pitchFamily="34" charset="-128"/>
                  <a:cs typeface="Arial" pitchFamily="34" charset="0"/>
                </a:rPr>
                <a:t>Beta </a:t>
              </a:r>
              <a:r>
                <a:rPr lang="tr-TR" sz="1400" b="1">
                  <a:solidFill>
                    <a:srgbClr val="000044"/>
                  </a:solidFill>
                  <a:ea typeface="MS PGothic" pitchFamily="34" charset="-128"/>
                  <a:cs typeface="Arial" pitchFamily="34" charset="0"/>
                </a:rPr>
                <a:t>hcleri</a:t>
              </a:r>
              <a:endParaRPr lang="en-US" sz="1400" b="1">
                <a:solidFill>
                  <a:srgbClr val="000044"/>
                </a:solidFill>
                <a:ea typeface="MS PGothic" pitchFamily="34" charset="-128"/>
                <a:cs typeface="Arial" pitchFamily="34" charset="0"/>
              </a:endParaRPr>
            </a:p>
            <a:p>
              <a:pPr eaLnBrk="0" hangingPunct="0"/>
              <a:r>
                <a:rPr lang="en-US" sz="1400" b="1">
                  <a:solidFill>
                    <a:srgbClr val="000044"/>
                  </a:solidFill>
                  <a:ea typeface="MS PGothic" pitchFamily="34" charset="-128"/>
                  <a:cs typeface="Arial" pitchFamily="34" charset="0"/>
                </a:rPr>
                <a:t>Al</a:t>
              </a:r>
              <a:r>
                <a:rPr lang="tr-TR" sz="1400" b="1">
                  <a:solidFill>
                    <a:srgbClr val="000044"/>
                  </a:solidFill>
                  <a:ea typeface="MS PGothic" pitchFamily="34" charset="-128"/>
                  <a:cs typeface="Arial" pitchFamily="34" charset="0"/>
                </a:rPr>
                <a:t>f</a:t>
              </a:r>
              <a:r>
                <a:rPr lang="en-US" sz="1400" b="1">
                  <a:solidFill>
                    <a:srgbClr val="000044"/>
                  </a:solidFill>
                  <a:ea typeface="MS PGothic" pitchFamily="34" charset="-128"/>
                  <a:cs typeface="Arial" pitchFamily="34" charset="0"/>
                </a:rPr>
                <a:t>a </a:t>
              </a:r>
              <a:r>
                <a:rPr lang="tr-TR" sz="1400" b="1">
                  <a:solidFill>
                    <a:srgbClr val="000044"/>
                  </a:solidFill>
                  <a:ea typeface="MS PGothic" pitchFamily="34" charset="-128"/>
                  <a:cs typeface="Arial" pitchFamily="34" charset="0"/>
                </a:rPr>
                <a:t>hcleri</a:t>
              </a:r>
              <a:endParaRPr lang="en-US" sz="1400" b="1">
                <a:solidFill>
                  <a:srgbClr val="000044"/>
                </a:solidFill>
                <a:ea typeface="MS PGothic" pitchFamily="34" charset="-128"/>
                <a:cs typeface="Arial" pitchFamily="34" charset="0"/>
              </a:endParaRPr>
            </a:p>
          </p:txBody>
        </p:sp>
      </p:grpSp>
      <p:sp>
        <p:nvSpPr>
          <p:cNvPr id="231445" name="Text Box 21"/>
          <p:cNvSpPr txBox="1">
            <a:spLocks noChangeArrowheads="1"/>
          </p:cNvSpPr>
          <p:nvPr/>
        </p:nvSpPr>
        <p:spPr bwMode="auto">
          <a:xfrm>
            <a:off x="6370638" y="2162175"/>
            <a:ext cx="1717675" cy="1096963"/>
          </a:xfrm>
          <a:prstGeom prst="rect">
            <a:avLst/>
          </a:prstGeom>
          <a:solidFill>
            <a:srgbClr val="FFCC99"/>
          </a:solidFill>
          <a:ln w="9525">
            <a:noFill/>
            <a:miter lim="800000"/>
            <a:headEnd/>
            <a:tailEnd/>
          </a:ln>
          <a:effectLst>
            <a:outerShdw dist="35921" dir="2700000" algn="ctr" rotWithShape="0">
              <a:srgbClr val="000050">
                <a:alpha val="50000"/>
              </a:srgbClr>
            </a:outerShdw>
          </a:effectLst>
        </p:spPr>
        <p:txBody>
          <a:bodyPr lIns="45720" rIns="45720"/>
          <a:lstStyle/>
          <a:p>
            <a:pPr eaLnBrk="0" hangingPunct="0">
              <a:buFont typeface="Wingdings" pitchFamily="2" charset="2"/>
              <a:buChar char="é"/>
              <a:defRPr/>
            </a:pPr>
            <a:r>
              <a:rPr lang="tr-TR" sz="1200" b="1">
                <a:solidFill>
                  <a:srgbClr val="000044"/>
                </a:solidFill>
                <a:ea typeface="MS PGothic" pitchFamily="34" charset="-128"/>
                <a:cs typeface="Arial" pitchFamily="34" charset="0"/>
              </a:rPr>
              <a:t>  </a:t>
            </a:r>
            <a:r>
              <a:rPr lang="en-US" sz="1200" b="1">
                <a:solidFill>
                  <a:srgbClr val="000044"/>
                </a:solidFill>
                <a:ea typeface="MS PGothic" pitchFamily="34" charset="-128"/>
                <a:cs typeface="Arial" pitchFamily="34" charset="0"/>
              </a:rPr>
              <a:t>Glu</a:t>
            </a:r>
            <a:r>
              <a:rPr lang="tr-TR" sz="1200" b="1">
                <a:solidFill>
                  <a:srgbClr val="000044"/>
                </a:solidFill>
                <a:ea typeface="MS PGothic" pitchFamily="34" charset="-128"/>
                <a:cs typeface="Arial" pitchFamily="34" charset="0"/>
              </a:rPr>
              <a:t>koz</a:t>
            </a:r>
            <a:r>
              <a:rPr lang="en-US" sz="1200" b="1">
                <a:solidFill>
                  <a:srgbClr val="000044"/>
                </a:solidFill>
                <a:ea typeface="MS PGothic" pitchFamily="34" charset="-128"/>
                <a:cs typeface="Arial" pitchFamily="34" charset="0"/>
              </a:rPr>
              <a:t/>
            </a:r>
            <a:br>
              <a:rPr lang="en-US" sz="1200" b="1">
                <a:solidFill>
                  <a:srgbClr val="000044"/>
                </a:solidFill>
                <a:ea typeface="MS PGothic" pitchFamily="34" charset="-128"/>
                <a:cs typeface="Arial" pitchFamily="34" charset="0"/>
              </a:rPr>
            </a:br>
            <a:r>
              <a:rPr lang="en-US" sz="1200" b="1">
                <a:solidFill>
                  <a:srgbClr val="000044"/>
                </a:solidFill>
                <a:ea typeface="MS PGothic" pitchFamily="34" charset="-128"/>
                <a:cs typeface="Arial" pitchFamily="34" charset="0"/>
              </a:rPr>
              <a:t>uptake </a:t>
            </a:r>
            <a:r>
              <a:rPr lang="tr-TR" sz="1200" b="1">
                <a:solidFill>
                  <a:srgbClr val="000044"/>
                </a:solidFill>
                <a:ea typeface="MS PGothic" pitchFamily="34" charset="-128"/>
                <a:cs typeface="Arial" pitchFamily="34" charset="0"/>
              </a:rPr>
              <a:t>ve</a:t>
            </a:r>
            <a:r>
              <a:rPr lang="en-US" sz="1200" b="1">
                <a:solidFill>
                  <a:srgbClr val="000044"/>
                </a:solidFill>
                <a:ea typeface="MS PGothic" pitchFamily="34" charset="-128"/>
                <a:cs typeface="Arial" pitchFamily="34" charset="0"/>
              </a:rPr>
              <a:t/>
            </a:r>
            <a:br>
              <a:rPr lang="en-US" sz="1200" b="1">
                <a:solidFill>
                  <a:srgbClr val="000044"/>
                </a:solidFill>
                <a:ea typeface="MS PGothic" pitchFamily="34" charset="-128"/>
                <a:cs typeface="Arial" pitchFamily="34" charset="0"/>
              </a:rPr>
            </a:br>
            <a:r>
              <a:rPr lang="tr-TR" sz="1200" b="1">
                <a:solidFill>
                  <a:srgbClr val="000044"/>
                </a:solidFill>
                <a:ea typeface="MS PGothic" pitchFamily="34" charset="-128"/>
                <a:cs typeface="Arial" pitchFamily="34" charset="0"/>
              </a:rPr>
              <a:t>depolanması</a:t>
            </a:r>
          </a:p>
          <a:p>
            <a:pPr eaLnBrk="0" hangingPunct="0">
              <a:buFont typeface="Wingdings" pitchFamily="2" charset="2"/>
              <a:buNone/>
              <a:defRPr/>
            </a:pPr>
            <a:r>
              <a:rPr lang="tr-TR" sz="1200" b="1">
                <a:solidFill>
                  <a:srgbClr val="000044"/>
                </a:solidFill>
                <a:ea typeface="MS PGothic" pitchFamily="34" charset="-128"/>
                <a:cs typeface="Arial" pitchFamily="34" charset="0"/>
              </a:rPr>
              <a:t> (kas ve yağ dokusunda)</a:t>
            </a:r>
            <a:endParaRPr lang="en-US" sz="1200" b="1">
              <a:solidFill>
                <a:srgbClr val="000044"/>
              </a:solidFill>
              <a:ea typeface="MS PGothic" pitchFamily="34" charset="-128"/>
              <a:cs typeface="Arial" pitchFamily="34" charset="0"/>
            </a:endParaRPr>
          </a:p>
        </p:txBody>
      </p:sp>
      <p:sp>
        <p:nvSpPr>
          <p:cNvPr id="231446" name="Text Box 22"/>
          <p:cNvSpPr txBox="1">
            <a:spLocks noChangeArrowheads="1"/>
          </p:cNvSpPr>
          <p:nvPr/>
        </p:nvSpPr>
        <p:spPr bwMode="auto">
          <a:xfrm>
            <a:off x="4486275" y="1814513"/>
            <a:ext cx="1825625" cy="1114425"/>
          </a:xfrm>
          <a:prstGeom prst="rect">
            <a:avLst/>
          </a:prstGeom>
          <a:noFill/>
          <a:ln w="19050">
            <a:solidFill>
              <a:srgbClr val="FFFF00"/>
            </a:solidFill>
            <a:miter lim="800000"/>
            <a:headEnd/>
            <a:tailEnd/>
          </a:ln>
        </p:spPr>
        <p:txBody>
          <a:bodyPr wrap="none">
            <a:spAutoFit/>
          </a:bodyPr>
          <a:lstStyle/>
          <a:p>
            <a:pPr algn="ctr" eaLnBrk="0" hangingPunct="0"/>
            <a:r>
              <a:rPr lang="tr-TR" sz="1400" b="1">
                <a:solidFill>
                  <a:srgbClr val="FFFFFF"/>
                </a:solidFill>
                <a:ea typeface="MS PGothic" pitchFamily="34" charset="-128"/>
                <a:cs typeface="Arial" pitchFamily="34" charset="0"/>
                <a:sym typeface="Wingdings" pitchFamily="2" charset="2"/>
              </a:rPr>
              <a:t>Beta hücrelerinden</a:t>
            </a:r>
          </a:p>
          <a:p>
            <a:pPr algn="ctr" eaLnBrk="0" hangingPunct="0"/>
            <a:r>
              <a:rPr lang="tr-TR" sz="1400" b="1">
                <a:solidFill>
                  <a:srgbClr val="FFFFFF"/>
                </a:solidFill>
                <a:ea typeface="MS PGothic" pitchFamily="34" charset="-128"/>
                <a:cs typeface="Arial" pitchFamily="34" charset="0"/>
                <a:sym typeface="Wingdings" pitchFamily="2" charset="2"/>
              </a:rPr>
              <a:t>g</a:t>
            </a:r>
            <a:r>
              <a:rPr lang="en-US" sz="1400" b="1">
                <a:solidFill>
                  <a:srgbClr val="FFFFFF"/>
                </a:solidFill>
                <a:ea typeface="MS PGothic" pitchFamily="34" charset="-128"/>
                <a:cs typeface="Arial" pitchFamily="34" charset="0"/>
                <a:sym typeface="Wingdings" pitchFamily="2" charset="2"/>
              </a:rPr>
              <a:t>lu</a:t>
            </a:r>
            <a:r>
              <a:rPr lang="tr-TR" sz="1400" b="1">
                <a:solidFill>
                  <a:srgbClr val="FFFFFF"/>
                </a:solidFill>
                <a:ea typeface="MS PGothic" pitchFamily="34" charset="-128"/>
                <a:cs typeface="Arial" pitchFamily="34" charset="0"/>
                <a:sym typeface="Wingdings" pitchFamily="2" charset="2"/>
              </a:rPr>
              <a:t>k</a:t>
            </a:r>
            <a:r>
              <a:rPr lang="en-US" sz="1400" b="1">
                <a:solidFill>
                  <a:srgbClr val="FFFFFF"/>
                </a:solidFill>
                <a:ea typeface="MS PGothic" pitchFamily="34" charset="-128"/>
                <a:cs typeface="Arial" pitchFamily="34" charset="0"/>
                <a:sym typeface="Wingdings" pitchFamily="2" charset="2"/>
              </a:rPr>
              <a:t>o</a:t>
            </a:r>
            <a:r>
              <a:rPr lang="tr-TR" sz="1400" b="1">
                <a:solidFill>
                  <a:srgbClr val="FFFFFF"/>
                </a:solidFill>
                <a:ea typeface="MS PGothic" pitchFamily="34" charset="-128"/>
                <a:cs typeface="Arial" pitchFamily="34" charset="0"/>
                <a:sym typeface="Wingdings" pitchFamily="2" charset="2"/>
              </a:rPr>
              <a:t>z</a:t>
            </a:r>
            <a:r>
              <a:rPr lang="en-US" sz="1400" b="1">
                <a:solidFill>
                  <a:srgbClr val="FFFFFF"/>
                </a:solidFill>
                <a:ea typeface="MS PGothic" pitchFamily="34" charset="-128"/>
                <a:cs typeface="Arial" pitchFamily="34" charset="0"/>
                <a:sym typeface="Wingdings" pitchFamily="2" charset="2"/>
              </a:rPr>
              <a:t> </a:t>
            </a:r>
            <a:r>
              <a:rPr lang="tr-TR" sz="1400" b="1">
                <a:solidFill>
                  <a:srgbClr val="FFFFFF"/>
                </a:solidFill>
                <a:ea typeface="MS PGothic" pitchFamily="34" charset="-128"/>
                <a:cs typeface="Arial" pitchFamily="34" charset="0"/>
                <a:sym typeface="Wingdings" pitchFamily="2" charset="2"/>
              </a:rPr>
              <a:t>bağımlı</a:t>
            </a:r>
            <a:endParaRPr lang="en-US" sz="1400" b="1">
              <a:solidFill>
                <a:srgbClr val="FFFFFF"/>
              </a:solidFill>
              <a:ea typeface="MS PGothic" pitchFamily="34" charset="-128"/>
              <a:cs typeface="Arial" pitchFamily="34" charset="0"/>
              <a:sym typeface="Wingdings" pitchFamily="2" charset="2"/>
            </a:endParaRPr>
          </a:p>
          <a:p>
            <a:pPr algn="ctr" eaLnBrk="0" hangingPunct="0">
              <a:buFont typeface="Wingdings" pitchFamily="2" charset="2"/>
              <a:buChar char="é"/>
            </a:pPr>
            <a:r>
              <a:rPr lang="en-US" sz="2400" b="1">
                <a:solidFill>
                  <a:srgbClr val="FFFFFF"/>
                </a:solidFill>
                <a:ea typeface="MS PGothic" pitchFamily="34" charset="-128"/>
                <a:cs typeface="Arial" pitchFamily="34" charset="0"/>
              </a:rPr>
              <a:t> Insulin </a:t>
            </a:r>
          </a:p>
          <a:p>
            <a:pPr algn="ctr" eaLnBrk="0" hangingPunct="0">
              <a:buFont typeface="Wingdings" pitchFamily="2" charset="2"/>
              <a:buNone/>
            </a:pPr>
            <a:r>
              <a:rPr lang="en-US" sz="1400" b="1">
                <a:solidFill>
                  <a:srgbClr val="FFFFFF"/>
                </a:solidFill>
                <a:ea typeface="MS PGothic" pitchFamily="34" charset="-128"/>
                <a:cs typeface="Arial" pitchFamily="34" charset="0"/>
              </a:rPr>
              <a:t>(GLP-1 and GIP)</a:t>
            </a:r>
            <a:endParaRPr lang="el-GR" sz="1400" b="1">
              <a:solidFill>
                <a:srgbClr val="FFFFFF"/>
              </a:solidFill>
              <a:ea typeface="MS PGothic" pitchFamily="34" charset="-128"/>
              <a:cs typeface="Arial" pitchFamily="34" charset="0"/>
            </a:endParaRPr>
          </a:p>
        </p:txBody>
      </p:sp>
      <p:grpSp>
        <p:nvGrpSpPr>
          <p:cNvPr id="5" name="Group 23"/>
          <p:cNvGrpSpPr>
            <a:grpSpLocks/>
          </p:cNvGrpSpPr>
          <p:nvPr/>
        </p:nvGrpSpPr>
        <p:grpSpPr bwMode="auto">
          <a:xfrm>
            <a:off x="7315200" y="2057400"/>
            <a:ext cx="750888" cy="962025"/>
            <a:chOff x="4608" y="1296"/>
            <a:chExt cx="473" cy="606"/>
          </a:xfrm>
        </p:grpSpPr>
        <p:pic>
          <p:nvPicPr>
            <p:cNvPr id="39961" name="Picture 24"/>
            <p:cNvPicPr>
              <a:picLocks noChangeAspect="1" noChangeArrowheads="1"/>
            </p:cNvPicPr>
            <p:nvPr/>
          </p:nvPicPr>
          <p:blipFill>
            <a:blip r:embed="rId7" cstate="print"/>
            <a:srcRect/>
            <a:stretch>
              <a:fillRect/>
            </a:stretch>
          </p:blipFill>
          <p:spPr bwMode="auto">
            <a:xfrm rot="2132651">
              <a:off x="4608" y="1296"/>
              <a:ext cx="473" cy="473"/>
            </a:xfrm>
            <a:prstGeom prst="rect">
              <a:avLst/>
            </a:prstGeom>
            <a:noFill/>
            <a:ln w="9525">
              <a:noFill/>
              <a:miter lim="800000"/>
              <a:headEnd/>
              <a:tailEnd/>
            </a:ln>
          </p:spPr>
        </p:pic>
        <p:grpSp>
          <p:nvGrpSpPr>
            <p:cNvPr id="39962" name="Group 25"/>
            <p:cNvGrpSpPr>
              <a:grpSpLocks/>
            </p:cNvGrpSpPr>
            <p:nvPr/>
          </p:nvGrpSpPr>
          <p:grpSpPr bwMode="auto">
            <a:xfrm>
              <a:off x="4704" y="1536"/>
              <a:ext cx="338" cy="366"/>
              <a:chOff x="4651" y="1623"/>
              <a:chExt cx="390" cy="421"/>
            </a:xfrm>
          </p:grpSpPr>
          <p:sp>
            <p:nvSpPr>
              <p:cNvPr id="39963" name="Rectangle 26"/>
              <p:cNvSpPr>
                <a:spLocks noChangeArrowheads="1"/>
              </p:cNvSpPr>
              <p:nvPr/>
            </p:nvSpPr>
            <p:spPr bwMode="auto">
              <a:xfrm rot="506214">
                <a:off x="4669" y="1623"/>
                <a:ext cx="354" cy="421"/>
              </a:xfrm>
              <a:prstGeom prst="rect">
                <a:avLst/>
              </a:prstGeom>
              <a:noFill/>
              <a:ln w="9525">
                <a:noFill/>
                <a:miter lim="800000"/>
                <a:headEnd/>
                <a:tailEnd/>
              </a:ln>
            </p:spPr>
            <p:txBody>
              <a:bodyPr/>
              <a:lstStyle/>
              <a:p>
                <a:pPr eaLnBrk="0" hangingPunct="0"/>
                <a:endParaRPr lang="tr-TR" sz="2400">
                  <a:solidFill>
                    <a:srgbClr val="000000"/>
                  </a:solidFill>
                  <a:ea typeface="MS PGothic" pitchFamily="34" charset="-128"/>
                </a:endParaRPr>
              </a:p>
            </p:txBody>
          </p:sp>
          <p:sp>
            <p:nvSpPr>
              <p:cNvPr id="39964" name="Freeform 27"/>
              <p:cNvSpPr>
                <a:spLocks/>
              </p:cNvSpPr>
              <p:nvPr/>
            </p:nvSpPr>
            <p:spPr bwMode="auto">
              <a:xfrm rot="506214">
                <a:off x="4678" y="1642"/>
                <a:ext cx="336" cy="373"/>
              </a:xfrm>
              <a:custGeom>
                <a:avLst/>
                <a:gdLst>
                  <a:gd name="T0" fmla="*/ 0 w 1078"/>
                  <a:gd name="T1" fmla="*/ 0 h 1193"/>
                  <a:gd name="T2" fmla="*/ 0 w 1078"/>
                  <a:gd name="T3" fmla="*/ 0 h 1193"/>
                  <a:gd name="T4" fmla="*/ 0 w 1078"/>
                  <a:gd name="T5" fmla="*/ 0 h 1193"/>
                  <a:gd name="T6" fmla="*/ 0 w 1078"/>
                  <a:gd name="T7" fmla="*/ 0 h 1193"/>
                  <a:gd name="T8" fmla="*/ 0 w 1078"/>
                  <a:gd name="T9" fmla="*/ 0 h 1193"/>
                  <a:gd name="T10" fmla="*/ 0 w 1078"/>
                  <a:gd name="T11" fmla="*/ 0 h 1193"/>
                  <a:gd name="T12" fmla="*/ 0 w 1078"/>
                  <a:gd name="T13" fmla="*/ 0 h 1193"/>
                  <a:gd name="T14" fmla="*/ 0 w 1078"/>
                  <a:gd name="T15" fmla="*/ 0 h 1193"/>
                  <a:gd name="T16" fmla="*/ 0 w 1078"/>
                  <a:gd name="T17" fmla="*/ 0 h 1193"/>
                  <a:gd name="T18" fmla="*/ 0 w 1078"/>
                  <a:gd name="T19" fmla="*/ 0 h 1193"/>
                  <a:gd name="T20" fmla="*/ 0 w 1078"/>
                  <a:gd name="T21" fmla="*/ 0 h 1193"/>
                  <a:gd name="T22" fmla="*/ 0 w 1078"/>
                  <a:gd name="T23" fmla="*/ 0 h 1193"/>
                  <a:gd name="T24" fmla="*/ 0 w 1078"/>
                  <a:gd name="T25" fmla="*/ 0 h 1193"/>
                  <a:gd name="T26" fmla="*/ 0 w 1078"/>
                  <a:gd name="T27" fmla="*/ 0 h 1193"/>
                  <a:gd name="T28" fmla="*/ 0 w 1078"/>
                  <a:gd name="T29" fmla="*/ 0 h 1193"/>
                  <a:gd name="T30" fmla="*/ 0 w 1078"/>
                  <a:gd name="T31" fmla="*/ 0 h 1193"/>
                  <a:gd name="T32" fmla="*/ 0 w 1078"/>
                  <a:gd name="T33" fmla="*/ 0 h 1193"/>
                  <a:gd name="T34" fmla="*/ 0 w 1078"/>
                  <a:gd name="T35" fmla="*/ 0 h 1193"/>
                  <a:gd name="T36" fmla="*/ 0 w 1078"/>
                  <a:gd name="T37" fmla="*/ 0 h 1193"/>
                  <a:gd name="T38" fmla="*/ 0 w 1078"/>
                  <a:gd name="T39" fmla="*/ 0 h 1193"/>
                  <a:gd name="T40" fmla="*/ 0 w 1078"/>
                  <a:gd name="T41" fmla="*/ 0 h 1193"/>
                  <a:gd name="T42" fmla="*/ 0 w 1078"/>
                  <a:gd name="T43" fmla="*/ 0 h 1193"/>
                  <a:gd name="T44" fmla="*/ 0 w 1078"/>
                  <a:gd name="T45" fmla="*/ 0 h 1193"/>
                  <a:gd name="T46" fmla="*/ 0 w 1078"/>
                  <a:gd name="T47" fmla="*/ 0 h 1193"/>
                  <a:gd name="T48" fmla="*/ 0 w 1078"/>
                  <a:gd name="T49" fmla="*/ 0 h 1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8"/>
                  <a:gd name="T76" fmla="*/ 0 h 1193"/>
                  <a:gd name="T77" fmla="*/ 1078 w 1078"/>
                  <a:gd name="T78" fmla="*/ 1193 h 1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8" h="1193">
                    <a:moveTo>
                      <a:pt x="0" y="1102"/>
                    </a:moveTo>
                    <a:lnTo>
                      <a:pt x="3" y="1078"/>
                    </a:lnTo>
                    <a:lnTo>
                      <a:pt x="11" y="1010"/>
                    </a:lnTo>
                    <a:lnTo>
                      <a:pt x="33" y="909"/>
                    </a:lnTo>
                    <a:lnTo>
                      <a:pt x="72" y="783"/>
                    </a:lnTo>
                    <a:lnTo>
                      <a:pt x="135" y="641"/>
                    </a:lnTo>
                    <a:lnTo>
                      <a:pt x="226" y="491"/>
                    </a:lnTo>
                    <a:lnTo>
                      <a:pt x="350" y="342"/>
                    </a:lnTo>
                    <a:lnTo>
                      <a:pt x="514" y="205"/>
                    </a:lnTo>
                    <a:lnTo>
                      <a:pt x="721" y="88"/>
                    </a:lnTo>
                    <a:lnTo>
                      <a:pt x="980" y="0"/>
                    </a:lnTo>
                    <a:lnTo>
                      <a:pt x="1078" y="88"/>
                    </a:lnTo>
                    <a:lnTo>
                      <a:pt x="1074" y="110"/>
                    </a:lnTo>
                    <a:lnTo>
                      <a:pt x="1062" y="173"/>
                    </a:lnTo>
                    <a:lnTo>
                      <a:pt x="1037" y="270"/>
                    </a:lnTo>
                    <a:lnTo>
                      <a:pt x="993" y="390"/>
                    </a:lnTo>
                    <a:lnTo>
                      <a:pt x="926" y="528"/>
                    </a:lnTo>
                    <a:lnTo>
                      <a:pt x="833" y="674"/>
                    </a:lnTo>
                    <a:lnTo>
                      <a:pt x="708" y="821"/>
                    </a:lnTo>
                    <a:lnTo>
                      <a:pt x="546" y="963"/>
                    </a:lnTo>
                    <a:lnTo>
                      <a:pt x="344" y="1089"/>
                    </a:lnTo>
                    <a:lnTo>
                      <a:pt x="95" y="1193"/>
                    </a:lnTo>
                    <a:lnTo>
                      <a:pt x="0" y="1103"/>
                    </a:lnTo>
                    <a:lnTo>
                      <a:pt x="0" y="1102"/>
                    </a:lnTo>
                    <a:close/>
                  </a:path>
                </a:pathLst>
              </a:custGeom>
              <a:solidFill>
                <a:srgbClr val="FF5E87"/>
              </a:solidFill>
              <a:ln w="9525">
                <a:noFill/>
                <a:round/>
                <a:headEnd/>
                <a:tailEnd/>
              </a:ln>
            </p:spPr>
            <p:txBody>
              <a:bodyPr/>
              <a:lstStyle/>
              <a:p>
                <a:endParaRPr lang="tr-TR"/>
              </a:p>
            </p:txBody>
          </p:sp>
          <p:sp>
            <p:nvSpPr>
              <p:cNvPr id="39965" name="Freeform 28"/>
              <p:cNvSpPr>
                <a:spLocks/>
              </p:cNvSpPr>
              <p:nvPr/>
            </p:nvSpPr>
            <p:spPr bwMode="auto">
              <a:xfrm rot="506214">
                <a:off x="4678" y="1643"/>
                <a:ext cx="336" cy="370"/>
              </a:xfrm>
              <a:custGeom>
                <a:avLst/>
                <a:gdLst>
                  <a:gd name="T0" fmla="*/ 0 w 1072"/>
                  <a:gd name="T1" fmla="*/ 0 h 1186"/>
                  <a:gd name="T2" fmla="*/ 0 w 1072"/>
                  <a:gd name="T3" fmla="*/ 0 h 1186"/>
                  <a:gd name="T4" fmla="*/ 0 w 1072"/>
                  <a:gd name="T5" fmla="*/ 0 h 1186"/>
                  <a:gd name="T6" fmla="*/ 0 w 1072"/>
                  <a:gd name="T7" fmla="*/ 0 h 1186"/>
                  <a:gd name="T8" fmla="*/ 0 w 1072"/>
                  <a:gd name="T9" fmla="*/ 0 h 1186"/>
                  <a:gd name="T10" fmla="*/ 0 w 1072"/>
                  <a:gd name="T11" fmla="*/ 0 h 1186"/>
                  <a:gd name="T12" fmla="*/ 0 w 1072"/>
                  <a:gd name="T13" fmla="*/ 0 h 1186"/>
                  <a:gd name="T14" fmla="*/ 0 w 1072"/>
                  <a:gd name="T15" fmla="*/ 0 h 1186"/>
                  <a:gd name="T16" fmla="*/ 0 w 1072"/>
                  <a:gd name="T17" fmla="*/ 0 h 1186"/>
                  <a:gd name="T18" fmla="*/ 0 w 1072"/>
                  <a:gd name="T19" fmla="*/ 0 h 1186"/>
                  <a:gd name="T20" fmla="*/ 0 w 1072"/>
                  <a:gd name="T21" fmla="*/ 0 h 1186"/>
                  <a:gd name="T22" fmla="*/ 0 w 1072"/>
                  <a:gd name="T23" fmla="*/ 0 h 1186"/>
                  <a:gd name="T24" fmla="*/ 0 w 1072"/>
                  <a:gd name="T25" fmla="*/ 0 h 1186"/>
                  <a:gd name="T26" fmla="*/ 0 w 1072"/>
                  <a:gd name="T27" fmla="*/ 0 h 1186"/>
                  <a:gd name="T28" fmla="*/ 0 w 1072"/>
                  <a:gd name="T29" fmla="*/ 0 h 1186"/>
                  <a:gd name="T30" fmla="*/ 0 w 1072"/>
                  <a:gd name="T31" fmla="*/ 0 h 1186"/>
                  <a:gd name="T32" fmla="*/ 0 w 1072"/>
                  <a:gd name="T33" fmla="*/ 0 h 1186"/>
                  <a:gd name="T34" fmla="*/ 0 w 1072"/>
                  <a:gd name="T35" fmla="*/ 0 h 1186"/>
                  <a:gd name="T36" fmla="*/ 0 w 1072"/>
                  <a:gd name="T37" fmla="*/ 0 h 1186"/>
                  <a:gd name="T38" fmla="*/ 0 w 1072"/>
                  <a:gd name="T39" fmla="*/ 0 h 1186"/>
                  <a:gd name="T40" fmla="*/ 0 w 1072"/>
                  <a:gd name="T41" fmla="*/ 0 h 1186"/>
                  <a:gd name="T42" fmla="*/ 0 w 1072"/>
                  <a:gd name="T43" fmla="*/ 0 h 1186"/>
                  <a:gd name="T44" fmla="*/ 0 w 1072"/>
                  <a:gd name="T45" fmla="*/ 0 h 1186"/>
                  <a:gd name="T46" fmla="*/ 0 w 1072"/>
                  <a:gd name="T47" fmla="*/ 0 h 1186"/>
                  <a:gd name="T48" fmla="*/ 0 w 1072"/>
                  <a:gd name="T49" fmla="*/ 0 h 1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2"/>
                  <a:gd name="T76" fmla="*/ 0 h 1186"/>
                  <a:gd name="T77" fmla="*/ 1072 w 1072"/>
                  <a:gd name="T78" fmla="*/ 1186 h 11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2" h="1186">
                    <a:moveTo>
                      <a:pt x="0" y="1098"/>
                    </a:moveTo>
                    <a:lnTo>
                      <a:pt x="2" y="1075"/>
                    </a:lnTo>
                    <a:lnTo>
                      <a:pt x="12" y="1007"/>
                    </a:lnTo>
                    <a:lnTo>
                      <a:pt x="33" y="907"/>
                    </a:lnTo>
                    <a:lnTo>
                      <a:pt x="72" y="781"/>
                    </a:lnTo>
                    <a:lnTo>
                      <a:pt x="135" y="640"/>
                    </a:lnTo>
                    <a:lnTo>
                      <a:pt x="226" y="491"/>
                    </a:lnTo>
                    <a:lnTo>
                      <a:pt x="350" y="344"/>
                    </a:lnTo>
                    <a:lnTo>
                      <a:pt x="513" y="207"/>
                    </a:lnTo>
                    <a:lnTo>
                      <a:pt x="721" y="89"/>
                    </a:lnTo>
                    <a:lnTo>
                      <a:pt x="977" y="0"/>
                    </a:lnTo>
                    <a:lnTo>
                      <a:pt x="1072" y="86"/>
                    </a:lnTo>
                    <a:lnTo>
                      <a:pt x="1068" y="108"/>
                    </a:lnTo>
                    <a:lnTo>
                      <a:pt x="1055" y="170"/>
                    </a:lnTo>
                    <a:lnTo>
                      <a:pt x="1029" y="265"/>
                    </a:lnTo>
                    <a:lnTo>
                      <a:pt x="984" y="383"/>
                    </a:lnTo>
                    <a:lnTo>
                      <a:pt x="916" y="518"/>
                    </a:lnTo>
                    <a:lnTo>
                      <a:pt x="822" y="663"/>
                    </a:lnTo>
                    <a:lnTo>
                      <a:pt x="695" y="811"/>
                    </a:lnTo>
                    <a:lnTo>
                      <a:pt x="536" y="952"/>
                    </a:lnTo>
                    <a:lnTo>
                      <a:pt x="336" y="1079"/>
                    </a:lnTo>
                    <a:lnTo>
                      <a:pt x="91" y="1186"/>
                    </a:lnTo>
                    <a:lnTo>
                      <a:pt x="1" y="1098"/>
                    </a:lnTo>
                    <a:lnTo>
                      <a:pt x="0" y="1098"/>
                    </a:lnTo>
                    <a:close/>
                  </a:path>
                </a:pathLst>
              </a:custGeom>
              <a:solidFill>
                <a:srgbClr val="FF6189"/>
              </a:solidFill>
              <a:ln w="9525">
                <a:noFill/>
                <a:round/>
                <a:headEnd/>
                <a:tailEnd/>
              </a:ln>
            </p:spPr>
            <p:txBody>
              <a:bodyPr/>
              <a:lstStyle/>
              <a:p>
                <a:endParaRPr lang="tr-TR"/>
              </a:p>
            </p:txBody>
          </p:sp>
          <p:sp>
            <p:nvSpPr>
              <p:cNvPr id="39966" name="Freeform 29"/>
              <p:cNvSpPr>
                <a:spLocks/>
              </p:cNvSpPr>
              <p:nvPr/>
            </p:nvSpPr>
            <p:spPr bwMode="auto">
              <a:xfrm rot="506214">
                <a:off x="4678" y="1643"/>
                <a:ext cx="334" cy="368"/>
              </a:xfrm>
              <a:custGeom>
                <a:avLst/>
                <a:gdLst>
                  <a:gd name="T0" fmla="*/ 0 w 1068"/>
                  <a:gd name="T1" fmla="*/ 0 h 1178"/>
                  <a:gd name="T2" fmla="*/ 0 w 1068"/>
                  <a:gd name="T3" fmla="*/ 0 h 1178"/>
                  <a:gd name="T4" fmla="*/ 0 w 1068"/>
                  <a:gd name="T5" fmla="*/ 0 h 1178"/>
                  <a:gd name="T6" fmla="*/ 0 w 1068"/>
                  <a:gd name="T7" fmla="*/ 0 h 1178"/>
                  <a:gd name="T8" fmla="*/ 0 w 1068"/>
                  <a:gd name="T9" fmla="*/ 0 h 1178"/>
                  <a:gd name="T10" fmla="*/ 0 w 1068"/>
                  <a:gd name="T11" fmla="*/ 0 h 1178"/>
                  <a:gd name="T12" fmla="*/ 0 w 1068"/>
                  <a:gd name="T13" fmla="*/ 0 h 1178"/>
                  <a:gd name="T14" fmla="*/ 0 w 1068"/>
                  <a:gd name="T15" fmla="*/ 0 h 1178"/>
                  <a:gd name="T16" fmla="*/ 0 w 1068"/>
                  <a:gd name="T17" fmla="*/ 0 h 1178"/>
                  <a:gd name="T18" fmla="*/ 0 w 1068"/>
                  <a:gd name="T19" fmla="*/ 0 h 1178"/>
                  <a:gd name="T20" fmla="*/ 0 w 1068"/>
                  <a:gd name="T21" fmla="*/ 0 h 1178"/>
                  <a:gd name="T22" fmla="*/ 0 w 1068"/>
                  <a:gd name="T23" fmla="*/ 0 h 1178"/>
                  <a:gd name="T24" fmla="*/ 0 w 1068"/>
                  <a:gd name="T25" fmla="*/ 0 h 1178"/>
                  <a:gd name="T26" fmla="*/ 0 w 1068"/>
                  <a:gd name="T27" fmla="*/ 0 h 1178"/>
                  <a:gd name="T28" fmla="*/ 0 w 1068"/>
                  <a:gd name="T29" fmla="*/ 0 h 1178"/>
                  <a:gd name="T30" fmla="*/ 0 w 1068"/>
                  <a:gd name="T31" fmla="*/ 0 h 1178"/>
                  <a:gd name="T32" fmla="*/ 0 w 1068"/>
                  <a:gd name="T33" fmla="*/ 0 h 1178"/>
                  <a:gd name="T34" fmla="*/ 0 w 1068"/>
                  <a:gd name="T35" fmla="*/ 0 h 1178"/>
                  <a:gd name="T36" fmla="*/ 0 w 1068"/>
                  <a:gd name="T37" fmla="*/ 0 h 1178"/>
                  <a:gd name="T38" fmla="*/ 0 w 1068"/>
                  <a:gd name="T39" fmla="*/ 0 h 1178"/>
                  <a:gd name="T40" fmla="*/ 0 w 1068"/>
                  <a:gd name="T41" fmla="*/ 0 h 1178"/>
                  <a:gd name="T42" fmla="*/ 0 w 1068"/>
                  <a:gd name="T43" fmla="*/ 0 h 1178"/>
                  <a:gd name="T44" fmla="*/ 0 w 1068"/>
                  <a:gd name="T45" fmla="*/ 0 h 1178"/>
                  <a:gd name="T46" fmla="*/ 0 w 1068"/>
                  <a:gd name="T47" fmla="*/ 0 h 1178"/>
                  <a:gd name="T48" fmla="*/ 0 w 1068"/>
                  <a:gd name="T49" fmla="*/ 0 h 1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8"/>
                  <a:gd name="T76" fmla="*/ 0 h 1178"/>
                  <a:gd name="T77" fmla="*/ 1068 w 1068"/>
                  <a:gd name="T78" fmla="*/ 1178 h 1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8" h="1178">
                    <a:moveTo>
                      <a:pt x="0" y="1093"/>
                    </a:moveTo>
                    <a:lnTo>
                      <a:pt x="2" y="1069"/>
                    </a:lnTo>
                    <a:lnTo>
                      <a:pt x="12" y="1004"/>
                    </a:lnTo>
                    <a:lnTo>
                      <a:pt x="33" y="904"/>
                    </a:lnTo>
                    <a:lnTo>
                      <a:pt x="73" y="779"/>
                    </a:lnTo>
                    <a:lnTo>
                      <a:pt x="136" y="639"/>
                    </a:lnTo>
                    <a:lnTo>
                      <a:pt x="226" y="490"/>
                    </a:lnTo>
                    <a:lnTo>
                      <a:pt x="350" y="344"/>
                    </a:lnTo>
                    <a:lnTo>
                      <a:pt x="514" y="207"/>
                    </a:lnTo>
                    <a:lnTo>
                      <a:pt x="720" y="91"/>
                    </a:lnTo>
                    <a:lnTo>
                      <a:pt x="975" y="0"/>
                    </a:lnTo>
                    <a:lnTo>
                      <a:pt x="1068" y="84"/>
                    </a:lnTo>
                    <a:lnTo>
                      <a:pt x="1064" y="106"/>
                    </a:lnTo>
                    <a:lnTo>
                      <a:pt x="1050" y="167"/>
                    </a:lnTo>
                    <a:lnTo>
                      <a:pt x="1021" y="260"/>
                    </a:lnTo>
                    <a:lnTo>
                      <a:pt x="974" y="376"/>
                    </a:lnTo>
                    <a:lnTo>
                      <a:pt x="904" y="509"/>
                    </a:lnTo>
                    <a:lnTo>
                      <a:pt x="810" y="653"/>
                    </a:lnTo>
                    <a:lnTo>
                      <a:pt x="684" y="799"/>
                    </a:lnTo>
                    <a:lnTo>
                      <a:pt x="525" y="941"/>
                    </a:lnTo>
                    <a:lnTo>
                      <a:pt x="328" y="1069"/>
                    </a:lnTo>
                    <a:lnTo>
                      <a:pt x="88" y="1178"/>
                    </a:lnTo>
                    <a:lnTo>
                      <a:pt x="0" y="1094"/>
                    </a:lnTo>
                    <a:lnTo>
                      <a:pt x="0" y="1093"/>
                    </a:lnTo>
                    <a:close/>
                  </a:path>
                </a:pathLst>
              </a:custGeom>
              <a:solidFill>
                <a:srgbClr val="FF648A"/>
              </a:solidFill>
              <a:ln w="9525">
                <a:noFill/>
                <a:round/>
                <a:headEnd/>
                <a:tailEnd/>
              </a:ln>
            </p:spPr>
            <p:txBody>
              <a:bodyPr/>
              <a:lstStyle/>
              <a:p>
                <a:endParaRPr lang="tr-TR"/>
              </a:p>
            </p:txBody>
          </p:sp>
          <p:sp>
            <p:nvSpPr>
              <p:cNvPr id="39967" name="Freeform 30"/>
              <p:cNvSpPr>
                <a:spLocks/>
              </p:cNvSpPr>
              <p:nvPr/>
            </p:nvSpPr>
            <p:spPr bwMode="auto">
              <a:xfrm rot="506214">
                <a:off x="4680" y="1644"/>
                <a:ext cx="333" cy="366"/>
              </a:xfrm>
              <a:custGeom>
                <a:avLst/>
                <a:gdLst>
                  <a:gd name="T0" fmla="*/ 0 w 1063"/>
                  <a:gd name="T1" fmla="*/ 0 h 1171"/>
                  <a:gd name="T2" fmla="*/ 0 w 1063"/>
                  <a:gd name="T3" fmla="*/ 0 h 1171"/>
                  <a:gd name="T4" fmla="*/ 0 w 1063"/>
                  <a:gd name="T5" fmla="*/ 0 h 1171"/>
                  <a:gd name="T6" fmla="*/ 0 w 1063"/>
                  <a:gd name="T7" fmla="*/ 0 h 1171"/>
                  <a:gd name="T8" fmla="*/ 0 w 1063"/>
                  <a:gd name="T9" fmla="*/ 0 h 1171"/>
                  <a:gd name="T10" fmla="*/ 0 w 1063"/>
                  <a:gd name="T11" fmla="*/ 0 h 1171"/>
                  <a:gd name="T12" fmla="*/ 0 w 1063"/>
                  <a:gd name="T13" fmla="*/ 0 h 1171"/>
                  <a:gd name="T14" fmla="*/ 0 w 1063"/>
                  <a:gd name="T15" fmla="*/ 0 h 1171"/>
                  <a:gd name="T16" fmla="*/ 0 w 1063"/>
                  <a:gd name="T17" fmla="*/ 0 h 1171"/>
                  <a:gd name="T18" fmla="*/ 0 w 1063"/>
                  <a:gd name="T19" fmla="*/ 0 h 1171"/>
                  <a:gd name="T20" fmla="*/ 0 w 1063"/>
                  <a:gd name="T21" fmla="*/ 0 h 1171"/>
                  <a:gd name="T22" fmla="*/ 0 w 1063"/>
                  <a:gd name="T23" fmla="*/ 0 h 1171"/>
                  <a:gd name="T24" fmla="*/ 0 w 1063"/>
                  <a:gd name="T25" fmla="*/ 0 h 1171"/>
                  <a:gd name="T26" fmla="*/ 0 w 1063"/>
                  <a:gd name="T27" fmla="*/ 0 h 1171"/>
                  <a:gd name="T28" fmla="*/ 0 w 1063"/>
                  <a:gd name="T29" fmla="*/ 0 h 1171"/>
                  <a:gd name="T30" fmla="*/ 0 w 1063"/>
                  <a:gd name="T31" fmla="*/ 0 h 1171"/>
                  <a:gd name="T32" fmla="*/ 0 w 1063"/>
                  <a:gd name="T33" fmla="*/ 0 h 1171"/>
                  <a:gd name="T34" fmla="*/ 0 w 1063"/>
                  <a:gd name="T35" fmla="*/ 0 h 1171"/>
                  <a:gd name="T36" fmla="*/ 0 w 1063"/>
                  <a:gd name="T37" fmla="*/ 0 h 1171"/>
                  <a:gd name="T38" fmla="*/ 0 w 1063"/>
                  <a:gd name="T39" fmla="*/ 0 h 1171"/>
                  <a:gd name="T40" fmla="*/ 0 w 1063"/>
                  <a:gd name="T41" fmla="*/ 0 h 1171"/>
                  <a:gd name="T42" fmla="*/ 0 w 1063"/>
                  <a:gd name="T43" fmla="*/ 0 h 1171"/>
                  <a:gd name="T44" fmla="*/ 0 w 1063"/>
                  <a:gd name="T45" fmla="*/ 0 h 1171"/>
                  <a:gd name="T46" fmla="*/ 0 w 1063"/>
                  <a:gd name="T47" fmla="*/ 0 h 1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3"/>
                  <a:gd name="T73" fmla="*/ 0 h 1171"/>
                  <a:gd name="T74" fmla="*/ 1063 w 1063"/>
                  <a:gd name="T75" fmla="*/ 1171 h 1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3" h="1171">
                    <a:moveTo>
                      <a:pt x="0" y="1087"/>
                    </a:moveTo>
                    <a:lnTo>
                      <a:pt x="3" y="1064"/>
                    </a:lnTo>
                    <a:lnTo>
                      <a:pt x="12" y="998"/>
                    </a:lnTo>
                    <a:lnTo>
                      <a:pt x="35" y="898"/>
                    </a:lnTo>
                    <a:lnTo>
                      <a:pt x="74" y="775"/>
                    </a:lnTo>
                    <a:lnTo>
                      <a:pt x="137" y="636"/>
                    </a:lnTo>
                    <a:lnTo>
                      <a:pt x="228" y="488"/>
                    </a:lnTo>
                    <a:lnTo>
                      <a:pt x="352" y="343"/>
                    </a:lnTo>
                    <a:lnTo>
                      <a:pt x="514" y="208"/>
                    </a:lnTo>
                    <a:lnTo>
                      <a:pt x="720" y="90"/>
                    </a:lnTo>
                    <a:lnTo>
                      <a:pt x="974" y="0"/>
                    </a:lnTo>
                    <a:lnTo>
                      <a:pt x="1063" y="81"/>
                    </a:lnTo>
                    <a:lnTo>
                      <a:pt x="1059" y="102"/>
                    </a:lnTo>
                    <a:lnTo>
                      <a:pt x="1044" y="161"/>
                    </a:lnTo>
                    <a:lnTo>
                      <a:pt x="1013" y="253"/>
                    </a:lnTo>
                    <a:lnTo>
                      <a:pt x="965" y="367"/>
                    </a:lnTo>
                    <a:lnTo>
                      <a:pt x="895" y="499"/>
                    </a:lnTo>
                    <a:lnTo>
                      <a:pt x="799" y="642"/>
                    </a:lnTo>
                    <a:lnTo>
                      <a:pt x="673" y="787"/>
                    </a:lnTo>
                    <a:lnTo>
                      <a:pt x="516" y="928"/>
                    </a:lnTo>
                    <a:lnTo>
                      <a:pt x="321" y="1058"/>
                    </a:lnTo>
                    <a:lnTo>
                      <a:pt x="86" y="1171"/>
                    </a:lnTo>
                    <a:lnTo>
                      <a:pt x="0" y="1087"/>
                    </a:lnTo>
                    <a:close/>
                  </a:path>
                </a:pathLst>
              </a:custGeom>
              <a:solidFill>
                <a:srgbClr val="FF668B"/>
              </a:solidFill>
              <a:ln w="9525">
                <a:noFill/>
                <a:round/>
                <a:headEnd/>
                <a:tailEnd/>
              </a:ln>
            </p:spPr>
            <p:txBody>
              <a:bodyPr/>
              <a:lstStyle/>
              <a:p>
                <a:endParaRPr lang="tr-TR"/>
              </a:p>
            </p:txBody>
          </p:sp>
          <p:sp>
            <p:nvSpPr>
              <p:cNvPr id="39968" name="Freeform 31"/>
              <p:cNvSpPr>
                <a:spLocks/>
              </p:cNvSpPr>
              <p:nvPr/>
            </p:nvSpPr>
            <p:spPr bwMode="auto">
              <a:xfrm rot="506214">
                <a:off x="4681" y="1644"/>
                <a:ext cx="330" cy="363"/>
              </a:xfrm>
              <a:custGeom>
                <a:avLst/>
                <a:gdLst>
                  <a:gd name="T0" fmla="*/ 0 w 1060"/>
                  <a:gd name="T1" fmla="*/ 0 h 1163"/>
                  <a:gd name="T2" fmla="*/ 0 w 1060"/>
                  <a:gd name="T3" fmla="*/ 0 h 1163"/>
                  <a:gd name="T4" fmla="*/ 0 w 1060"/>
                  <a:gd name="T5" fmla="*/ 0 h 1163"/>
                  <a:gd name="T6" fmla="*/ 0 w 1060"/>
                  <a:gd name="T7" fmla="*/ 0 h 1163"/>
                  <a:gd name="T8" fmla="*/ 0 w 1060"/>
                  <a:gd name="T9" fmla="*/ 0 h 1163"/>
                  <a:gd name="T10" fmla="*/ 0 w 1060"/>
                  <a:gd name="T11" fmla="*/ 0 h 1163"/>
                  <a:gd name="T12" fmla="*/ 0 w 1060"/>
                  <a:gd name="T13" fmla="*/ 0 h 1163"/>
                  <a:gd name="T14" fmla="*/ 0 w 1060"/>
                  <a:gd name="T15" fmla="*/ 0 h 1163"/>
                  <a:gd name="T16" fmla="*/ 0 w 1060"/>
                  <a:gd name="T17" fmla="*/ 0 h 1163"/>
                  <a:gd name="T18" fmla="*/ 0 w 1060"/>
                  <a:gd name="T19" fmla="*/ 0 h 1163"/>
                  <a:gd name="T20" fmla="*/ 0 w 1060"/>
                  <a:gd name="T21" fmla="*/ 0 h 1163"/>
                  <a:gd name="T22" fmla="*/ 0 w 1060"/>
                  <a:gd name="T23" fmla="*/ 0 h 1163"/>
                  <a:gd name="T24" fmla="*/ 0 w 1060"/>
                  <a:gd name="T25" fmla="*/ 0 h 1163"/>
                  <a:gd name="T26" fmla="*/ 0 w 1060"/>
                  <a:gd name="T27" fmla="*/ 0 h 1163"/>
                  <a:gd name="T28" fmla="*/ 0 w 1060"/>
                  <a:gd name="T29" fmla="*/ 0 h 1163"/>
                  <a:gd name="T30" fmla="*/ 0 w 1060"/>
                  <a:gd name="T31" fmla="*/ 0 h 1163"/>
                  <a:gd name="T32" fmla="*/ 0 w 1060"/>
                  <a:gd name="T33" fmla="*/ 0 h 1163"/>
                  <a:gd name="T34" fmla="*/ 0 w 1060"/>
                  <a:gd name="T35" fmla="*/ 0 h 1163"/>
                  <a:gd name="T36" fmla="*/ 0 w 1060"/>
                  <a:gd name="T37" fmla="*/ 0 h 1163"/>
                  <a:gd name="T38" fmla="*/ 0 w 1060"/>
                  <a:gd name="T39" fmla="*/ 0 h 1163"/>
                  <a:gd name="T40" fmla="*/ 0 w 1060"/>
                  <a:gd name="T41" fmla="*/ 0 h 1163"/>
                  <a:gd name="T42" fmla="*/ 0 w 1060"/>
                  <a:gd name="T43" fmla="*/ 0 h 1163"/>
                  <a:gd name="T44" fmla="*/ 0 w 1060"/>
                  <a:gd name="T45" fmla="*/ 0 h 1163"/>
                  <a:gd name="T46" fmla="*/ 0 w 1060"/>
                  <a:gd name="T47" fmla="*/ 0 h 1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0"/>
                  <a:gd name="T73" fmla="*/ 0 h 1163"/>
                  <a:gd name="T74" fmla="*/ 1060 w 1060"/>
                  <a:gd name="T75" fmla="*/ 1163 h 1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0" h="1163">
                    <a:moveTo>
                      <a:pt x="0" y="1082"/>
                    </a:moveTo>
                    <a:lnTo>
                      <a:pt x="3" y="1058"/>
                    </a:lnTo>
                    <a:lnTo>
                      <a:pt x="13" y="994"/>
                    </a:lnTo>
                    <a:lnTo>
                      <a:pt x="36" y="895"/>
                    </a:lnTo>
                    <a:lnTo>
                      <a:pt x="75" y="773"/>
                    </a:lnTo>
                    <a:lnTo>
                      <a:pt x="139" y="634"/>
                    </a:lnTo>
                    <a:lnTo>
                      <a:pt x="230" y="488"/>
                    </a:lnTo>
                    <a:lnTo>
                      <a:pt x="354" y="344"/>
                    </a:lnTo>
                    <a:lnTo>
                      <a:pt x="515" y="208"/>
                    </a:lnTo>
                    <a:lnTo>
                      <a:pt x="720" y="90"/>
                    </a:lnTo>
                    <a:lnTo>
                      <a:pt x="972" y="0"/>
                    </a:lnTo>
                    <a:lnTo>
                      <a:pt x="1060" y="79"/>
                    </a:lnTo>
                    <a:lnTo>
                      <a:pt x="1055" y="100"/>
                    </a:lnTo>
                    <a:lnTo>
                      <a:pt x="1038" y="158"/>
                    </a:lnTo>
                    <a:lnTo>
                      <a:pt x="1006" y="247"/>
                    </a:lnTo>
                    <a:lnTo>
                      <a:pt x="956" y="360"/>
                    </a:lnTo>
                    <a:lnTo>
                      <a:pt x="885" y="490"/>
                    </a:lnTo>
                    <a:lnTo>
                      <a:pt x="788" y="630"/>
                    </a:lnTo>
                    <a:lnTo>
                      <a:pt x="663" y="775"/>
                    </a:lnTo>
                    <a:lnTo>
                      <a:pt x="507" y="917"/>
                    </a:lnTo>
                    <a:lnTo>
                      <a:pt x="315" y="1047"/>
                    </a:lnTo>
                    <a:lnTo>
                      <a:pt x="84" y="1163"/>
                    </a:lnTo>
                    <a:lnTo>
                      <a:pt x="0" y="1082"/>
                    </a:lnTo>
                    <a:close/>
                  </a:path>
                </a:pathLst>
              </a:custGeom>
              <a:solidFill>
                <a:srgbClr val="FF698D"/>
              </a:solidFill>
              <a:ln w="9525">
                <a:noFill/>
                <a:round/>
                <a:headEnd/>
                <a:tailEnd/>
              </a:ln>
            </p:spPr>
            <p:txBody>
              <a:bodyPr/>
              <a:lstStyle/>
              <a:p>
                <a:endParaRPr lang="tr-TR"/>
              </a:p>
            </p:txBody>
          </p:sp>
          <p:sp>
            <p:nvSpPr>
              <p:cNvPr id="39969" name="Freeform 32"/>
              <p:cNvSpPr>
                <a:spLocks/>
              </p:cNvSpPr>
              <p:nvPr/>
            </p:nvSpPr>
            <p:spPr bwMode="auto">
              <a:xfrm rot="506214">
                <a:off x="4681" y="1644"/>
                <a:ext cx="330" cy="362"/>
              </a:xfrm>
              <a:custGeom>
                <a:avLst/>
                <a:gdLst>
                  <a:gd name="T0" fmla="*/ 0 w 1054"/>
                  <a:gd name="T1" fmla="*/ 0 h 1155"/>
                  <a:gd name="T2" fmla="*/ 0 w 1054"/>
                  <a:gd name="T3" fmla="*/ 0 h 1155"/>
                  <a:gd name="T4" fmla="*/ 0 w 1054"/>
                  <a:gd name="T5" fmla="*/ 0 h 1155"/>
                  <a:gd name="T6" fmla="*/ 0 w 1054"/>
                  <a:gd name="T7" fmla="*/ 0 h 1155"/>
                  <a:gd name="T8" fmla="*/ 0 w 1054"/>
                  <a:gd name="T9" fmla="*/ 0 h 1155"/>
                  <a:gd name="T10" fmla="*/ 0 w 1054"/>
                  <a:gd name="T11" fmla="*/ 0 h 1155"/>
                  <a:gd name="T12" fmla="*/ 0 w 1054"/>
                  <a:gd name="T13" fmla="*/ 0 h 1155"/>
                  <a:gd name="T14" fmla="*/ 0 w 1054"/>
                  <a:gd name="T15" fmla="*/ 0 h 1155"/>
                  <a:gd name="T16" fmla="*/ 0 w 1054"/>
                  <a:gd name="T17" fmla="*/ 0 h 1155"/>
                  <a:gd name="T18" fmla="*/ 0 w 1054"/>
                  <a:gd name="T19" fmla="*/ 0 h 1155"/>
                  <a:gd name="T20" fmla="*/ 0 w 1054"/>
                  <a:gd name="T21" fmla="*/ 0 h 1155"/>
                  <a:gd name="T22" fmla="*/ 0 w 1054"/>
                  <a:gd name="T23" fmla="*/ 0 h 1155"/>
                  <a:gd name="T24" fmla="*/ 0 w 1054"/>
                  <a:gd name="T25" fmla="*/ 0 h 1155"/>
                  <a:gd name="T26" fmla="*/ 0 w 1054"/>
                  <a:gd name="T27" fmla="*/ 0 h 1155"/>
                  <a:gd name="T28" fmla="*/ 0 w 1054"/>
                  <a:gd name="T29" fmla="*/ 0 h 1155"/>
                  <a:gd name="T30" fmla="*/ 0 w 1054"/>
                  <a:gd name="T31" fmla="*/ 0 h 1155"/>
                  <a:gd name="T32" fmla="*/ 0 w 1054"/>
                  <a:gd name="T33" fmla="*/ 0 h 1155"/>
                  <a:gd name="T34" fmla="*/ 0 w 1054"/>
                  <a:gd name="T35" fmla="*/ 0 h 1155"/>
                  <a:gd name="T36" fmla="*/ 0 w 1054"/>
                  <a:gd name="T37" fmla="*/ 0 h 1155"/>
                  <a:gd name="T38" fmla="*/ 0 w 1054"/>
                  <a:gd name="T39" fmla="*/ 0 h 1155"/>
                  <a:gd name="T40" fmla="*/ 0 w 1054"/>
                  <a:gd name="T41" fmla="*/ 0 h 1155"/>
                  <a:gd name="T42" fmla="*/ 0 w 1054"/>
                  <a:gd name="T43" fmla="*/ 0 h 1155"/>
                  <a:gd name="T44" fmla="*/ 0 w 1054"/>
                  <a:gd name="T45" fmla="*/ 0 h 1155"/>
                  <a:gd name="T46" fmla="*/ 0 w 1054"/>
                  <a:gd name="T47" fmla="*/ 0 h 1155"/>
                  <a:gd name="T48" fmla="*/ 0 w 1054"/>
                  <a:gd name="T49" fmla="*/ 0 h 1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4"/>
                  <a:gd name="T76" fmla="*/ 0 h 1155"/>
                  <a:gd name="T77" fmla="*/ 1054 w 1054"/>
                  <a:gd name="T78" fmla="*/ 1155 h 1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4" h="1155">
                    <a:moveTo>
                      <a:pt x="0" y="1075"/>
                    </a:moveTo>
                    <a:lnTo>
                      <a:pt x="3" y="1053"/>
                    </a:lnTo>
                    <a:lnTo>
                      <a:pt x="13" y="989"/>
                    </a:lnTo>
                    <a:lnTo>
                      <a:pt x="35" y="891"/>
                    </a:lnTo>
                    <a:lnTo>
                      <a:pt x="76" y="769"/>
                    </a:lnTo>
                    <a:lnTo>
                      <a:pt x="140" y="632"/>
                    </a:lnTo>
                    <a:lnTo>
                      <a:pt x="231" y="487"/>
                    </a:lnTo>
                    <a:lnTo>
                      <a:pt x="355" y="342"/>
                    </a:lnTo>
                    <a:lnTo>
                      <a:pt x="516" y="208"/>
                    </a:lnTo>
                    <a:lnTo>
                      <a:pt x="718" y="90"/>
                    </a:lnTo>
                    <a:lnTo>
                      <a:pt x="970" y="0"/>
                    </a:lnTo>
                    <a:lnTo>
                      <a:pt x="1054" y="76"/>
                    </a:lnTo>
                    <a:lnTo>
                      <a:pt x="1049" y="96"/>
                    </a:lnTo>
                    <a:lnTo>
                      <a:pt x="1031" y="153"/>
                    </a:lnTo>
                    <a:lnTo>
                      <a:pt x="998" y="240"/>
                    </a:lnTo>
                    <a:lnTo>
                      <a:pt x="947" y="351"/>
                    </a:lnTo>
                    <a:lnTo>
                      <a:pt x="874" y="480"/>
                    </a:lnTo>
                    <a:lnTo>
                      <a:pt x="776" y="619"/>
                    </a:lnTo>
                    <a:lnTo>
                      <a:pt x="651" y="763"/>
                    </a:lnTo>
                    <a:lnTo>
                      <a:pt x="496" y="904"/>
                    </a:lnTo>
                    <a:lnTo>
                      <a:pt x="307" y="1036"/>
                    </a:lnTo>
                    <a:lnTo>
                      <a:pt x="81" y="1155"/>
                    </a:lnTo>
                    <a:lnTo>
                      <a:pt x="1" y="1076"/>
                    </a:lnTo>
                    <a:lnTo>
                      <a:pt x="0" y="1075"/>
                    </a:lnTo>
                    <a:close/>
                  </a:path>
                </a:pathLst>
              </a:custGeom>
              <a:solidFill>
                <a:srgbClr val="FF6C8E"/>
              </a:solidFill>
              <a:ln w="9525">
                <a:noFill/>
                <a:round/>
                <a:headEnd/>
                <a:tailEnd/>
              </a:ln>
            </p:spPr>
            <p:txBody>
              <a:bodyPr/>
              <a:lstStyle/>
              <a:p>
                <a:endParaRPr lang="tr-TR"/>
              </a:p>
            </p:txBody>
          </p:sp>
          <p:sp>
            <p:nvSpPr>
              <p:cNvPr id="39970" name="Freeform 33"/>
              <p:cNvSpPr>
                <a:spLocks/>
              </p:cNvSpPr>
              <p:nvPr/>
            </p:nvSpPr>
            <p:spPr bwMode="auto">
              <a:xfrm rot="506214">
                <a:off x="4681" y="1645"/>
                <a:ext cx="329" cy="359"/>
              </a:xfrm>
              <a:custGeom>
                <a:avLst/>
                <a:gdLst>
                  <a:gd name="T0" fmla="*/ 0 w 1049"/>
                  <a:gd name="T1" fmla="*/ 0 h 1147"/>
                  <a:gd name="T2" fmla="*/ 0 w 1049"/>
                  <a:gd name="T3" fmla="*/ 0 h 1147"/>
                  <a:gd name="T4" fmla="*/ 0 w 1049"/>
                  <a:gd name="T5" fmla="*/ 0 h 1147"/>
                  <a:gd name="T6" fmla="*/ 0 w 1049"/>
                  <a:gd name="T7" fmla="*/ 0 h 1147"/>
                  <a:gd name="T8" fmla="*/ 0 w 1049"/>
                  <a:gd name="T9" fmla="*/ 0 h 1147"/>
                  <a:gd name="T10" fmla="*/ 0 w 1049"/>
                  <a:gd name="T11" fmla="*/ 0 h 1147"/>
                  <a:gd name="T12" fmla="*/ 0 w 1049"/>
                  <a:gd name="T13" fmla="*/ 0 h 1147"/>
                  <a:gd name="T14" fmla="*/ 0 w 1049"/>
                  <a:gd name="T15" fmla="*/ 0 h 1147"/>
                  <a:gd name="T16" fmla="*/ 0 w 1049"/>
                  <a:gd name="T17" fmla="*/ 0 h 1147"/>
                  <a:gd name="T18" fmla="*/ 0 w 1049"/>
                  <a:gd name="T19" fmla="*/ 0 h 1147"/>
                  <a:gd name="T20" fmla="*/ 0 w 1049"/>
                  <a:gd name="T21" fmla="*/ 0 h 1147"/>
                  <a:gd name="T22" fmla="*/ 0 w 1049"/>
                  <a:gd name="T23" fmla="*/ 0 h 1147"/>
                  <a:gd name="T24" fmla="*/ 0 w 1049"/>
                  <a:gd name="T25" fmla="*/ 0 h 1147"/>
                  <a:gd name="T26" fmla="*/ 0 w 1049"/>
                  <a:gd name="T27" fmla="*/ 0 h 1147"/>
                  <a:gd name="T28" fmla="*/ 0 w 1049"/>
                  <a:gd name="T29" fmla="*/ 0 h 1147"/>
                  <a:gd name="T30" fmla="*/ 0 w 1049"/>
                  <a:gd name="T31" fmla="*/ 0 h 1147"/>
                  <a:gd name="T32" fmla="*/ 0 w 1049"/>
                  <a:gd name="T33" fmla="*/ 0 h 1147"/>
                  <a:gd name="T34" fmla="*/ 0 w 1049"/>
                  <a:gd name="T35" fmla="*/ 0 h 1147"/>
                  <a:gd name="T36" fmla="*/ 0 w 1049"/>
                  <a:gd name="T37" fmla="*/ 0 h 1147"/>
                  <a:gd name="T38" fmla="*/ 0 w 1049"/>
                  <a:gd name="T39" fmla="*/ 0 h 1147"/>
                  <a:gd name="T40" fmla="*/ 0 w 1049"/>
                  <a:gd name="T41" fmla="*/ 0 h 1147"/>
                  <a:gd name="T42" fmla="*/ 0 w 1049"/>
                  <a:gd name="T43" fmla="*/ 0 h 1147"/>
                  <a:gd name="T44" fmla="*/ 0 w 1049"/>
                  <a:gd name="T45" fmla="*/ 0 h 1147"/>
                  <a:gd name="T46" fmla="*/ 0 w 1049"/>
                  <a:gd name="T47" fmla="*/ 0 h 1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9"/>
                  <a:gd name="T73" fmla="*/ 0 h 1147"/>
                  <a:gd name="T74" fmla="*/ 1049 w 1049"/>
                  <a:gd name="T75" fmla="*/ 1147 h 1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9" h="1147">
                    <a:moveTo>
                      <a:pt x="0" y="1071"/>
                    </a:moveTo>
                    <a:lnTo>
                      <a:pt x="2" y="1048"/>
                    </a:lnTo>
                    <a:lnTo>
                      <a:pt x="13" y="984"/>
                    </a:lnTo>
                    <a:lnTo>
                      <a:pt x="36" y="888"/>
                    </a:lnTo>
                    <a:lnTo>
                      <a:pt x="77" y="767"/>
                    </a:lnTo>
                    <a:lnTo>
                      <a:pt x="141" y="630"/>
                    </a:lnTo>
                    <a:lnTo>
                      <a:pt x="231" y="486"/>
                    </a:lnTo>
                    <a:lnTo>
                      <a:pt x="355" y="342"/>
                    </a:lnTo>
                    <a:lnTo>
                      <a:pt x="515" y="208"/>
                    </a:lnTo>
                    <a:lnTo>
                      <a:pt x="717" y="91"/>
                    </a:lnTo>
                    <a:lnTo>
                      <a:pt x="968" y="0"/>
                    </a:lnTo>
                    <a:lnTo>
                      <a:pt x="1049" y="74"/>
                    </a:lnTo>
                    <a:lnTo>
                      <a:pt x="1044" y="93"/>
                    </a:lnTo>
                    <a:lnTo>
                      <a:pt x="1025" y="148"/>
                    </a:lnTo>
                    <a:lnTo>
                      <a:pt x="990" y="234"/>
                    </a:lnTo>
                    <a:lnTo>
                      <a:pt x="938" y="343"/>
                    </a:lnTo>
                    <a:lnTo>
                      <a:pt x="863" y="471"/>
                    </a:lnTo>
                    <a:lnTo>
                      <a:pt x="765" y="609"/>
                    </a:lnTo>
                    <a:lnTo>
                      <a:pt x="640" y="751"/>
                    </a:lnTo>
                    <a:lnTo>
                      <a:pt x="486" y="893"/>
                    </a:lnTo>
                    <a:lnTo>
                      <a:pt x="299" y="1026"/>
                    </a:lnTo>
                    <a:lnTo>
                      <a:pt x="77" y="1147"/>
                    </a:lnTo>
                    <a:lnTo>
                      <a:pt x="0" y="1071"/>
                    </a:lnTo>
                    <a:close/>
                  </a:path>
                </a:pathLst>
              </a:custGeom>
              <a:solidFill>
                <a:srgbClr val="FF6F90"/>
              </a:solidFill>
              <a:ln w="9525">
                <a:noFill/>
                <a:round/>
                <a:headEnd/>
                <a:tailEnd/>
              </a:ln>
            </p:spPr>
            <p:txBody>
              <a:bodyPr/>
              <a:lstStyle/>
              <a:p>
                <a:endParaRPr lang="tr-TR"/>
              </a:p>
            </p:txBody>
          </p:sp>
          <p:sp>
            <p:nvSpPr>
              <p:cNvPr id="39971" name="Freeform 34"/>
              <p:cNvSpPr>
                <a:spLocks/>
              </p:cNvSpPr>
              <p:nvPr/>
            </p:nvSpPr>
            <p:spPr bwMode="auto">
              <a:xfrm rot="506214">
                <a:off x="4682" y="1646"/>
                <a:ext cx="327" cy="356"/>
              </a:xfrm>
              <a:custGeom>
                <a:avLst/>
                <a:gdLst>
                  <a:gd name="T0" fmla="*/ 0 w 1045"/>
                  <a:gd name="T1" fmla="*/ 0 h 1139"/>
                  <a:gd name="T2" fmla="*/ 0 w 1045"/>
                  <a:gd name="T3" fmla="*/ 0 h 1139"/>
                  <a:gd name="T4" fmla="*/ 0 w 1045"/>
                  <a:gd name="T5" fmla="*/ 0 h 1139"/>
                  <a:gd name="T6" fmla="*/ 0 w 1045"/>
                  <a:gd name="T7" fmla="*/ 0 h 1139"/>
                  <a:gd name="T8" fmla="*/ 0 w 1045"/>
                  <a:gd name="T9" fmla="*/ 0 h 1139"/>
                  <a:gd name="T10" fmla="*/ 0 w 1045"/>
                  <a:gd name="T11" fmla="*/ 0 h 1139"/>
                  <a:gd name="T12" fmla="*/ 0 w 1045"/>
                  <a:gd name="T13" fmla="*/ 0 h 1139"/>
                  <a:gd name="T14" fmla="*/ 0 w 1045"/>
                  <a:gd name="T15" fmla="*/ 0 h 1139"/>
                  <a:gd name="T16" fmla="*/ 0 w 1045"/>
                  <a:gd name="T17" fmla="*/ 0 h 1139"/>
                  <a:gd name="T18" fmla="*/ 0 w 1045"/>
                  <a:gd name="T19" fmla="*/ 0 h 1139"/>
                  <a:gd name="T20" fmla="*/ 0 w 1045"/>
                  <a:gd name="T21" fmla="*/ 0 h 1139"/>
                  <a:gd name="T22" fmla="*/ 0 w 1045"/>
                  <a:gd name="T23" fmla="*/ 0 h 1139"/>
                  <a:gd name="T24" fmla="*/ 0 w 1045"/>
                  <a:gd name="T25" fmla="*/ 0 h 1139"/>
                  <a:gd name="T26" fmla="*/ 0 w 1045"/>
                  <a:gd name="T27" fmla="*/ 0 h 1139"/>
                  <a:gd name="T28" fmla="*/ 0 w 1045"/>
                  <a:gd name="T29" fmla="*/ 0 h 1139"/>
                  <a:gd name="T30" fmla="*/ 0 w 1045"/>
                  <a:gd name="T31" fmla="*/ 0 h 1139"/>
                  <a:gd name="T32" fmla="*/ 0 w 1045"/>
                  <a:gd name="T33" fmla="*/ 0 h 1139"/>
                  <a:gd name="T34" fmla="*/ 0 w 1045"/>
                  <a:gd name="T35" fmla="*/ 0 h 1139"/>
                  <a:gd name="T36" fmla="*/ 0 w 1045"/>
                  <a:gd name="T37" fmla="*/ 0 h 1139"/>
                  <a:gd name="T38" fmla="*/ 0 w 1045"/>
                  <a:gd name="T39" fmla="*/ 0 h 1139"/>
                  <a:gd name="T40" fmla="*/ 0 w 1045"/>
                  <a:gd name="T41" fmla="*/ 0 h 1139"/>
                  <a:gd name="T42" fmla="*/ 0 w 1045"/>
                  <a:gd name="T43" fmla="*/ 0 h 1139"/>
                  <a:gd name="T44" fmla="*/ 0 w 1045"/>
                  <a:gd name="T45" fmla="*/ 0 h 1139"/>
                  <a:gd name="T46" fmla="*/ 0 w 1045"/>
                  <a:gd name="T47" fmla="*/ 0 h 1139"/>
                  <a:gd name="T48" fmla="*/ 0 w 1045"/>
                  <a:gd name="T49" fmla="*/ 0 h 1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5"/>
                  <a:gd name="T76" fmla="*/ 0 h 1139"/>
                  <a:gd name="T77" fmla="*/ 1045 w 1045"/>
                  <a:gd name="T78" fmla="*/ 1139 h 11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5" h="1139">
                    <a:moveTo>
                      <a:pt x="0" y="1065"/>
                    </a:moveTo>
                    <a:lnTo>
                      <a:pt x="3" y="1043"/>
                    </a:lnTo>
                    <a:lnTo>
                      <a:pt x="13" y="980"/>
                    </a:lnTo>
                    <a:lnTo>
                      <a:pt x="37" y="883"/>
                    </a:lnTo>
                    <a:lnTo>
                      <a:pt x="79" y="765"/>
                    </a:lnTo>
                    <a:lnTo>
                      <a:pt x="142" y="628"/>
                    </a:lnTo>
                    <a:lnTo>
                      <a:pt x="232" y="485"/>
                    </a:lnTo>
                    <a:lnTo>
                      <a:pt x="356" y="343"/>
                    </a:lnTo>
                    <a:lnTo>
                      <a:pt x="516" y="208"/>
                    </a:lnTo>
                    <a:lnTo>
                      <a:pt x="717" y="92"/>
                    </a:lnTo>
                    <a:lnTo>
                      <a:pt x="965" y="0"/>
                    </a:lnTo>
                    <a:lnTo>
                      <a:pt x="1045" y="70"/>
                    </a:lnTo>
                    <a:lnTo>
                      <a:pt x="1039" y="91"/>
                    </a:lnTo>
                    <a:lnTo>
                      <a:pt x="1019" y="145"/>
                    </a:lnTo>
                    <a:lnTo>
                      <a:pt x="983" y="228"/>
                    </a:lnTo>
                    <a:lnTo>
                      <a:pt x="928" y="337"/>
                    </a:lnTo>
                    <a:lnTo>
                      <a:pt x="853" y="461"/>
                    </a:lnTo>
                    <a:lnTo>
                      <a:pt x="754" y="597"/>
                    </a:lnTo>
                    <a:lnTo>
                      <a:pt x="629" y="738"/>
                    </a:lnTo>
                    <a:lnTo>
                      <a:pt x="477" y="881"/>
                    </a:lnTo>
                    <a:lnTo>
                      <a:pt x="292" y="1017"/>
                    </a:lnTo>
                    <a:lnTo>
                      <a:pt x="75" y="1139"/>
                    </a:lnTo>
                    <a:lnTo>
                      <a:pt x="0" y="1067"/>
                    </a:lnTo>
                    <a:lnTo>
                      <a:pt x="0" y="1065"/>
                    </a:lnTo>
                    <a:close/>
                  </a:path>
                </a:pathLst>
              </a:custGeom>
              <a:solidFill>
                <a:srgbClr val="FF7191"/>
              </a:solidFill>
              <a:ln w="9525">
                <a:noFill/>
                <a:round/>
                <a:headEnd/>
                <a:tailEnd/>
              </a:ln>
            </p:spPr>
            <p:txBody>
              <a:bodyPr/>
              <a:lstStyle/>
              <a:p>
                <a:endParaRPr lang="tr-TR"/>
              </a:p>
            </p:txBody>
          </p:sp>
          <p:sp>
            <p:nvSpPr>
              <p:cNvPr id="39972" name="Freeform 35"/>
              <p:cNvSpPr>
                <a:spLocks/>
              </p:cNvSpPr>
              <p:nvPr/>
            </p:nvSpPr>
            <p:spPr bwMode="auto">
              <a:xfrm rot="506214">
                <a:off x="4683" y="1647"/>
                <a:ext cx="325" cy="354"/>
              </a:xfrm>
              <a:custGeom>
                <a:avLst/>
                <a:gdLst>
                  <a:gd name="T0" fmla="*/ 0 w 1041"/>
                  <a:gd name="T1" fmla="*/ 0 h 1131"/>
                  <a:gd name="T2" fmla="*/ 0 w 1041"/>
                  <a:gd name="T3" fmla="*/ 0 h 1131"/>
                  <a:gd name="T4" fmla="*/ 0 w 1041"/>
                  <a:gd name="T5" fmla="*/ 0 h 1131"/>
                  <a:gd name="T6" fmla="*/ 0 w 1041"/>
                  <a:gd name="T7" fmla="*/ 0 h 1131"/>
                  <a:gd name="T8" fmla="*/ 0 w 1041"/>
                  <a:gd name="T9" fmla="*/ 0 h 1131"/>
                  <a:gd name="T10" fmla="*/ 0 w 1041"/>
                  <a:gd name="T11" fmla="*/ 0 h 1131"/>
                  <a:gd name="T12" fmla="*/ 0 w 1041"/>
                  <a:gd name="T13" fmla="*/ 0 h 1131"/>
                  <a:gd name="T14" fmla="*/ 0 w 1041"/>
                  <a:gd name="T15" fmla="*/ 0 h 1131"/>
                  <a:gd name="T16" fmla="*/ 0 w 1041"/>
                  <a:gd name="T17" fmla="*/ 0 h 1131"/>
                  <a:gd name="T18" fmla="*/ 0 w 1041"/>
                  <a:gd name="T19" fmla="*/ 0 h 1131"/>
                  <a:gd name="T20" fmla="*/ 0 w 1041"/>
                  <a:gd name="T21" fmla="*/ 0 h 1131"/>
                  <a:gd name="T22" fmla="*/ 0 w 1041"/>
                  <a:gd name="T23" fmla="*/ 0 h 1131"/>
                  <a:gd name="T24" fmla="*/ 0 w 1041"/>
                  <a:gd name="T25" fmla="*/ 0 h 1131"/>
                  <a:gd name="T26" fmla="*/ 0 w 1041"/>
                  <a:gd name="T27" fmla="*/ 0 h 1131"/>
                  <a:gd name="T28" fmla="*/ 0 w 1041"/>
                  <a:gd name="T29" fmla="*/ 0 h 1131"/>
                  <a:gd name="T30" fmla="*/ 0 w 1041"/>
                  <a:gd name="T31" fmla="*/ 0 h 1131"/>
                  <a:gd name="T32" fmla="*/ 0 w 1041"/>
                  <a:gd name="T33" fmla="*/ 0 h 1131"/>
                  <a:gd name="T34" fmla="*/ 0 w 1041"/>
                  <a:gd name="T35" fmla="*/ 0 h 1131"/>
                  <a:gd name="T36" fmla="*/ 0 w 1041"/>
                  <a:gd name="T37" fmla="*/ 0 h 1131"/>
                  <a:gd name="T38" fmla="*/ 0 w 1041"/>
                  <a:gd name="T39" fmla="*/ 0 h 1131"/>
                  <a:gd name="T40" fmla="*/ 0 w 1041"/>
                  <a:gd name="T41" fmla="*/ 0 h 1131"/>
                  <a:gd name="T42" fmla="*/ 0 w 1041"/>
                  <a:gd name="T43" fmla="*/ 0 h 1131"/>
                  <a:gd name="T44" fmla="*/ 0 w 1041"/>
                  <a:gd name="T45" fmla="*/ 0 h 1131"/>
                  <a:gd name="T46" fmla="*/ 0 w 1041"/>
                  <a:gd name="T47" fmla="*/ 0 h 1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1"/>
                  <a:gd name="T73" fmla="*/ 0 h 1131"/>
                  <a:gd name="T74" fmla="*/ 1041 w 1041"/>
                  <a:gd name="T75" fmla="*/ 1131 h 1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1" h="1131">
                    <a:moveTo>
                      <a:pt x="0" y="1060"/>
                    </a:moveTo>
                    <a:lnTo>
                      <a:pt x="4" y="1037"/>
                    </a:lnTo>
                    <a:lnTo>
                      <a:pt x="15" y="974"/>
                    </a:lnTo>
                    <a:lnTo>
                      <a:pt x="38" y="879"/>
                    </a:lnTo>
                    <a:lnTo>
                      <a:pt x="80" y="760"/>
                    </a:lnTo>
                    <a:lnTo>
                      <a:pt x="143" y="626"/>
                    </a:lnTo>
                    <a:lnTo>
                      <a:pt x="235" y="483"/>
                    </a:lnTo>
                    <a:lnTo>
                      <a:pt x="358" y="342"/>
                    </a:lnTo>
                    <a:lnTo>
                      <a:pt x="517" y="208"/>
                    </a:lnTo>
                    <a:lnTo>
                      <a:pt x="718" y="91"/>
                    </a:lnTo>
                    <a:lnTo>
                      <a:pt x="964" y="0"/>
                    </a:lnTo>
                    <a:lnTo>
                      <a:pt x="1041" y="67"/>
                    </a:lnTo>
                    <a:lnTo>
                      <a:pt x="1035" y="86"/>
                    </a:lnTo>
                    <a:lnTo>
                      <a:pt x="1013" y="140"/>
                    </a:lnTo>
                    <a:lnTo>
                      <a:pt x="976" y="222"/>
                    </a:lnTo>
                    <a:lnTo>
                      <a:pt x="920" y="328"/>
                    </a:lnTo>
                    <a:lnTo>
                      <a:pt x="843" y="450"/>
                    </a:lnTo>
                    <a:lnTo>
                      <a:pt x="744" y="586"/>
                    </a:lnTo>
                    <a:lnTo>
                      <a:pt x="619" y="726"/>
                    </a:lnTo>
                    <a:lnTo>
                      <a:pt x="467" y="869"/>
                    </a:lnTo>
                    <a:lnTo>
                      <a:pt x="286" y="1005"/>
                    </a:lnTo>
                    <a:lnTo>
                      <a:pt x="73" y="1131"/>
                    </a:lnTo>
                    <a:lnTo>
                      <a:pt x="0" y="1060"/>
                    </a:lnTo>
                    <a:close/>
                  </a:path>
                </a:pathLst>
              </a:custGeom>
              <a:solidFill>
                <a:srgbClr val="FF7492"/>
              </a:solidFill>
              <a:ln w="9525">
                <a:noFill/>
                <a:round/>
                <a:headEnd/>
                <a:tailEnd/>
              </a:ln>
            </p:spPr>
            <p:txBody>
              <a:bodyPr/>
              <a:lstStyle/>
              <a:p>
                <a:endParaRPr lang="tr-TR"/>
              </a:p>
            </p:txBody>
          </p:sp>
          <p:sp>
            <p:nvSpPr>
              <p:cNvPr id="39973" name="Freeform 36"/>
              <p:cNvSpPr>
                <a:spLocks/>
              </p:cNvSpPr>
              <p:nvPr/>
            </p:nvSpPr>
            <p:spPr bwMode="auto">
              <a:xfrm rot="506214">
                <a:off x="4683" y="1648"/>
                <a:ext cx="324" cy="351"/>
              </a:xfrm>
              <a:custGeom>
                <a:avLst/>
                <a:gdLst>
                  <a:gd name="T0" fmla="*/ 0 w 1036"/>
                  <a:gd name="T1" fmla="*/ 0 h 1123"/>
                  <a:gd name="T2" fmla="*/ 0 w 1036"/>
                  <a:gd name="T3" fmla="*/ 0 h 1123"/>
                  <a:gd name="T4" fmla="*/ 0 w 1036"/>
                  <a:gd name="T5" fmla="*/ 0 h 1123"/>
                  <a:gd name="T6" fmla="*/ 0 w 1036"/>
                  <a:gd name="T7" fmla="*/ 0 h 1123"/>
                  <a:gd name="T8" fmla="*/ 0 w 1036"/>
                  <a:gd name="T9" fmla="*/ 0 h 1123"/>
                  <a:gd name="T10" fmla="*/ 0 w 1036"/>
                  <a:gd name="T11" fmla="*/ 0 h 1123"/>
                  <a:gd name="T12" fmla="*/ 0 w 1036"/>
                  <a:gd name="T13" fmla="*/ 0 h 1123"/>
                  <a:gd name="T14" fmla="*/ 0 w 1036"/>
                  <a:gd name="T15" fmla="*/ 0 h 1123"/>
                  <a:gd name="T16" fmla="*/ 0 w 1036"/>
                  <a:gd name="T17" fmla="*/ 0 h 1123"/>
                  <a:gd name="T18" fmla="*/ 0 w 1036"/>
                  <a:gd name="T19" fmla="*/ 0 h 1123"/>
                  <a:gd name="T20" fmla="*/ 0 w 1036"/>
                  <a:gd name="T21" fmla="*/ 0 h 1123"/>
                  <a:gd name="T22" fmla="*/ 0 w 1036"/>
                  <a:gd name="T23" fmla="*/ 0 h 1123"/>
                  <a:gd name="T24" fmla="*/ 0 w 1036"/>
                  <a:gd name="T25" fmla="*/ 0 h 1123"/>
                  <a:gd name="T26" fmla="*/ 0 w 1036"/>
                  <a:gd name="T27" fmla="*/ 0 h 1123"/>
                  <a:gd name="T28" fmla="*/ 0 w 1036"/>
                  <a:gd name="T29" fmla="*/ 0 h 1123"/>
                  <a:gd name="T30" fmla="*/ 0 w 1036"/>
                  <a:gd name="T31" fmla="*/ 0 h 1123"/>
                  <a:gd name="T32" fmla="*/ 0 w 1036"/>
                  <a:gd name="T33" fmla="*/ 0 h 1123"/>
                  <a:gd name="T34" fmla="*/ 0 w 1036"/>
                  <a:gd name="T35" fmla="*/ 0 h 1123"/>
                  <a:gd name="T36" fmla="*/ 0 w 1036"/>
                  <a:gd name="T37" fmla="*/ 0 h 1123"/>
                  <a:gd name="T38" fmla="*/ 0 w 1036"/>
                  <a:gd name="T39" fmla="*/ 0 h 1123"/>
                  <a:gd name="T40" fmla="*/ 0 w 1036"/>
                  <a:gd name="T41" fmla="*/ 0 h 1123"/>
                  <a:gd name="T42" fmla="*/ 0 w 1036"/>
                  <a:gd name="T43" fmla="*/ 0 h 1123"/>
                  <a:gd name="T44" fmla="*/ 0 w 1036"/>
                  <a:gd name="T45" fmla="*/ 0 h 1123"/>
                  <a:gd name="T46" fmla="*/ 0 w 1036"/>
                  <a:gd name="T47" fmla="*/ 0 h 1123"/>
                  <a:gd name="T48" fmla="*/ 0 w 1036"/>
                  <a:gd name="T49" fmla="*/ 0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6"/>
                  <a:gd name="T76" fmla="*/ 0 h 1123"/>
                  <a:gd name="T77" fmla="*/ 1036 w 1036"/>
                  <a:gd name="T78" fmla="*/ 1123 h 1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6" h="1123">
                    <a:moveTo>
                      <a:pt x="0" y="1054"/>
                    </a:moveTo>
                    <a:lnTo>
                      <a:pt x="3" y="1032"/>
                    </a:lnTo>
                    <a:lnTo>
                      <a:pt x="14" y="970"/>
                    </a:lnTo>
                    <a:lnTo>
                      <a:pt x="38" y="876"/>
                    </a:lnTo>
                    <a:lnTo>
                      <a:pt x="81" y="758"/>
                    </a:lnTo>
                    <a:lnTo>
                      <a:pt x="144" y="624"/>
                    </a:lnTo>
                    <a:lnTo>
                      <a:pt x="235" y="483"/>
                    </a:lnTo>
                    <a:lnTo>
                      <a:pt x="358" y="342"/>
                    </a:lnTo>
                    <a:lnTo>
                      <a:pt x="517" y="209"/>
                    </a:lnTo>
                    <a:lnTo>
                      <a:pt x="717" y="92"/>
                    </a:lnTo>
                    <a:lnTo>
                      <a:pt x="962" y="0"/>
                    </a:lnTo>
                    <a:lnTo>
                      <a:pt x="1036" y="65"/>
                    </a:lnTo>
                    <a:lnTo>
                      <a:pt x="1029" y="84"/>
                    </a:lnTo>
                    <a:lnTo>
                      <a:pt x="1006" y="137"/>
                    </a:lnTo>
                    <a:lnTo>
                      <a:pt x="968" y="216"/>
                    </a:lnTo>
                    <a:lnTo>
                      <a:pt x="910" y="320"/>
                    </a:lnTo>
                    <a:lnTo>
                      <a:pt x="832" y="441"/>
                    </a:lnTo>
                    <a:lnTo>
                      <a:pt x="731" y="574"/>
                    </a:lnTo>
                    <a:lnTo>
                      <a:pt x="607" y="714"/>
                    </a:lnTo>
                    <a:lnTo>
                      <a:pt x="457" y="857"/>
                    </a:lnTo>
                    <a:lnTo>
                      <a:pt x="278" y="995"/>
                    </a:lnTo>
                    <a:lnTo>
                      <a:pt x="71" y="1123"/>
                    </a:lnTo>
                    <a:lnTo>
                      <a:pt x="1" y="1054"/>
                    </a:lnTo>
                    <a:lnTo>
                      <a:pt x="0" y="1054"/>
                    </a:lnTo>
                    <a:close/>
                  </a:path>
                </a:pathLst>
              </a:custGeom>
              <a:solidFill>
                <a:srgbClr val="FF7794"/>
              </a:solidFill>
              <a:ln w="9525">
                <a:noFill/>
                <a:round/>
                <a:headEnd/>
                <a:tailEnd/>
              </a:ln>
            </p:spPr>
            <p:txBody>
              <a:bodyPr/>
              <a:lstStyle/>
              <a:p>
                <a:endParaRPr lang="tr-TR"/>
              </a:p>
            </p:txBody>
          </p:sp>
          <p:sp>
            <p:nvSpPr>
              <p:cNvPr id="39974" name="Freeform 37"/>
              <p:cNvSpPr>
                <a:spLocks/>
              </p:cNvSpPr>
              <p:nvPr/>
            </p:nvSpPr>
            <p:spPr bwMode="auto">
              <a:xfrm rot="506214">
                <a:off x="4683" y="1648"/>
                <a:ext cx="323" cy="349"/>
              </a:xfrm>
              <a:custGeom>
                <a:avLst/>
                <a:gdLst>
                  <a:gd name="T0" fmla="*/ 0 w 1031"/>
                  <a:gd name="T1" fmla="*/ 0 h 1115"/>
                  <a:gd name="T2" fmla="*/ 0 w 1031"/>
                  <a:gd name="T3" fmla="*/ 0 h 1115"/>
                  <a:gd name="T4" fmla="*/ 0 w 1031"/>
                  <a:gd name="T5" fmla="*/ 0 h 1115"/>
                  <a:gd name="T6" fmla="*/ 0 w 1031"/>
                  <a:gd name="T7" fmla="*/ 0 h 1115"/>
                  <a:gd name="T8" fmla="*/ 0 w 1031"/>
                  <a:gd name="T9" fmla="*/ 0 h 1115"/>
                  <a:gd name="T10" fmla="*/ 0 w 1031"/>
                  <a:gd name="T11" fmla="*/ 0 h 1115"/>
                  <a:gd name="T12" fmla="*/ 0 w 1031"/>
                  <a:gd name="T13" fmla="*/ 0 h 1115"/>
                  <a:gd name="T14" fmla="*/ 0 w 1031"/>
                  <a:gd name="T15" fmla="*/ 0 h 1115"/>
                  <a:gd name="T16" fmla="*/ 0 w 1031"/>
                  <a:gd name="T17" fmla="*/ 0 h 1115"/>
                  <a:gd name="T18" fmla="*/ 0 w 1031"/>
                  <a:gd name="T19" fmla="*/ 0 h 1115"/>
                  <a:gd name="T20" fmla="*/ 0 w 1031"/>
                  <a:gd name="T21" fmla="*/ 0 h 1115"/>
                  <a:gd name="T22" fmla="*/ 0 w 1031"/>
                  <a:gd name="T23" fmla="*/ 0 h 1115"/>
                  <a:gd name="T24" fmla="*/ 0 w 1031"/>
                  <a:gd name="T25" fmla="*/ 0 h 1115"/>
                  <a:gd name="T26" fmla="*/ 0 w 1031"/>
                  <a:gd name="T27" fmla="*/ 0 h 1115"/>
                  <a:gd name="T28" fmla="*/ 0 w 1031"/>
                  <a:gd name="T29" fmla="*/ 0 h 1115"/>
                  <a:gd name="T30" fmla="*/ 0 w 1031"/>
                  <a:gd name="T31" fmla="*/ 0 h 1115"/>
                  <a:gd name="T32" fmla="*/ 0 w 1031"/>
                  <a:gd name="T33" fmla="*/ 0 h 1115"/>
                  <a:gd name="T34" fmla="*/ 0 w 1031"/>
                  <a:gd name="T35" fmla="*/ 0 h 1115"/>
                  <a:gd name="T36" fmla="*/ 0 w 1031"/>
                  <a:gd name="T37" fmla="*/ 0 h 1115"/>
                  <a:gd name="T38" fmla="*/ 0 w 1031"/>
                  <a:gd name="T39" fmla="*/ 0 h 1115"/>
                  <a:gd name="T40" fmla="*/ 0 w 1031"/>
                  <a:gd name="T41" fmla="*/ 0 h 1115"/>
                  <a:gd name="T42" fmla="*/ 0 w 1031"/>
                  <a:gd name="T43" fmla="*/ 0 h 1115"/>
                  <a:gd name="T44" fmla="*/ 0 w 1031"/>
                  <a:gd name="T45" fmla="*/ 0 h 1115"/>
                  <a:gd name="T46" fmla="*/ 0 w 1031"/>
                  <a:gd name="T47" fmla="*/ 0 h 1115"/>
                  <a:gd name="T48" fmla="*/ 0 w 1031"/>
                  <a:gd name="T49" fmla="*/ 0 h 1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1115"/>
                  <a:gd name="T77" fmla="*/ 1031 w 1031"/>
                  <a:gd name="T78" fmla="*/ 1115 h 1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1115">
                    <a:moveTo>
                      <a:pt x="0" y="1049"/>
                    </a:moveTo>
                    <a:lnTo>
                      <a:pt x="2" y="1027"/>
                    </a:lnTo>
                    <a:lnTo>
                      <a:pt x="14" y="966"/>
                    </a:lnTo>
                    <a:lnTo>
                      <a:pt x="38" y="873"/>
                    </a:lnTo>
                    <a:lnTo>
                      <a:pt x="81" y="755"/>
                    </a:lnTo>
                    <a:lnTo>
                      <a:pt x="145" y="623"/>
                    </a:lnTo>
                    <a:lnTo>
                      <a:pt x="236" y="482"/>
                    </a:lnTo>
                    <a:lnTo>
                      <a:pt x="359" y="342"/>
                    </a:lnTo>
                    <a:lnTo>
                      <a:pt x="517" y="210"/>
                    </a:lnTo>
                    <a:lnTo>
                      <a:pt x="716" y="93"/>
                    </a:lnTo>
                    <a:lnTo>
                      <a:pt x="959" y="0"/>
                    </a:lnTo>
                    <a:lnTo>
                      <a:pt x="1031" y="63"/>
                    </a:lnTo>
                    <a:lnTo>
                      <a:pt x="1023" y="81"/>
                    </a:lnTo>
                    <a:lnTo>
                      <a:pt x="1001" y="132"/>
                    </a:lnTo>
                    <a:lnTo>
                      <a:pt x="960" y="211"/>
                    </a:lnTo>
                    <a:lnTo>
                      <a:pt x="901" y="313"/>
                    </a:lnTo>
                    <a:lnTo>
                      <a:pt x="821" y="432"/>
                    </a:lnTo>
                    <a:lnTo>
                      <a:pt x="720" y="564"/>
                    </a:lnTo>
                    <a:lnTo>
                      <a:pt x="596" y="703"/>
                    </a:lnTo>
                    <a:lnTo>
                      <a:pt x="446" y="846"/>
                    </a:lnTo>
                    <a:lnTo>
                      <a:pt x="270" y="985"/>
                    </a:lnTo>
                    <a:lnTo>
                      <a:pt x="68" y="1115"/>
                    </a:lnTo>
                    <a:lnTo>
                      <a:pt x="0" y="1050"/>
                    </a:lnTo>
                    <a:lnTo>
                      <a:pt x="0" y="1049"/>
                    </a:lnTo>
                    <a:close/>
                  </a:path>
                </a:pathLst>
              </a:custGeom>
              <a:solidFill>
                <a:srgbClr val="FF7A95"/>
              </a:solidFill>
              <a:ln w="9525">
                <a:noFill/>
                <a:round/>
                <a:headEnd/>
                <a:tailEnd/>
              </a:ln>
            </p:spPr>
            <p:txBody>
              <a:bodyPr/>
              <a:lstStyle/>
              <a:p>
                <a:endParaRPr lang="tr-TR"/>
              </a:p>
            </p:txBody>
          </p:sp>
          <p:sp>
            <p:nvSpPr>
              <p:cNvPr id="39975" name="Freeform 38"/>
              <p:cNvSpPr>
                <a:spLocks/>
              </p:cNvSpPr>
              <p:nvPr/>
            </p:nvSpPr>
            <p:spPr bwMode="auto">
              <a:xfrm rot="506214">
                <a:off x="4684" y="1649"/>
                <a:ext cx="321" cy="346"/>
              </a:xfrm>
              <a:custGeom>
                <a:avLst/>
                <a:gdLst>
                  <a:gd name="T0" fmla="*/ 0 w 1027"/>
                  <a:gd name="T1" fmla="*/ 0 h 1109"/>
                  <a:gd name="T2" fmla="*/ 0 w 1027"/>
                  <a:gd name="T3" fmla="*/ 0 h 1109"/>
                  <a:gd name="T4" fmla="*/ 0 w 1027"/>
                  <a:gd name="T5" fmla="*/ 0 h 1109"/>
                  <a:gd name="T6" fmla="*/ 0 w 1027"/>
                  <a:gd name="T7" fmla="*/ 0 h 1109"/>
                  <a:gd name="T8" fmla="*/ 0 w 1027"/>
                  <a:gd name="T9" fmla="*/ 0 h 1109"/>
                  <a:gd name="T10" fmla="*/ 0 w 1027"/>
                  <a:gd name="T11" fmla="*/ 0 h 1109"/>
                  <a:gd name="T12" fmla="*/ 0 w 1027"/>
                  <a:gd name="T13" fmla="*/ 0 h 1109"/>
                  <a:gd name="T14" fmla="*/ 0 w 1027"/>
                  <a:gd name="T15" fmla="*/ 0 h 1109"/>
                  <a:gd name="T16" fmla="*/ 0 w 1027"/>
                  <a:gd name="T17" fmla="*/ 0 h 1109"/>
                  <a:gd name="T18" fmla="*/ 0 w 1027"/>
                  <a:gd name="T19" fmla="*/ 0 h 1109"/>
                  <a:gd name="T20" fmla="*/ 0 w 1027"/>
                  <a:gd name="T21" fmla="*/ 0 h 1109"/>
                  <a:gd name="T22" fmla="*/ 0 w 1027"/>
                  <a:gd name="T23" fmla="*/ 0 h 1109"/>
                  <a:gd name="T24" fmla="*/ 0 w 1027"/>
                  <a:gd name="T25" fmla="*/ 0 h 1109"/>
                  <a:gd name="T26" fmla="*/ 0 w 1027"/>
                  <a:gd name="T27" fmla="*/ 0 h 1109"/>
                  <a:gd name="T28" fmla="*/ 0 w 1027"/>
                  <a:gd name="T29" fmla="*/ 0 h 1109"/>
                  <a:gd name="T30" fmla="*/ 0 w 1027"/>
                  <a:gd name="T31" fmla="*/ 0 h 1109"/>
                  <a:gd name="T32" fmla="*/ 0 w 1027"/>
                  <a:gd name="T33" fmla="*/ 0 h 1109"/>
                  <a:gd name="T34" fmla="*/ 0 w 1027"/>
                  <a:gd name="T35" fmla="*/ 0 h 1109"/>
                  <a:gd name="T36" fmla="*/ 0 w 1027"/>
                  <a:gd name="T37" fmla="*/ 0 h 1109"/>
                  <a:gd name="T38" fmla="*/ 0 w 1027"/>
                  <a:gd name="T39" fmla="*/ 0 h 1109"/>
                  <a:gd name="T40" fmla="*/ 0 w 1027"/>
                  <a:gd name="T41" fmla="*/ 0 h 1109"/>
                  <a:gd name="T42" fmla="*/ 0 w 1027"/>
                  <a:gd name="T43" fmla="*/ 0 h 1109"/>
                  <a:gd name="T44" fmla="*/ 0 w 1027"/>
                  <a:gd name="T45" fmla="*/ 0 h 1109"/>
                  <a:gd name="T46" fmla="*/ 0 w 1027"/>
                  <a:gd name="T47" fmla="*/ 0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7"/>
                  <a:gd name="T73" fmla="*/ 0 h 1109"/>
                  <a:gd name="T74" fmla="*/ 1027 w 1027"/>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7" h="1109">
                    <a:moveTo>
                      <a:pt x="0" y="1044"/>
                    </a:moveTo>
                    <a:lnTo>
                      <a:pt x="4" y="1023"/>
                    </a:lnTo>
                    <a:lnTo>
                      <a:pt x="14" y="961"/>
                    </a:lnTo>
                    <a:lnTo>
                      <a:pt x="39" y="869"/>
                    </a:lnTo>
                    <a:lnTo>
                      <a:pt x="82" y="753"/>
                    </a:lnTo>
                    <a:lnTo>
                      <a:pt x="147" y="621"/>
                    </a:lnTo>
                    <a:lnTo>
                      <a:pt x="237" y="482"/>
                    </a:lnTo>
                    <a:lnTo>
                      <a:pt x="360" y="342"/>
                    </a:lnTo>
                    <a:lnTo>
                      <a:pt x="517" y="210"/>
                    </a:lnTo>
                    <a:lnTo>
                      <a:pt x="715" y="93"/>
                    </a:lnTo>
                    <a:lnTo>
                      <a:pt x="958" y="0"/>
                    </a:lnTo>
                    <a:lnTo>
                      <a:pt x="1027" y="61"/>
                    </a:lnTo>
                    <a:lnTo>
                      <a:pt x="1019" y="79"/>
                    </a:lnTo>
                    <a:lnTo>
                      <a:pt x="995" y="129"/>
                    </a:lnTo>
                    <a:lnTo>
                      <a:pt x="953" y="205"/>
                    </a:lnTo>
                    <a:lnTo>
                      <a:pt x="893" y="305"/>
                    </a:lnTo>
                    <a:lnTo>
                      <a:pt x="812" y="423"/>
                    </a:lnTo>
                    <a:lnTo>
                      <a:pt x="709" y="554"/>
                    </a:lnTo>
                    <a:lnTo>
                      <a:pt x="585" y="691"/>
                    </a:lnTo>
                    <a:lnTo>
                      <a:pt x="436" y="834"/>
                    </a:lnTo>
                    <a:lnTo>
                      <a:pt x="263" y="974"/>
                    </a:lnTo>
                    <a:lnTo>
                      <a:pt x="66" y="1109"/>
                    </a:lnTo>
                    <a:lnTo>
                      <a:pt x="0" y="1044"/>
                    </a:lnTo>
                    <a:close/>
                  </a:path>
                </a:pathLst>
              </a:custGeom>
              <a:solidFill>
                <a:srgbClr val="FF7C97"/>
              </a:solidFill>
              <a:ln w="9525">
                <a:noFill/>
                <a:round/>
                <a:headEnd/>
                <a:tailEnd/>
              </a:ln>
            </p:spPr>
            <p:txBody>
              <a:bodyPr/>
              <a:lstStyle/>
              <a:p>
                <a:endParaRPr lang="tr-TR"/>
              </a:p>
            </p:txBody>
          </p:sp>
          <p:sp>
            <p:nvSpPr>
              <p:cNvPr id="39976" name="Freeform 39"/>
              <p:cNvSpPr>
                <a:spLocks/>
              </p:cNvSpPr>
              <p:nvPr/>
            </p:nvSpPr>
            <p:spPr bwMode="auto">
              <a:xfrm rot="506214">
                <a:off x="4684" y="1649"/>
                <a:ext cx="320" cy="344"/>
              </a:xfrm>
              <a:custGeom>
                <a:avLst/>
                <a:gdLst>
                  <a:gd name="T0" fmla="*/ 0 w 1023"/>
                  <a:gd name="T1" fmla="*/ 0 h 1101"/>
                  <a:gd name="T2" fmla="*/ 0 w 1023"/>
                  <a:gd name="T3" fmla="*/ 0 h 1101"/>
                  <a:gd name="T4" fmla="*/ 0 w 1023"/>
                  <a:gd name="T5" fmla="*/ 0 h 1101"/>
                  <a:gd name="T6" fmla="*/ 0 w 1023"/>
                  <a:gd name="T7" fmla="*/ 0 h 1101"/>
                  <a:gd name="T8" fmla="*/ 0 w 1023"/>
                  <a:gd name="T9" fmla="*/ 0 h 1101"/>
                  <a:gd name="T10" fmla="*/ 0 w 1023"/>
                  <a:gd name="T11" fmla="*/ 0 h 1101"/>
                  <a:gd name="T12" fmla="*/ 0 w 1023"/>
                  <a:gd name="T13" fmla="*/ 0 h 1101"/>
                  <a:gd name="T14" fmla="*/ 0 w 1023"/>
                  <a:gd name="T15" fmla="*/ 0 h 1101"/>
                  <a:gd name="T16" fmla="*/ 0 w 1023"/>
                  <a:gd name="T17" fmla="*/ 0 h 1101"/>
                  <a:gd name="T18" fmla="*/ 0 w 1023"/>
                  <a:gd name="T19" fmla="*/ 0 h 1101"/>
                  <a:gd name="T20" fmla="*/ 0 w 1023"/>
                  <a:gd name="T21" fmla="*/ 0 h 1101"/>
                  <a:gd name="T22" fmla="*/ 0 w 1023"/>
                  <a:gd name="T23" fmla="*/ 0 h 1101"/>
                  <a:gd name="T24" fmla="*/ 0 w 1023"/>
                  <a:gd name="T25" fmla="*/ 0 h 1101"/>
                  <a:gd name="T26" fmla="*/ 0 w 1023"/>
                  <a:gd name="T27" fmla="*/ 0 h 1101"/>
                  <a:gd name="T28" fmla="*/ 0 w 1023"/>
                  <a:gd name="T29" fmla="*/ 0 h 1101"/>
                  <a:gd name="T30" fmla="*/ 0 w 1023"/>
                  <a:gd name="T31" fmla="*/ 0 h 1101"/>
                  <a:gd name="T32" fmla="*/ 0 w 1023"/>
                  <a:gd name="T33" fmla="*/ 0 h 1101"/>
                  <a:gd name="T34" fmla="*/ 0 w 1023"/>
                  <a:gd name="T35" fmla="*/ 0 h 1101"/>
                  <a:gd name="T36" fmla="*/ 0 w 1023"/>
                  <a:gd name="T37" fmla="*/ 0 h 1101"/>
                  <a:gd name="T38" fmla="*/ 0 w 1023"/>
                  <a:gd name="T39" fmla="*/ 0 h 1101"/>
                  <a:gd name="T40" fmla="*/ 0 w 1023"/>
                  <a:gd name="T41" fmla="*/ 0 h 1101"/>
                  <a:gd name="T42" fmla="*/ 0 w 1023"/>
                  <a:gd name="T43" fmla="*/ 0 h 1101"/>
                  <a:gd name="T44" fmla="*/ 0 w 1023"/>
                  <a:gd name="T45" fmla="*/ 0 h 1101"/>
                  <a:gd name="T46" fmla="*/ 0 w 1023"/>
                  <a:gd name="T47" fmla="*/ 0 h 1101"/>
                  <a:gd name="T48" fmla="*/ 0 w 1023"/>
                  <a:gd name="T49" fmla="*/ 0 h 1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3"/>
                  <a:gd name="T76" fmla="*/ 0 h 1101"/>
                  <a:gd name="T77" fmla="*/ 1023 w 1023"/>
                  <a:gd name="T78" fmla="*/ 1101 h 1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3" h="1101">
                    <a:moveTo>
                      <a:pt x="0" y="1039"/>
                    </a:moveTo>
                    <a:lnTo>
                      <a:pt x="4" y="1018"/>
                    </a:lnTo>
                    <a:lnTo>
                      <a:pt x="16" y="957"/>
                    </a:lnTo>
                    <a:lnTo>
                      <a:pt x="41" y="865"/>
                    </a:lnTo>
                    <a:lnTo>
                      <a:pt x="84" y="750"/>
                    </a:lnTo>
                    <a:lnTo>
                      <a:pt x="148" y="619"/>
                    </a:lnTo>
                    <a:lnTo>
                      <a:pt x="240" y="481"/>
                    </a:lnTo>
                    <a:lnTo>
                      <a:pt x="361" y="342"/>
                    </a:lnTo>
                    <a:lnTo>
                      <a:pt x="519" y="210"/>
                    </a:lnTo>
                    <a:lnTo>
                      <a:pt x="715" y="94"/>
                    </a:lnTo>
                    <a:lnTo>
                      <a:pt x="957" y="0"/>
                    </a:lnTo>
                    <a:lnTo>
                      <a:pt x="1023" y="59"/>
                    </a:lnTo>
                    <a:lnTo>
                      <a:pt x="1014" y="76"/>
                    </a:lnTo>
                    <a:lnTo>
                      <a:pt x="989" y="125"/>
                    </a:lnTo>
                    <a:lnTo>
                      <a:pt x="945" y="200"/>
                    </a:lnTo>
                    <a:lnTo>
                      <a:pt x="883" y="298"/>
                    </a:lnTo>
                    <a:lnTo>
                      <a:pt x="801" y="414"/>
                    </a:lnTo>
                    <a:lnTo>
                      <a:pt x="699" y="542"/>
                    </a:lnTo>
                    <a:lnTo>
                      <a:pt x="575" y="680"/>
                    </a:lnTo>
                    <a:lnTo>
                      <a:pt x="427" y="823"/>
                    </a:lnTo>
                    <a:lnTo>
                      <a:pt x="258" y="964"/>
                    </a:lnTo>
                    <a:lnTo>
                      <a:pt x="63" y="1101"/>
                    </a:lnTo>
                    <a:lnTo>
                      <a:pt x="0" y="1040"/>
                    </a:lnTo>
                    <a:lnTo>
                      <a:pt x="0" y="1039"/>
                    </a:lnTo>
                    <a:close/>
                  </a:path>
                </a:pathLst>
              </a:custGeom>
              <a:solidFill>
                <a:srgbClr val="FF7F98"/>
              </a:solidFill>
              <a:ln w="9525">
                <a:noFill/>
                <a:round/>
                <a:headEnd/>
                <a:tailEnd/>
              </a:ln>
            </p:spPr>
            <p:txBody>
              <a:bodyPr/>
              <a:lstStyle/>
              <a:p>
                <a:endParaRPr lang="tr-TR"/>
              </a:p>
            </p:txBody>
          </p:sp>
          <p:sp>
            <p:nvSpPr>
              <p:cNvPr id="39977" name="Freeform 40"/>
              <p:cNvSpPr>
                <a:spLocks/>
              </p:cNvSpPr>
              <p:nvPr/>
            </p:nvSpPr>
            <p:spPr bwMode="auto">
              <a:xfrm rot="506214">
                <a:off x="4684" y="1650"/>
                <a:ext cx="319" cy="342"/>
              </a:xfrm>
              <a:custGeom>
                <a:avLst/>
                <a:gdLst>
                  <a:gd name="T0" fmla="*/ 0 w 1019"/>
                  <a:gd name="T1" fmla="*/ 0 h 1094"/>
                  <a:gd name="T2" fmla="*/ 0 w 1019"/>
                  <a:gd name="T3" fmla="*/ 0 h 1094"/>
                  <a:gd name="T4" fmla="*/ 0 w 1019"/>
                  <a:gd name="T5" fmla="*/ 0 h 1094"/>
                  <a:gd name="T6" fmla="*/ 0 w 1019"/>
                  <a:gd name="T7" fmla="*/ 0 h 1094"/>
                  <a:gd name="T8" fmla="*/ 0 w 1019"/>
                  <a:gd name="T9" fmla="*/ 0 h 1094"/>
                  <a:gd name="T10" fmla="*/ 0 w 1019"/>
                  <a:gd name="T11" fmla="*/ 0 h 1094"/>
                  <a:gd name="T12" fmla="*/ 0 w 1019"/>
                  <a:gd name="T13" fmla="*/ 0 h 1094"/>
                  <a:gd name="T14" fmla="*/ 0 w 1019"/>
                  <a:gd name="T15" fmla="*/ 0 h 1094"/>
                  <a:gd name="T16" fmla="*/ 0 w 1019"/>
                  <a:gd name="T17" fmla="*/ 0 h 1094"/>
                  <a:gd name="T18" fmla="*/ 0 w 1019"/>
                  <a:gd name="T19" fmla="*/ 0 h 1094"/>
                  <a:gd name="T20" fmla="*/ 0 w 1019"/>
                  <a:gd name="T21" fmla="*/ 0 h 1094"/>
                  <a:gd name="T22" fmla="*/ 0 w 1019"/>
                  <a:gd name="T23" fmla="*/ 0 h 1094"/>
                  <a:gd name="T24" fmla="*/ 0 w 1019"/>
                  <a:gd name="T25" fmla="*/ 0 h 1094"/>
                  <a:gd name="T26" fmla="*/ 0 w 1019"/>
                  <a:gd name="T27" fmla="*/ 0 h 1094"/>
                  <a:gd name="T28" fmla="*/ 0 w 1019"/>
                  <a:gd name="T29" fmla="*/ 0 h 1094"/>
                  <a:gd name="T30" fmla="*/ 0 w 1019"/>
                  <a:gd name="T31" fmla="*/ 0 h 1094"/>
                  <a:gd name="T32" fmla="*/ 0 w 1019"/>
                  <a:gd name="T33" fmla="*/ 0 h 1094"/>
                  <a:gd name="T34" fmla="*/ 0 w 1019"/>
                  <a:gd name="T35" fmla="*/ 0 h 1094"/>
                  <a:gd name="T36" fmla="*/ 0 w 1019"/>
                  <a:gd name="T37" fmla="*/ 0 h 1094"/>
                  <a:gd name="T38" fmla="*/ 0 w 1019"/>
                  <a:gd name="T39" fmla="*/ 0 h 1094"/>
                  <a:gd name="T40" fmla="*/ 0 w 1019"/>
                  <a:gd name="T41" fmla="*/ 0 h 1094"/>
                  <a:gd name="T42" fmla="*/ 0 w 1019"/>
                  <a:gd name="T43" fmla="*/ 0 h 1094"/>
                  <a:gd name="T44" fmla="*/ 0 w 1019"/>
                  <a:gd name="T45" fmla="*/ 0 h 1094"/>
                  <a:gd name="T46" fmla="*/ 0 w 1019"/>
                  <a:gd name="T47" fmla="*/ 0 h 1094"/>
                  <a:gd name="T48" fmla="*/ 0 w 1019"/>
                  <a:gd name="T49" fmla="*/ 0 h 10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9"/>
                  <a:gd name="T76" fmla="*/ 0 h 1094"/>
                  <a:gd name="T77" fmla="*/ 1019 w 1019"/>
                  <a:gd name="T78" fmla="*/ 1094 h 10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9" h="1094">
                    <a:moveTo>
                      <a:pt x="0" y="1035"/>
                    </a:moveTo>
                    <a:lnTo>
                      <a:pt x="4" y="1013"/>
                    </a:lnTo>
                    <a:lnTo>
                      <a:pt x="16" y="953"/>
                    </a:lnTo>
                    <a:lnTo>
                      <a:pt x="42" y="862"/>
                    </a:lnTo>
                    <a:lnTo>
                      <a:pt x="85" y="748"/>
                    </a:lnTo>
                    <a:lnTo>
                      <a:pt x="149" y="618"/>
                    </a:lnTo>
                    <a:lnTo>
                      <a:pt x="241" y="481"/>
                    </a:lnTo>
                    <a:lnTo>
                      <a:pt x="363" y="343"/>
                    </a:lnTo>
                    <a:lnTo>
                      <a:pt x="520" y="211"/>
                    </a:lnTo>
                    <a:lnTo>
                      <a:pt x="715" y="94"/>
                    </a:lnTo>
                    <a:lnTo>
                      <a:pt x="955" y="0"/>
                    </a:lnTo>
                    <a:lnTo>
                      <a:pt x="1019" y="57"/>
                    </a:lnTo>
                    <a:lnTo>
                      <a:pt x="1010" y="74"/>
                    </a:lnTo>
                    <a:lnTo>
                      <a:pt x="984" y="120"/>
                    </a:lnTo>
                    <a:lnTo>
                      <a:pt x="938" y="194"/>
                    </a:lnTo>
                    <a:lnTo>
                      <a:pt x="875" y="290"/>
                    </a:lnTo>
                    <a:lnTo>
                      <a:pt x="792" y="405"/>
                    </a:lnTo>
                    <a:lnTo>
                      <a:pt x="688" y="532"/>
                    </a:lnTo>
                    <a:lnTo>
                      <a:pt x="564" y="668"/>
                    </a:lnTo>
                    <a:lnTo>
                      <a:pt x="418" y="811"/>
                    </a:lnTo>
                    <a:lnTo>
                      <a:pt x="251" y="954"/>
                    </a:lnTo>
                    <a:lnTo>
                      <a:pt x="61" y="1094"/>
                    </a:lnTo>
                    <a:lnTo>
                      <a:pt x="2" y="1035"/>
                    </a:lnTo>
                    <a:lnTo>
                      <a:pt x="0" y="1035"/>
                    </a:lnTo>
                    <a:close/>
                  </a:path>
                </a:pathLst>
              </a:custGeom>
              <a:solidFill>
                <a:srgbClr val="FF8299"/>
              </a:solidFill>
              <a:ln w="9525">
                <a:noFill/>
                <a:round/>
                <a:headEnd/>
                <a:tailEnd/>
              </a:ln>
            </p:spPr>
            <p:txBody>
              <a:bodyPr/>
              <a:lstStyle/>
              <a:p>
                <a:endParaRPr lang="tr-TR"/>
              </a:p>
            </p:txBody>
          </p:sp>
          <p:sp>
            <p:nvSpPr>
              <p:cNvPr id="39978" name="Freeform 41"/>
              <p:cNvSpPr>
                <a:spLocks/>
              </p:cNvSpPr>
              <p:nvPr/>
            </p:nvSpPr>
            <p:spPr bwMode="auto">
              <a:xfrm rot="506214">
                <a:off x="4685" y="1651"/>
                <a:ext cx="317" cy="339"/>
              </a:xfrm>
              <a:custGeom>
                <a:avLst/>
                <a:gdLst>
                  <a:gd name="T0" fmla="*/ 0 w 1014"/>
                  <a:gd name="T1" fmla="*/ 0 h 1085"/>
                  <a:gd name="T2" fmla="*/ 0 w 1014"/>
                  <a:gd name="T3" fmla="*/ 0 h 1085"/>
                  <a:gd name="T4" fmla="*/ 0 w 1014"/>
                  <a:gd name="T5" fmla="*/ 0 h 1085"/>
                  <a:gd name="T6" fmla="*/ 0 w 1014"/>
                  <a:gd name="T7" fmla="*/ 0 h 1085"/>
                  <a:gd name="T8" fmla="*/ 0 w 1014"/>
                  <a:gd name="T9" fmla="*/ 0 h 1085"/>
                  <a:gd name="T10" fmla="*/ 0 w 1014"/>
                  <a:gd name="T11" fmla="*/ 0 h 1085"/>
                  <a:gd name="T12" fmla="*/ 0 w 1014"/>
                  <a:gd name="T13" fmla="*/ 0 h 1085"/>
                  <a:gd name="T14" fmla="*/ 0 w 1014"/>
                  <a:gd name="T15" fmla="*/ 0 h 1085"/>
                  <a:gd name="T16" fmla="*/ 0 w 1014"/>
                  <a:gd name="T17" fmla="*/ 0 h 1085"/>
                  <a:gd name="T18" fmla="*/ 0 w 1014"/>
                  <a:gd name="T19" fmla="*/ 0 h 1085"/>
                  <a:gd name="T20" fmla="*/ 0 w 1014"/>
                  <a:gd name="T21" fmla="*/ 0 h 1085"/>
                  <a:gd name="T22" fmla="*/ 0 w 1014"/>
                  <a:gd name="T23" fmla="*/ 0 h 1085"/>
                  <a:gd name="T24" fmla="*/ 0 w 1014"/>
                  <a:gd name="T25" fmla="*/ 0 h 1085"/>
                  <a:gd name="T26" fmla="*/ 0 w 1014"/>
                  <a:gd name="T27" fmla="*/ 0 h 1085"/>
                  <a:gd name="T28" fmla="*/ 0 w 1014"/>
                  <a:gd name="T29" fmla="*/ 0 h 1085"/>
                  <a:gd name="T30" fmla="*/ 0 w 1014"/>
                  <a:gd name="T31" fmla="*/ 0 h 1085"/>
                  <a:gd name="T32" fmla="*/ 0 w 1014"/>
                  <a:gd name="T33" fmla="*/ 0 h 1085"/>
                  <a:gd name="T34" fmla="*/ 0 w 1014"/>
                  <a:gd name="T35" fmla="*/ 0 h 1085"/>
                  <a:gd name="T36" fmla="*/ 0 w 1014"/>
                  <a:gd name="T37" fmla="*/ 0 h 1085"/>
                  <a:gd name="T38" fmla="*/ 0 w 1014"/>
                  <a:gd name="T39" fmla="*/ 0 h 1085"/>
                  <a:gd name="T40" fmla="*/ 0 w 1014"/>
                  <a:gd name="T41" fmla="*/ 0 h 1085"/>
                  <a:gd name="T42" fmla="*/ 0 w 1014"/>
                  <a:gd name="T43" fmla="*/ 0 h 1085"/>
                  <a:gd name="T44" fmla="*/ 0 w 1014"/>
                  <a:gd name="T45" fmla="*/ 0 h 1085"/>
                  <a:gd name="T46" fmla="*/ 0 w 1014"/>
                  <a:gd name="T47" fmla="*/ 0 h 1085"/>
                  <a:gd name="T48" fmla="*/ 0 w 1014"/>
                  <a:gd name="T49" fmla="*/ 0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4"/>
                  <a:gd name="T76" fmla="*/ 0 h 1085"/>
                  <a:gd name="T77" fmla="*/ 1014 w 1014"/>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4" h="1085">
                    <a:moveTo>
                      <a:pt x="0" y="1028"/>
                    </a:moveTo>
                    <a:lnTo>
                      <a:pt x="4" y="1007"/>
                    </a:lnTo>
                    <a:lnTo>
                      <a:pt x="16" y="947"/>
                    </a:lnTo>
                    <a:lnTo>
                      <a:pt x="41" y="858"/>
                    </a:lnTo>
                    <a:lnTo>
                      <a:pt x="85" y="745"/>
                    </a:lnTo>
                    <a:lnTo>
                      <a:pt x="150" y="615"/>
                    </a:lnTo>
                    <a:lnTo>
                      <a:pt x="242" y="479"/>
                    </a:lnTo>
                    <a:lnTo>
                      <a:pt x="363" y="341"/>
                    </a:lnTo>
                    <a:lnTo>
                      <a:pt x="519" y="211"/>
                    </a:lnTo>
                    <a:lnTo>
                      <a:pt x="715" y="95"/>
                    </a:lnTo>
                    <a:lnTo>
                      <a:pt x="953" y="0"/>
                    </a:lnTo>
                    <a:lnTo>
                      <a:pt x="1014" y="53"/>
                    </a:lnTo>
                    <a:lnTo>
                      <a:pt x="1004" y="70"/>
                    </a:lnTo>
                    <a:lnTo>
                      <a:pt x="977" y="116"/>
                    </a:lnTo>
                    <a:lnTo>
                      <a:pt x="930" y="188"/>
                    </a:lnTo>
                    <a:lnTo>
                      <a:pt x="865" y="281"/>
                    </a:lnTo>
                    <a:lnTo>
                      <a:pt x="780" y="394"/>
                    </a:lnTo>
                    <a:lnTo>
                      <a:pt x="676" y="519"/>
                    </a:lnTo>
                    <a:lnTo>
                      <a:pt x="551" y="656"/>
                    </a:lnTo>
                    <a:lnTo>
                      <a:pt x="407" y="799"/>
                    </a:lnTo>
                    <a:lnTo>
                      <a:pt x="243" y="942"/>
                    </a:lnTo>
                    <a:lnTo>
                      <a:pt x="58" y="1085"/>
                    </a:lnTo>
                    <a:lnTo>
                      <a:pt x="1" y="1029"/>
                    </a:lnTo>
                    <a:lnTo>
                      <a:pt x="0" y="1028"/>
                    </a:lnTo>
                    <a:close/>
                  </a:path>
                </a:pathLst>
              </a:custGeom>
              <a:solidFill>
                <a:srgbClr val="FF849B"/>
              </a:solidFill>
              <a:ln w="9525">
                <a:noFill/>
                <a:round/>
                <a:headEnd/>
                <a:tailEnd/>
              </a:ln>
            </p:spPr>
            <p:txBody>
              <a:bodyPr/>
              <a:lstStyle/>
              <a:p>
                <a:endParaRPr lang="tr-TR"/>
              </a:p>
            </p:txBody>
          </p:sp>
          <p:sp>
            <p:nvSpPr>
              <p:cNvPr id="39979" name="Freeform 42"/>
              <p:cNvSpPr>
                <a:spLocks/>
              </p:cNvSpPr>
              <p:nvPr/>
            </p:nvSpPr>
            <p:spPr bwMode="auto">
              <a:xfrm rot="506214">
                <a:off x="4686" y="1652"/>
                <a:ext cx="315" cy="336"/>
              </a:xfrm>
              <a:custGeom>
                <a:avLst/>
                <a:gdLst>
                  <a:gd name="T0" fmla="*/ 0 w 1008"/>
                  <a:gd name="T1" fmla="*/ 0 h 1077"/>
                  <a:gd name="T2" fmla="*/ 0 w 1008"/>
                  <a:gd name="T3" fmla="*/ 0 h 1077"/>
                  <a:gd name="T4" fmla="*/ 0 w 1008"/>
                  <a:gd name="T5" fmla="*/ 0 h 1077"/>
                  <a:gd name="T6" fmla="*/ 0 w 1008"/>
                  <a:gd name="T7" fmla="*/ 0 h 1077"/>
                  <a:gd name="T8" fmla="*/ 0 w 1008"/>
                  <a:gd name="T9" fmla="*/ 0 h 1077"/>
                  <a:gd name="T10" fmla="*/ 0 w 1008"/>
                  <a:gd name="T11" fmla="*/ 0 h 1077"/>
                  <a:gd name="T12" fmla="*/ 0 w 1008"/>
                  <a:gd name="T13" fmla="*/ 0 h 1077"/>
                  <a:gd name="T14" fmla="*/ 0 w 1008"/>
                  <a:gd name="T15" fmla="*/ 0 h 1077"/>
                  <a:gd name="T16" fmla="*/ 0 w 1008"/>
                  <a:gd name="T17" fmla="*/ 0 h 1077"/>
                  <a:gd name="T18" fmla="*/ 0 w 1008"/>
                  <a:gd name="T19" fmla="*/ 0 h 1077"/>
                  <a:gd name="T20" fmla="*/ 0 w 1008"/>
                  <a:gd name="T21" fmla="*/ 0 h 1077"/>
                  <a:gd name="T22" fmla="*/ 0 w 1008"/>
                  <a:gd name="T23" fmla="*/ 0 h 1077"/>
                  <a:gd name="T24" fmla="*/ 0 w 1008"/>
                  <a:gd name="T25" fmla="*/ 0 h 1077"/>
                  <a:gd name="T26" fmla="*/ 0 w 1008"/>
                  <a:gd name="T27" fmla="*/ 0 h 1077"/>
                  <a:gd name="T28" fmla="*/ 0 w 1008"/>
                  <a:gd name="T29" fmla="*/ 0 h 1077"/>
                  <a:gd name="T30" fmla="*/ 0 w 1008"/>
                  <a:gd name="T31" fmla="*/ 0 h 1077"/>
                  <a:gd name="T32" fmla="*/ 0 w 1008"/>
                  <a:gd name="T33" fmla="*/ 0 h 1077"/>
                  <a:gd name="T34" fmla="*/ 0 w 1008"/>
                  <a:gd name="T35" fmla="*/ 0 h 1077"/>
                  <a:gd name="T36" fmla="*/ 0 w 1008"/>
                  <a:gd name="T37" fmla="*/ 0 h 1077"/>
                  <a:gd name="T38" fmla="*/ 0 w 1008"/>
                  <a:gd name="T39" fmla="*/ 0 h 1077"/>
                  <a:gd name="T40" fmla="*/ 0 w 1008"/>
                  <a:gd name="T41" fmla="*/ 0 h 1077"/>
                  <a:gd name="T42" fmla="*/ 0 w 1008"/>
                  <a:gd name="T43" fmla="*/ 0 h 1077"/>
                  <a:gd name="T44" fmla="*/ 0 w 1008"/>
                  <a:gd name="T45" fmla="*/ 0 h 1077"/>
                  <a:gd name="T46" fmla="*/ 0 w 1008"/>
                  <a:gd name="T47" fmla="*/ 0 h 1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8"/>
                  <a:gd name="T73" fmla="*/ 0 h 1077"/>
                  <a:gd name="T74" fmla="*/ 1008 w 1008"/>
                  <a:gd name="T75" fmla="*/ 1077 h 10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8" h="1077">
                    <a:moveTo>
                      <a:pt x="0" y="1024"/>
                    </a:moveTo>
                    <a:lnTo>
                      <a:pt x="4" y="1002"/>
                    </a:lnTo>
                    <a:lnTo>
                      <a:pt x="16" y="943"/>
                    </a:lnTo>
                    <a:lnTo>
                      <a:pt x="42" y="854"/>
                    </a:lnTo>
                    <a:lnTo>
                      <a:pt x="86" y="742"/>
                    </a:lnTo>
                    <a:lnTo>
                      <a:pt x="151" y="615"/>
                    </a:lnTo>
                    <a:lnTo>
                      <a:pt x="242" y="478"/>
                    </a:lnTo>
                    <a:lnTo>
                      <a:pt x="363" y="341"/>
                    </a:lnTo>
                    <a:lnTo>
                      <a:pt x="520" y="212"/>
                    </a:lnTo>
                    <a:lnTo>
                      <a:pt x="714" y="95"/>
                    </a:lnTo>
                    <a:lnTo>
                      <a:pt x="951" y="0"/>
                    </a:lnTo>
                    <a:lnTo>
                      <a:pt x="1008" y="51"/>
                    </a:lnTo>
                    <a:lnTo>
                      <a:pt x="999" y="67"/>
                    </a:lnTo>
                    <a:lnTo>
                      <a:pt x="970" y="112"/>
                    </a:lnTo>
                    <a:lnTo>
                      <a:pt x="922" y="182"/>
                    </a:lnTo>
                    <a:lnTo>
                      <a:pt x="856" y="275"/>
                    </a:lnTo>
                    <a:lnTo>
                      <a:pt x="770" y="384"/>
                    </a:lnTo>
                    <a:lnTo>
                      <a:pt x="664" y="509"/>
                    </a:lnTo>
                    <a:lnTo>
                      <a:pt x="540" y="644"/>
                    </a:lnTo>
                    <a:lnTo>
                      <a:pt x="397" y="787"/>
                    </a:lnTo>
                    <a:lnTo>
                      <a:pt x="236" y="932"/>
                    </a:lnTo>
                    <a:lnTo>
                      <a:pt x="55" y="1077"/>
                    </a:lnTo>
                    <a:lnTo>
                      <a:pt x="0" y="1024"/>
                    </a:lnTo>
                    <a:close/>
                  </a:path>
                </a:pathLst>
              </a:custGeom>
              <a:solidFill>
                <a:srgbClr val="FF879C"/>
              </a:solidFill>
              <a:ln w="9525">
                <a:noFill/>
                <a:round/>
                <a:headEnd/>
                <a:tailEnd/>
              </a:ln>
            </p:spPr>
            <p:txBody>
              <a:bodyPr/>
              <a:lstStyle/>
              <a:p>
                <a:endParaRPr lang="tr-TR"/>
              </a:p>
            </p:txBody>
          </p:sp>
          <p:sp>
            <p:nvSpPr>
              <p:cNvPr id="39980" name="Freeform 43"/>
              <p:cNvSpPr>
                <a:spLocks/>
              </p:cNvSpPr>
              <p:nvPr/>
            </p:nvSpPr>
            <p:spPr bwMode="auto">
              <a:xfrm rot="506214">
                <a:off x="4686" y="1653"/>
                <a:ext cx="314" cy="334"/>
              </a:xfrm>
              <a:custGeom>
                <a:avLst/>
                <a:gdLst>
                  <a:gd name="T0" fmla="*/ 0 w 1005"/>
                  <a:gd name="T1" fmla="*/ 0 h 1070"/>
                  <a:gd name="T2" fmla="*/ 0 w 1005"/>
                  <a:gd name="T3" fmla="*/ 0 h 1070"/>
                  <a:gd name="T4" fmla="*/ 0 w 1005"/>
                  <a:gd name="T5" fmla="*/ 0 h 1070"/>
                  <a:gd name="T6" fmla="*/ 0 w 1005"/>
                  <a:gd name="T7" fmla="*/ 0 h 1070"/>
                  <a:gd name="T8" fmla="*/ 0 w 1005"/>
                  <a:gd name="T9" fmla="*/ 0 h 1070"/>
                  <a:gd name="T10" fmla="*/ 0 w 1005"/>
                  <a:gd name="T11" fmla="*/ 0 h 1070"/>
                  <a:gd name="T12" fmla="*/ 0 w 1005"/>
                  <a:gd name="T13" fmla="*/ 0 h 1070"/>
                  <a:gd name="T14" fmla="*/ 0 w 1005"/>
                  <a:gd name="T15" fmla="*/ 0 h 1070"/>
                  <a:gd name="T16" fmla="*/ 0 w 1005"/>
                  <a:gd name="T17" fmla="*/ 0 h 1070"/>
                  <a:gd name="T18" fmla="*/ 0 w 1005"/>
                  <a:gd name="T19" fmla="*/ 0 h 1070"/>
                  <a:gd name="T20" fmla="*/ 0 w 1005"/>
                  <a:gd name="T21" fmla="*/ 0 h 1070"/>
                  <a:gd name="T22" fmla="*/ 0 w 1005"/>
                  <a:gd name="T23" fmla="*/ 0 h 1070"/>
                  <a:gd name="T24" fmla="*/ 0 w 1005"/>
                  <a:gd name="T25" fmla="*/ 0 h 1070"/>
                  <a:gd name="T26" fmla="*/ 0 w 1005"/>
                  <a:gd name="T27" fmla="*/ 0 h 1070"/>
                  <a:gd name="T28" fmla="*/ 0 w 1005"/>
                  <a:gd name="T29" fmla="*/ 0 h 1070"/>
                  <a:gd name="T30" fmla="*/ 0 w 1005"/>
                  <a:gd name="T31" fmla="*/ 0 h 1070"/>
                  <a:gd name="T32" fmla="*/ 0 w 1005"/>
                  <a:gd name="T33" fmla="*/ 0 h 1070"/>
                  <a:gd name="T34" fmla="*/ 0 w 1005"/>
                  <a:gd name="T35" fmla="*/ 0 h 1070"/>
                  <a:gd name="T36" fmla="*/ 0 w 1005"/>
                  <a:gd name="T37" fmla="*/ 0 h 1070"/>
                  <a:gd name="T38" fmla="*/ 0 w 1005"/>
                  <a:gd name="T39" fmla="*/ 0 h 1070"/>
                  <a:gd name="T40" fmla="*/ 0 w 1005"/>
                  <a:gd name="T41" fmla="*/ 0 h 1070"/>
                  <a:gd name="T42" fmla="*/ 0 w 1005"/>
                  <a:gd name="T43" fmla="*/ 0 h 1070"/>
                  <a:gd name="T44" fmla="*/ 0 w 1005"/>
                  <a:gd name="T45" fmla="*/ 0 h 1070"/>
                  <a:gd name="T46" fmla="*/ 0 w 1005"/>
                  <a:gd name="T47" fmla="*/ 0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5"/>
                  <a:gd name="T73" fmla="*/ 0 h 1070"/>
                  <a:gd name="T74" fmla="*/ 1005 w 1005"/>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5" h="1070">
                    <a:moveTo>
                      <a:pt x="0" y="1018"/>
                    </a:moveTo>
                    <a:lnTo>
                      <a:pt x="4" y="998"/>
                    </a:lnTo>
                    <a:lnTo>
                      <a:pt x="17" y="940"/>
                    </a:lnTo>
                    <a:lnTo>
                      <a:pt x="43" y="850"/>
                    </a:lnTo>
                    <a:lnTo>
                      <a:pt x="87" y="740"/>
                    </a:lnTo>
                    <a:lnTo>
                      <a:pt x="153" y="613"/>
                    </a:lnTo>
                    <a:lnTo>
                      <a:pt x="245" y="477"/>
                    </a:lnTo>
                    <a:lnTo>
                      <a:pt x="365" y="342"/>
                    </a:lnTo>
                    <a:lnTo>
                      <a:pt x="521" y="212"/>
                    </a:lnTo>
                    <a:lnTo>
                      <a:pt x="714" y="96"/>
                    </a:lnTo>
                    <a:lnTo>
                      <a:pt x="949" y="0"/>
                    </a:lnTo>
                    <a:lnTo>
                      <a:pt x="1005" y="49"/>
                    </a:lnTo>
                    <a:lnTo>
                      <a:pt x="994" y="65"/>
                    </a:lnTo>
                    <a:lnTo>
                      <a:pt x="964" y="109"/>
                    </a:lnTo>
                    <a:lnTo>
                      <a:pt x="915" y="176"/>
                    </a:lnTo>
                    <a:lnTo>
                      <a:pt x="846" y="267"/>
                    </a:lnTo>
                    <a:lnTo>
                      <a:pt x="759" y="375"/>
                    </a:lnTo>
                    <a:lnTo>
                      <a:pt x="653" y="499"/>
                    </a:lnTo>
                    <a:lnTo>
                      <a:pt x="529" y="633"/>
                    </a:lnTo>
                    <a:lnTo>
                      <a:pt x="388" y="776"/>
                    </a:lnTo>
                    <a:lnTo>
                      <a:pt x="229" y="922"/>
                    </a:lnTo>
                    <a:lnTo>
                      <a:pt x="53" y="1070"/>
                    </a:lnTo>
                    <a:lnTo>
                      <a:pt x="0" y="1018"/>
                    </a:lnTo>
                    <a:close/>
                  </a:path>
                </a:pathLst>
              </a:custGeom>
              <a:solidFill>
                <a:srgbClr val="FF8A9E"/>
              </a:solidFill>
              <a:ln w="9525">
                <a:noFill/>
                <a:round/>
                <a:headEnd/>
                <a:tailEnd/>
              </a:ln>
            </p:spPr>
            <p:txBody>
              <a:bodyPr/>
              <a:lstStyle/>
              <a:p>
                <a:endParaRPr lang="tr-TR"/>
              </a:p>
            </p:txBody>
          </p:sp>
          <p:sp>
            <p:nvSpPr>
              <p:cNvPr id="39981" name="Freeform 44"/>
              <p:cNvSpPr>
                <a:spLocks/>
              </p:cNvSpPr>
              <p:nvPr/>
            </p:nvSpPr>
            <p:spPr bwMode="auto">
              <a:xfrm rot="506214">
                <a:off x="4687" y="1653"/>
                <a:ext cx="313" cy="332"/>
              </a:xfrm>
              <a:custGeom>
                <a:avLst/>
                <a:gdLst>
                  <a:gd name="T0" fmla="*/ 0 w 1000"/>
                  <a:gd name="T1" fmla="*/ 0 h 1061"/>
                  <a:gd name="T2" fmla="*/ 0 w 1000"/>
                  <a:gd name="T3" fmla="*/ 0 h 1061"/>
                  <a:gd name="T4" fmla="*/ 0 w 1000"/>
                  <a:gd name="T5" fmla="*/ 0 h 1061"/>
                  <a:gd name="T6" fmla="*/ 0 w 1000"/>
                  <a:gd name="T7" fmla="*/ 0 h 1061"/>
                  <a:gd name="T8" fmla="*/ 0 w 1000"/>
                  <a:gd name="T9" fmla="*/ 0 h 1061"/>
                  <a:gd name="T10" fmla="*/ 0 w 1000"/>
                  <a:gd name="T11" fmla="*/ 0 h 1061"/>
                  <a:gd name="T12" fmla="*/ 0 w 1000"/>
                  <a:gd name="T13" fmla="*/ 0 h 1061"/>
                  <a:gd name="T14" fmla="*/ 0 w 1000"/>
                  <a:gd name="T15" fmla="*/ 0 h 1061"/>
                  <a:gd name="T16" fmla="*/ 0 w 1000"/>
                  <a:gd name="T17" fmla="*/ 0 h 1061"/>
                  <a:gd name="T18" fmla="*/ 0 w 1000"/>
                  <a:gd name="T19" fmla="*/ 0 h 1061"/>
                  <a:gd name="T20" fmla="*/ 0 w 1000"/>
                  <a:gd name="T21" fmla="*/ 0 h 1061"/>
                  <a:gd name="T22" fmla="*/ 0 w 1000"/>
                  <a:gd name="T23" fmla="*/ 0 h 1061"/>
                  <a:gd name="T24" fmla="*/ 0 w 1000"/>
                  <a:gd name="T25" fmla="*/ 0 h 1061"/>
                  <a:gd name="T26" fmla="*/ 0 w 1000"/>
                  <a:gd name="T27" fmla="*/ 0 h 1061"/>
                  <a:gd name="T28" fmla="*/ 0 w 1000"/>
                  <a:gd name="T29" fmla="*/ 0 h 1061"/>
                  <a:gd name="T30" fmla="*/ 0 w 1000"/>
                  <a:gd name="T31" fmla="*/ 0 h 1061"/>
                  <a:gd name="T32" fmla="*/ 0 w 1000"/>
                  <a:gd name="T33" fmla="*/ 0 h 1061"/>
                  <a:gd name="T34" fmla="*/ 0 w 1000"/>
                  <a:gd name="T35" fmla="*/ 0 h 1061"/>
                  <a:gd name="T36" fmla="*/ 0 w 1000"/>
                  <a:gd name="T37" fmla="*/ 0 h 1061"/>
                  <a:gd name="T38" fmla="*/ 0 w 1000"/>
                  <a:gd name="T39" fmla="*/ 0 h 1061"/>
                  <a:gd name="T40" fmla="*/ 0 w 1000"/>
                  <a:gd name="T41" fmla="*/ 0 h 1061"/>
                  <a:gd name="T42" fmla="*/ 0 w 1000"/>
                  <a:gd name="T43" fmla="*/ 0 h 1061"/>
                  <a:gd name="T44" fmla="*/ 0 w 1000"/>
                  <a:gd name="T45" fmla="*/ 0 h 1061"/>
                  <a:gd name="T46" fmla="*/ 0 w 1000"/>
                  <a:gd name="T47" fmla="*/ 0 h 1061"/>
                  <a:gd name="T48" fmla="*/ 0 w 1000"/>
                  <a:gd name="T49" fmla="*/ 0 h 10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0"/>
                  <a:gd name="T76" fmla="*/ 0 h 1061"/>
                  <a:gd name="T77" fmla="*/ 1000 w 1000"/>
                  <a:gd name="T78" fmla="*/ 1061 h 10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0" h="1061">
                    <a:moveTo>
                      <a:pt x="0" y="1011"/>
                    </a:moveTo>
                    <a:lnTo>
                      <a:pt x="4" y="991"/>
                    </a:lnTo>
                    <a:lnTo>
                      <a:pt x="17" y="934"/>
                    </a:lnTo>
                    <a:lnTo>
                      <a:pt x="45" y="846"/>
                    </a:lnTo>
                    <a:lnTo>
                      <a:pt x="89" y="736"/>
                    </a:lnTo>
                    <a:lnTo>
                      <a:pt x="154" y="610"/>
                    </a:lnTo>
                    <a:lnTo>
                      <a:pt x="246" y="477"/>
                    </a:lnTo>
                    <a:lnTo>
                      <a:pt x="366" y="341"/>
                    </a:lnTo>
                    <a:lnTo>
                      <a:pt x="521" y="211"/>
                    </a:lnTo>
                    <a:lnTo>
                      <a:pt x="714" y="95"/>
                    </a:lnTo>
                    <a:lnTo>
                      <a:pt x="948" y="0"/>
                    </a:lnTo>
                    <a:lnTo>
                      <a:pt x="1000" y="46"/>
                    </a:lnTo>
                    <a:lnTo>
                      <a:pt x="989" y="60"/>
                    </a:lnTo>
                    <a:lnTo>
                      <a:pt x="958" y="103"/>
                    </a:lnTo>
                    <a:lnTo>
                      <a:pt x="908" y="170"/>
                    </a:lnTo>
                    <a:lnTo>
                      <a:pt x="838" y="259"/>
                    </a:lnTo>
                    <a:lnTo>
                      <a:pt x="750" y="365"/>
                    </a:lnTo>
                    <a:lnTo>
                      <a:pt x="643" y="486"/>
                    </a:lnTo>
                    <a:lnTo>
                      <a:pt x="519" y="620"/>
                    </a:lnTo>
                    <a:lnTo>
                      <a:pt x="378" y="763"/>
                    </a:lnTo>
                    <a:lnTo>
                      <a:pt x="222" y="910"/>
                    </a:lnTo>
                    <a:lnTo>
                      <a:pt x="50" y="1061"/>
                    </a:lnTo>
                    <a:lnTo>
                      <a:pt x="2" y="1013"/>
                    </a:lnTo>
                    <a:lnTo>
                      <a:pt x="0" y="1011"/>
                    </a:lnTo>
                    <a:close/>
                  </a:path>
                </a:pathLst>
              </a:custGeom>
              <a:solidFill>
                <a:srgbClr val="FF8D9F"/>
              </a:solidFill>
              <a:ln w="9525">
                <a:noFill/>
                <a:round/>
                <a:headEnd/>
                <a:tailEnd/>
              </a:ln>
            </p:spPr>
            <p:txBody>
              <a:bodyPr/>
              <a:lstStyle/>
              <a:p>
                <a:endParaRPr lang="tr-TR"/>
              </a:p>
            </p:txBody>
          </p:sp>
          <p:sp>
            <p:nvSpPr>
              <p:cNvPr id="39982" name="Freeform 45"/>
              <p:cNvSpPr>
                <a:spLocks/>
              </p:cNvSpPr>
              <p:nvPr/>
            </p:nvSpPr>
            <p:spPr bwMode="auto">
              <a:xfrm rot="506214">
                <a:off x="4688" y="1654"/>
                <a:ext cx="311" cy="329"/>
              </a:xfrm>
              <a:custGeom>
                <a:avLst/>
                <a:gdLst>
                  <a:gd name="T0" fmla="*/ 0 w 996"/>
                  <a:gd name="T1" fmla="*/ 0 h 1053"/>
                  <a:gd name="T2" fmla="*/ 0 w 996"/>
                  <a:gd name="T3" fmla="*/ 0 h 1053"/>
                  <a:gd name="T4" fmla="*/ 0 w 996"/>
                  <a:gd name="T5" fmla="*/ 0 h 1053"/>
                  <a:gd name="T6" fmla="*/ 0 w 996"/>
                  <a:gd name="T7" fmla="*/ 0 h 1053"/>
                  <a:gd name="T8" fmla="*/ 0 w 996"/>
                  <a:gd name="T9" fmla="*/ 0 h 1053"/>
                  <a:gd name="T10" fmla="*/ 0 w 996"/>
                  <a:gd name="T11" fmla="*/ 0 h 1053"/>
                  <a:gd name="T12" fmla="*/ 0 w 996"/>
                  <a:gd name="T13" fmla="*/ 0 h 1053"/>
                  <a:gd name="T14" fmla="*/ 0 w 996"/>
                  <a:gd name="T15" fmla="*/ 0 h 1053"/>
                  <a:gd name="T16" fmla="*/ 0 w 996"/>
                  <a:gd name="T17" fmla="*/ 0 h 1053"/>
                  <a:gd name="T18" fmla="*/ 0 w 996"/>
                  <a:gd name="T19" fmla="*/ 0 h 1053"/>
                  <a:gd name="T20" fmla="*/ 0 w 996"/>
                  <a:gd name="T21" fmla="*/ 0 h 1053"/>
                  <a:gd name="T22" fmla="*/ 0 w 996"/>
                  <a:gd name="T23" fmla="*/ 0 h 1053"/>
                  <a:gd name="T24" fmla="*/ 0 w 996"/>
                  <a:gd name="T25" fmla="*/ 0 h 1053"/>
                  <a:gd name="T26" fmla="*/ 0 w 996"/>
                  <a:gd name="T27" fmla="*/ 0 h 1053"/>
                  <a:gd name="T28" fmla="*/ 0 w 996"/>
                  <a:gd name="T29" fmla="*/ 0 h 1053"/>
                  <a:gd name="T30" fmla="*/ 0 w 996"/>
                  <a:gd name="T31" fmla="*/ 0 h 1053"/>
                  <a:gd name="T32" fmla="*/ 0 w 996"/>
                  <a:gd name="T33" fmla="*/ 0 h 1053"/>
                  <a:gd name="T34" fmla="*/ 0 w 996"/>
                  <a:gd name="T35" fmla="*/ 0 h 1053"/>
                  <a:gd name="T36" fmla="*/ 0 w 996"/>
                  <a:gd name="T37" fmla="*/ 0 h 1053"/>
                  <a:gd name="T38" fmla="*/ 0 w 996"/>
                  <a:gd name="T39" fmla="*/ 0 h 1053"/>
                  <a:gd name="T40" fmla="*/ 0 w 996"/>
                  <a:gd name="T41" fmla="*/ 0 h 1053"/>
                  <a:gd name="T42" fmla="*/ 0 w 996"/>
                  <a:gd name="T43" fmla="*/ 0 h 1053"/>
                  <a:gd name="T44" fmla="*/ 0 w 996"/>
                  <a:gd name="T45" fmla="*/ 0 h 1053"/>
                  <a:gd name="T46" fmla="*/ 0 w 996"/>
                  <a:gd name="T47" fmla="*/ 0 h 1053"/>
                  <a:gd name="T48" fmla="*/ 0 w 996"/>
                  <a:gd name="T49" fmla="*/ 0 h 10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6"/>
                  <a:gd name="T76" fmla="*/ 0 h 1053"/>
                  <a:gd name="T77" fmla="*/ 996 w 996"/>
                  <a:gd name="T78" fmla="*/ 1053 h 10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6" h="1053">
                    <a:moveTo>
                      <a:pt x="0" y="1007"/>
                    </a:moveTo>
                    <a:lnTo>
                      <a:pt x="4" y="987"/>
                    </a:lnTo>
                    <a:lnTo>
                      <a:pt x="17" y="930"/>
                    </a:lnTo>
                    <a:lnTo>
                      <a:pt x="45" y="843"/>
                    </a:lnTo>
                    <a:lnTo>
                      <a:pt x="89" y="734"/>
                    </a:lnTo>
                    <a:lnTo>
                      <a:pt x="155" y="609"/>
                    </a:lnTo>
                    <a:lnTo>
                      <a:pt x="246" y="476"/>
                    </a:lnTo>
                    <a:lnTo>
                      <a:pt x="367" y="341"/>
                    </a:lnTo>
                    <a:lnTo>
                      <a:pt x="522" y="212"/>
                    </a:lnTo>
                    <a:lnTo>
                      <a:pt x="712" y="97"/>
                    </a:lnTo>
                    <a:lnTo>
                      <a:pt x="946" y="0"/>
                    </a:lnTo>
                    <a:lnTo>
                      <a:pt x="996" y="44"/>
                    </a:lnTo>
                    <a:lnTo>
                      <a:pt x="985" y="58"/>
                    </a:lnTo>
                    <a:lnTo>
                      <a:pt x="953" y="99"/>
                    </a:lnTo>
                    <a:lnTo>
                      <a:pt x="900" y="164"/>
                    </a:lnTo>
                    <a:lnTo>
                      <a:pt x="829" y="251"/>
                    </a:lnTo>
                    <a:lnTo>
                      <a:pt x="738" y="356"/>
                    </a:lnTo>
                    <a:lnTo>
                      <a:pt x="631" y="476"/>
                    </a:lnTo>
                    <a:lnTo>
                      <a:pt x="507" y="609"/>
                    </a:lnTo>
                    <a:lnTo>
                      <a:pt x="368" y="751"/>
                    </a:lnTo>
                    <a:lnTo>
                      <a:pt x="214" y="900"/>
                    </a:lnTo>
                    <a:lnTo>
                      <a:pt x="47" y="1053"/>
                    </a:lnTo>
                    <a:lnTo>
                      <a:pt x="1" y="1007"/>
                    </a:lnTo>
                    <a:lnTo>
                      <a:pt x="0" y="1007"/>
                    </a:lnTo>
                    <a:close/>
                  </a:path>
                </a:pathLst>
              </a:custGeom>
              <a:solidFill>
                <a:srgbClr val="FF8FA0"/>
              </a:solidFill>
              <a:ln w="9525">
                <a:noFill/>
                <a:round/>
                <a:headEnd/>
                <a:tailEnd/>
              </a:ln>
            </p:spPr>
            <p:txBody>
              <a:bodyPr/>
              <a:lstStyle/>
              <a:p>
                <a:endParaRPr lang="tr-TR"/>
              </a:p>
            </p:txBody>
          </p:sp>
          <p:sp>
            <p:nvSpPr>
              <p:cNvPr id="39983" name="Freeform 46"/>
              <p:cNvSpPr>
                <a:spLocks/>
              </p:cNvSpPr>
              <p:nvPr/>
            </p:nvSpPr>
            <p:spPr bwMode="auto">
              <a:xfrm rot="506214">
                <a:off x="4689" y="1654"/>
                <a:ext cx="309" cy="327"/>
              </a:xfrm>
              <a:custGeom>
                <a:avLst/>
                <a:gdLst>
                  <a:gd name="T0" fmla="*/ 0 w 990"/>
                  <a:gd name="T1" fmla="*/ 0 h 1046"/>
                  <a:gd name="T2" fmla="*/ 0 w 990"/>
                  <a:gd name="T3" fmla="*/ 0 h 1046"/>
                  <a:gd name="T4" fmla="*/ 0 w 990"/>
                  <a:gd name="T5" fmla="*/ 0 h 1046"/>
                  <a:gd name="T6" fmla="*/ 0 w 990"/>
                  <a:gd name="T7" fmla="*/ 0 h 1046"/>
                  <a:gd name="T8" fmla="*/ 0 w 990"/>
                  <a:gd name="T9" fmla="*/ 0 h 1046"/>
                  <a:gd name="T10" fmla="*/ 0 w 990"/>
                  <a:gd name="T11" fmla="*/ 0 h 1046"/>
                  <a:gd name="T12" fmla="*/ 0 w 990"/>
                  <a:gd name="T13" fmla="*/ 0 h 1046"/>
                  <a:gd name="T14" fmla="*/ 0 w 990"/>
                  <a:gd name="T15" fmla="*/ 0 h 1046"/>
                  <a:gd name="T16" fmla="*/ 0 w 990"/>
                  <a:gd name="T17" fmla="*/ 0 h 1046"/>
                  <a:gd name="T18" fmla="*/ 0 w 990"/>
                  <a:gd name="T19" fmla="*/ 0 h 1046"/>
                  <a:gd name="T20" fmla="*/ 0 w 990"/>
                  <a:gd name="T21" fmla="*/ 0 h 1046"/>
                  <a:gd name="T22" fmla="*/ 0 w 990"/>
                  <a:gd name="T23" fmla="*/ 0 h 1046"/>
                  <a:gd name="T24" fmla="*/ 0 w 990"/>
                  <a:gd name="T25" fmla="*/ 0 h 1046"/>
                  <a:gd name="T26" fmla="*/ 0 w 990"/>
                  <a:gd name="T27" fmla="*/ 0 h 1046"/>
                  <a:gd name="T28" fmla="*/ 0 w 990"/>
                  <a:gd name="T29" fmla="*/ 0 h 1046"/>
                  <a:gd name="T30" fmla="*/ 0 w 990"/>
                  <a:gd name="T31" fmla="*/ 0 h 1046"/>
                  <a:gd name="T32" fmla="*/ 0 w 990"/>
                  <a:gd name="T33" fmla="*/ 0 h 1046"/>
                  <a:gd name="T34" fmla="*/ 0 w 990"/>
                  <a:gd name="T35" fmla="*/ 0 h 1046"/>
                  <a:gd name="T36" fmla="*/ 0 w 990"/>
                  <a:gd name="T37" fmla="*/ 0 h 1046"/>
                  <a:gd name="T38" fmla="*/ 0 w 990"/>
                  <a:gd name="T39" fmla="*/ 0 h 1046"/>
                  <a:gd name="T40" fmla="*/ 0 w 990"/>
                  <a:gd name="T41" fmla="*/ 0 h 1046"/>
                  <a:gd name="T42" fmla="*/ 0 w 990"/>
                  <a:gd name="T43" fmla="*/ 0 h 1046"/>
                  <a:gd name="T44" fmla="*/ 0 w 990"/>
                  <a:gd name="T45" fmla="*/ 0 h 1046"/>
                  <a:gd name="T46" fmla="*/ 0 w 990"/>
                  <a:gd name="T47" fmla="*/ 0 h 1046"/>
                  <a:gd name="T48" fmla="*/ 0 w 990"/>
                  <a:gd name="T49" fmla="*/ 0 h 10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0"/>
                  <a:gd name="T76" fmla="*/ 0 h 1046"/>
                  <a:gd name="T77" fmla="*/ 990 w 990"/>
                  <a:gd name="T78" fmla="*/ 1046 h 10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0" h="1046">
                    <a:moveTo>
                      <a:pt x="0" y="1001"/>
                    </a:moveTo>
                    <a:lnTo>
                      <a:pt x="4" y="980"/>
                    </a:lnTo>
                    <a:lnTo>
                      <a:pt x="17" y="924"/>
                    </a:lnTo>
                    <a:lnTo>
                      <a:pt x="44" y="838"/>
                    </a:lnTo>
                    <a:lnTo>
                      <a:pt x="89" y="729"/>
                    </a:lnTo>
                    <a:lnTo>
                      <a:pt x="155" y="606"/>
                    </a:lnTo>
                    <a:lnTo>
                      <a:pt x="247" y="474"/>
                    </a:lnTo>
                    <a:lnTo>
                      <a:pt x="367" y="340"/>
                    </a:lnTo>
                    <a:lnTo>
                      <a:pt x="521" y="211"/>
                    </a:lnTo>
                    <a:lnTo>
                      <a:pt x="711" y="96"/>
                    </a:lnTo>
                    <a:lnTo>
                      <a:pt x="943" y="0"/>
                    </a:lnTo>
                    <a:lnTo>
                      <a:pt x="990" y="41"/>
                    </a:lnTo>
                    <a:lnTo>
                      <a:pt x="979" y="54"/>
                    </a:lnTo>
                    <a:lnTo>
                      <a:pt x="946" y="95"/>
                    </a:lnTo>
                    <a:lnTo>
                      <a:pt x="892" y="158"/>
                    </a:lnTo>
                    <a:lnTo>
                      <a:pt x="819" y="242"/>
                    </a:lnTo>
                    <a:lnTo>
                      <a:pt x="728" y="346"/>
                    </a:lnTo>
                    <a:lnTo>
                      <a:pt x="620" y="464"/>
                    </a:lnTo>
                    <a:lnTo>
                      <a:pt x="496" y="596"/>
                    </a:lnTo>
                    <a:lnTo>
                      <a:pt x="357" y="739"/>
                    </a:lnTo>
                    <a:lnTo>
                      <a:pt x="207" y="889"/>
                    </a:lnTo>
                    <a:lnTo>
                      <a:pt x="44" y="1046"/>
                    </a:lnTo>
                    <a:lnTo>
                      <a:pt x="0" y="1002"/>
                    </a:lnTo>
                    <a:lnTo>
                      <a:pt x="0" y="1001"/>
                    </a:lnTo>
                    <a:close/>
                  </a:path>
                </a:pathLst>
              </a:custGeom>
              <a:solidFill>
                <a:srgbClr val="FF92A2"/>
              </a:solidFill>
              <a:ln w="9525">
                <a:noFill/>
                <a:round/>
                <a:headEnd/>
                <a:tailEnd/>
              </a:ln>
            </p:spPr>
            <p:txBody>
              <a:bodyPr/>
              <a:lstStyle/>
              <a:p>
                <a:endParaRPr lang="tr-TR"/>
              </a:p>
            </p:txBody>
          </p:sp>
          <p:sp>
            <p:nvSpPr>
              <p:cNvPr id="39984" name="Freeform 47"/>
              <p:cNvSpPr>
                <a:spLocks/>
              </p:cNvSpPr>
              <p:nvPr/>
            </p:nvSpPr>
            <p:spPr bwMode="auto">
              <a:xfrm rot="506214">
                <a:off x="4689" y="1655"/>
                <a:ext cx="308" cy="324"/>
              </a:xfrm>
              <a:custGeom>
                <a:avLst/>
                <a:gdLst>
                  <a:gd name="T0" fmla="*/ 0 w 987"/>
                  <a:gd name="T1" fmla="*/ 0 h 1039"/>
                  <a:gd name="T2" fmla="*/ 0 w 987"/>
                  <a:gd name="T3" fmla="*/ 0 h 1039"/>
                  <a:gd name="T4" fmla="*/ 0 w 987"/>
                  <a:gd name="T5" fmla="*/ 0 h 1039"/>
                  <a:gd name="T6" fmla="*/ 0 w 987"/>
                  <a:gd name="T7" fmla="*/ 0 h 1039"/>
                  <a:gd name="T8" fmla="*/ 0 w 987"/>
                  <a:gd name="T9" fmla="*/ 0 h 1039"/>
                  <a:gd name="T10" fmla="*/ 0 w 987"/>
                  <a:gd name="T11" fmla="*/ 0 h 1039"/>
                  <a:gd name="T12" fmla="*/ 0 w 987"/>
                  <a:gd name="T13" fmla="*/ 0 h 1039"/>
                  <a:gd name="T14" fmla="*/ 0 w 987"/>
                  <a:gd name="T15" fmla="*/ 0 h 1039"/>
                  <a:gd name="T16" fmla="*/ 0 w 987"/>
                  <a:gd name="T17" fmla="*/ 0 h 1039"/>
                  <a:gd name="T18" fmla="*/ 0 w 987"/>
                  <a:gd name="T19" fmla="*/ 0 h 1039"/>
                  <a:gd name="T20" fmla="*/ 0 w 987"/>
                  <a:gd name="T21" fmla="*/ 0 h 1039"/>
                  <a:gd name="T22" fmla="*/ 0 w 987"/>
                  <a:gd name="T23" fmla="*/ 0 h 1039"/>
                  <a:gd name="T24" fmla="*/ 0 w 987"/>
                  <a:gd name="T25" fmla="*/ 0 h 1039"/>
                  <a:gd name="T26" fmla="*/ 0 w 987"/>
                  <a:gd name="T27" fmla="*/ 0 h 1039"/>
                  <a:gd name="T28" fmla="*/ 0 w 987"/>
                  <a:gd name="T29" fmla="*/ 0 h 1039"/>
                  <a:gd name="T30" fmla="*/ 0 w 987"/>
                  <a:gd name="T31" fmla="*/ 0 h 1039"/>
                  <a:gd name="T32" fmla="*/ 0 w 987"/>
                  <a:gd name="T33" fmla="*/ 0 h 1039"/>
                  <a:gd name="T34" fmla="*/ 0 w 987"/>
                  <a:gd name="T35" fmla="*/ 0 h 1039"/>
                  <a:gd name="T36" fmla="*/ 0 w 987"/>
                  <a:gd name="T37" fmla="*/ 0 h 1039"/>
                  <a:gd name="T38" fmla="*/ 0 w 987"/>
                  <a:gd name="T39" fmla="*/ 0 h 1039"/>
                  <a:gd name="T40" fmla="*/ 0 w 987"/>
                  <a:gd name="T41" fmla="*/ 0 h 1039"/>
                  <a:gd name="T42" fmla="*/ 0 w 987"/>
                  <a:gd name="T43" fmla="*/ 0 h 1039"/>
                  <a:gd name="T44" fmla="*/ 0 w 987"/>
                  <a:gd name="T45" fmla="*/ 0 h 1039"/>
                  <a:gd name="T46" fmla="*/ 0 w 987"/>
                  <a:gd name="T47" fmla="*/ 0 h 10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7"/>
                  <a:gd name="T73" fmla="*/ 0 h 1039"/>
                  <a:gd name="T74" fmla="*/ 987 w 987"/>
                  <a:gd name="T75" fmla="*/ 1039 h 10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7" h="1039">
                    <a:moveTo>
                      <a:pt x="0" y="997"/>
                    </a:moveTo>
                    <a:lnTo>
                      <a:pt x="4" y="977"/>
                    </a:lnTo>
                    <a:lnTo>
                      <a:pt x="18" y="921"/>
                    </a:lnTo>
                    <a:lnTo>
                      <a:pt x="45" y="835"/>
                    </a:lnTo>
                    <a:lnTo>
                      <a:pt x="91" y="728"/>
                    </a:lnTo>
                    <a:lnTo>
                      <a:pt x="157" y="606"/>
                    </a:lnTo>
                    <a:lnTo>
                      <a:pt x="248" y="474"/>
                    </a:lnTo>
                    <a:lnTo>
                      <a:pt x="370" y="341"/>
                    </a:lnTo>
                    <a:lnTo>
                      <a:pt x="522" y="214"/>
                    </a:lnTo>
                    <a:lnTo>
                      <a:pt x="712" y="97"/>
                    </a:lnTo>
                    <a:lnTo>
                      <a:pt x="942" y="0"/>
                    </a:lnTo>
                    <a:lnTo>
                      <a:pt x="987" y="39"/>
                    </a:lnTo>
                    <a:lnTo>
                      <a:pt x="975" y="53"/>
                    </a:lnTo>
                    <a:lnTo>
                      <a:pt x="940" y="91"/>
                    </a:lnTo>
                    <a:lnTo>
                      <a:pt x="884" y="153"/>
                    </a:lnTo>
                    <a:lnTo>
                      <a:pt x="810" y="236"/>
                    </a:lnTo>
                    <a:lnTo>
                      <a:pt x="718" y="337"/>
                    </a:lnTo>
                    <a:lnTo>
                      <a:pt x="609" y="454"/>
                    </a:lnTo>
                    <a:lnTo>
                      <a:pt x="485" y="585"/>
                    </a:lnTo>
                    <a:lnTo>
                      <a:pt x="348" y="728"/>
                    </a:lnTo>
                    <a:lnTo>
                      <a:pt x="200" y="879"/>
                    </a:lnTo>
                    <a:lnTo>
                      <a:pt x="42" y="1039"/>
                    </a:lnTo>
                    <a:lnTo>
                      <a:pt x="0" y="997"/>
                    </a:lnTo>
                    <a:close/>
                  </a:path>
                </a:pathLst>
              </a:custGeom>
              <a:solidFill>
                <a:srgbClr val="FF95A3"/>
              </a:solidFill>
              <a:ln w="9525">
                <a:noFill/>
                <a:round/>
                <a:headEnd/>
                <a:tailEnd/>
              </a:ln>
            </p:spPr>
            <p:txBody>
              <a:bodyPr/>
              <a:lstStyle/>
              <a:p>
                <a:endParaRPr lang="tr-TR"/>
              </a:p>
            </p:txBody>
          </p:sp>
          <p:sp>
            <p:nvSpPr>
              <p:cNvPr id="39985" name="Freeform 48"/>
              <p:cNvSpPr>
                <a:spLocks/>
              </p:cNvSpPr>
              <p:nvPr/>
            </p:nvSpPr>
            <p:spPr bwMode="auto">
              <a:xfrm rot="506214">
                <a:off x="4689" y="1656"/>
                <a:ext cx="307" cy="322"/>
              </a:xfrm>
              <a:custGeom>
                <a:avLst/>
                <a:gdLst>
                  <a:gd name="T0" fmla="*/ 0 w 982"/>
                  <a:gd name="T1" fmla="*/ 0 h 1032"/>
                  <a:gd name="T2" fmla="*/ 0 w 982"/>
                  <a:gd name="T3" fmla="*/ 0 h 1032"/>
                  <a:gd name="T4" fmla="*/ 0 w 982"/>
                  <a:gd name="T5" fmla="*/ 0 h 1032"/>
                  <a:gd name="T6" fmla="*/ 0 w 982"/>
                  <a:gd name="T7" fmla="*/ 0 h 1032"/>
                  <a:gd name="T8" fmla="*/ 0 w 982"/>
                  <a:gd name="T9" fmla="*/ 0 h 1032"/>
                  <a:gd name="T10" fmla="*/ 0 w 982"/>
                  <a:gd name="T11" fmla="*/ 0 h 1032"/>
                  <a:gd name="T12" fmla="*/ 0 w 982"/>
                  <a:gd name="T13" fmla="*/ 0 h 1032"/>
                  <a:gd name="T14" fmla="*/ 0 w 982"/>
                  <a:gd name="T15" fmla="*/ 0 h 1032"/>
                  <a:gd name="T16" fmla="*/ 0 w 982"/>
                  <a:gd name="T17" fmla="*/ 0 h 1032"/>
                  <a:gd name="T18" fmla="*/ 0 w 982"/>
                  <a:gd name="T19" fmla="*/ 0 h 1032"/>
                  <a:gd name="T20" fmla="*/ 0 w 982"/>
                  <a:gd name="T21" fmla="*/ 0 h 1032"/>
                  <a:gd name="T22" fmla="*/ 0 w 982"/>
                  <a:gd name="T23" fmla="*/ 0 h 1032"/>
                  <a:gd name="T24" fmla="*/ 0 w 982"/>
                  <a:gd name="T25" fmla="*/ 0 h 1032"/>
                  <a:gd name="T26" fmla="*/ 0 w 982"/>
                  <a:gd name="T27" fmla="*/ 0 h 1032"/>
                  <a:gd name="T28" fmla="*/ 0 w 982"/>
                  <a:gd name="T29" fmla="*/ 0 h 1032"/>
                  <a:gd name="T30" fmla="*/ 0 w 982"/>
                  <a:gd name="T31" fmla="*/ 0 h 1032"/>
                  <a:gd name="T32" fmla="*/ 0 w 982"/>
                  <a:gd name="T33" fmla="*/ 0 h 1032"/>
                  <a:gd name="T34" fmla="*/ 0 w 982"/>
                  <a:gd name="T35" fmla="*/ 0 h 1032"/>
                  <a:gd name="T36" fmla="*/ 0 w 982"/>
                  <a:gd name="T37" fmla="*/ 0 h 1032"/>
                  <a:gd name="T38" fmla="*/ 0 w 982"/>
                  <a:gd name="T39" fmla="*/ 0 h 1032"/>
                  <a:gd name="T40" fmla="*/ 0 w 982"/>
                  <a:gd name="T41" fmla="*/ 0 h 1032"/>
                  <a:gd name="T42" fmla="*/ 0 w 982"/>
                  <a:gd name="T43" fmla="*/ 0 h 1032"/>
                  <a:gd name="T44" fmla="*/ 0 w 982"/>
                  <a:gd name="T45" fmla="*/ 0 h 1032"/>
                  <a:gd name="T46" fmla="*/ 0 w 982"/>
                  <a:gd name="T47" fmla="*/ 0 h 1032"/>
                  <a:gd name="T48" fmla="*/ 0 w 982"/>
                  <a:gd name="T49" fmla="*/ 0 h 1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2"/>
                  <a:gd name="T76" fmla="*/ 0 h 1032"/>
                  <a:gd name="T77" fmla="*/ 982 w 982"/>
                  <a:gd name="T78" fmla="*/ 1032 h 10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2" h="1032">
                    <a:moveTo>
                      <a:pt x="0" y="992"/>
                    </a:moveTo>
                    <a:lnTo>
                      <a:pt x="5" y="973"/>
                    </a:lnTo>
                    <a:lnTo>
                      <a:pt x="19" y="917"/>
                    </a:lnTo>
                    <a:lnTo>
                      <a:pt x="47" y="832"/>
                    </a:lnTo>
                    <a:lnTo>
                      <a:pt x="92" y="725"/>
                    </a:lnTo>
                    <a:lnTo>
                      <a:pt x="159" y="604"/>
                    </a:lnTo>
                    <a:lnTo>
                      <a:pt x="251" y="473"/>
                    </a:lnTo>
                    <a:lnTo>
                      <a:pt x="371" y="341"/>
                    </a:lnTo>
                    <a:lnTo>
                      <a:pt x="523" y="214"/>
                    </a:lnTo>
                    <a:lnTo>
                      <a:pt x="712" y="98"/>
                    </a:lnTo>
                    <a:lnTo>
                      <a:pt x="941" y="0"/>
                    </a:lnTo>
                    <a:lnTo>
                      <a:pt x="982" y="37"/>
                    </a:lnTo>
                    <a:lnTo>
                      <a:pt x="970" y="50"/>
                    </a:lnTo>
                    <a:lnTo>
                      <a:pt x="935" y="88"/>
                    </a:lnTo>
                    <a:lnTo>
                      <a:pt x="877" y="148"/>
                    </a:lnTo>
                    <a:lnTo>
                      <a:pt x="801" y="228"/>
                    </a:lnTo>
                    <a:lnTo>
                      <a:pt x="708" y="327"/>
                    </a:lnTo>
                    <a:lnTo>
                      <a:pt x="599" y="444"/>
                    </a:lnTo>
                    <a:lnTo>
                      <a:pt x="475" y="573"/>
                    </a:lnTo>
                    <a:lnTo>
                      <a:pt x="339" y="717"/>
                    </a:lnTo>
                    <a:lnTo>
                      <a:pt x="193" y="869"/>
                    </a:lnTo>
                    <a:lnTo>
                      <a:pt x="40" y="1032"/>
                    </a:lnTo>
                    <a:lnTo>
                      <a:pt x="2" y="993"/>
                    </a:lnTo>
                    <a:lnTo>
                      <a:pt x="0" y="992"/>
                    </a:lnTo>
                    <a:close/>
                  </a:path>
                </a:pathLst>
              </a:custGeom>
              <a:solidFill>
                <a:srgbClr val="FF97A5"/>
              </a:solidFill>
              <a:ln w="9525">
                <a:noFill/>
                <a:round/>
                <a:headEnd/>
                <a:tailEnd/>
              </a:ln>
            </p:spPr>
            <p:txBody>
              <a:bodyPr/>
              <a:lstStyle/>
              <a:p>
                <a:endParaRPr lang="tr-TR"/>
              </a:p>
            </p:txBody>
          </p:sp>
          <p:sp>
            <p:nvSpPr>
              <p:cNvPr id="39986" name="Freeform 49"/>
              <p:cNvSpPr>
                <a:spLocks/>
              </p:cNvSpPr>
              <p:nvPr/>
            </p:nvSpPr>
            <p:spPr bwMode="auto">
              <a:xfrm rot="506214">
                <a:off x="4690" y="1656"/>
                <a:ext cx="305" cy="320"/>
              </a:xfrm>
              <a:custGeom>
                <a:avLst/>
                <a:gdLst>
                  <a:gd name="T0" fmla="*/ 0 w 977"/>
                  <a:gd name="T1" fmla="*/ 0 h 1023"/>
                  <a:gd name="T2" fmla="*/ 0 w 977"/>
                  <a:gd name="T3" fmla="*/ 0 h 1023"/>
                  <a:gd name="T4" fmla="*/ 0 w 977"/>
                  <a:gd name="T5" fmla="*/ 0 h 1023"/>
                  <a:gd name="T6" fmla="*/ 0 w 977"/>
                  <a:gd name="T7" fmla="*/ 0 h 1023"/>
                  <a:gd name="T8" fmla="*/ 0 w 977"/>
                  <a:gd name="T9" fmla="*/ 0 h 1023"/>
                  <a:gd name="T10" fmla="*/ 0 w 977"/>
                  <a:gd name="T11" fmla="*/ 0 h 1023"/>
                  <a:gd name="T12" fmla="*/ 0 w 977"/>
                  <a:gd name="T13" fmla="*/ 0 h 1023"/>
                  <a:gd name="T14" fmla="*/ 0 w 977"/>
                  <a:gd name="T15" fmla="*/ 0 h 1023"/>
                  <a:gd name="T16" fmla="*/ 0 w 977"/>
                  <a:gd name="T17" fmla="*/ 0 h 1023"/>
                  <a:gd name="T18" fmla="*/ 0 w 977"/>
                  <a:gd name="T19" fmla="*/ 0 h 1023"/>
                  <a:gd name="T20" fmla="*/ 0 w 977"/>
                  <a:gd name="T21" fmla="*/ 0 h 1023"/>
                  <a:gd name="T22" fmla="*/ 0 w 977"/>
                  <a:gd name="T23" fmla="*/ 0 h 1023"/>
                  <a:gd name="T24" fmla="*/ 0 w 977"/>
                  <a:gd name="T25" fmla="*/ 0 h 1023"/>
                  <a:gd name="T26" fmla="*/ 0 w 977"/>
                  <a:gd name="T27" fmla="*/ 0 h 1023"/>
                  <a:gd name="T28" fmla="*/ 0 w 977"/>
                  <a:gd name="T29" fmla="*/ 0 h 1023"/>
                  <a:gd name="T30" fmla="*/ 0 w 977"/>
                  <a:gd name="T31" fmla="*/ 0 h 1023"/>
                  <a:gd name="T32" fmla="*/ 0 w 977"/>
                  <a:gd name="T33" fmla="*/ 0 h 1023"/>
                  <a:gd name="T34" fmla="*/ 0 w 977"/>
                  <a:gd name="T35" fmla="*/ 0 h 1023"/>
                  <a:gd name="T36" fmla="*/ 0 w 977"/>
                  <a:gd name="T37" fmla="*/ 0 h 1023"/>
                  <a:gd name="T38" fmla="*/ 0 w 977"/>
                  <a:gd name="T39" fmla="*/ 0 h 1023"/>
                  <a:gd name="T40" fmla="*/ 0 w 977"/>
                  <a:gd name="T41" fmla="*/ 0 h 1023"/>
                  <a:gd name="T42" fmla="*/ 0 w 977"/>
                  <a:gd name="T43" fmla="*/ 0 h 1023"/>
                  <a:gd name="T44" fmla="*/ 0 w 977"/>
                  <a:gd name="T45" fmla="*/ 0 h 1023"/>
                  <a:gd name="T46" fmla="*/ 0 w 977"/>
                  <a:gd name="T47" fmla="*/ 0 h 1023"/>
                  <a:gd name="T48" fmla="*/ 0 w 977"/>
                  <a:gd name="T49" fmla="*/ 0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7"/>
                  <a:gd name="T76" fmla="*/ 0 h 1023"/>
                  <a:gd name="T77" fmla="*/ 977 w 977"/>
                  <a:gd name="T78" fmla="*/ 1023 h 10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7" h="1023">
                    <a:moveTo>
                      <a:pt x="0" y="986"/>
                    </a:moveTo>
                    <a:lnTo>
                      <a:pt x="4" y="966"/>
                    </a:lnTo>
                    <a:lnTo>
                      <a:pt x="19" y="911"/>
                    </a:lnTo>
                    <a:lnTo>
                      <a:pt x="47" y="828"/>
                    </a:lnTo>
                    <a:lnTo>
                      <a:pt x="93" y="722"/>
                    </a:lnTo>
                    <a:lnTo>
                      <a:pt x="159" y="601"/>
                    </a:lnTo>
                    <a:lnTo>
                      <a:pt x="251" y="471"/>
                    </a:lnTo>
                    <a:lnTo>
                      <a:pt x="371" y="341"/>
                    </a:lnTo>
                    <a:lnTo>
                      <a:pt x="523" y="214"/>
                    </a:lnTo>
                    <a:lnTo>
                      <a:pt x="711" y="98"/>
                    </a:lnTo>
                    <a:lnTo>
                      <a:pt x="937" y="0"/>
                    </a:lnTo>
                    <a:lnTo>
                      <a:pt x="977" y="34"/>
                    </a:lnTo>
                    <a:lnTo>
                      <a:pt x="965" y="47"/>
                    </a:lnTo>
                    <a:lnTo>
                      <a:pt x="928" y="83"/>
                    </a:lnTo>
                    <a:lnTo>
                      <a:pt x="869" y="141"/>
                    </a:lnTo>
                    <a:lnTo>
                      <a:pt x="792" y="219"/>
                    </a:lnTo>
                    <a:lnTo>
                      <a:pt x="697" y="317"/>
                    </a:lnTo>
                    <a:lnTo>
                      <a:pt x="586" y="431"/>
                    </a:lnTo>
                    <a:lnTo>
                      <a:pt x="463" y="561"/>
                    </a:lnTo>
                    <a:lnTo>
                      <a:pt x="328" y="704"/>
                    </a:lnTo>
                    <a:lnTo>
                      <a:pt x="185" y="859"/>
                    </a:lnTo>
                    <a:lnTo>
                      <a:pt x="37" y="1023"/>
                    </a:lnTo>
                    <a:lnTo>
                      <a:pt x="1" y="986"/>
                    </a:lnTo>
                    <a:lnTo>
                      <a:pt x="0" y="986"/>
                    </a:lnTo>
                    <a:close/>
                  </a:path>
                </a:pathLst>
              </a:custGeom>
              <a:solidFill>
                <a:srgbClr val="FF9AA6"/>
              </a:solidFill>
              <a:ln w="9525">
                <a:noFill/>
                <a:round/>
                <a:headEnd/>
                <a:tailEnd/>
              </a:ln>
            </p:spPr>
            <p:txBody>
              <a:bodyPr/>
              <a:lstStyle/>
              <a:p>
                <a:endParaRPr lang="tr-TR"/>
              </a:p>
            </p:txBody>
          </p:sp>
          <p:sp>
            <p:nvSpPr>
              <p:cNvPr id="39987" name="Freeform 50"/>
              <p:cNvSpPr>
                <a:spLocks/>
              </p:cNvSpPr>
              <p:nvPr/>
            </p:nvSpPr>
            <p:spPr bwMode="auto">
              <a:xfrm rot="506214">
                <a:off x="4690" y="1657"/>
                <a:ext cx="304" cy="317"/>
              </a:xfrm>
              <a:custGeom>
                <a:avLst/>
                <a:gdLst>
                  <a:gd name="T0" fmla="*/ 0 w 972"/>
                  <a:gd name="T1" fmla="*/ 0 h 1015"/>
                  <a:gd name="T2" fmla="*/ 0 w 972"/>
                  <a:gd name="T3" fmla="*/ 0 h 1015"/>
                  <a:gd name="T4" fmla="*/ 0 w 972"/>
                  <a:gd name="T5" fmla="*/ 0 h 1015"/>
                  <a:gd name="T6" fmla="*/ 0 w 972"/>
                  <a:gd name="T7" fmla="*/ 0 h 1015"/>
                  <a:gd name="T8" fmla="*/ 0 w 972"/>
                  <a:gd name="T9" fmla="*/ 0 h 1015"/>
                  <a:gd name="T10" fmla="*/ 0 w 972"/>
                  <a:gd name="T11" fmla="*/ 0 h 1015"/>
                  <a:gd name="T12" fmla="*/ 0 w 972"/>
                  <a:gd name="T13" fmla="*/ 0 h 1015"/>
                  <a:gd name="T14" fmla="*/ 0 w 972"/>
                  <a:gd name="T15" fmla="*/ 0 h 1015"/>
                  <a:gd name="T16" fmla="*/ 0 w 972"/>
                  <a:gd name="T17" fmla="*/ 0 h 1015"/>
                  <a:gd name="T18" fmla="*/ 0 w 972"/>
                  <a:gd name="T19" fmla="*/ 0 h 1015"/>
                  <a:gd name="T20" fmla="*/ 0 w 972"/>
                  <a:gd name="T21" fmla="*/ 0 h 1015"/>
                  <a:gd name="T22" fmla="*/ 0 w 972"/>
                  <a:gd name="T23" fmla="*/ 0 h 1015"/>
                  <a:gd name="T24" fmla="*/ 0 w 972"/>
                  <a:gd name="T25" fmla="*/ 0 h 1015"/>
                  <a:gd name="T26" fmla="*/ 0 w 972"/>
                  <a:gd name="T27" fmla="*/ 0 h 1015"/>
                  <a:gd name="T28" fmla="*/ 0 w 972"/>
                  <a:gd name="T29" fmla="*/ 0 h 1015"/>
                  <a:gd name="T30" fmla="*/ 0 w 972"/>
                  <a:gd name="T31" fmla="*/ 0 h 1015"/>
                  <a:gd name="T32" fmla="*/ 0 w 972"/>
                  <a:gd name="T33" fmla="*/ 0 h 1015"/>
                  <a:gd name="T34" fmla="*/ 0 w 972"/>
                  <a:gd name="T35" fmla="*/ 0 h 1015"/>
                  <a:gd name="T36" fmla="*/ 0 w 972"/>
                  <a:gd name="T37" fmla="*/ 0 h 1015"/>
                  <a:gd name="T38" fmla="*/ 0 w 972"/>
                  <a:gd name="T39" fmla="*/ 0 h 1015"/>
                  <a:gd name="T40" fmla="*/ 0 w 972"/>
                  <a:gd name="T41" fmla="*/ 0 h 1015"/>
                  <a:gd name="T42" fmla="*/ 0 w 972"/>
                  <a:gd name="T43" fmla="*/ 0 h 1015"/>
                  <a:gd name="T44" fmla="*/ 0 w 972"/>
                  <a:gd name="T45" fmla="*/ 0 h 1015"/>
                  <a:gd name="T46" fmla="*/ 0 w 972"/>
                  <a:gd name="T47" fmla="*/ 0 h 10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2"/>
                  <a:gd name="T73" fmla="*/ 0 h 1015"/>
                  <a:gd name="T74" fmla="*/ 972 w 972"/>
                  <a:gd name="T75" fmla="*/ 1015 h 10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2" h="1015">
                    <a:moveTo>
                      <a:pt x="0" y="981"/>
                    </a:moveTo>
                    <a:lnTo>
                      <a:pt x="4" y="962"/>
                    </a:lnTo>
                    <a:lnTo>
                      <a:pt x="19" y="907"/>
                    </a:lnTo>
                    <a:lnTo>
                      <a:pt x="46" y="824"/>
                    </a:lnTo>
                    <a:lnTo>
                      <a:pt x="93" y="720"/>
                    </a:lnTo>
                    <a:lnTo>
                      <a:pt x="160" y="600"/>
                    </a:lnTo>
                    <a:lnTo>
                      <a:pt x="251" y="472"/>
                    </a:lnTo>
                    <a:lnTo>
                      <a:pt x="372" y="341"/>
                    </a:lnTo>
                    <a:lnTo>
                      <a:pt x="523" y="214"/>
                    </a:lnTo>
                    <a:lnTo>
                      <a:pt x="710" y="99"/>
                    </a:lnTo>
                    <a:lnTo>
                      <a:pt x="935" y="0"/>
                    </a:lnTo>
                    <a:lnTo>
                      <a:pt x="972" y="32"/>
                    </a:lnTo>
                    <a:lnTo>
                      <a:pt x="959" y="44"/>
                    </a:lnTo>
                    <a:lnTo>
                      <a:pt x="921" y="80"/>
                    </a:lnTo>
                    <a:lnTo>
                      <a:pt x="861" y="135"/>
                    </a:lnTo>
                    <a:lnTo>
                      <a:pt x="782" y="213"/>
                    </a:lnTo>
                    <a:lnTo>
                      <a:pt x="685" y="308"/>
                    </a:lnTo>
                    <a:lnTo>
                      <a:pt x="574" y="421"/>
                    </a:lnTo>
                    <a:lnTo>
                      <a:pt x="452" y="549"/>
                    </a:lnTo>
                    <a:lnTo>
                      <a:pt x="318" y="693"/>
                    </a:lnTo>
                    <a:lnTo>
                      <a:pt x="179" y="849"/>
                    </a:lnTo>
                    <a:lnTo>
                      <a:pt x="33" y="1015"/>
                    </a:lnTo>
                    <a:lnTo>
                      <a:pt x="0" y="981"/>
                    </a:lnTo>
                    <a:close/>
                  </a:path>
                </a:pathLst>
              </a:custGeom>
              <a:solidFill>
                <a:srgbClr val="FF9DA7"/>
              </a:solidFill>
              <a:ln w="9525">
                <a:noFill/>
                <a:round/>
                <a:headEnd/>
                <a:tailEnd/>
              </a:ln>
            </p:spPr>
            <p:txBody>
              <a:bodyPr/>
              <a:lstStyle/>
              <a:p>
                <a:endParaRPr lang="tr-TR"/>
              </a:p>
            </p:txBody>
          </p:sp>
          <p:sp>
            <p:nvSpPr>
              <p:cNvPr id="39988" name="Freeform 51"/>
              <p:cNvSpPr>
                <a:spLocks/>
              </p:cNvSpPr>
              <p:nvPr/>
            </p:nvSpPr>
            <p:spPr bwMode="auto">
              <a:xfrm rot="506214">
                <a:off x="4691" y="1658"/>
                <a:ext cx="302" cy="315"/>
              </a:xfrm>
              <a:custGeom>
                <a:avLst/>
                <a:gdLst>
                  <a:gd name="T0" fmla="*/ 0 w 968"/>
                  <a:gd name="T1" fmla="*/ 0 h 1008"/>
                  <a:gd name="T2" fmla="*/ 0 w 968"/>
                  <a:gd name="T3" fmla="*/ 0 h 1008"/>
                  <a:gd name="T4" fmla="*/ 0 w 968"/>
                  <a:gd name="T5" fmla="*/ 0 h 1008"/>
                  <a:gd name="T6" fmla="*/ 0 w 968"/>
                  <a:gd name="T7" fmla="*/ 0 h 1008"/>
                  <a:gd name="T8" fmla="*/ 0 w 968"/>
                  <a:gd name="T9" fmla="*/ 0 h 1008"/>
                  <a:gd name="T10" fmla="*/ 0 w 968"/>
                  <a:gd name="T11" fmla="*/ 0 h 1008"/>
                  <a:gd name="T12" fmla="*/ 0 w 968"/>
                  <a:gd name="T13" fmla="*/ 0 h 1008"/>
                  <a:gd name="T14" fmla="*/ 0 w 968"/>
                  <a:gd name="T15" fmla="*/ 0 h 1008"/>
                  <a:gd name="T16" fmla="*/ 0 w 968"/>
                  <a:gd name="T17" fmla="*/ 0 h 1008"/>
                  <a:gd name="T18" fmla="*/ 0 w 968"/>
                  <a:gd name="T19" fmla="*/ 0 h 1008"/>
                  <a:gd name="T20" fmla="*/ 0 w 968"/>
                  <a:gd name="T21" fmla="*/ 0 h 1008"/>
                  <a:gd name="T22" fmla="*/ 0 w 968"/>
                  <a:gd name="T23" fmla="*/ 0 h 1008"/>
                  <a:gd name="T24" fmla="*/ 0 w 968"/>
                  <a:gd name="T25" fmla="*/ 0 h 1008"/>
                  <a:gd name="T26" fmla="*/ 0 w 968"/>
                  <a:gd name="T27" fmla="*/ 0 h 1008"/>
                  <a:gd name="T28" fmla="*/ 0 w 968"/>
                  <a:gd name="T29" fmla="*/ 0 h 1008"/>
                  <a:gd name="T30" fmla="*/ 0 w 968"/>
                  <a:gd name="T31" fmla="*/ 0 h 1008"/>
                  <a:gd name="T32" fmla="*/ 0 w 968"/>
                  <a:gd name="T33" fmla="*/ 0 h 1008"/>
                  <a:gd name="T34" fmla="*/ 0 w 968"/>
                  <a:gd name="T35" fmla="*/ 0 h 1008"/>
                  <a:gd name="T36" fmla="*/ 0 w 968"/>
                  <a:gd name="T37" fmla="*/ 0 h 1008"/>
                  <a:gd name="T38" fmla="*/ 0 w 968"/>
                  <a:gd name="T39" fmla="*/ 0 h 1008"/>
                  <a:gd name="T40" fmla="*/ 0 w 968"/>
                  <a:gd name="T41" fmla="*/ 0 h 1008"/>
                  <a:gd name="T42" fmla="*/ 0 w 968"/>
                  <a:gd name="T43" fmla="*/ 0 h 1008"/>
                  <a:gd name="T44" fmla="*/ 0 w 968"/>
                  <a:gd name="T45" fmla="*/ 0 h 1008"/>
                  <a:gd name="T46" fmla="*/ 0 w 968"/>
                  <a:gd name="T47" fmla="*/ 0 h 1008"/>
                  <a:gd name="T48" fmla="*/ 0 w 968"/>
                  <a:gd name="T49" fmla="*/ 0 h 10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8"/>
                  <a:gd name="T76" fmla="*/ 0 h 1008"/>
                  <a:gd name="T77" fmla="*/ 968 w 968"/>
                  <a:gd name="T78" fmla="*/ 1008 h 10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8" h="1008">
                    <a:moveTo>
                      <a:pt x="0" y="975"/>
                    </a:moveTo>
                    <a:lnTo>
                      <a:pt x="5" y="956"/>
                    </a:lnTo>
                    <a:lnTo>
                      <a:pt x="19" y="903"/>
                    </a:lnTo>
                    <a:lnTo>
                      <a:pt x="48" y="821"/>
                    </a:lnTo>
                    <a:lnTo>
                      <a:pt x="94" y="717"/>
                    </a:lnTo>
                    <a:lnTo>
                      <a:pt x="161" y="598"/>
                    </a:lnTo>
                    <a:lnTo>
                      <a:pt x="253" y="471"/>
                    </a:lnTo>
                    <a:lnTo>
                      <a:pt x="373" y="340"/>
                    </a:lnTo>
                    <a:lnTo>
                      <a:pt x="523" y="214"/>
                    </a:lnTo>
                    <a:lnTo>
                      <a:pt x="709" y="99"/>
                    </a:lnTo>
                    <a:lnTo>
                      <a:pt x="934" y="0"/>
                    </a:lnTo>
                    <a:lnTo>
                      <a:pt x="968" y="30"/>
                    </a:lnTo>
                    <a:lnTo>
                      <a:pt x="955" y="41"/>
                    </a:lnTo>
                    <a:lnTo>
                      <a:pt x="915" y="75"/>
                    </a:lnTo>
                    <a:lnTo>
                      <a:pt x="855" y="130"/>
                    </a:lnTo>
                    <a:lnTo>
                      <a:pt x="773" y="205"/>
                    </a:lnTo>
                    <a:lnTo>
                      <a:pt x="676" y="299"/>
                    </a:lnTo>
                    <a:lnTo>
                      <a:pt x="564" y="410"/>
                    </a:lnTo>
                    <a:lnTo>
                      <a:pt x="441" y="538"/>
                    </a:lnTo>
                    <a:lnTo>
                      <a:pt x="309" y="681"/>
                    </a:lnTo>
                    <a:lnTo>
                      <a:pt x="172" y="838"/>
                    </a:lnTo>
                    <a:lnTo>
                      <a:pt x="31" y="1008"/>
                    </a:lnTo>
                    <a:lnTo>
                      <a:pt x="0" y="976"/>
                    </a:lnTo>
                    <a:lnTo>
                      <a:pt x="0" y="975"/>
                    </a:lnTo>
                    <a:close/>
                  </a:path>
                </a:pathLst>
              </a:custGeom>
              <a:solidFill>
                <a:srgbClr val="FFA0A9"/>
              </a:solidFill>
              <a:ln w="9525">
                <a:noFill/>
                <a:round/>
                <a:headEnd/>
                <a:tailEnd/>
              </a:ln>
            </p:spPr>
            <p:txBody>
              <a:bodyPr/>
              <a:lstStyle/>
              <a:p>
                <a:endParaRPr lang="tr-TR"/>
              </a:p>
            </p:txBody>
          </p:sp>
          <p:sp>
            <p:nvSpPr>
              <p:cNvPr id="39989" name="Freeform 52"/>
              <p:cNvSpPr>
                <a:spLocks/>
              </p:cNvSpPr>
              <p:nvPr/>
            </p:nvSpPr>
            <p:spPr bwMode="auto">
              <a:xfrm rot="506214">
                <a:off x="4691" y="1659"/>
                <a:ext cx="301" cy="312"/>
              </a:xfrm>
              <a:custGeom>
                <a:avLst/>
                <a:gdLst>
                  <a:gd name="T0" fmla="*/ 0 w 964"/>
                  <a:gd name="T1" fmla="*/ 0 h 999"/>
                  <a:gd name="T2" fmla="*/ 0 w 964"/>
                  <a:gd name="T3" fmla="*/ 0 h 999"/>
                  <a:gd name="T4" fmla="*/ 0 w 964"/>
                  <a:gd name="T5" fmla="*/ 0 h 999"/>
                  <a:gd name="T6" fmla="*/ 0 w 964"/>
                  <a:gd name="T7" fmla="*/ 0 h 999"/>
                  <a:gd name="T8" fmla="*/ 0 w 964"/>
                  <a:gd name="T9" fmla="*/ 0 h 999"/>
                  <a:gd name="T10" fmla="*/ 0 w 964"/>
                  <a:gd name="T11" fmla="*/ 0 h 999"/>
                  <a:gd name="T12" fmla="*/ 0 w 964"/>
                  <a:gd name="T13" fmla="*/ 0 h 999"/>
                  <a:gd name="T14" fmla="*/ 0 w 964"/>
                  <a:gd name="T15" fmla="*/ 0 h 999"/>
                  <a:gd name="T16" fmla="*/ 0 w 964"/>
                  <a:gd name="T17" fmla="*/ 0 h 999"/>
                  <a:gd name="T18" fmla="*/ 0 w 964"/>
                  <a:gd name="T19" fmla="*/ 0 h 999"/>
                  <a:gd name="T20" fmla="*/ 0 w 964"/>
                  <a:gd name="T21" fmla="*/ 0 h 999"/>
                  <a:gd name="T22" fmla="*/ 0 w 964"/>
                  <a:gd name="T23" fmla="*/ 0 h 999"/>
                  <a:gd name="T24" fmla="*/ 0 w 964"/>
                  <a:gd name="T25" fmla="*/ 0 h 999"/>
                  <a:gd name="T26" fmla="*/ 0 w 964"/>
                  <a:gd name="T27" fmla="*/ 0 h 999"/>
                  <a:gd name="T28" fmla="*/ 0 w 964"/>
                  <a:gd name="T29" fmla="*/ 0 h 999"/>
                  <a:gd name="T30" fmla="*/ 0 w 964"/>
                  <a:gd name="T31" fmla="*/ 0 h 999"/>
                  <a:gd name="T32" fmla="*/ 0 w 964"/>
                  <a:gd name="T33" fmla="*/ 0 h 999"/>
                  <a:gd name="T34" fmla="*/ 0 w 964"/>
                  <a:gd name="T35" fmla="*/ 0 h 999"/>
                  <a:gd name="T36" fmla="*/ 0 w 964"/>
                  <a:gd name="T37" fmla="*/ 0 h 999"/>
                  <a:gd name="T38" fmla="*/ 0 w 964"/>
                  <a:gd name="T39" fmla="*/ 0 h 999"/>
                  <a:gd name="T40" fmla="*/ 0 w 964"/>
                  <a:gd name="T41" fmla="*/ 0 h 999"/>
                  <a:gd name="T42" fmla="*/ 0 w 964"/>
                  <a:gd name="T43" fmla="*/ 0 h 999"/>
                  <a:gd name="T44" fmla="*/ 0 w 964"/>
                  <a:gd name="T45" fmla="*/ 0 h 999"/>
                  <a:gd name="T46" fmla="*/ 0 w 964"/>
                  <a:gd name="T47" fmla="*/ 0 h 999"/>
                  <a:gd name="T48" fmla="*/ 0 w 964"/>
                  <a:gd name="T49" fmla="*/ 0 h 9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4"/>
                  <a:gd name="T76" fmla="*/ 0 h 999"/>
                  <a:gd name="T77" fmla="*/ 964 w 964"/>
                  <a:gd name="T78" fmla="*/ 999 h 9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4" h="999">
                    <a:moveTo>
                      <a:pt x="0" y="970"/>
                    </a:moveTo>
                    <a:lnTo>
                      <a:pt x="5" y="951"/>
                    </a:lnTo>
                    <a:lnTo>
                      <a:pt x="21" y="897"/>
                    </a:lnTo>
                    <a:lnTo>
                      <a:pt x="49" y="816"/>
                    </a:lnTo>
                    <a:lnTo>
                      <a:pt x="96" y="714"/>
                    </a:lnTo>
                    <a:lnTo>
                      <a:pt x="164" y="596"/>
                    </a:lnTo>
                    <a:lnTo>
                      <a:pt x="255" y="469"/>
                    </a:lnTo>
                    <a:lnTo>
                      <a:pt x="375" y="340"/>
                    </a:lnTo>
                    <a:lnTo>
                      <a:pt x="525" y="215"/>
                    </a:lnTo>
                    <a:lnTo>
                      <a:pt x="709" y="98"/>
                    </a:lnTo>
                    <a:lnTo>
                      <a:pt x="932" y="0"/>
                    </a:lnTo>
                    <a:lnTo>
                      <a:pt x="964" y="27"/>
                    </a:lnTo>
                    <a:lnTo>
                      <a:pt x="950" y="38"/>
                    </a:lnTo>
                    <a:lnTo>
                      <a:pt x="910" y="70"/>
                    </a:lnTo>
                    <a:lnTo>
                      <a:pt x="848" y="123"/>
                    </a:lnTo>
                    <a:lnTo>
                      <a:pt x="765" y="197"/>
                    </a:lnTo>
                    <a:lnTo>
                      <a:pt x="665" y="289"/>
                    </a:lnTo>
                    <a:lnTo>
                      <a:pt x="553" y="398"/>
                    </a:lnTo>
                    <a:lnTo>
                      <a:pt x="431" y="525"/>
                    </a:lnTo>
                    <a:lnTo>
                      <a:pt x="299" y="668"/>
                    </a:lnTo>
                    <a:lnTo>
                      <a:pt x="165" y="827"/>
                    </a:lnTo>
                    <a:lnTo>
                      <a:pt x="29" y="999"/>
                    </a:lnTo>
                    <a:lnTo>
                      <a:pt x="2" y="970"/>
                    </a:lnTo>
                    <a:lnTo>
                      <a:pt x="0" y="970"/>
                    </a:lnTo>
                    <a:close/>
                  </a:path>
                </a:pathLst>
              </a:custGeom>
              <a:solidFill>
                <a:srgbClr val="FFA2AA"/>
              </a:solidFill>
              <a:ln w="9525">
                <a:noFill/>
                <a:round/>
                <a:headEnd/>
                <a:tailEnd/>
              </a:ln>
            </p:spPr>
            <p:txBody>
              <a:bodyPr/>
              <a:lstStyle/>
              <a:p>
                <a:endParaRPr lang="tr-TR"/>
              </a:p>
            </p:txBody>
          </p:sp>
          <p:sp>
            <p:nvSpPr>
              <p:cNvPr id="39990" name="Freeform 53"/>
              <p:cNvSpPr>
                <a:spLocks/>
              </p:cNvSpPr>
              <p:nvPr/>
            </p:nvSpPr>
            <p:spPr bwMode="auto">
              <a:xfrm rot="506214">
                <a:off x="4692" y="1659"/>
                <a:ext cx="299" cy="310"/>
              </a:xfrm>
              <a:custGeom>
                <a:avLst/>
                <a:gdLst>
                  <a:gd name="T0" fmla="*/ 0 w 959"/>
                  <a:gd name="T1" fmla="*/ 0 h 991"/>
                  <a:gd name="T2" fmla="*/ 0 w 959"/>
                  <a:gd name="T3" fmla="*/ 0 h 991"/>
                  <a:gd name="T4" fmla="*/ 0 w 959"/>
                  <a:gd name="T5" fmla="*/ 0 h 991"/>
                  <a:gd name="T6" fmla="*/ 0 w 959"/>
                  <a:gd name="T7" fmla="*/ 0 h 991"/>
                  <a:gd name="T8" fmla="*/ 0 w 959"/>
                  <a:gd name="T9" fmla="*/ 0 h 991"/>
                  <a:gd name="T10" fmla="*/ 0 w 959"/>
                  <a:gd name="T11" fmla="*/ 0 h 991"/>
                  <a:gd name="T12" fmla="*/ 0 w 959"/>
                  <a:gd name="T13" fmla="*/ 0 h 991"/>
                  <a:gd name="T14" fmla="*/ 0 w 959"/>
                  <a:gd name="T15" fmla="*/ 0 h 991"/>
                  <a:gd name="T16" fmla="*/ 0 w 959"/>
                  <a:gd name="T17" fmla="*/ 0 h 991"/>
                  <a:gd name="T18" fmla="*/ 0 w 959"/>
                  <a:gd name="T19" fmla="*/ 0 h 991"/>
                  <a:gd name="T20" fmla="*/ 0 w 959"/>
                  <a:gd name="T21" fmla="*/ 0 h 991"/>
                  <a:gd name="T22" fmla="*/ 0 w 959"/>
                  <a:gd name="T23" fmla="*/ 0 h 991"/>
                  <a:gd name="T24" fmla="*/ 0 w 959"/>
                  <a:gd name="T25" fmla="*/ 0 h 991"/>
                  <a:gd name="T26" fmla="*/ 0 w 959"/>
                  <a:gd name="T27" fmla="*/ 0 h 991"/>
                  <a:gd name="T28" fmla="*/ 0 w 959"/>
                  <a:gd name="T29" fmla="*/ 0 h 991"/>
                  <a:gd name="T30" fmla="*/ 0 w 959"/>
                  <a:gd name="T31" fmla="*/ 0 h 991"/>
                  <a:gd name="T32" fmla="*/ 0 w 959"/>
                  <a:gd name="T33" fmla="*/ 0 h 991"/>
                  <a:gd name="T34" fmla="*/ 0 w 959"/>
                  <a:gd name="T35" fmla="*/ 0 h 991"/>
                  <a:gd name="T36" fmla="*/ 0 w 959"/>
                  <a:gd name="T37" fmla="*/ 0 h 991"/>
                  <a:gd name="T38" fmla="*/ 0 w 959"/>
                  <a:gd name="T39" fmla="*/ 0 h 991"/>
                  <a:gd name="T40" fmla="*/ 0 w 959"/>
                  <a:gd name="T41" fmla="*/ 0 h 991"/>
                  <a:gd name="T42" fmla="*/ 0 w 959"/>
                  <a:gd name="T43" fmla="*/ 0 h 991"/>
                  <a:gd name="T44" fmla="*/ 0 w 959"/>
                  <a:gd name="T45" fmla="*/ 0 h 991"/>
                  <a:gd name="T46" fmla="*/ 0 w 959"/>
                  <a:gd name="T47" fmla="*/ 0 h 991"/>
                  <a:gd name="T48" fmla="*/ 0 w 959"/>
                  <a:gd name="T49" fmla="*/ 0 h 9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9"/>
                  <a:gd name="T76" fmla="*/ 0 h 991"/>
                  <a:gd name="T77" fmla="*/ 959 w 959"/>
                  <a:gd name="T78" fmla="*/ 991 h 9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9" h="991">
                    <a:moveTo>
                      <a:pt x="0" y="964"/>
                    </a:moveTo>
                    <a:lnTo>
                      <a:pt x="4" y="946"/>
                    </a:lnTo>
                    <a:lnTo>
                      <a:pt x="20" y="893"/>
                    </a:lnTo>
                    <a:lnTo>
                      <a:pt x="50" y="813"/>
                    </a:lnTo>
                    <a:lnTo>
                      <a:pt x="96" y="711"/>
                    </a:lnTo>
                    <a:lnTo>
                      <a:pt x="164" y="594"/>
                    </a:lnTo>
                    <a:lnTo>
                      <a:pt x="256" y="468"/>
                    </a:lnTo>
                    <a:lnTo>
                      <a:pt x="375" y="340"/>
                    </a:lnTo>
                    <a:lnTo>
                      <a:pt x="525" y="215"/>
                    </a:lnTo>
                    <a:lnTo>
                      <a:pt x="709" y="100"/>
                    </a:lnTo>
                    <a:lnTo>
                      <a:pt x="930" y="0"/>
                    </a:lnTo>
                    <a:lnTo>
                      <a:pt x="959" y="24"/>
                    </a:lnTo>
                    <a:lnTo>
                      <a:pt x="944" y="35"/>
                    </a:lnTo>
                    <a:lnTo>
                      <a:pt x="904" y="67"/>
                    </a:lnTo>
                    <a:lnTo>
                      <a:pt x="840" y="118"/>
                    </a:lnTo>
                    <a:lnTo>
                      <a:pt x="755" y="189"/>
                    </a:lnTo>
                    <a:lnTo>
                      <a:pt x="655" y="279"/>
                    </a:lnTo>
                    <a:lnTo>
                      <a:pt x="542" y="388"/>
                    </a:lnTo>
                    <a:lnTo>
                      <a:pt x="419" y="514"/>
                    </a:lnTo>
                    <a:lnTo>
                      <a:pt x="289" y="656"/>
                    </a:lnTo>
                    <a:lnTo>
                      <a:pt x="157" y="817"/>
                    </a:lnTo>
                    <a:lnTo>
                      <a:pt x="26" y="991"/>
                    </a:lnTo>
                    <a:lnTo>
                      <a:pt x="1" y="965"/>
                    </a:lnTo>
                    <a:lnTo>
                      <a:pt x="0" y="964"/>
                    </a:lnTo>
                    <a:close/>
                  </a:path>
                </a:pathLst>
              </a:custGeom>
              <a:solidFill>
                <a:srgbClr val="FFA5AC"/>
              </a:solidFill>
              <a:ln w="9525">
                <a:noFill/>
                <a:round/>
                <a:headEnd/>
                <a:tailEnd/>
              </a:ln>
            </p:spPr>
            <p:txBody>
              <a:bodyPr/>
              <a:lstStyle/>
              <a:p>
                <a:endParaRPr lang="tr-TR"/>
              </a:p>
            </p:txBody>
          </p:sp>
          <p:sp>
            <p:nvSpPr>
              <p:cNvPr id="39991" name="Freeform 54"/>
              <p:cNvSpPr>
                <a:spLocks/>
              </p:cNvSpPr>
              <p:nvPr/>
            </p:nvSpPr>
            <p:spPr bwMode="auto">
              <a:xfrm rot="506214">
                <a:off x="4692" y="1660"/>
                <a:ext cx="299" cy="307"/>
              </a:xfrm>
              <a:custGeom>
                <a:avLst/>
                <a:gdLst>
                  <a:gd name="T0" fmla="*/ 0 w 954"/>
                  <a:gd name="T1" fmla="*/ 0 h 985"/>
                  <a:gd name="T2" fmla="*/ 0 w 954"/>
                  <a:gd name="T3" fmla="*/ 0 h 985"/>
                  <a:gd name="T4" fmla="*/ 0 w 954"/>
                  <a:gd name="T5" fmla="*/ 0 h 985"/>
                  <a:gd name="T6" fmla="*/ 0 w 954"/>
                  <a:gd name="T7" fmla="*/ 0 h 985"/>
                  <a:gd name="T8" fmla="*/ 0 w 954"/>
                  <a:gd name="T9" fmla="*/ 0 h 985"/>
                  <a:gd name="T10" fmla="*/ 0 w 954"/>
                  <a:gd name="T11" fmla="*/ 0 h 985"/>
                  <a:gd name="T12" fmla="*/ 0 w 954"/>
                  <a:gd name="T13" fmla="*/ 0 h 985"/>
                  <a:gd name="T14" fmla="*/ 0 w 954"/>
                  <a:gd name="T15" fmla="*/ 0 h 985"/>
                  <a:gd name="T16" fmla="*/ 0 w 954"/>
                  <a:gd name="T17" fmla="*/ 0 h 985"/>
                  <a:gd name="T18" fmla="*/ 0 w 954"/>
                  <a:gd name="T19" fmla="*/ 0 h 985"/>
                  <a:gd name="T20" fmla="*/ 0 w 954"/>
                  <a:gd name="T21" fmla="*/ 0 h 985"/>
                  <a:gd name="T22" fmla="*/ 0 w 954"/>
                  <a:gd name="T23" fmla="*/ 0 h 985"/>
                  <a:gd name="T24" fmla="*/ 0 w 954"/>
                  <a:gd name="T25" fmla="*/ 0 h 985"/>
                  <a:gd name="T26" fmla="*/ 0 w 954"/>
                  <a:gd name="T27" fmla="*/ 0 h 985"/>
                  <a:gd name="T28" fmla="*/ 0 w 954"/>
                  <a:gd name="T29" fmla="*/ 0 h 985"/>
                  <a:gd name="T30" fmla="*/ 0 w 954"/>
                  <a:gd name="T31" fmla="*/ 0 h 985"/>
                  <a:gd name="T32" fmla="*/ 0 w 954"/>
                  <a:gd name="T33" fmla="*/ 0 h 985"/>
                  <a:gd name="T34" fmla="*/ 0 w 954"/>
                  <a:gd name="T35" fmla="*/ 0 h 985"/>
                  <a:gd name="T36" fmla="*/ 0 w 954"/>
                  <a:gd name="T37" fmla="*/ 0 h 985"/>
                  <a:gd name="T38" fmla="*/ 0 w 954"/>
                  <a:gd name="T39" fmla="*/ 0 h 985"/>
                  <a:gd name="T40" fmla="*/ 0 w 954"/>
                  <a:gd name="T41" fmla="*/ 0 h 985"/>
                  <a:gd name="T42" fmla="*/ 0 w 954"/>
                  <a:gd name="T43" fmla="*/ 0 h 985"/>
                  <a:gd name="T44" fmla="*/ 0 w 954"/>
                  <a:gd name="T45" fmla="*/ 0 h 985"/>
                  <a:gd name="T46" fmla="*/ 0 w 954"/>
                  <a:gd name="T47" fmla="*/ 0 h 9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4"/>
                  <a:gd name="T73" fmla="*/ 0 h 985"/>
                  <a:gd name="T74" fmla="*/ 954 w 954"/>
                  <a:gd name="T75" fmla="*/ 985 h 9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4" h="985">
                    <a:moveTo>
                      <a:pt x="0" y="960"/>
                    </a:moveTo>
                    <a:lnTo>
                      <a:pt x="5" y="941"/>
                    </a:lnTo>
                    <a:lnTo>
                      <a:pt x="20" y="888"/>
                    </a:lnTo>
                    <a:lnTo>
                      <a:pt x="50" y="810"/>
                    </a:lnTo>
                    <a:lnTo>
                      <a:pt x="96" y="709"/>
                    </a:lnTo>
                    <a:lnTo>
                      <a:pt x="164" y="592"/>
                    </a:lnTo>
                    <a:lnTo>
                      <a:pt x="256" y="468"/>
                    </a:lnTo>
                    <a:lnTo>
                      <a:pt x="375" y="340"/>
                    </a:lnTo>
                    <a:lnTo>
                      <a:pt x="524" y="216"/>
                    </a:lnTo>
                    <a:lnTo>
                      <a:pt x="708" y="100"/>
                    </a:lnTo>
                    <a:lnTo>
                      <a:pt x="928" y="0"/>
                    </a:lnTo>
                    <a:lnTo>
                      <a:pt x="954" y="22"/>
                    </a:lnTo>
                    <a:lnTo>
                      <a:pt x="939" y="33"/>
                    </a:lnTo>
                    <a:lnTo>
                      <a:pt x="897" y="62"/>
                    </a:lnTo>
                    <a:lnTo>
                      <a:pt x="832" y="112"/>
                    </a:lnTo>
                    <a:lnTo>
                      <a:pt x="746" y="181"/>
                    </a:lnTo>
                    <a:lnTo>
                      <a:pt x="643" y="270"/>
                    </a:lnTo>
                    <a:lnTo>
                      <a:pt x="530" y="377"/>
                    </a:lnTo>
                    <a:lnTo>
                      <a:pt x="406" y="502"/>
                    </a:lnTo>
                    <a:lnTo>
                      <a:pt x="279" y="645"/>
                    </a:lnTo>
                    <a:lnTo>
                      <a:pt x="150" y="806"/>
                    </a:lnTo>
                    <a:lnTo>
                      <a:pt x="23" y="985"/>
                    </a:lnTo>
                    <a:lnTo>
                      <a:pt x="0" y="960"/>
                    </a:lnTo>
                    <a:close/>
                  </a:path>
                </a:pathLst>
              </a:custGeom>
              <a:solidFill>
                <a:srgbClr val="FFA8AD"/>
              </a:solidFill>
              <a:ln w="9525">
                <a:noFill/>
                <a:round/>
                <a:headEnd/>
                <a:tailEnd/>
              </a:ln>
            </p:spPr>
            <p:txBody>
              <a:bodyPr/>
              <a:lstStyle/>
              <a:p>
                <a:endParaRPr lang="tr-TR"/>
              </a:p>
            </p:txBody>
          </p:sp>
          <p:sp>
            <p:nvSpPr>
              <p:cNvPr id="39992" name="Freeform 55"/>
              <p:cNvSpPr>
                <a:spLocks/>
              </p:cNvSpPr>
              <p:nvPr/>
            </p:nvSpPr>
            <p:spPr bwMode="auto">
              <a:xfrm rot="506214">
                <a:off x="4693" y="1661"/>
                <a:ext cx="296" cy="305"/>
              </a:xfrm>
              <a:custGeom>
                <a:avLst/>
                <a:gdLst>
                  <a:gd name="T0" fmla="*/ 0 w 950"/>
                  <a:gd name="T1" fmla="*/ 0 h 976"/>
                  <a:gd name="T2" fmla="*/ 0 w 950"/>
                  <a:gd name="T3" fmla="*/ 0 h 976"/>
                  <a:gd name="T4" fmla="*/ 0 w 950"/>
                  <a:gd name="T5" fmla="*/ 0 h 976"/>
                  <a:gd name="T6" fmla="*/ 0 w 950"/>
                  <a:gd name="T7" fmla="*/ 0 h 976"/>
                  <a:gd name="T8" fmla="*/ 0 w 950"/>
                  <a:gd name="T9" fmla="*/ 0 h 976"/>
                  <a:gd name="T10" fmla="*/ 0 w 950"/>
                  <a:gd name="T11" fmla="*/ 0 h 976"/>
                  <a:gd name="T12" fmla="*/ 0 w 950"/>
                  <a:gd name="T13" fmla="*/ 0 h 976"/>
                  <a:gd name="T14" fmla="*/ 0 w 950"/>
                  <a:gd name="T15" fmla="*/ 0 h 976"/>
                  <a:gd name="T16" fmla="*/ 0 w 950"/>
                  <a:gd name="T17" fmla="*/ 0 h 976"/>
                  <a:gd name="T18" fmla="*/ 0 w 950"/>
                  <a:gd name="T19" fmla="*/ 0 h 976"/>
                  <a:gd name="T20" fmla="*/ 0 w 950"/>
                  <a:gd name="T21" fmla="*/ 0 h 976"/>
                  <a:gd name="T22" fmla="*/ 0 w 950"/>
                  <a:gd name="T23" fmla="*/ 0 h 976"/>
                  <a:gd name="T24" fmla="*/ 0 w 950"/>
                  <a:gd name="T25" fmla="*/ 0 h 976"/>
                  <a:gd name="T26" fmla="*/ 0 w 950"/>
                  <a:gd name="T27" fmla="*/ 0 h 976"/>
                  <a:gd name="T28" fmla="*/ 0 w 950"/>
                  <a:gd name="T29" fmla="*/ 0 h 976"/>
                  <a:gd name="T30" fmla="*/ 0 w 950"/>
                  <a:gd name="T31" fmla="*/ 0 h 976"/>
                  <a:gd name="T32" fmla="*/ 0 w 950"/>
                  <a:gd name="T33" fmla="*/ 0 h 976"/>
                  <a:gd name="T34" fmla="*/ 0 w 950"/>
                  <a:gd name="T35" fmla="*/ 0 h 976"/>
                  <a:gd name="T36" fmla="*/ 0 w 950"/>
                  <a:gd name="T37" fmla="*/ 0 h 976"/>
                  <a:gd name="T38" fmla="*/ 0 w 950"/>
                  <a:gd name="T39" fmla="*/ 0 h 976"/>
                  <a:gd name="T40" fmla="*/ 0 w 950"/>
                  <a:gd name="T41" fmla="*/ 0 h 976"/>
                  <a:gd name="T42" fmla="*/ 0 w 950"/>
                  <a:gd name="T43" fmla="*/ 0 h 976"/>
                  <a:gd name="T44" fmla="*/ 0 w 950"/>
                  <a:gd name="T45" fmla="*/ 0 h 976"/>
                  <a:gd name="T46" fmla="*/ 0 w 950"/>
                  <a:gd name="T47" fmla="*/ 0 h 9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0"/>
                  <a:gd name="T73" fmla="*/ 0 h 976"/>
                  <a:gd name="T74" fmla="*/ 950 w 950"/>
                  <a:gd name="T75" fmla="*/ 976 h 9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0" h="976">
                    <a:moveTo>
                      <a:pt x="0" y="953"/>
                    </a:moveTo>
                    <a:lnTo>
                      <a:pt x="5" y="935"/>
                    </a:lnTo>
                    <a:lnTo>
                      <a:pt x="20" y="883"/>
                    </a:lnTo>
                    <a:lnTo>
                      <a:pt x="50" y="805"/>
                    </a:lnTo>
                    <a:lnTo>
                      <a:pt x="98" y="705"/>
                    </a:lnTo>
                    <a:lnTo>
                      <a:pt x="166" y="591"/>
                    </a:lnTo>
                    <a:lnTo>
                      <a:pt x="257" y="466"/>
                    </a:lnTo>
                    <a:lnTo>
                      <a:pt x="377" y="340"/>
                    </a:lnTo>
                    <a:lnTo>
                      <a:pt x="526" y="215"/>
                    </a:lnTo>
                    <a:lnTo>
                      <a:pt x="708" y="100"/>
                    </a:lnTo>
                    <a:lnTo>
                      <a:pt x="926" y="0"/>
                    </a:lnTo>
                    <a:lnTo>
                      <a:pt x="950" y="19"/>
                    </a:lnTo>
                    <a:lnTo>
                      <a:pt x="934" y="28"/>
                    </a:lnTo>
                    <a:lnTo>
                      <a:pt x="891" y="58"/>
                    </a:lnTo>
                    <a:lnTo>
                      <a:pt x="823" y="106"/>
                    </a:lnTo>
                    <a:lnTo>
                      <a:pt x="737" y="173"/>
                    </a:lnTo>
                    <a:lnTo>
                      <a:pt x="634" y="259"/>
                    </a:lnTo>
                    <a:lnTo>
                      <a:pt x="518" y="365"/>
                    </a:lnTo>
                    <a:lnTo>
                      <a:pt x="396" y="490"/>
                    </a:lnTo>
                    <a:lnTo>
                      <a:pt x="269" y="632"/>
                    </a:lnTo>
                    <a:lnTo>
                      <a:pt x="143" y="795"/>
                    </a:lnTo>
                    <a:lnTo>
                      <a:pt x="20" y="976"/>
                    </a:lnTo>
                    <a:lnTo>
                      <a:pt x="0" y="953"/>
                    </a:lnTo>
                    <a:close/>
                  </a:path>
                </a:pathLst>
              </a:custGeom>
              <a:solidFill>
                <a:srgbClr val="FFAAAE"/>
              </a:solidFill>
              <a:ln w="9525">
                <a:noFill/>
                <a:round/>
                <a:headEnd/>
                <a:tailEnd/>
              </a:ln>
            </p:spPr>
            <p:txBody>
              <a:bodyPr/>
              <a:lstStyle/>
              <a:p>
                <a:endParaRPr lang="tr-TR"/>
              </a:p>
            </p:txBody>
          </p:sp>
          <p:sp>
            <p:nvSpPr>
              <p:cNvPr id="39993" name="Freeform 56"/>
              <p:cNvSpPr>
                <a:spLocks/>
              </p:cNvSpPr>
              <p:nvPr/>
            </p:nvSpPr>
            <p:spPr bwMode="auto">
              <a:xfrm rot="506214">
                <a:off x="4694" y="1662"/>
                <a:ext cx="296" cy="302"/>
              </a:xfrm>
              <a:custGeom>
                <a:avLst/>
                <a:gdLst>
                  <a:gd name="T0" fmla="*/ 0 w 945"/>
                  <a:gd name="T1" fmla="*/ 0 h 969"/>
                  <a:gd name="T2" fmla="*/ 0 w 945"/>
                  <a:gd name="T3" fmla="*/ 0 h 969"/>
                  <a:gd name="T4" fmla="*/ 0 w 945"/>
                  <a:gd name="T5" fmla="*/ 0 h 969"/>
                  <a:gd name="T6" fmla="*/ 0 w 945"/>
                  <a:gd name="T7" fmla="*/ 0 h 969"/>
                  <a:gd name="T8" fmla="*/ 0 w 945"/>
                  <a:gd name="T9" fmla="*/ 0 h 969"/>
                  <a:gd name="T10" fmla="*/ 0 w 945"/>
                  <a:gd name="T11" fmla="*/ 0 h 969"/>
                  <a:gd name="T12" fmla="*/ 0 w 945"/>
                  <a:gd name="T13" fmla="*/ 0 h 969"/>
                  <a:gd name="T14" fmla="*/ 0 w 945"/>
                  <a:gd name="T15" fmla="*/ 0 h 969"/>
                  <a:gd name="T16" fmla="*/ 0 w 945"/>
                  <a:gd name="T17" fmla="*/ 0 h 969"/>
                  <a:gd name="T18" fmla="*/ 0 w 945"/>
                  <a:gd name="T19" fmla="*/ 0 h 969"/>
                  <a:gd name="T20" fmla="*/ 0 w 945"/>
                  <a:gd name="T21" fmla="*/ 0 h 969"/>
                  <a:gd name="T22" fmla="*/ 0 w 945"/>
                  <a:gd name="T23" fmla="*/ 0 h 969"/>
                  <a:gd name="T24" fmla="*/ 0 w 945"/>
                  <a:gd name="T25" fmla="*/ 0 h 969"/>
                  <a:gd name="T26" fmla="*/ 0 w 945"/>
                  <a:gd name="T27" fmla="*/ 0 h 969"/>
                  <a:gd name="T28" fmla="*/ 0 w 945"/>
                  <a:gd name="T29" fmla="*/ 0 h 969"/>
                  <a:gd name="T30" fmla="*/ 0 w 945"/>
                  <a:gd name="T31" fmla="*/ 0 h 969"/>
                  <a:gd name="T32" fmla="*/ 0 w 945"/>
                  <a:gd name="T33" fmla="*/ 0 h 969"/>
                  <a:gd name="T34" fmla="*/ 0 w 945"/>
                  <a:gd name="T35" fmla="*/ 0 h 969"/>
                  <a:gd name="T36" fmla="*/ 0 w 945"/>
                  <a:gd name="T37" fmla="*/ 0 h 969"/>
                  <a:gd name="T38" fmla="*/ 0 w 945"/>
                  <a:gd name="T39" fmla="*/ 0 h 969"/>
                  <a:gd name="T40" fmla="*/ 0 w 945"/>
                  <a:gd name="T41" fmla="*/ 0 h 969"/>
                  <a:gd name="T42" fmla="*/ 0 w 945"/>
                  <a:gd name="T43" fmla="*/ 0 h 969"/>
                  <a:gd name="T44" fmla="*/ 0 w 945"/>
                  <a:gd name="T45" fmla="*/ 0 h 969"/>
                  <a:gd name="T46" fmla="*/ 0 w 945"/>
                  <a:gd name="T47" fmla="*/ 0 h 969"/>
                  <a:gd name="T48" fmla="*/ 0 w 945"/>
                  <a:gd name="T49" fmla="*/ 0 h 9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5"/>
                  <a:gd name="T76" fmla="*/ 0 h 969"/>
                  <a:gd name="T77" fmla="*/ 945 w 945"/>
                  <a:gd name="T78" fmla="*/ 969 h 9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5" h="969">
                    <a:moveTo>
                      <a:pt x="0" y="948"/>
                    </a:moveTo>
                    <a:lnTo>
                      <a:pt x="5" y="930"/>
                    </a:lnTo>
                    <a:lnTo>
                      <a:pt x="22" y="880"/>
                    </a:lnTo>
                    <a:lnTo>
                      <a:pt x="52" y="801"/>
                    </a:lnTo>
                    <a:lnTo>
                      <a:pt x="99" y="703"/>
                    </a:lnTo>
                    <a:lnTo>
                      <a:pt x="167" y="589"/>
                    </a:lnTo>
                    <a:lnTo>
                      <a:pt x="260" y="466"/>
                    </a:lnTo>
                    <a:lnTo>
                      <a:pt x="378" y="339"/>
                    </a:lnTo>
                    <a:lnTo>
                      <a:pt x="527" y="215"/>
                    </a:lnTo>
                    <a:lnTo>
                      <a:pt x="708" y="100"/>
                    </a:lnTo>
                    <a:lnTo>
                      <a:pt x="925" y="0"/>
                    </a:lnTo>
                    <a:lnTo>
                      <a:pt x="945" y="17"/>
                    </a:lnTo>
                    <a:lnTo>
                      <a:pt x="930" y="26"/>
                    </a:lnTo>
                    <a:lnTo>
                      <a:pt x="886" y="54"/>
                    </a:lnTo>
                    <a:lnTo>
                      <a:pt x="817" y="100"/>
                    </a:lnTo>
                    <a:lnTo>
                      <a:pt x="728" y="165"/>
                    </a:lnTo>
                    <a:lnTo>
                      <a:pt x="623" y="250"/>
                    </a:lnTo>
                    <a:lnTo>
                      <a:pt x="508" y="354"/>
                    </a:lnTo>
                    <a:lnTo>
                      <a:pt x="385" y="478"/>
                    </a:lnTo>
                    <a:lnTo>
                      <a:pt x="260" y="621"/>
                    </a:lnTo>
                    <a:lnTo>
                      <a:pt x="136" y="785"/>
                    </a:lnTo>
                    <a:lnTo>
                      <a:pt x="18" y="969"/>
                    </a:lnTo>
                    <a:lnTo>
                      <a:pt x="1" y="949"/>
                    </a:lnTo>
                    <a:lnTo>
                      <a:pt x="0" y="948"/>
                    </a:lnTo>
                    <a:close/>
                  </a:path>
                </a:pathLst>
              </a:custGeom>
              <a:solidFill>
                <a:srgbClr val="FFADB0"/>
              </a:solidFill>
              <a:ln w="9525">
                <a:noFill/>
                <a:round/>
                <a:headEnd/>
                <a:tailEnd/>
              </a:ln>
            </p:spPr>
            <p:txBody>
              <a:bodyPr/>
              <a:lstStyle/>
              <a:p>
                <a:endParaRPr lang="tr-TR"/>
              </a:p>
            </p:txBody>
          </p:sp>
          <p:sp>
            <p:nvSpPr>
              <p:cNvPr id="39994" name="Freeform 57"/>
              <p:cNvSpPr>
                <a:spLocks/>
              </p:cNvSpPr>
              <p:nvPr/>
            </p:nvSpPr>
            <p:spPr bwMode="auto">
              <a:xfrm rot="506214">
                <a:off x="4695" y="1662"/>
                <a:ext cx="293" cy="300"/>
              </a:xfrm>
              <a:custGeom>
                <a:avLst/>
                <a:gdLst>
                  <a:gd name="T0" fmla="*/ 0 w 942"/>
                  <a:gd name="T1" fmla="*/ 0 h 962"/>
                  <a:gd name="T2" fmla="*/ 0 w 942"/>
                  <a:gd name="T3" fmla="*/ 0 h 962"/>
                  <a:gd name="T4" fmla="*/ 0 w 942"/>
                  <a:gd name="T5" fmla="*/ 0 h 962"/>
                  <a:gd name="T6" fmla="*/ 0 w 942"/>
                  <a:gd name="T7" fmla="*/ 0 h 962"/>
                  <a:gd name="T8" fmla="*/ 0 w 942"/>
                  <a:gd name="T9" fmla="*/ 0 h 962"/>
                  <a:gd name="T10" fmla="*/ 0 w 942"/>
                  <a:gd name="T11" fmla="*/ 0 h 962"/>
                  <a:gd name="T12" fmla="*/ 0 w 942"/>
                  <a:gd name="T13" fmla="*/ 0 h 962"/>
                  <a:gd name="T14" fmla="*/ 0 w 942"/>
                  <a:gd name="T15" fmla="*/ 0 h 962"/>
                  <a:gd name="T16" fmla="*/ 0 w 942"/>
                  <a:gd name="T17" fmla="*/ 0 h 962"/>
                  <a:gd name="T18" fmla="*/ 0 w 942"/>
                  <a:gd name="T19" fmla="*/ 0 h 962"/>
                  <a:gd name="T20" fmla="*/ 0 w 942"/>
                  <a:gd name="T21" fmla="*/ 0 h 962"/>
                  <a:gd name="T22" fmla="*/ 0 w 942"/>
                  <a:gd name="T23" fmla="*/ 0 h 962"/>
                  <a:gd name="T24" fmla="*/ 0 w 942"/>
                  <a:gd name="T25" fmla="*/ 0 h 962"/>
                  <a:gd name="T26" fmla="*/ 0 w 942"/>
                  <a:gd name="T27" fmla="*/ 0 h 962"/>
                  <a:gd name="T28" fmla="*/ 0 w 942"/>
                  <a:gd name="T29" fmla="*/ 0 h 962"/>
                  <a:gd name="T30" fmla="*/ 0 w 942"/>
                  <a:gd name="T31" fmla="*/ 0 h 962"/>
                  <a:gd name="T32" fmla="*/ 0 w 942"/>
                  <a:gd name="T33" fmla="*/ 0 h 962"/>
                  <a:gd name="T34" fmla="*/ 0 w 942"/>
                  <a:gd name="T35" fmla="*/ 0 h 962"/>
                  <a:gd name="T36" fmla="*/ 0 w 942"/>
                  <a:gd name="T37" fmla="*/ 0 h 962"/>
                  <a:gd name="T38" fmla="*/ 0 w 942"/>
                  <a:gd name="T39" fmla="*/ 0 h 962"/>
                  <a:gd name="T40" fmla="*/ 0 w 942"/>
                  <a:gd name="T41" fmla="*/ 0 h 962"/>
                  <a:gd name="T42" fmla="*/ 0 w 942"/>
                  <a:gd name="T43" fmla="*/ 0 h 962"/>
                  <a:gd name="T44" fmla="*/ 0 w 942"/>
                  <a:gd name="T45" fmla="*/ 0 h 962"/>
                  <a:gd name="T46" fmla="*/ 0 w 942"/>
                  <a:gd name="T47" fmla="*/ 0 h 962"/>
                  <a:gd name="T48" fmla="*/ 0 w 942"/>
                  <a:gd name="T49" fmla="*/ 0 h 9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2"/>
                  <a:gd name="T76" fmla="*/ 0 h 962"/>
                  <a:gd name="T77" fmla="*/ 942 w 942"/>
                  <a:gd name="T78" fmla="*/ 962 h 9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2" h="962">
                    <a:moveTo>
                      <a:pt x="0" y="944"/>
                    </a:moveTo>
                    <a:lnTo>
                      <a:pt x="6" y="926"/>
                    </a:lnTo>
                    <a:lnTo>
                      <a:pt x="22" y="876"/>
                    </a:lnTo>
                    <a:lnTo>
                      <a:pt x="53" y="799"/>
                    </a:lnTo>
                    <a:lnTo>
                      <a:pt x="101" y="701"/>
                    </a:lnTo>
                    <a:lnTo>
                      <a:pt x="170" y="589"/>
                    </a:lnTo>
                    <a:lnTo>
                      <a:pt x="261" y="466"/>
                    </a:lnTo>
                    <a:lnTo>
                      <a:pt x="379" y="340"/>
                    </a:lnTo>
                    <a:lnTo>
                      <a:pt x="527" y="217"/>
                    </a:lnTo>
                    <a:lnTo>
                      <a:pt x="708" y="103"/>
                    </a:lnTo>
                    <a:lnTo>
                      <a:pt x="924" y="0"/>
                    </a:lnTo>
                    <a:lnTo>
                      <a:pt x="942" y="16"/>
                    </a:lnTo>
                    <a:lnTo>
                      <a:pt x="925" y="24"/>
                    </a:lnTo>
                    <a:lnTo>
                      <a:pt x="880" y="50"/>
                    </a:lnTo>
                    <a:lnTo>
                      <a:pt x="810" y="95"/>
                    </a:lnTo>
                    <a:lnTo>
                      <a:pt x="719" y="160"/>
                    </a:lnTo>
                    <a:lnTo>
                      <a:pt x="614" y="242"/>
                    </a:lnTo>
                    <a:lnTo>
                      <a:pt x="497" y="344"/>
                    </a:lnTo>
                    <a:lnTo>
                      <a:pt x="375" y="468"/>
                    </a:lnTo>
                    <a:lnTo>
                      <a:pt x="251" y="610"/>
                    </a:lnTo>
                    <a:lnTo>
                      <a:pt x="129" y="775"/>
                    </a:lnTo>
                    <a:lnTo>
                      <a:pt x="16" y="962"/>
                    </a:lnTo>
                    <a:lnTo>
                      <a:pt x="2" y="944"/>
                    </a:lnTo>
                    <a:lnTo>
                      <a:pt x="0" y="944"/>
                    </a:lnTo>
                    <a:close/>
                  </a:path>
                </a:pathLst>
              </a:custGeom>
              <a:solidFill>
                <a:srgbClr val="FFB0B1"/>
              </a:solidFill>
              <a:ln w="9525">
                <a:noFill/>
                <a:round/>
                <a:headEnd/>
                <a:tailEnd/>
              </a:ln>
            </p:spPr>
            <p:txBody>
              <a:bodyPr/>
              <a:lstStyle/>
              <a:p>
                <a:endParaRPr lang="tr-TR"/>
              </a:p>
            </p:txBody>
          </p:sp>
          <p:sp>
            <p:nvSpPr>
              <p:cNvPr id="39995" name="Freeform 58"/>
              <p:cNvSpPr>
                <a:spLocks/>
              </p:cNvSpPr>
              <p:nvPr/>
            </p:nvSpPr>
            <p:spPr bwMode="auto">
              <a:xfrm rot="506214">
                <a:off x="4695" y="1663"/>
                <a:ext cx="293" cy="298"/>
              </a:xfrm>
              <a:custGeom>
                <a:avLst/>
                <a:gdLst>
                  <a:gd name="T0" fmla="*/ 0 w 935"/>
                  <a:gd name="T1" fmla="*/ 0 h 953"/>
                  <a:gd name="T2" fmla="*/ 0 w 935"/>
                  <a:gd name="T3" fmla="*/ 0 h 953"/>
                  <a:gd name="T4" fmla="*/ 0 w 935"/>
                  <a:gd name="T5" fmla="*/ 0 h 953"/>
                  <a:gd name="T6" fmla="*/ 0 w 935"/>
                  <a:gd name="T7" fmla="*/ 0 h 953"/>
                  <a:gd name="T8" fmla="*/ 0 w 935"/>
                  <a:gd name="T9" fmla="*/ 0 h 953"/>
                  <a:gd name="T10" fmla="*/ 0 w 935"/>
                  <a:gd name="T11" fmla="*/ 0 h 953"/>
                  <a:gd name="T12" fmla="*/ 0 w 935"/>
                  <a:gd name="T13" fmla="*/ 0 h 953"/>
                  <a:gd name="T14" fmla="*/ 0 w 935"/>
                  <a:gd name="T15" fmla="*/ 0 h 953"/>
                  <a:gd name="T16" fmla="*/ 0 w 935"/>
                  <a:gd name="T17" fmla="*/ 0 h 953"/>
                  <a:gd name="T18" fmla="*/ 0 w 935"/>
                  <a:gd name="T19" fmla="*/ 0 h 953"/>
                  <a:gd name="T20" fmla="*/ 0 w 935"/>
                  <a:gd name="T21" fmla="*/ 0 h 953"/>
                  <a:gd name="T22" fmla="*/ 0 w 935"/>
                  <a:gd name="T23" fmla="*/ 0 h 953"/>
                  <a:gd name="T24" fmla="*/ 0 w 935"/>
                  <a:gd name="T25" fmla="*/ 0 h 953"/>
                  <a:gd name="T26" fmla="*/ 0 w 935"/>
                  <a:gd name="T27" fmla="*/ 0 h 953"/>
                  <a:gd name="T28" fmla="*/ 0 w 935"/>
                  <a:gd name="T29" fmla="*/ 0 h 953"/>
                  <a:gd name="T30" fmla="*/ 0 w 935"/>
                  <a:gd name="T31" fmla="*/ 0 h 953"/>
                  <a:gd name="T32" fmla="*/ 0 w 935"/>
                  <a:gd name="T33" fmla="*/ 0 h 953"/>
                  <a:gd name="T34" fmla="*/ 0 w 935"/>
                  <a:gd name="T35" fmla="*/ 0 h 953"/>
                  <a:gd name="T36" fmla="*/ 0 w 935"/>
                  <a:gd name="T37" fmla="*/ 0 h 953"/>
                  <a:gd name="T38" fmla="*/ 0 w 935"/>
                  <a:gd name="T39" fmla="*/ 0 h 953"/>
                  <a:gd name="T40" fmla="*/ 0 w 935"/>
                  <a:gd name="T41" fmla="*/ 0 h 953"/>
                  <a:gd name="T42" fmla="*/ 0 w 935"/>
                  <a:gd name="T43" fmla="*/ 0 h 953"/>
                  <a:gd name="T44" fmla="*/ 0 w 935"/>
                  <a:gd name="T45" fmla="*/ 0 h 953"/>
                  <a:gd name="T46" fmla="*/ 0 w 935"/>
                  <a:gd name="T47" fmla="*/ 0 h 953"/>
                  <a:gd name="T48" fmla="*/ 0 w 935"/>
                  <a:gd name="T49" fmla="*/ 0 h 9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5"/>
                  <a:gd name="T76" fmla="*/ 0 h 953"/>
                  <a:gd name="T77" fmla="*/ 935 w 935"/>
                  <a:gd name="T78" fmla="*/ 953 h 9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5" h="953">
                    <a:moveTo>
                      <a:pt x="0" y="938"/>
                    </a:moveTo>
                    <a:lnTo>
                      <a:pt x="5" y="921"/>
                    </a:lnTo>
                    <a:lnTo>
                      <a:pt x="21" y="871"/>
                    </a:lnTo>
                    <a:lnTo>
                      <a:pt x="52" y="795"/>
                    </a:lnTo>
                    <a:lnTo>
                      <a:pt x="100" y="698"/>
                    </a:lnTo>
                    <a:lnTo>
                      <a:pt x="169" y="586"/>
                    </a:lnTo>
                    <a:lnTo>
                      <a:pt x="261" y="465"/>
                    </a:lnTo>
                    <a:lnTo>
                      <a:pt x="379" y="340"/>
                    </a:lnTo>
                    <a:lnTo>
                      <a:pt x="527" y="217"/>
                    </a:lnTo>
                    <a:lnTo>
                      <a:pt x="705" y="102"/>
                    </a:lnTo>
                    <a:lnTo>
                      <a:pt x="920" y="0"/>
                    </a:lnTo>
                    <a:lnTo>
                      <a:pt x="935" y="13"/>
                    </a:lnTo>
                    <a:lnTo>
                      <a:pt x="919" y="21"/>
                    </a:lnTo>
                    <a:lnTo>
                      <a:pt x="872" y="46"/>
                    </a:lnTo>
                    <a:lnTo>
                      <a:pt x="801" y="89"/>
                    </a:lnTo>
                    <a:lnTo>
                      <a:pt x="709" y="151"/>
                    </a:lnTo>
                    <a:lnTo>
                      <a:pt x="602" y="232"/>
                    </a:lnTo>
                    <a:lnTo>
                      <a:pt x="485" y="333"/>
                    </a:lnTo>
                    <a:lnTo>
                      <a:pt x="362" y="455"/>
                    </a:lnTo>
                    <a:lnTo>
                      <a:pt x="239" y="598"/>
                    </a:lnTo>
                    <a:lnTo>
                      <a:pt x="121" y="764"/>
                    </a:lnTo>
                    <a:lnTo>
                      <a:pt x="12" y="953"/>
                    </a:lnTo>
                    <a:lnTo>
                      <a:pt x="0" y="939"/>
                    </a:lnTo>
                    <a:lnTo>
                      <a:pt x="0" y="938"/>
                    </a:lnTo>
                    <a:close/>
                  </a:path>
                </a:pathLst>
              </a:custGeom>
              <a:solidFill>
                <a:srgbClr val="FFB3B3"/>
              </a:solidFill>
              <a:ln w="9525">
                <a:noFill/>
                <a:round/>
                <a:headEnd/>
                <a:tailEnd/>
              </a:ln>
            </p:spPr>
            <p:txBody>
              <a:bodyPr/>
              <a:lstStyle/>
              <a:p>
                <a:endParaRPr lang="tr-TR"/>
              </a:p>
            </p:txBody>
          </p:sp>
          <p:sp>
            <p:nvSpPr>
              <p:cNvPr id="39996" name="Freeform 59"/>
              <p:cNvSpPr>
                <a:spLocks/>
              </p:cNvSpPr>
              <p:nvPr/>
            </p:nvSpPr>
            <p:spPr bwMode="auto">
              <a:xfrm rot="506214">
                <a:off x="4752" y="1648"/>
                <a:ext cx="246" cy="170"/>
              </a:xfrm>
              <a:custGeom>
                <a:avLst/>
                <a:gdLst>
                  <a:gd name="T0" fmla="*/ 0 w 789"/>
                  <a:gd name="T1" fmla="*/ 0 h 542"/>
                  <a:gd name="T2" fmla="*/ 0 w 789"/>
                  <a:gd name="T3" fmla="*/ 0 h 542"/>
                  <a:gd name="T4" fmla="*/ 0 w 789"/>
                  <a:gd name="T5" fmla="*/ 0 h 542"/>
                  <a:gd name="T6" fmla="*/ 0 w 789"/>
                  <a:gd name="T7" fmla="*/ 0 h 542"/>
                  <a:gd name="T8" fmla="*/ 0 w 789"/>
                  <a:gd name="T9" fmla="*/ 0 h 542"/>
                  <a:gd name="T10" fmla="*/ 0 w 789"/>
                  <a:gd name="T11" fmla="*/ 0 h 542"/>
                  <a:gd name="T12" fmla="*/ 0 w 789"/>
                  <a:gd name="T13" fmla="*/ 0 h 542"/>
                  <a:gd name="T14" fmla="*/ 0 w 789"/>
                  <a:gd name="T15" fmla="*/ 0 h 542"/>
                  <a:gd name="T16" fmla="*/ 0 w 789"/>
                  <a:gd name="T17" fmla="*/ 0 h 542"/>
                  <a:gd name="T18" fmla="*/ 0 w 789"/>
                  <a:gd name="T19" fmla="*/ 0 h 542"/>
                  <a:gd name="T20" fmla="*/ 0 w 789"/>
                  <a:gd name="T21" fmla="*/ 0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9"/>
                  <a:gd name="T34" fmla="*/ 0 h 542"/>
                  <a:gd name="T35" fmla="*/ 789 w 789"/>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9" h="542">
                    <a:moveTo>
                      <a:pt x="789" y="0"/>
                    </a:moveTo>
                    <a:lnTo>
                      <a:pt x="772" y="5"/>
                    </a:lnTo>
                    <a:lnTo>
                      <a:pt x="727" y="22"/>
                    </a:lnTo>
                    <a:lnTo>
                      <a:pt x="659" y="49"/>
                    </a:lnTo>
                    <a:lnTo>
                      <a:pt x="572" y="89"/>
                    </a:lnTo>
                    <a:lnTo>
                      <a:pt x="474" y="139"/>
                    </a:lnTo>
                    <a:lnTo>
                      <a:pt x="369" y="198"/>
                    </a:lnTo>
                    <a:lnTo>
                      <a:pt x="263" y="269"/>
                    </a:lnTo>
                    <a:lnTo>
                      <a:pt x="163" y="350"/>
                    </a:lnTo>
                    <a:lnTo>
                      <a:pt x="74" y="441"/>
                    </a:lnTo>
                    <a:lnTo>
                      <a:pt x="0" y="542"/>
                    </a:lnTo>
                  </a:path>
                </a:pathLst>
              </a:custGeom>
              <a:noFill/>
              <a:ln w="1588">
                <a:solidFill>
                  <a:srgbClr val="C46289"/>
                </a:solidFill>
                <a:round/>
                <a:headEnd/>
                <a:tailEnd/>
              </a:ln>
            </p:spPr>
            <p:txBody>
              <a:bodyPr/>
              <a:lstStyle/>
              <a:p>
                <a:endParaRPr lang="tr-TR"/>
              </a:p>
            </p:txBody>
          </p:sp>
          <p:sp>
            <p:nvSpPr>
              <p:cNvPr id="39997" name="Freeform 60"/>
              <p:cNvSpPr>
                <a:spLocks/>
              </p:cNvSpPr>
              <p:nvPr/>
            </p:nvSpPr>
            <p:spPr bwMode="auto">
              <a:xfrm rot="506214">
                <a:off x="4751" y="1650"/>
                <a:ext cx="247" cy="170"/>
              </a:xfrm>
              <a:custGeom>
                <a:avLst/>
                <a:gdLst>
                  <a:gd name="T0" fmla="*/ 0 w 788"/>
                  <a:gd name="T1" fmla="*/ 0 h 544"/>
                  <a:gd name="T2" fmla="*/ 0 w 788"/>
                  <a:gd name="T3" fmla="*/ 0 h 544"/>
                  <a:gd name="T4" fmla="*/ 0 w 788"/>
                  <a:gd name="T5" fmla="*/ 0 h 544"/>
                  <a:gd name="T6" fmla="*/ 0 w 788"/>
                  <a:gd name="T7" fmla="*/ 0 h 544"/>
                  <a:gd name="T8" fmla="*/ 0 w 788"/>
                  <a:gd name="T9" fmla="*/ 0 h 544"/>
                  <a:gd name="T10" fmla="*/ 0 w 788"/>
                  <a:gd name="T11" fmla="*/ 0 h 544"/>
                  <a:gd name="T12" fmla="*/ 0 w 788"/>
                  <a:gd name="T13" fmla="*/ 0 h 544"/>
                  <a:gd name="T14" fmla="*/ 0 w 788"/>
                  <a:gd name="T15" fmla="*/ 0 h 544"/>
                  <a:gd name="T16" fmla="*/ 0 w 788"/>
                  <a:gd name="T17" fmla="*/ 0 h 544"/>
                  <a:gd name="T18" fmla="*/ 0 w 788"/>
                  <a:gd name="T19" fmla="*/ 0 h 544"/>
                  <a:gd name="T20" fmla="*/ 0 w 788"/>
                  <a:gd name="T21" fmla="*/ 0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544"/>
                  <a:gd name="T35" fmla="*/ 788 w 788"/>
                  <a:gd name="T36" fmla="*/ 544 h 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544">
                    <a:moveTo>
                      <a:pt x="788" y="0"/>
                    </a:moveTo>
                    <a:lnTo>
                      <a:pt x="772" y="6"/>
                    </a:lnTo>
                    <a:lnTo>
                      <a:pt x="727" y="23"/>
                    </a:lnTo>
                    <a:lnTo>
                      <a:pt x="658" y="52"/>
                    </a:lnTo>
                    <a:lnTo>
                      <a:pt x="572" y="90"/>
                    </a:lnTo>
                    <a:lnTo>
                      <a:pt x="473" y="140"/>
                    </a:lnTo>
                    <a:lnTo>
                      <a:pt x="368" y="200"/>
                    </a:lnTo>
                    <a:lnTo>
                      <a:pt x="263" y="270"/>
                    </a:lnTo>
                    <a:lnTo>
                      <a:pt x="163" y="351"/>
                    </a:lnTo>
                    <a:lnTo>
                      <a:pt x="73" y="443"/>
                    </a:lnTo>
                    <a:lnTo>
                      <a:pt x="0" y="544"/>
                    </a:lnTo>
                  </a:path>
                </a:pathLst>
              </a:custGeom>
              <a:noFill/>
              <a:ln w="1588">
                <a:solidFill>
                  <a:srgbClr val="C46289"/>
                </a:solidFill>
                <a:round/>
                <a:headEnd/>
                <a:tailEnd/>
              </a:ln>
            </p:spPr>
            <p:txBody>
              <a:bodyPr/>
              <a:lstStyle/>
              <a:p>
                <a:endParaRPr lang="tr-TR"/>
              </a:p>
            </p:txBody>
          </p:sp>
          <p:sp>
            <p:nvSpPr>
              <p:cNvPr id="39998" name="Freeform 61"/>
              <p:cNvSpPr>
                <a:spLocks/>
              </p:cNvSpPr>
              <p:nvPr/>
            </p:nvSpPr>
            <p:spPr bwMode="auto">
              <a:xfrm rot="506214">
                <a:off x="4747" y="1652"/>
                <a:ext cx="256" cy="171"/>
              </a:xfrm>
              <a:custGeom>
                <a:avLst/>
                <a:gdLst>
                  <a:gd name="T0" fmla="*/ 0 w 819"/>
                  <a:gd name="T1" fmla="*/ 0 h 548"/>
                  <a:gd name="T2" fmla="*/ 0 w 819"/>
                  <a:gd name="T3" fmla="*/ 0 h 548"/>
                  <a:gd name="T4" fmla="*/ 0 w 819"/>
                  <a:gd name="T5" fmla="*/ 0 h 548"/>
                  <a:gd name="T6" fmla="*/ 0 w 819"/>
                  <a:gd name="T7" fmla="*/ 0 h 548"/>
                  <a:gd name="T8" fmla="*/ 0 w 819"/>
                  <a:gd name="T9" fmla="*/ 0 h 548"/>
                  <a:gd name="T10" fmla="*/ 0 w 819"/>
                  <a:gd name="T11" fmla="*/ 0 h 548"/>
                  <a:gd name="T12" fmla="*/ 0 w 819"/>
                  <a:gd name="T13" fmla="*/ 0 h 548"/>
                  <a:gd name="T14" fmla="*/ 0 w 819"/>
                  <a:gd name="T15" fmla="*/ 0 h 548"/>
                  <a:gd name="T16" fmla="*/ 0 w 819"/>
                  <a:gd name="T17" fmla="*/ 0 h 548"/>
                  <a:gd name="T18" fmla="*/ 0 w 819"/>
                  <a:gd name="T19" fmla="*/ 0 h 548"/>
                  <a:gd name="T20" fmla="*/ 0 w 819"/>
                  <a:gd name="T21" fmla="*/ 0 h 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9"/>
                  <a:gd name="T34" fmla="*/ 0 h 548"/>
                  <a:gd name="T35" fmla="*/ 819 w 819"/>
                  <a:gd name="T36" fmla="*/ 548 h 5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9" h="548">
                    <a:moveTo>
                      <a:pt x="0" y="548"/>
                    </a:moveTo>
                    <a:lnTo>
                      <a:pt x="11" y="538"/>
                    </a:lnTo>
                    <a:lnTo>
                      <a:pt x="40" y="507"/>
                    </a:lnTo>
                    <a:lnTo>
                      <a:pt x="87" y="459"/>
                    </a:lnTo>
                    <a:lnTo>
                      <a:pt x="151" y="400"/>
                    </a:lnTo>
                    <a:lnTo>
                      <a:pt x="231" y="333"/>
                    </a:lnTo>
                    <a:lnTo>
                      <a:pt x="325" y="261"/>
                    </a:lnTo>
                    <a:lnTo>
                      <a:pt x="431" y="187"/>
                    </a:lnTo>
                    <a:lnTo>
                      <a:pt x="550" y="117"/>
                    </a:lnTo>
                    <a:lnTo>
                      <a:pt x="680" y="54"/>
                    </a:lnTo>
                    <a:lnTo>
                      <a:pt x="819" y="0"/>
                    </a:lnTo>
                  </a:path>
                </a:pathLst>
              </a:custGeom>
              <a:noFill/>
              <a:ln w="1588">
                <a:solidFill>
                  <a:srgbClr val="C46289"/>
                </a:solidFill>
                <a:round/>
                <a:headEnd/>
                <a:tailEnd/>
              </a:ln>
            </p:spPr>
            <p:txBody>
              <a:bodyPr/>
              <a:lstStyle/>
              <a:p>
                <a:endParaRPr lang="tr-TR"/>
              </a:p>
            </p:txBody>
          </p:sp>
          <p:sp>
            <p:nvSpPr>
              <p:cNvPr id="39999" name="Freeform 62"/>
              <p:cNvSpPr>
                <a:spLocks/>
              </p:cNvSpPr>
              <p:nvPr/>
            </p:nvSpPr>
            <p:spPr bwMode="auto">
              <a:xfrm rot="506214">
                <a:off x="4738" y="1653"/>
                <a:ext cx="267" cy="184"/>
              </a:xfrm>
              <a:custGeom>
                <a:avLst/>
                <a:gdLst>
                  <a:gd name="T0" fmla="*/ 0 w 854"/>
                  <a:gd name="T1" fmla="*/ 0 h 589"/>
                  <a:gd name="T2" fmla="*/ 0 w 854"/>
                  <a:gd name="T3" fmla="*/ 0 h 589"/>
                  <a:gd name="T4" fmla="*/ 0 w 854"/>
                  <a:gd name="T5" fmla="*/ 0 h 589"/>
                  <a:gd name="T6" fmla="*/ 0 w 854"/>
                  <a:gd name="T7" fmla="*/ 0 h 589"/>
                  <a:gd name="T8" fmla="*/ 0 w 854"/>
                  <a:gd name="T9" fmla="*/ 0 h 589"/>
                  <a:gd name="T10" fmla="*/ 0 w 854"/>
                  <a:gd name="T11" fmla="*/ 0 h 589"/>
                  <a:gd name="T12" fmla="*/ 0 w 854"/>
                  <a:gd name="T13" fmla="*/ 0 h 589"/>
                  <a:gd name="T14" fmla="*/ 0 w 854"/>
                  <a:gd name="T15" fmla="*/ 0 h 589"/>
                  <a:gd name="T16" fmla="*/ 0 w 854"/>
                  <a:gd name="T17" fmla="*/ 0 h 589"/>
                  <a:gd name="T18" fmla="*/ 0 w 854"/>
                  <a:gd name="T19" fmla="*/ 0 h 589"/>
                  <a:gd name="T20" fmla="*/ 0 w 854"/>
                  <a:gd name="T21" fmla="*/ 0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589"/>
                  <a:gd name="T35" fmla="*/ 854 w 854"/>
                  <a:gd name="T36" fmla="*/ 589 h 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589">
                    <a:moveTo>
                      <a:pt x="0" y="589"/>
                    </a:moveTo>
                    <a:lnTo>
                      <a:pt x="12" y="577"/>
                    </a:lnTo>
                    <a:lnTo>
                      <a:pt x="44" y="542"/>
                    </a:lnTo>
                    <a:lnTo>
                      <a:pt x="95" y="491"/>
                    </a:lnTo>
                    <a:lnTo>
                      <a:pt x="164" y="426"/>
                    </a:lnTo>
                    <a:lnTo>
                      <a:pt x="249" y="353"/>
                    </a:lnTo>
                    <a:lnTo>
                      <a:pt x="348" y="275"/>
                    </a:lnTo>
                    <a:lnTo>
                      <a:pt x="460" y="196"/>
                    </a:lnTo>
                    <a:lnTo>
                      <a:pt x="582" y="121"/>
                    </a:lnTo>
                    <a:lnTo>
                      <a:pt x="715" y="55"/>
                    </a:lnTo>
                    <a:lnTo>
                      <a:pt x="854" y="0"/>
                    </a:lnTo>
                  </a:path>
                </a:pathLst>
              </a:custGeom>
              <a:noFill/>
              <a:ln w="1588">
                <a:solidFill>
                  <a:srgbClr val="C46289"/>
                </a:solidFill>
                <a:round/>
                <a:headEnd/>
                <a:tailEnd/>
              </a:ln>
            </p:spPr>
            <p:txBody>
              <a:bodyPr/>
              <a:lstStyle/>
              <a:p>
                <a:endParaRPr lang="tr-TR"/>
              </a:p>
            </p:txBody>
          </p:sp>
          <p:sp>
            <p:nvSpPr>
              <p:cNvPr id="40000" name="Freeform 63"/>
              <p:cNvSpPr>
                <a:spLocks/>
              </p:cNvSpPr>
              <p:nvPr/>
            </p:nvSpPr>
            <p:spPr bwMode="auto">
              <a:xfrm rot="506214">
                <a:off x="4720" y="1655"/>
                <a:ext cx="283" cy="211"/>
              </a:xfrm>
              <a:custGeom>
                <a:avLst/>
                <a:gdLst>
                  <a:gd name="T0" fmla="*/ 0 w 907"/>
                  <a:gd name="T1" fmla="*/ 0 h 676"/>
                  <a:gd name="T2" fmla="*/ 0 w 907"/>
                  <a:gd name="T3" fmla="*/ 0 h 676"/>
                  <a:gd name="T4" fmla="*/ 0 w 907"/>
                  <a:gd name="T5" fmla="*/ 0 h 676"/>
                  <a:gd name="T6" fmla="*/ 0 w 907"/>
                  <a:gd name="T7" fmla="*/ 0 h 676"/>
                  <a:gd name="T8" fmla="*/ 0 w 907"/>
                  <a:gd name="T9" fmla="*/ 0 h 676"/>
                  <a:gd name="T10" fmla="*/ 0 w 907"/>
                  <a:gd name="T11" fmla="*/ 0 h 676"/>
                  <a:gd name="T12" fmla="*/ 0 w 907"/>
                  <a:gd name="T13" fmla="*/ 0 h 676"/>
                  <a:gd name="T14" fmla="*/ 0 w 907"/>
                  <a:gd name="T15" fmla="*/ 0 h 676"/>
                  <a:gd name="T16" fmla="*/ 0 w 907"/>
                  <a:gd name="T17" fmla="*/ 0 h 676"/>
                  <a:gd name="T18" fmla="*/ 0 w 907"/>
                  <a:gd name="T19" fmla="*/ 0 h 676"/>
                  <a:gd name="T20" fmla="*/ 0 w 907"/>
                  <a:gd name="T21" fmla="*/ 0 h 6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7"/>
                  <a:gd name="T34" fmla="*/ 0 h 676"/>
                  <a:gd name="T35" fmla="*/ 907 w 907"/>
                  <a:gd name="T36" fmla="*/ 676 h 6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7" h="676">
                    <a:moveTo>
                      <a:pt x="0" y="676"/>
                    </a:moveTo>
                    <a:lnTo>
                      <a:pt x="11" y="663"/>
                    </a:lnTo>
                    <a:lnTo>
                      <a:pt x="40" y="625"/>
                    </a:lnTo>
                    <a:lnTo>
                      <a:pt x="90" y="567"/>
                    </a:lnTo>
                    <a:lnTo>
                      <a:pt x="158" y="493"/>
                    </a:lnTo>
                    <a:lnTo>
                      <a:pt x="243" y="410"/>
                    </a:lnTo>
                    <a:lnTo>
                      <a:pt x="345" y="321"/>
                    </a:lnTo>
                    <a:lnTo>
                      <a:pt x="465" y="230"/>
                    </a:lnTo>
                    <a:lnTo>
                      <a:pt x="598" y="144"/>
                    </a:lnTo>
                    <a:lnTo>
                      <a:pt x="746" y="65"/>
                    </a:lnTo>
                    <a:lnTo>
                      <a:pt x="907" y="0"/>
                    </a:lnTo>
                  </a:path>
                </a:pathLst>
              </a:custGeom>
              <a:noFill/>
              <a:ln w="1588">
                <a:solidFill>
                  <a:srgbClr val="C46289"/>
                </a:solidFill>
                <a:round/>
                <a:headEnd/>
                <a:tailEnd/>
              </a:ln>
            </p:spPr>
            <p:txBody>
              <a:bodyPr/>
              <a:lstStyle/>
              <a:p>
                <a:endParaRPr lang="tr-TR"/>
              </a:p>
            </p:txBody>
          </p:sp>
          <p:sp>
            <p:nvSpPr>
              <p:cNvPr id="40001" name="Freeform 64"/>
              <p:cNvSpPr>
                <a:spLocks/>
              </p:cNvSpPr>
              <p:nvPr/>
            </p:nvSpPr>
            <p:spPr bwMode="auto">
              <a:xfrm rot="506214">
                <a:off x="4705" y="1659"/>
                <a:ext cx="303" cy="236"/>
              </a:xfrm>
              <a:custGeom>
                <a:avLst/>
                <a:gdLst>
                  <a:gd name="T0" fmla="*/ 0 w 970"/>
                  <a:gd name="T1" fmla="*/ 0 h 756"/>
                  <a:gd name="T2" fmla="*/ 0 w 970"/>
                  <a:gd name="T3" fmla="*/ 0 h 756"/>
                  <a:gd name="T4" fmla="*/ 0 w 970"/>
                  <a:gd name="T5" fmla="*/ 0 h 756"/>
                  <a:gd name="T6" fmla="*/ 0 w 970"/>
                  <a:gd name="T7" fmla="*/ 0 h 756"/>
                  <a:gd name="T8" fmla="*/ 0 w 970"/>
                  <a:gd name="T9" fmla="*/ 0 h 756"/>
                  <a:gd name="T10" fmla="*/ 0 w 970"/>
                  <a:gd name="T11" fmla="*/ 0 h 756"/>
                  <a:gd name="T12" fmla="*/ 0 w 970"/>
                  <a:gd name="T13" fmla="*/ 0 h 756"/>
                  <a:gd name="T14" fmla="*/ 0 w 970"/>
                  <a:gd name="T15" fmla="*/ 0 h 756"/>
                  <a:gd name="T16" fmla="*/ 0 w 970"/>
                  <a:gd name="T17" fmla="*/ 0 h 756"/>
                  <a:gd name="T18" fmla="*/ 0 w 970"/>
                  <a:gd name="T19" fmla="*/ 0 h 756"/>
                  <a:gd name="T20" fmla="*/ 0 w 970"/>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0"/>
                  <a:gd name="T34" fmla="*/ 0 h 756"/>
                  <a:gd name="T35" fmla="*/ 970 w 970"/>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0" h="756">
                    <a:moveTo>
                      <a:pt x="0" y="756"/>
                    </a:moveTo>
                    <a:lnTo>
                      <a:pt x="15" y="739"/>
                    </a:lnTo>
                    <a:lnTo>
                      <a:pt x="52" y="694"/>
                    </a:lnTo>
                    <a:lnTo>
                      <a:pt x="111" y="626"/>
                    </a:lnTo>
                    <a:lnTo>
                      <a:pt x="192" y="541"/>
                    </a:lnTo>
                    <a:lnTo>
                      <a:pt x="290" y="443"/>
                    </a:lnTo>
                    <a:lnTo>
                      <a:pt x="403" y="342"/>
                    </a:lnTo>
                    <a:lnTo>
                      <a:pt x="531" y="240"/>
                    </a:lnTo>
                    <a:lnTo>
                      <a:pt x="669" y="146"/>
                    </a:lnTo>
                    <a:lnTo>
                      <a:pt x="817" y="64"/>
                    </a:lnTo>
                    <a:lnTo>
                      <a:pt x="970" y="0"/>
                    </a:lnTo>
                  </a:path>
                </a:pathLst>
              </a:custGeom>
              <a:noFill/>
              <a:ln w="1588">
                <a:solidFill>
                  <a:srgbClr val="C46289"/>
                </a:solidFill>
                <a:round/>
                <a:headEnd/>
                <a:tailEnd/>
              </a:ln>
            </p:spPr>
            <p:txBody>
              <a:bodyPr/>
              <a:lstStyle/>
              <a:p>
                <a:endParaRPr lang="tr-TR"/>
              </a:p>
            </p:txBody>
          </p:sp>
          <p:sp>
            <p:nvSpPr>
              <p:cNvPr id="40002" name="Freeform 65"/>
              <p:cNvSpPr>
                <a:spLocks/>
              </p:cNvSpPr>
              <p:nvPr/>
            </p:nvSpPr>
            <p:spPr bwMode="auto">
              <a:xfrm rot="506214">
                <a:off x="4687" y="1662"/>
                <a:ext cx="321" cy="286"/>
              </a:xfrm>
              <a:custGeom>
                <a:avLst/>
                <a:gdLst>
                  <a:gd name="T0" fmla="*/ 0 w 1026"/>
                  <a:gd name="T1" fmla="*/ 0 h 915"/>
                  <a:gd name="T2" fmla="*/ 0 w 1026"/>
                  <a:gd name="T3" fmla="*/ 0 h 915"/>
                  <a:gd name="T4" fmla="*/ 0 w 1026"/>
                  <a:gd name="T5" fmla="*/ 0 h 915"/>
                  <a:gd name="T6" fmla="*/ 0 w 1026"/>
                  <a:gd name="T7" fmla="*/ 0 h 915"/>
                  <a:gd name="T8" fmla="*/ 0 w 1026"/>
                  <a:gd name="T9" fmla="*/ 0 h 915"/>
                  <a:gd name="T10" fmla="*/ 0 w 1026"/>
                  <a:gd name="T11" fmla="*/ 0 h 915"/>
                  <a:gd name="T12" fmla="*/ 0 w 1026"/>
                  <a:gd name="T13" fmla="*/ 0 h 915"/>
                  <a:gd name="T14" fmla="*/ 0 w 1026"/>
                  <a:gd name="T15" fmla="*/ 0 h 915"/>
                  <a:gd name="T16" fmla="*/ 0 w 1026"/>
                  <a:gd name="T17" fmla="*/ 0 h 915"/>
                  <a:gd name="T18" fmla="*/ 0 w 1026"/>
                  <a:gd name="T19" fmla="*/ 0 h 915"/>
                  <a:gd name="T20" fmla="*/ 0 w 1026"/>
                  <a:gd name="T21" fmla="*/ 0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6"/>
                  <a:gd name="T34" fmla="*/ 0 h 915"/>
                  <a:gd name="T35" fmla="*/ 1026 w 1026"/>
                  <a:gd name="T36" fmla="*/ 915 h 9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6" h="915">
                    <a:moveTo>
                      <a:pt x="1026" y="0"/>
                    </a:moveTo>
                    <a:lnTo>
                      <a:pt x="852" y="81"/>
                    </a:lnTo>
                    <a:lnTo>
                      <a:pt x="690" y="182"/>
                    </a:lnTo>
                    <a:lnTo>
                      <a:pt x="541" y="297"/>
                    </a:lnTo>
                    <a:lnTo>
                      <a:pt x="407" y="420"/>
                    </a:lnTo>
                    <a:lnTo>
                      <a:pt x="289" y="542"/>
                    </a:lnTo>
                    <a:lnTo>
                      <a:pt x="190" y="657"/>
                    </a:lnTo>
                    <a:lnTo>
                      <a:pt x="109" y="760"/>
                    </a:lnTo>
                    <a:lnTo>
                      <a:pt x="51" y="842"/>
                    </a:lnTo>
                    <a:lnTo>
                      <a:pt x="14" y="895"/>
                    </a:lnTo>
                    <a:lnTo>
                      <a:pt x="0" y="915"/>
                    </a:lnTo>
                  </a:path>
                </a:pathLst>
              </a:custGeom>
              <a:noFill/>
              <a:ln w="1588">
                <a:solidFill>
                  <a:srgbClr val="C46289"/>
                </a:solidFill>
                <a:round/>
                <a:headEnd/>
                <a:tailEnd/>
              </a:ln>
            </p:spPr>
            <p:txBody>
              <a:bodyPr/>
              <a:lstStyle/>
              <a:p>
                <a:endParaRPr lang="tr-TR"/>
              </a:p>
            </p:txBody>
          </p:sp>
          <p:sp>
            <p:nvSpPr>
              <p:cNvPr id="40003" name="Freeform 66"/>
              <p:cNvSpPr>
                <a:spLocks/>
              </p:cNvSpPr>
              <p:nvPr/>
            </p:nvSpPr>
            <p:spPr bwMode="auto">
              <a:xfrm rot="506214">
                <a:off x="4683" y="1663"/>
                <a:ext cx="328" cy="297"/>
              </a:xfrm>
              <a:custGeom>
                <a:avLst/>
                <a:gdLst>
                  <a:gd name="T0" fmla="*/ 0 w 1046"/>
                  <a:gd name="T1" fmla="*/ 0 h 953"/>
                  <a:gd name="T2" fmla="*/ 0 w 1046"/>
                  <a:gd name="T3" fmla="*/ 0 h 953"/>
                  <a:gd name="T4" fmla="*/ 0 w 1046"/>
                  <a:gd name="T5" fmla="*/ 0 h 953"/>
                  <a:gd name="T6" fmla="*/ 0 w 1046"/>
                  <a:gd name="T7" fmla="*/ 0 h 953"/>
                  <a:gd name="T8" fmla="*/ 0 w 1046"/>
                  <a:gd name="T9" fmla="*/ 0 h 953"/>
                  <a:gd name="T10" fmla="*/ 0 w 1046"/>
                  <a:gd name="T11" fmla="*/ 0 h 953"/>
                  <a:gd name="T12" fmla="*/ 0 w 1046"/>
                  <a:gd name="T13" fmla="*/ 0 h 953"/>
                  <a:gd name="T14" fmla="*/ 0 w 1046"/>
                  <a:gd name="T15" fmla="*/ 0 h 953"/>
                  <a:gd name="T16" fmla="*/ 0 w 1046"/>
                  <a:gd name="T17" fmla="*/ 0 h 953"/>
                  <a:gd name="T18" fmla="*/ 0 w 1046"/>
                  <a:gd name="T19" fmla="*/ 0 h 953"/>
                  <a:gd name="T20" fmla="*/ 0 w 1046"/>
                  <a:gd name="T21" fmla="*/ 0 h 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6"/>
                  <a:gd name="T34" fmla="*/ 0 h 953"/>
                  <a:gd name="T35" fmla="*/ 1046 w 1046"/>
                  <a:gd name="T36" fmla="*/ 953 h 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6" h="953">
                    <a:moveTo>
                      <a:pt x="0" y="953"/>
                    </a:moveTo>
                    <a:lnTo>
                      <a:pt x="15" y="932"/>
                    </a:lnTo>
                    <a:lnTo>
                      <a:pt x="61" y="871"/>
                    </a:lnTo>
                    <a:lnTo>
                      <a:pt x="132" y="781"/>
                    </a:lnTo>
                    <a:lnTo>
                      <a:pt x="225" y="668"/>
                    </a:lnTo>
                    <a:lnTo>
                      <a:pt x="337" y="540"/>
                    </a:lnTo>
                    <a:lnTo>
                      <a:pt x="463" y="410"/>
                    </a:lnTo>
                    <a:lnTo>
                      <a:pt x="602" y="281"/>
                    </a:lnTo>
                    <a:lnTo>
                      <a:pt x="747" y="165"/>
                    </a:lnTo>
                    <a:lnTo>
                      <a:pt x="896" y="69"/>
                    </a:lnTo>
                    <a:lnTo>
                      <a:pt x="1046" y="0"/>
                    </a:lnTo>
                  </a:path>
                </a:pathLst>
              </a:custGeom>
              <a:noFill/>
              <a:ln w="1588">
                <a:solidFill>
                  <a:srgbClr val="C46289"/>
                </a:solidFill>
                <a:round/>
                <a:headEnd/>
                <a:tailEnd/>
              </a:ln>
            </p:spPr>
            <p:txBody>
              <a:bodyPr/>
              <a:lstStyle/>
              <a:p>
                <a:endParaRPr lang="tr-TR"/>
              </a:p>
            </p:txBody>
          </p:sp>
          <p:sp>
            <p:nvSpPr>
              <p:cNvPr id="40004" name="Freeform 67"/>
              <p:cNvSpPr>
                <a:spLocks/>
              </p:cNvSpPr>
              <p:nvPr/>
            </p:nvSpPr>
            <p:spPr bwMode="auto">
              <a:xfrm rot="506214">
                <a:off x="4680" y="1823"/>
                <a:ext cx="87" cy="159"/>
              </a:xfrm>
              <a:custGeom>
                <a:avLst/>
                <a:gdLst>
                  <a:gd name="T0" fmla="*/ 0 w 279"/>
                  <a:gd name="T1" fmla="*/ 0 h 507"/>
                  <a:gd name="T2" fmla="*/ 0 w 279"/>
                  <a:gd name="T3" fmla="*/ 0 h 507"/>
                  <a:gd name="T4" fmla="*/ 0 w 279"/>
                  <a:gd name="T5" fmla="*/ 0 h 507"/>
                  <a:gd name="T6" fmla="*/ 0 w 279"/>
                  <a:gd name="T7" fmla="*/ 0 h 507"/>
                  <a:gd name="T8" fmla="*/ 0 w 279"/>
                  <a:gd name="T9" fmla="*/ 0 h 507"/>
                  <a:gd name="T10" fmla="*/ 0 w 279"/>
                  <a:gd name="T11" fmla="*/ 0 h 507"/>
                  <a:gd name="T12" fmla="*/ 0 w 279"/>
                  <a:gd name="T13" fmla="*/ 0 h 507"/>
                  <a:gd name="T14" fmla="*/ 0 w 279"/>
                  <a:gd name="T15" fmla="*/ 0 h 507"/>
                  <a:gd name="T16" fmla="*/ 0 w 279"/>
                  <a:gd name="T17" fmla="*/ 0 h 507"/>
                  <a:gd name="T18" fmla="*/ 0 w 279"/>
                  <a:gd name="T19" fmla="*/ 0 h 507"/>
                  <a:gd name="T20" fmla="*/ 0 w 279"/>
                  <a:gd name="T21" fmla="*/ 0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507"/>
                  <a:gd name="T35" fmla="*/ 279 w 279"/>
                  <a:gd name="T36" fmla="*/ 507 h 5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507">
                    <a:moveTo>
                      <a:pt x="0" y="507"/>
                    </a:moveTo>
                    <a:lnTo>
                      <a:pt x="2" y="501"/>
                    </a:lnTo>
                    <a:lnTo>
                      <a:pt x="7" y="481"/>
                    </a:lnTo>
                    <a:lnTo>
                      <a:pt x="16" y="450"/>
                    </a:lnTo>
                    <a:lnTo>
                      <a:pt x="31" y="409"/>
                    </a:lnTo>
                    <a:lnTo>
                      <a:pt x="51" y="358"/>
                    </a:lnTo>
                    <a:lnTo>
                      <a:pt x="80" y="298"/>
                    </a:lnTo>
                    <a:lnTo>
                      <a:pt x="115" y="232"/>
                    </a:lnTo>
                    <a:lnTo>
                      <a:pt x="159" y="159"/>
                    </a:lnTo>
                    <a:lnTo>
                      <a:pt x="214" y="81"/>
                    </a:lnTo>
                    <a:lnTo>
                      <a:pt x="279" y="0"/>
                    </a:lnTo>
                  </a:path>
                </a:pathLst>
              </a:custGeom>
              <a:noFill/>
              <a:ln w="1588">
                <a:solidFill>
                  <a:srgbClr val="C46289"/>
                </a:solidFill>
                <a:round/>
                <a:headEnd/>
                <a:tailEnd/>
              </a:ln>
            </p:spPr>
            <p:txBody>
              <a:bodyPr/>
              <a:lstStyle/>
              <a:p>
                <a:endParaRPr lang="tr-TR"/>
              </a:p>
            </p:txBody>
          </p:sp>
          <p:sp>
            <p:nvSpPr>
              <p:cNvPr id="40005" name="Freeform 68"/>
              <p:cNvSpPr>
                <a:spLocks/>
              </p:cNvSpPr>
              <p:nvPr/>
            </p:nvSpPr>
            <p:spPr bwMode="auto">
              <a:xfrm rot="506214">
                <a:off x="4692" y="1758"/>
                <a:ext cx="147" cy="237"/>
              </a:xfrm>
              <a:custGeom>
                <a:avLst/>
                <a:gdLst>
                  <a:gd name="T0" fmla="*/ 0 w 470"/>
                  <a:gd name="T1" fmla="*/ 0 h 759"/>
                  <a:gd name="T2" fmla="*/ 0 w 470"/>
                  <a:gd name="T3" fmla="*/ 0 h 759"/>
                  <a:gd name="T4" fmla="*/ 0 w 470"/>
                  <a:gd name="T5" fmla="*/ 0 h 759"/>
                  <a:gd name="T6" fmla="*/ 0 w 470"/>
                  <a:gd name="T7" fmla="*/ 0 h 759"/>
                  <a:gd name="T8" fmla="*/ 0 w 470"/>
                  <a:gd name="T9" fmla="*/ 0 h 759"/>
                  <a:gd name="T10" fmla="*/ 0 w 470"/>
                  <a:gd name="T11" fmla="*/ 0 h 759"/>
                  <a:gd name="T12" fmla="*/ 0 w 470"/>
                  <a:gd name="T13" fmla="*/ 0 h 759"/>
                  <a:gd name="T14" fmla="*/ 0 w 470"/>
                  <a:gd name="T15" fmla="*/ 0 h 759"/>
                  <a:gd name="T16" fmla="*/ 0 w 470"/>
                  <a:gd name="T17" fmla="*/ 0 h 759"/>
                  <a:gd name="T18" fmla="*/ 0 w 470"/>
                  <a:gd name="T19" fmla="*/ 0 h 759"/>
                  <a:gd name="T20" fmla="*/ 0 w 470"/>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0"/>
                  <a:gd name="T34" fmla="*/ 0 h 759"/>
                  <a:gd name="T35" fmla="*/ 470 w 470"/>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0" h="759">
                    <a:moveTo>
                      <a:pt x="0" y="759"/>
                    </a:moveTo>
                    <a:lnTo>
                      <a:pt x="7" y="744"/>
                    </a:lnTo>
                    <a:lnTo>
                      <a:pt x="29" y="700"/>
                    </a:lnTo>
                    <a:lnTo>
                      <a:pt x="62" y="634"/>
                    </a:lnTo>
                    <a:lnTo>
                      <a:pt x="105" y="551"/>
                    </a:lnTo>
                    <a:lnTo>
                      <a:pt x="155" y="457"/>
                    </a:lnTo>
                    <a:lnTo>
                      <a:pt x="213" y="357"/>
                    </a:lnTo>
                    <a:lnTo>
                      <a:pt x="275" y="255"/>
                    </a:lnTo>
                    <a:lnTo>
                      <a:pt x="340" y="159"/>
                    </a:lnTo>
                    <a:lnTo>
                      <a:pt x="405" y="71"/>
                    </a:lnTo>
                    <a:lnTo>
                      <a:pt x="470" y="0"/>
                    </a:lnTo>
                  </a:path>
                </a:pathLst>
              </a:custGeom>
              <a:noFill/>
              <a:ln w="1588">
                <a:solidFill>
                  <a:srgbClr val="C46289"/>
                </a:solidFill>
                <a:round/>
                <a:headEnd/>
                <a:tailEnd/>
              </a:ln>
            </p:spPr>
            <p:txBody>
              <a:bodyPr/>
              <a:lstStyle/>
              <a:p>
                <a:endParaRPr lang="tr-TR"/>
              </a:p>
            </p:txBody>
          </p:sp>
          <p:sp>
            <p:nvSpPr>
              <p:cNvPr id="40006" name="Freeform 69"/>
              <p:cNvSpPr>
                <a:spLocks/>
              </p:cNvSpPr>
              <p:nvPr/>
            </p:nvSpPr>
            <p:spPr bwMode="auto">
              <a:xfrm rot="506214">
                <a:off x="4725" y="1756"/>
                <a:ext cx="120" cy="237"/>
              </a:xfrm>
              <a:custGeom>
                <a:avLst/>
                <a:gdLst>
                  <a:gd name="T0" fmla="*/ 0 w 383"/>
                  <a:gd name="T1" fmla="*/ 0 h 759"/>
                  <a:gd name="T2" fmla="*/ 0 w 383"/>
                  <a:gd name="T3" fmla="*/ 0 h 759"/>
                  <a:gd name="T4" fmla="*/ 0 w 383"/>
                  <a:gd name="T5" fmla="*/ 0 h 759"/>
                  <a:gd name="T6" fmla="*/ 0 w 383"/>
                  <a:gd name="T7" fmla="*/ 0 h 759"/>
                  <a:gd name="T8" fmla="*/ 0 w 383"/>
                  <a:gd name="T9" fmla="*/ 0 h 759"/>
                  <a:gd name="T10" fmla="*/ 0 w 383"/>
                  <a:gd name="T11" fmla="*/ 0 h 759"/>
                  <a:gd name="T12" fmla="*/ 0 w 383"/>
                  <a:gd name="T13" fmla="*/ 0 h 759"/>
                  <a:gd name="T14" fmla="*/ 0 w 383"/>
                  <a:gd name="T15" fmla="*/ 0 h 759"/>
                  <a:gd name="T16" fmla="*/ 0 w 383"/>
                  <a:gd name="T17" fmla="*/ 0 h 759"/>
                  <a:gd name="T18" fmla="*/ 0 w 383"/>
                  <a:gd name="T19" fmla="*/ 0 h 759"/>
                  <a:gd name="T20" fmla="*/ 0 w 383"/>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759"/>
                  <a:gd name="T35" fmla="*/ 383 w 383"/>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759">
                    <a:moveTo>
                      <a:pt x="0" y="759"/>
                    </a:moveTo>
                    <a:lnTo>
                      <a:pt x="6" y="745"/>
                    </a:lnTo>
                    <a:lnTo>
                      <a:pt x="21" y="702"/>
                    </a:lnTo>
                    <a:lnTo>
                      <a:pt x="46" y="636"/>
                    </a:lnTo>
                    <a:lnTo>
                      <a:pt x="78" y="556"/>
                    </a:lnTo>
                    <a:lnTo>
                      <a:pt x="119" y="462"/>
                    </a:lnTo>
                    <a:lnTo>
                      <a:pt x="164" y="362"/>
                    </a:lnTo>
                    <a:lnTo>
                      <a:pt x="214" y="261"/>
                    </a:lnTo>
                    <a:lnTo>
                      <a:pt x="269" y="163"/>
                    </a:lnTo>
                    <a:lnTo>
                      <a:pt x="325" y="74"/>
                    </a:lnTo>
                    <a:lnTo>
                      <a:pt x="383" y="0"/>
                    </a:lnTo>
                  </a:path>
                </a:pathLst>
              </a:custGeom>
              <a:noFill/>
              <a:ln w="1588">
                <a:solidFill>
                  <a:srgbClr val="C46289"/>
                </a:solidFill>
                <a:round/>
                <a:headEnd/>
                <a:tailEnd/>
              </a:ln>
            </p:spPr>
            <p:txBody>
              <a:bodyPr/>
              <a:lstStyle/>
              <a:p>
                <a:endParaRPr lang="tr-TR"/>
              </a:p>
            </p:txBody>
          </p:sp>
          <p:sp>
            <p:nvSpPr>
              <p:cNvPr id="40007" name="Freeform 70"/>
              <p:cNvSpPr>
                <a:spLocks/>
              </p:cNvSpPr>
              <p:nvPr/>
            </p:nvSpPr>
            <p:spPr bwMode="auto">
              <a:xfrm rot="506214">
                <a:off x="4766" y="1749"/>
                <a:ext cx="96" cy="233"/>
              </a:xfrm>
              <a:custGeom>
                <a:avLst/>
                <a:gdLst>
                  <a:gd name="T0" fmla="*/ 0 w 308"/>
                  <a:gd name="T1" fmla="*/ 0 h 749"/>
                  <a:gd name="T2" fmla="*/ 0 w 308"/>
                  <a:gd name="T3" fmla="*/ 0 h 749"/>
                  <a:gd name="T4" fmla="*/ 0 w 308"/>
                  <a:gd name="T5" fmla="*/ 0 h 749"/>
                  <a:gd name="T6" fmla="*/ 0 w 308"/>
                  <a:gd name="T7" fmla="*/ 0 h 749"/>
                  <a:gd name="T8" fmla="*/ 0 w 308"/>
                  <a:gd name="T9" fmla="*/ 0 h 749"/>
                  <a:gd name="T10" fmla="*/ 0 w 308"/>
                  <a:gd name="T11" fmla="*/ 0 h 749"/>
                  <a:gd name="T12" fmla="*/ 0 w 308"/>
                  <a:gd name="T13" fmla="*/ 0 h 749"/>
                  <a:gd name="T14" fmla="*/ 0 w 308"/>
                  <a:gd name="T15" fmla="*/ 0 h 749"/>
                  <a:gd name="T16" fmla="*/ 0 w 308"/>
                  <a:gd name="T17" fmla="*/ 0 h 749"/>
                  <a:gd name="T18" fmla="*/ 0 w 308"/>
                  <a:gd name="T19" fmla="*/ 0 h 749"/>
                  <a:gd name="T20" fmla="*/ 0 w 30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
                  <a:gd name="T34" fmla="*/ 0 h 749"/>
                  <a:gd name="T35" fmla="*/ 308 w 308"/>
                  <a:gd name="T36" fmla="*/ 749 h 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 h="749">
                    <a:moveTo>
                      <a:pt x="0" y="749"/>
                    </a:moveTo>
                    <a:lnTo>
                      <a:pt x="3" y="735"/>
                    </a:lnTo>
                    <a:lnTo>
                      <a:pt x="12" y="696"/>
                    </a:lnTo>
                    <a:lnTo>
                      <a:pt x="27" y="635"/>
                    </a:lnTo>
                    <a:lnTo>
                      <a:pt x="47" y="558"/>
                    </a:lnTo>
                    <a:lnTo>
                      <a:pt x="75" y="469"/>
                    </a:lnTo>
                    <a:lnTo>
                      <a:pt x="108" y="372"/>
                    </a:lnTo>
                    <a:lnTo>
                      <a:pt x="149" y="272"/>
                    </a:lnTo>
                    <a:lnTo>
                      <a:pt x="195" y="174"/>
                    </a:lnTo>
                    <a:lnTo>
                      <a:pt x="248" y="82"/>
                    </a:lnTo>
                    <a:lnTo>
                      <a:pt x="308" y="0"/>
                    </a:lnTo>
                  </a:path>
                </a:pathLst>
              </a:custGeom>
              <a:noFill/>
              <a:ln w="1588">
                <a:solidFill>
                  <a:srgbClr val="C46289"/>
                </a:solidFill>
                <a:round/>
                <a:headEnd/>
                <a:tailEnd/>
              </a:ln>
            </p:spPr>
            <p:txBody>
              <a:bodyPr/>
              <a:lstStyle/>
              <a:p>
                <a:endParaRPr lang="tr-TR"/>
              </a:p>
            </p:txBody>
          </p:sp>
          <p:sp>
            <p:nvSpPr>
              <p:cNvPr id="40008" name="Freeform 71"/>
              <p:cNvSpPr>
                <a:spLocks/>
              </p:cNvSpPr>
              <p:nvPr/>
            </p:nvSpPr>
            <p:spPr bwMode="auto">
              <a:xfrm rot="506214">
                <a:off x="4793" y="1717"/>
                <a:ext cx="117" cy="257"/>
              </a:xfrm>
              <a:custGeom>
                <a:avLst/>
                <a:gdLst>
                  <a:gd name="T0" fmla="*/ 0 w 374"/>
                  <a:gd name="T1" fmla="*/ 0 h 822"/>
                  <a:gd name="T2" fmla="*/ 0 w 374"/>
                  <a:gd name="T3" fmla="*/ 0 h 822"/>
                  <a:gd name="T4" fmla="*/ 0 w 374"/>
                  <a:gd name="T5" fmla="*/ 0 h 822"/>
                  <a:gd name="T6" fmla="*/ 0 w 374"/>
                  <a:gd name="T7" fmla="*/ 0 h 822"/>
                  <a:gd name="T8" fmla="*/ 0 w 374"/>
                  <a:gd name="T9" fmla="*/ 0 h 822"/>
                  <a:gd name="T10" fmla="*/ 0 w 374"/>
                  <a:gd name="T11" fmla="*/ 0 h 822"/>
                  <a:gd name="T12" fmla="*/ 0 w 374"/>
                  <a:gd name="T13" fmla="*/ 0 h 822"/>
                  <a:gd name="T14" fmla="*/ 0 w 374"/>
                  <a:gd name="T15" fmla="*/ 0 h 822"/>
                  <a:gd name="T16" fmla="*/ 0 w 374"/>
                  <a:gd name="T17" fmla="*/ 0 h 822"/>
                  <a:gd name="T18" fmla="*/ 0 w 374"/>
                  <a:gd name="T19" fmla="*/ 0 h 822"/>
                  <a:gd name="T20" fmla="*/ 0 w 374"/>
                  <a:gd name="T21" fmla="*/ 0 h 8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4"/>
                  <a:gd name="T34" fmla="*/ 0 h 822"/>
                  <a:gd name="T35" fmla="*/ 374 w 374"/>
                  <a:gd name="T36" fmla="*/ 822 h 8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4" h="822">
                    <a:moveTo>
                      <a:pt x="0" y="822"/>
                    </a:moveTo>
                    <a:lnTo>
                      <a:pt x="4" y="805"/>
                    </a:lnTo>
                    <a:lnTo>
                      <a:pt x="13" y="759"/>
                    </a:lnTo>
                    <a:lnTo>
                      <a:pt x="30" y="689"/>
                    </a:lnTo>
                    <a:lnTo>
                      <a:pt x="54" y="601"/>
                    </a:lnTo>
                    <a:lnTo>
                      <a:pt x="85" y="498"/>
                    </a:lnTo>
                    <a:lnTo>
                      <a:pt x="124" y="390"/>
                    </a:lnTo>
                    <a:lnTo>
                      <a:pt x="173" y="281"/>
                    </a:lnTo>
                    <a:lnTo>
                      <a:pt x="230" y="175"/>
                    </a:lnTo>
                    <a:lnTo>
                      <a:pt x="298" y="80"/>
                    </a:lnTo>
                    <a:lnTo>
                      <a:pt x="374" y="0"/>
                    </a:lnTo>
                  </a:path>
                </a:pathLst>
              </a:custGeom>
              <a:noFill/>
              <a:ln w="1588">
                <a:solidFill>
                  <a:srgbClr val="C46289"/>
                </a:solidFill>
                <a:round/>
                <a:headEnd/>
                <a:tailEnd/>
              </a:ln>
            </p:spPr>
            <p:txBody>
              <a:bodyPr/>
              <a:lstStyle/>
              <a:p>
                <a:endParaRPr lang="tr-TR"/>
              </a:p>
            </p:txBody>
          </p:sp>
          <p:sp>
            <p:nvSpPr>
              <p:cNvPr id="40009" name="Freeform 72"/>
              <p:cNvSpPr>
                <a:spLocks/>
              </p:cNvSpPr>
              <p:nvPr/>
            </p:nvSpPr>
            <p:spPr bwMode="auto">
              <a:xfrm rot="506214">
                <a:off x="4813" y="1678"/>
                <a:ext cx="200" cy="294"/>
              </a:xfrm>
              <a:custGeom>
                <a:avLst/>
                <a:gdLst>
                  <a:gd name="T0" fmla="*/ 0 w 637"/>
                  <a:gd name="T1" fmla="*/ 0 h 941"/>
                  <a:gd name="T2" fmla="*/ 0 w 637"/>
                  <a:gd name="T3" fmla="*/ 0 h 941"/>
                  <a:gd name="T4" fmla="*/ 0 w 637"/>
                  <a:gd name="T5" fmla="*/ 0 h 941"/>
                  <a:gd name="T6" fmla="*/ 0 w 637"/>
                  <a:gd name="T7" fmla="*/ 0 h 941"/>
                  <a:gd name="T8" fmla="*/ 0 w 637"/>
                  <a:gd name="T9" fmla="*/ 0 h 941"/>
                  <a:gd name="T10" fmla="*/ 0 w 637"/>
                  <a:gd name="T11" fmla="*/ 0 h 941"/>
                  <a:gd name="T12" fmla="*/ 0 w 637"/>
                  <a:gd name="T13" fmla="*/ 0 h 941"/>
                  <a:gd name="T14" fmla="*/ 0 w 637"/>
                  <a:gd name="T15" fmla="*/ 0 h 941"/>
                  <a:gd name="T16" fmla="*/ 0 w 637"/>
                  <a:gd name="T17" fmla="*/ 0 h 941"/>
                  <a:gd name="T18" fmla="*/ 0 w 637"/>
                  <a:gd name="T19" fmla="*/ 0 h 941"/>
                  <a:gd name="T20" fmla="*/ 0 w 637"/>
                  <a:gd name="T21" fmla="*/ 0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7"/>
                  <a:gd name="T34" fmla="*/ 0 h 941"/>
                  <a:gd name="T35" fmla="*/ 637 w 637"/>
                  <a:gd name="T36" fmla="*/ 941 h 9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7" h="941">
                    <a:moveTo>
                      <a:pt x="637" y="0"/>
                    </a:moveTo>
                    <a:lnTo>
                      <a:pt x="624" y="2"/>
                    </a:lnTo>
                    <a:lnTo>
                      <a:pt x="587" y="14"/>
                    </a:lnTo>
                    <a:lnTo>
                      <a:pt x="530" y="39"/>
                    </a:lnTo>
                    <a:lnTo>
                      <a:pt x="460" y="80"/>
                    </a:lnTo>
                    <a:lnTo>
                      <a:pt x="380" y="143"/>
                    </a:lnTo>
                    <a:lnTo>
                      <a:pt x="294" y="234"/>
                    </a:lnTo>
                    <a:lnTo>
                      <a:pt x="209" y="354"/>
                    </a:lnTo>
                    <a:lnTo>
                      <a:pt x="128" y="508"/>
                    </a:lnTo>
                    <a:lnTo>
                      <a:pt x="57" y="703"/>
                    </a:lnTo>
                    <a:lnTo>
                      <a:pt x="0" y="941"/>
                    </a:lnTo>
                  </a:path>
                </a:pathLst>
              </a:custGeom>
              <a:noFill/>
              <a:ln w="1588">
                <a:solidFill>
                  <a:srgbClr val="C46289"/>
                </a:solidFill>
                <a:round/>
                <a:headEnd/>
                <a:tailEnd/>
              </a:ln>
            </p:spPr>
            <p:txBody>
              <a:bodyPr/>
              <a:lstStyle/>
              <a:p>
                <a:endParaRPr lang="tr-TR"/>
              </a:p>
            </p:txBody>
          </p:sp>
          <p:sp>
            <p:nvSpPr>
              <p:cNvPr id="40010" name="Freeform 73"/>
              <p:cNvSpPr>
                <a:spLocks/>
              </p:cNvSpPr>
              <p:nvPr/>
            </p:nvSpPr>
            <p:spPr bwMode="auto">
              <a:xfrm rot="506214">
                <a:off x="4829" y="1693"/>
                <a:ext cx="181" cy="274"/>
              </a:xfrm>
              <a:custGeom>
                <a:avLst/>
                <a:gdLst>
                  <a:gd name="T0" fmla="*/ 0 w 578"/>
                  <a:gd name="T1" fmla="*/ 0 h 876"/>
                  <a:gd name="T2" fmla="*/ 0 w 578"/>
                  <a:gd name="T3" fmla="*/ 0 h 876"/>
                  <a:gd name="T4" fmla="*/ 0 w 578"/>
                  <a:gd name="T5" fmla="*/ 0 h 876"/>
                  <a:gd name="T6" fmla="*/ 0 w 578"/>
                  <a:gd name="T7" fmla="*/ 0 h 876"/>
                  <a:gd name="T8" fmla="*/ 0 w 578"/>
                  <a:gd name="T9" fmla="*/ 0 h 876"/>
                  <a:gd name="T10" fmla="*/ 0 w 578"/>
                  <a:gd name="T11" fmla="*/ 0 h 876"/>
                  <a:gd name="T12" fmla="*/ 0 w 578"/>
                  <a:gd name="T13" fmla="*/ 0 h 876"/>
                  <a:gd name="T14" fmla="*/ 0 w 578"/>
                  <a:gd name="T15" fmla="*/ 0 h 876"/>
                  <a:gd name="T16" fmla="*/ 0 w 578"/>
                  <a:gd name="T17" fmla="*/ 0 h 876"/>
                  <a:gd name="T18" fmla="*/ 0 w 578"/>
                  <a:gd name="T19" fmla="*/ 0 h 876"/>
                  <a:gd name="T20" fmla="*/ 0 w 578"/>
                  <a:gd name="T21" fmla="*/ 0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8"/>
                  <a:gd name="T34" fmla="*/ 0 h 876"/>
                  <a:gd name="T35" fmla="*/ 578 w 57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8" h="876">
                    <a:moveTo>
                      <a:pt x="578" y="0"/>
                    </a:moveTo>
                    <a:lnTo>
                      <a:pt x="564" y="10"/>
                    </a:lnTo>
                    <a:lnTo>
                      <a:pt x="529" y="37"/>
                    </a:lnTo>
                    <a:lnTo>
                      <a:pt x="474" y="82"/>
                    </a:lnTo>
                    <a:lnTo>
                      <a:pt x="405" y="145"/>
                    </a:lnTo>
                    <a:lnTo>
                      <a:pt x="328" y="225"/>
                    </a:lnTo>
                    <a:lnTo>
                      <a:pt x="249" y="323"/>
                    </a:lnTo>
                    <a:lnTo>
                      <a:pt x="171" y="437"/>
                    </a:lnTo>
                    <a:lnTo>
                      <a:pt x="100" y="567"/>
                    </a:lnTo>
                    <a:lnTo>
                      <a:pt x="41" y="714"/>
                    </a:lnTo>
                    <a:lnTo>
                      <a:pt x="0" y="876"/>
                    </a:lnTo>
                  </a:path>
                </a:pathLst>
              </a:custGeom>
              <a:noFill/>
              <a:ln w="1588">
                <a:solidFill>
                  <a:srgbClr val="C46289"/>
                </a:solidFill>
                <a:round/>
                <a:headEnd/>
                <a:tailEnd/>
              </a:ln>
            </p:spPr>
            <p:txBody>
              <a:bodyPr/>
              <a:lstStyle/>
              <a:p>
                <a:endParaRPr lang="tr-TR"/>
              </a:p>
            </p:txBody>
          </p:sp>
          <p:sp>
            <p:nvSpPr>
              <p:cNvPr id="40011" name="Freeform 74"/>
              <p:cNvSpPr>
                <a:spLocks/>
              </p:cNvSpPr>
              <p:nvPr/>
            </p:nvSpPr>
            <p:spPr bwMode="auto">
              <a:xfrm rot="506214">
                <a:off x="4651" y="1882"/>
                <a:ext cx="164" cy="145"/>
              </a:xfrm>
              <a:custGeom>
                <a:avLst/>
                <a:gdLst>
                  <a:gd name="T0" fmla="*/ 0 w 525"/>
                  <a:gd name="T1" fmla="*/ 0 h 464"/>
                  <a:gd name="T2" fmla="*/ 0 w 525"/>
                  <a:gd name="T3" fmla="*/ 0 h 464"/>
                  <a:gd name="T4" fmla="*/ 0 w 525"/>
                  <a:gd name="T5" fmla="*/ 0 h 464"/>
                  <a:gd name="T6" fmla="*/ 0 w 525"/>
                  <a:gd name="T7" fmla="*/ 0 h 464"/>
                  <a:gd name="T8" fmla="*/ 0 w 525"/>
                  <a:gd name="T9" fmla="*/ 0 h 464"/>
                  <a:gd name="T10" fmla="*/ 0 w 525"/>
                  <a:gd name="T11" fmla="*/ 0 h 464"/>
                  <a:gd name="T12" fmla="*/ 0 w 525"/>
                  <a:gd name="T13" fmla="*/ 0 h 464"/>
                  <a:gd name="T14" fmla="*/ 0 w 525"/>
                  <a:gd name="T15" fmla="*/ 0 h 464"/>
                  <a:gd name="T16" fmla="*/ 0 w 525"/>
                  <a:gd name="T17" fmla="*/ 0 h 464"/>
                  <a:gd name="T18" fmla="*/ 0 w 525"/>
                  <a:gd name="T19" fmla="*/ 0 h 464"/>
                  <a:gd name="T20" fmla="*/ 0 w 525"/>
                  <a:gd name="T21" fmla="*/ 0 h 464"/>
                  <a:gd name="T22" fmla="*/ 0 w 525"/>
                  <a:gd name="T23" fmla="*/ 0 h 464"/>
                  <a:gd name="T24" fmla="*/ 0 w 525"/>
                  <a:gd name="T25" fmla="*/ 0 h 464"/>
                  <a:gd name="T26" fmla="*/ 0 w 525"/>
                  <a:gd name="T27" fmla="*/ 0 h 464"/>
                  <a:gd name="T28" fmla="*/ 0 w 525"/>
                  <a:gd name="T29" fmla="*/ 0 h 464"/>
                  <a:gd name="T30" fmla="*/ 0 w 525"/>
                  <a:gd name="T31" fmla="*/ 0 h 464"/>
                  <a:gd name="T32" fmla="*/ 0 w 525"/>
                  <a:gd name="T33" fmla="*/ 0 h 464"/>
                  <a:gd name="T34" fmla="*/ 0 w 525"/>
                  <a:gd name="T35" fmla="*/ 0 h 464"/>
                  <a:gd name="T36" fmla="*/ 0 w 525"/>
                  <a:gd name="T37" fmla="*/ 0 h 464"/>
                  <a:gd name="T38" fmla="*/ 0 w 525"/>
                  <a:gd name="T39" fmla="*/ 0 h 464"/>
                  <a:gd name="T40" fmla="*/ 0 w 525"/>
                  <a:gd name="T41" fmla="*/ 0 h 464"/>
                  <a:gd name="T42" fmla="*/ 0 w 525"/>
                  <a:gd name="T43" fmla="*/ 0 h 464"/>
                  <a:gd name="T44" fmla="*/ 0 w 525"/>
                  <a:gd name="T45" fmla="*/ 0 h 464"/>
                  <a:gd name="T46" fmla="*/ 0 w 525"/>
                  <a:gd name="T47" fmla="*/ 0 h 464"/>
                  <a:gd name="T48" fmla="*/ 0 w 525"/>
                  <a:gd name="T49" fmla="*/ 0 h 464"/>
                  <a:gd name="T50" fmla="*/ 0 w 525"/>
                  <a:gd name="T51" fmla="*/ 0 h 464"/>
                  <a:gd name="T52" fmla="*/ 0 w 525"/>
                  <a:gd name="T53" fmla="*/ 0 h 464"/>
                  <a:gd name="T54" fmla="*/ 0 w 525"/>
                  <a:gd name="T55" fmla="*/ 0 h 464"/>
                  <a:gd name="T56" fmla="*/ 0 w 525"/>
                  <a:gd name="T57" fmla="*/ 0 h 464"/>
                  <a:gd name="T58" fmla="*/ 0 w 525"/>
                  <a:gd name="T59" fmla="*/ 0 h 464"/>
                  <a:gd name="T60" fmla="*/ 0 w 525"/>
                  <a:gd name="T61" fmla="*/ 0 h 464"/>
                  <a:gd name="T62" fmla="*/ 0 w 525"/>
                  <a:gd name="T63" fmla="*/ 0 h 464"/>
                  <a:gd name="T64" fmla="*/ 0 w 525"/>
                  <a:gd name="T65" fmla="*/ 0 h 464"/>
                  <a:gd name="T66" fmla="*/ 0 w 525"/>
                  <a:gd name="T67" fmla="*/ 0 h 464"/>
                  <a:gd name="T68" fmla="*/ 0 w 525"/>
                  <a:gd name="T69" fmla="*/ 0 h 464"/>
                  <a:gd name="T70" fmla="*/ 0 w 525"/>
                  <a:gd name="T71" fmla="*/ 0 h 464"/>
                  <a:gd name="T72" fmla="*/ 0 w 525"/>
                  <a:gd name="T73" fmla="*/ 0 h 464"/>
                  <a:gd name="T74" fmla="*/ 0 w 525"/>
                  <a:gd name="T75" fmla="*/ 0 h 464"/>
                  <a:gd name="T76" fmla="*/ 0 w 525"/>
                  <a:gd name="T77" fmla="*/ 0 h 464"/>
                  <a:gd name="T78" fmla="*/ 0 w 525"/>
                  <a:gd name="T79" fmla="*/ 0 h 464"/>
                  <a:gd name="T80" fmla="*/ 0 w 525"/>
                  <a:gd name="T81" fmla="*/ 0 h 464"/>
                  <a:gd name="T82" fmla="*/ 0 w 525"/>
                  <a:gd name="T83" fmla="*/ 0 h 464"/>
                  <a:gd name="T84" fmla="*/ 0 w 525"/>
                  <a:gd name="T85" fmla="*/ 0 h 464"/>
                  <a:gd name="T86" fmla="*/ 0 w 525"/>
                  <a:gd name="T87" fmla="*/ 0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5"/>
                  <a:gd name="T133" fmla="*/ 0 h 464"/>
                  <a:gd name="T134" fmla="*/ 525 w 525"/>
                  <a:gd name="T135" fmla="*/ 464 h 4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5" h="464">
                    <a:moveTo>
                      <a:pt x="0" y="352"/>
                    </a:moveTo>
                    <a:lnTo>
                      <a:pt x="74" y="0"/>
                    </a:lnTo>
                    <a:lnTo>
                      <a:pt x="62" y="42"/>
                    </a:lnTo>
                    <a:lnTo>
                      <a:pt x="55" y="80"/>
                    </a:lnTo>
                    <a:lnTo>
                      <a:pt x="52" y="113"/>
                    </a:lnTo>
                    <a:lnTo>
                      <a:pt x="54" y="141"/>
                    </a:lnTo>
                    <a:lnTo>
                      <a:pt x="56" y="166"/>
                    </a:lnTo>
                    <a:lnTo>
                      <a:pt x="61" y="188"/>
                    </a:lnTo>
                    <a:lnTo>
                      <a:pt x="67" y="203"/>
                    </a:lnTo>
                    <a:lnTo>
                      <a:pt x="71" y="215"/>
                    </a:lnTo>
                    <a:lnTo>
                      <a:pt x="75" y="222"/>
                    </a:lnTo>
                    <a:lnTo>
                      <a:pt x="77" y="225"/>
                    </a:lnTo>
                    <a:lnTo>
                      <a:pt x="88" y="216"/>
                    </a:lnTo>
                    <a:lnTo>
                      <a:pt x="99" y="203"/>
                    </a:lnTo>
                    <a:lnTo>
                      <a:pt x="107" y="183"/>
                    </a:lnTo>
                    <a:lnTo>
                      <a:pt x="116" y="162"/>
                    </a:lnTo>
                    <a:lnTo>
                      <a:pt x="121" y="138"/>
                    </a:lnTo>
                    <a:lnTo>
                      <a:pt x="127" y="114"/>
                    </a:lnTo>
                    <a:lnTo>
                      <a:pt x="131" y="94"/>
                    </a:lnTo>
                    <a:lnTo>
                      <a:pt x="135" y="76"/>
                    </a:lnTo>
                    <a:lnTo>
                      <a:pt x="136" y="64"/>
                    </a:lnTo>
                    <a:lnTo>
                      <a:pt x="137" y="61"/>
                    </a:lnTo>
                    <a:lnTo>
                      <a:pt x="126" y="117"/>
                    </a:lnTo>
                    <a:lnTo>
                      <a:pt x="121" y="159"/>
                    </a:lnTo>
                    <a:lnTo>
                      <a:pt x="123" y="190"/>
                    </a:lnTo>
                    <a:lnTo>
                      <a:pt x="126" y="213"/>
                    </a:lnTo>
                    <a:lnTo>
                      <a:pt x="132" y="227"/>
                    </a:lnTo>
                    <a:lnTo>
                      <a:pt x="141" y="235"/>
                    </a:lnTo>
                    <a:lnTo>
                      <a:pt x="149" y="238"/>
                    </a:lnTo>
                    <a:lnTo>
                      <a:pt x="156" y="239"/>
                    </a:lnTo>
                    <a:lnTo>
                      <a:pt x="161" y="238"/>
                    </a:lnTo>
                    <a:lnTo>
                      <a:pt x="163" y="237"/>
                    </a:lnTo>
                    <a:lnTo>
                      <a:pt x="175" y="231"/>
                    </a:lnTo>
                    <a:lnTo>
                      <a:pt x="188" y="218"/>
                    </a:lnTo>
                    <a:lnTo>
                      <a:pt x="203" y="202"/>
                    </a:lnTo>
                    <a:lnTo>
                      <a:pt x="216" y="183"/>
                    </a:lnTo>
                    <a:lnTo>
                      <a:pt x="228" y="163"/>
                    </a:lnTo>
                    <a:lnTo>
                      <a:pt x="238" y="144"/>
                    </a:lnTo>
                    <a:lnTo>
                      <a:pt x="248" y="126"/>
                    </a:lnTo>
                    <a:lnTo>
                      <a:pt x="255" y="112"/>
                    </a:lnTo>
                    <a:lnTo>
                      <a:pt x="260" y="102"/>
                    </a:lnTo>
                    <a:lnTo>
                      <a:pt x="261" y="99"/>
                    </a:lnTo>
                    <a:lnTo>
                      <a:pt x="222" y="190"/>
                    </a:lnTo>
                    <a:lnTo>
                      <a:pt x="211" y="216"/>
                    </a:lnTo>
                    <a:lnTo>
                      <a:pt x="207" y="234"/>
                    </a:lnTo>
                    <a:lnTo>
                      <a:pt x="210" y="247"/>
                    </a:lnTo>
                    <a:lnTo>
                      <a:pt x="217" y="253"/>
                    </a:lnTo>
                    <a:lnTo>
                      <a:pt x="228" y="257"/>
                    </a:lnTo>
                    <a:lnTo>
                      <a:pt x="239" y="257"/>
                    </a:lnTo>
                    <a:lnTo>
                      <a:pt x="251" y="254"/>
                    </a:lnTo>
                    <a:lnTo>
                      <a:pt x="262" y="251"/>
                    </a:lnTo>
                    <a:lnTo>
                      <a:pt x="269" y="248"/>
                    </a:lnTo>
                    <a:lnTo>
                      <a:pt x="272" y="247"/>
                    </a:lnTo>
                    <a:lnTo>
                      <a:pt x="525" y="44"/>
                    </a:lnTo>
                    <a:lnTo>
                      <a:pt x="282" y="263"/>
                    </a:lnTo>
                    <a:lnTo>
                      <a:pt x="285" y="279"/>
                    </a:lnTo>
                    <a:lnTo>
                      <a:pt x="298" y="285"/>
                    </a:lnTo>
                    <a:lnTo>
                      <a:pt x="319" y="284"/>
                    </a:lnTo>
                    <a:lnTo>
                      <a:pt x="344" y="276"/>
                    </a:lnTo>
                    <a:lnTo>
                      <a:pt x="373" y="264"/>
                    </a:lnTo>
                    <a:lnTo>
                      <a:pt x="402" y="250"/>
                    </a:lnTo>
                    <a:lnTo>
                      <a:pt x="429" y="235"/>
                    </a:lnTo>
                    <a:lnTo>
                      <a:pt x="450" y="224"/>
                    </a:lnTo>
                    <a:lnTo>
                      <a:pt x="465" y="214"/>
                    </a:lnTo>
                    <a:lnTo>
                      <a:pt x="471" y="210"/>
                    </a:lnTo>
                    <a:lnTo>
                      <a:pt x="118" y="454"/>
                    </a:lnTo>
                    <a:lnTo>
                      <a:pt x="117" y="455"/>
                    </a:lnTo>
                    <a:lnTo>
                      <a:pt x="111" y="458"/>
                    </a:lnTo>
                    <a:lnTo>
                      <a:pt x="102" y="460"/>
                    </a:lnTo>
                    <a:lnTo>
                      <a:pt x="92" y="462"/>
                    </a:lnTo>
                    <a:lnTo>
                      <a:pt x="81" y="464"/>
                    </a:lnTo>
                    <a:lnTo>
                      <a:pt x="69" y="462"/>
                    </a:lnTo>
                    <a:lnTo>
                      <a:pt x="58" y="459"/>
                    </a:lnTo>
                    <a:lnTo>
                      <a:pt x="50" y="451"/>
                    </a:lnTo>
                    <a:lnTo>
                      <a:pt x="44" y="437"/>
                    </a:lnTo>
                    <a:lnTo>
                      <a:pt x="40" y="420"/>
                    </a:lnTo>
                    <a:lnTo>
                      <a:pt x="40" y="418"/>
                    </a:lnTo>
                    <a:lnTo>
                      <a:pt x="40" y="414"/>
                    </a:lnTo>
                    <a:lnTo>
                      <a:pt x="40" y="407"/>
                    </a:lnTo>
                    <a:lnTo>
                      <a:pt x="39" y="398"/>
                    </a:lnTo>
                    <a:lnTo>
                      <a:pt x="37" y="390"/>
                    </a:lnTo>
                    <a:lnTo>
                      <a:pt x="33" y="380"/>
                    </a:lnTo>
                    <a:lnTo>
                      <a:pt x="29" y="371"/>
                    </a:lnTo>
                    <a:lnTo>
                      <a:pt x="21" y="363"/>
                    </a:lnTo>
                    <a:lnTo>
                      <a:pt x="12" y="357"/>
                    </a:lnTo>
                    <a:lnTo>
                      <a:pt x="0" y="353"/>
                    </a:lnTo>
                    <a:lnTo>
                      <a:pt x="0" y="352"/>
                    </a:lnTo>
                    <a:close/>
                  </a:path>
                </a:pathLst>
              </a:custGeom>
              <a:solidFill>
                <a:srgbClr val="FFC2D9"/>
              </a:solidFill>
              <a:ln w="9525">
                <a:noFill/>
                <a:round/>
                <a:headEnd/>
                <a:tailEnd/>
              </a:ln>
            </p:spPr>
            <p:txBody>
              <a:bodyPr/>
              <a:lstStyle/>
              <a:p>
                <a:endParaRPr lang="tr-TR"/>
              </a:p>
            </p:txBody>
          </p:sp>
          <p:sp>
            <p:nvSpPr>
              <p:cNvPr id="40012" name="Freeform 75"/>
              <p:cNvSpPr>
                <a:spLocks/>
              </p:cNvSpPr>
              <p:nvPr/>
            </p:nvSpPr>
            <p:spPr bwMode="auto">
              <a:xfrm rot="506214">
                <a:off x="4652" y="1884"/>
                <a:ext cx="162" cy="143"/>
              </a:xfrm>
              <a:custGeom>
                <a:avLst/>
                <a:gdLst>
                  <a:gd name="T0" fmla="*/ 0 w 521"/>
                  <a:gd name="T1" fmla="*/ 0 h 458"/>
                  <a:gd name="T2" fmla="*/ 0 w 521"/>
                  <a:gd name="T3" fmla="*/ 0 h 458"/>
                  <a:gd name="T4" fmla="*/ 0 w 521"/>
                  <a:gd name="T5" fmla="*/ 0 h 458"/>
                  <a:gd name="T6" fmla="*/ 0 w 521"/>
                  <a:gd name="T7" fmla="*/ 0 h 458"/>
                  <a:gd name="T8" fmla="*/ 0 w 521"/>
                  <a:gd name="T9" fmla="*/ 0 h 458"/>
                  <a:gd name="T10" fmla="*/ 0 w 521"/>
                  <a:gd name="T11" fmla="*/ 0 h 458"/>
                  <a:gd name="T12" fmla="*/ 0 w 521"/>
                  <a:gd name="T13" fmla="*/ 0 h 458"/>
                  <a:gd name="T14" fmla="*/ 0 w 521"/>
                  <a:gd name="T15" fmla="*/ 0 h 458"/>
                  <a:gd name="T16" fmla="*/ 0 w 521"/>
                  <a:gd name="T17" fmla="*/ 0 h 458"/>
                  <a:gd name="T18" fmla="*/ 0 w 521"/>
                  <a:gd name="T19" fmla="*/ 0 h 458"/>
                  <a:gd name="T20" fmla="*/ 0 w 521"/>
                  <a:gd name="T21" fmla="*/ 0 h 458"/>
                  <a:gd name="T22" fmla="*/ 0 w 521"/>
                  <a:gd name="T23" fmla="*/ 0 h 458"/>
                  <a:gd name="T24" fmla="*/ 0 w 521"/>
                  <a:gd name="T25" fmla="*/ 0 h 458"/>
                  <a:gd name="T26" fmla="*/ 0 w 521"/>
                  <a:gd name="T27" fmla="*/ 0 h 458"/>
                  <a:gd name="T28" fmla="*/ 0 w 521"/>
                  <a:gd name="T29" fmla="*/ 0 h 458"/>
                  <a:gd name="T30" fmla="*/ 0 w 521"/>
                  <a:gd name="T31" fmla="*/ 0 h 458"/>
                  <a:gd name="T32" fmla="*/ 0 w 521"/>
                  <a:gd name="T33" fmla="*/ 0 h 458"/>
                  <a:gd name="T34" fmla="*/ 0 w 521"/>
                  <a:gd name="T35" fmla="*/ 0 h 458"/>
                  <a:gd name="T36" fmla="*/ 0 w 521"/>
                  <a:gd name="T37" fmla="*/ 0 h 458"/>
                  <a:gd name="T38" fmla="*/ 0 w 521"/>
                  <a:gd name="T39" fmla="*/ 0 h 458"/>
                  <a:gd name="T40" fmla="*/ 0 w 521"/>
                  <a:gd name="T41" fmla="*/ 0 h 458"/>
                  <a:gd name="T42" fmla="*/ 0 w 521"/>
                  <a:gd name="T43" fmla="*/ 0 h 458"/>
                  <a:gd name="T44" fmla="*/ 0 w 521"/>
                  <a:gd name="T45" fmla="*/ 0 h 458"/>
                  <a:gd name="T46" fmla="*/ 0 w 521"/>
                  <a:gd name="T47" fmla="*/ 0 h 458"/>
                  <a:gd name="T48" fmla="*/ 0 w 521"/>
                  <a:gd name="T49" fmla="*/ 0 h 458"/>
                  <a:gd name="T50" fmla="*/ 0 w 521"/>
                  <a:gd name="T51" fmla="*/ 0 h 458"/>
                  <a:gd name="T52" fmla="*/ 0 w 521"/>
                  <a:gd name="T53" fmla="*/ 0 h 458"/>
                  <a:gd name="T54" fmla="*/ 0 w 521"/>
                  <a:gd name="T55" fmla="*/ 0 h 458"/>
                  <a:gd name="T56" fmla="*/ 0 w 521"/>
                  <a:gd name="T57" fmla="*/ 0 h 458"/>
                  <a:gd name="T58" fmla="*/ 0 w 521"/>
                  <a:gd name="T59" fmla="*/ 0 h 458"/>
                  <a:gd name="T60" fmla="*/ 0 w 521"/>
                  <a:gd name="T61" fmla="*/ 0 h 458"/>
                  <a:gd name="T62" fmla="*/ 0 w 521"/>
                  <a:gd name="T63" fmla="*/ 0 h 458"/>
                  <a:gd name="T64" fmla="*/ 0 w 521"/>
                  <a:gd name="T65" fmla="*/ 0 h 458"/>
                  <a:gd name="T66" fmla="*/ 0 w 521"/>
                  <a:gd name="T67" fmla="*/ 0 h 458"/>
                  <a:gd name="T68" fmla="*/ 0 w 521"/>
                  <a:gd name="T69" fmla="*/ 0 h 458"/>
                  <a:gd name="T70" fmla="*/ 0 w 521"/>
                  <a:gd name="T71" fmla="*/ 0 h 458"/>
                  <a:gd name="T72" fmla="*/ 0 w 521"/>
                  <a:gd name="T73" fmla="*/ 0 h 458"/>
                  <a:gd name="T74" fmla="*/ 0 w 521"/>
                  <a:gd name="T75" fmla="*/ 0 h 458"/>
                  <a:gd name="T76" fmla="*/ 0 w 521"/>
                  <a:gd name="T77" fmla="*/ 0 h 458"/>
                  <a:gd name="T78" fmla="*/ 0 w 521"/>
                  <a:gd name="T79" fmla="*/ 0 h 458"/>
                  <a:gd name="T80" fmla="*/ 0 w 521"/>
                  <a:gd name="T81" fmla="*/ 0 h 458"/>
                  <a:gd name="T82" fmla="*/ 0 w 521"/>
                  <a:gd name="T83" fmla="*/ 0 h 458"/>
                  <a:gd name="T84" fmla="*/ 0 w 521"/>
                  <a:gd name="T85" fmla="*/ 0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458"/>
                  <a:gd name="T131" fmla="*/ 521 w 521"/>
                  <a:gd name="T132" fmla="*/ 458 h 4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458">
                    <a:moveTo>
                      <a:pt x="0" y="348"/>
                    </a:moveTo>
                    <a:lnTo>
                      <a:pt x="73" y="0"/>
                    </a:lnTo>
                    <a:lnTo>
                      <a:pt x="61" y="41"/>
                    </a:lnTo>
                    <a:lnTo>
                      <a:pt x="54" y="78"/>
                    </a:lnTo>
                    <a:lnTo>
                      <a:pt x="51" y="111"/>
                    </a:lnTo>
                    <a:lnTo>
                      <a:pt x="53" y="141"/>
                    </a:lnTo>
                    <a:lnTo>
                      <a:pt x="55" y="165"/>
                    </a:lnTo>
                    <a:lnTo>
                      <a:pt x="60" y="186"/>
                    </a:lnTo>
                    <a:lnTo>
                      <a:pt x="66" y="202"/>
                    </a:lnTo>
                    <a:lnTo>
                      <a:pt x="70" y="214"/>
                    </a:lnTo>
                    <a:lnTo>
                      <a:pt x="74" y="220"/>
                    </a:lnTo>
                    <a:lnTo>
                      <a:pt x="75" y="222"/>
                    </a:lnTo>
                    <a:lnTo>
                      <a:pt x="87" y="215"/>
                    </a:lnTo>
                    <a:lnTo>
                      <a:pt x="98" y="200"/>
                    </a:lnTo>
                    <a:lnTo>
                      <a:pt x="106" y="181"/>
                    </a:lnTo>
                    <a:lnTo>
                      <a:pt x="115" y="160"/>
                    </a:lnTo>
                    <a:lnTo>
                      <a:pt x="120" y="136"/>
                    </a:lnTo>
                    <a:lnTo>
                      <a:pt x="125" y="114"/>
                    </a:lnTo>
                    <a:lnTo>
                      <a:pt x="130" y="92"/>
                    </a:lnTo>
                    <a:lnTo>
                      <a:pt x="132" y="76"/>
                    </a:lnTo>
                    <a:lnTo>
                      <a:pt x="135" y="64"/>
                    </a:lnTo>
                    <a:lnTo>
                      <a:pt x="135" y="59"/>
                    </a:lnTo>
                    <a:lnTo>
                      <a:pt x="125" y="115"/>
                    </a:lnTo>
                    <a:lnTo>
                      <a:pt x="120" y="158"/>
                    </a:lnTo>
                    <a:lnTo>
                      <a:pt x="120" y="189"/>
                    </a:lnTo>
                    <a:lnTo>
                      <a:pt x="125" y="211"/>
                    </a:lnTo>
                    <a:lnTo>
                      <a:pt x="131" y="225"/>
                    </a:lnTo>
                    <a:lnTo>
                      <a:pt x="140" y="233"/>
                    </a:lnTo>
                    <a:lnTo>
                      <a:pt x="147" y="236"/>
                    </a:lnTo>
                    <a:lnTo>
                      <a:pt x="154" y="236"/>
                    </a:lnTo>
                    <a:lnTo>
                      <a:pt x="160" y="236"/>
                    </a:lnTo>
                    <a:lnTo>
                      <a:pt x="161" y="235"/>
                    </a:lnTo>
                    <a:lnTo>
                      <a:pt x="174" y="228"/>
                    </a:lnTo>
                    <a:lnTo>
                      <a:pt x="187" y="216"/>
                    </a:lnTo>
                    <a:lnTo>
                      <a:pt x="200" y="200"/>
                    </a:lnTo>
                    <a:lnTo>
                      <a:pt x="212" y="181"/>
                    </a:lnTo>
                    <a:lnTo>
                      <a:pt x="225" y="161"/>
                    </a:lnTo>
                    <a:lnTo>
                      <a:pt x="236" y="142"/>
                    </a:lnTo>
                    <a:lnTo>
                      <a:pt x="246" y="124"/>
                    </a:lnTo>
                    <a:lnTo>
                      <a:pt x="253" y="110"/>
                    </a:lnTo>
                    <a:lnTo>
                      <a:pt x="258" y="101"/>
                    </a:lnTo>
                    <a:lnTo>
                      <a:pt x="259" y="97"/>
                    </a:lnTo>
                    <a:lnTo>
                      <a:pt x="219" y="189"/>
                    </a:lnTo>
                    <a:lnTo>
                      <a:pt x="209" y="214"/>
                    </a:lnTo>
                    <a:lnTo>
                      <a:pt x="205" y="233"/>
                    </a:lnTo>
                    <a:lnTo>
                      <a:pt x="207" y="244"/>
                    </a:lnTo>
                    <a:lnTo>
                      <a:pt x="215" y="252"/>
                    </a:lnTo>
                    <a:lnTo>
                      <a:pt x="225" y="254"/>
                    </a:lnTo>
                    <a:lnTo>
                      <a:pt x="237" y="254"/>
                    </a:lnTo>
                    <a:lnTo>
                      <a:pt x="249" y="252"/>
                    </a:lnTo>
                    <a:lnTo>
                      <a:pt x="259" y="249"/>
                    </a:lnTo>
                    <a:lnTo>
                      <a:pt x="266" y="247"/>
                    </a:lnTo>
                    <a:lnTo>
                      <a:pt x="269" y="246"/>
                    </a:lnTo>
                    <a:lnTo>
                      <a:pt x="521" y="44"/>
                    </a:lnTo>
                    <a:lnTo>
                      <a:pt x="279" y="261"/>
                    </a:lnTo>
                    <a:lnTo>
                      <a:pt x="283" y="277"/>
                    </a:lnTo>
                    <a:lnTo>
                      <a:pt x="296" y="283"/>
                    </a:lnTo>
                    <a:lnTo>
                      <a:pt x="316" y="281"/>
                    </a:lnTo>
                    <a:lnTo>
                      <a:pt x="341" y="273"/>
                    </a:lnTo>
                    <a:lnTo>
                      <a:pt x="370" y="261"/>
                    </a:lnTo>
                    <a:lnTo>
                      <a:pt x="398" y="248"/>
                    </a:lnTo>
                    <a:lnTo>
                      <a:pt x="424" y="234"/>
                    </a:lnTo>
                    <a:lnTo>
                      <a:pt x="446" y="221"/>
                    </a:lnTo>
                    <a:lnTo>
                      <a:pt x="460" y="212"/>
                    </a:lnTo>
                    <a:lnTo>
                      <a:pt x="466" y="209"/>
                    </a:lnTo>
                    <a:lnTo>
                      <a:pt x="117" y="449"/>
                    </a:lnTo>
                    <a:lnTo>
                      <a:pt x="116" y="450"/>
                    </a:lnTo>
                    <a:lnTo>
                      <a:pt x="110" y="452"/>
                    </a:lnTo>
                    <a:lnTo>
                      <a:pt x="101" y="455"/>
                    </a:lnTo>
                    <a:lnTo>
                      <a:pt x="91" y="457"/>
                    </a:lnTo>
                    <a:lnTo>
                      <a:pt x="80" y="458"/>
                    </a:lnTo>
                    <a:lnTo>
                      <a:pt x="69" y="457"/>
                    </a:lnTo>
                    <a:lnTo>
                      <a:pt x="59" y="454"/>
                    </a:lnTo>
                    <a:lnTo>
                      <a:pt x="50" y="445"/>
                    </a:lnTo>
                    <a:lnTo>
                      <a:pt x="44" y="433"/>
                    </a:lnTo>
                    <a:lnTo>
                      <a:pt x="41" y="414"/>
                    </a:lnTo>
                    <a:lnTo>
                      <a:pt x="41" y="413"/>
                    </a:lnTo>
                    <a:lnTo>
                      <a:pt x="41" y="409"/>
                    </a:lnTo>
                    <a:lnTo>
                      <a:pt x="41" y="403"/>
                    </a:lnTo>
                    <a:lnTo>
                      <a:pt x="39" y="394"/>
                    </a:lnTo>
                    <a:lnTo>
                      <a:pt x="37" y="385"/>
                    </a:lnTo>
                    <a:lnTo>
                      <a:pt x="34" y="375"/>
                    </a:lnTo>
                    <a:lnTo>
                      <a:pt x="29" y="366"/>
                    </a:lnTo>
                    <a:lnTo>
                      <a:pt x="22" y="359"/>
                    </a:lnTo>
                    <a:lnTo>
                      <a:pt x="12" y="351"/>
                    </a:lnTo>
                    <a:lnTo>
                      <a:pt x="0" y="348"/>
                    </a:lnTo>
                    <a:close/>
                  </a:path>
                </a:pathLst>
              </a:custGeom>
              <a:solidFill>
                <a:srgbClr val="FFC5DB"/>
              </a:solidFill>
              <a:ln w="9525">
                <a:noFill/>
                <a:round/>
                <a:headEnd/>
                <a:tailEnd/>
              </a:ln>
            </p:spPr>
            <p:txBody>
              <a:bodyPr/>
              <a:lstStyle/>
              <a:p>
                <a:endParaRPr lang="tr-TR"/>
              </a:p>
            </p:txBody>
          </p:sp>
          <p:sp>
            <p:nvSpPr>
              <p:cNvPr id="40013" name="Freeform 76"/>
              <p:cNvSpPr>
                <a:spLocks/>
              </p:cNvSpPr>
              <p:nvPr/>
            </p:nvSpPr>
            <p:spPr bwMode="auto">
              <a:xfrm rot="506214">
                <a:off x="4652" y="1885"/>
                <a:ext cx="161" cy="142"/>
              </a:xfrm>
              <a:custGeom>
                <a:avLst/>
                <a:gdLst>
                  <a:gd name="T0" fmla="*/ 0 w 515"/>
                  <a:gd name="T1" fmla="*/ 0 h 454"/>
                  <a:gd name="T2" fmla="*/ 0 w 515"/>
                  <a:gd name="T3" fmla="*/ 0 h 454"/>
                  <a:gd name="T4" fmla="*/ 0 w 515"/>
                  <a:gd name="T5" fmla="*/ 0 h 454"/>
                  <a:gd name="T6" fmla="*/ 0 w 515"/>
                  <a:gd name="T7" fmla="*/ 0 h 454"/>
                  <a:gd name="T8" fmla="*/ 0 w 515"/>
                  <a:gd name="T9" fmla="*/ 0 h 454"/>
                  <a:gd name="T10" fmla="*/ 0 w 515"/>
                  <a:gd name="T11" fmla="*/ 0 h 454"/>
                  <a:gd name="T12" fmla="*/ 0 w 515"/>
                  <a:gd name="T13" fmla="*/ 0 h 454"/>
                  <a:gd name="T14" fmla="*/ 0 w 515"/>
                  <a:gd name="T15" fmla="*/ 0 h 454"/>
                  <a:gd name="T16" fmla="*/ 0 w 515"/>
                  <a:gd name="T17" fmla="*/ 0 h 454"/>
                  <a:gd name="T18" fmla="*/ 0 w 515"/>
                  <a:gd name="T19" fmla="*/ 0 h 454"/>
                  <a:gd name="T20" fmla="*/ 0 w 515"/>
                  <a:gd name="T21" fmla="*/ 0 h 454"/>
                  <a:gd name="T22" fmla="*/ 0 w 515"/>
                  <a:gd name="T23" fmla="*/ 0 h 454"/>
                  <a:gd name="T24" fmla="*/ 0 w 515"/>
                  <a:gd name="T25" fmla="*/ 0 h 454"/>
                  <a:gd name="T26" fmla="*/ 0 w 515"/>
                  <a:gd name="T27" fmla="*/ 0 h 454"/>
                  <a:gd name="T28" fmla="*/ 0 w 515"/>
                  <a:gd name="T29" fmla="*/ 0 h 454"/>
                  <a:gd name="T30" fmla="*/ 0 w 515"/>
                  <a:gd name="T31" fmla="*/ 0 h 454"/>
                  <a:gd name="T32" fmla="*/ 0 w 515"/>
                  <a:gd name="T33" fmla="*/ 0 h 454"/>
                  <a:gd name="T34" fmla="*/ 0 w 515"/>
                  <a:gd name="T35" fmla="*/ 0 h 454"/>
                  <a:gd name="T36" fmla="*/ 0 w 515"/>
                  <a:gd name="T37" fmla="*/ 0 h 454"/>
                  <a:gd name="T38" fmla="*/ 0 w 515"/>
                  <a:gd name="T39" fmla="*/ 0 h 454"/>
                  <a:gd name="T40" fmla="*/ 0 w 515"/>
                  <a:gd name="T41" fmla="*/ 0 h 454"/>
                  <a:gd name="T42" fmla="*/ 0 w 515"/>
                  <a:gd name="T43" fmla="*/ 0 h 454"/>
                  <a:gd name="T44" fmla="*/ 0 w 515"/>
                  <a:gd name="T45" fmla="*/ 0 h 454"/>
                  <a:gd name="T46" fmla="*/ 0 w 515"/>
                  <a:gd name="T47" fmla="*/ 0 h 454"/>
                  <a:gd name="T48" fmla="*/ 0 w 515"/>
                  <a:gd name="T49" fmla="*/ 0 h 454"/>
                  <a:gd name="T50" fmla="*/ 0 w 515"/>
                  <a:gd name="T51" fmla="*/ 0 h 454"/>
                  <a:gd name="T52" fmla="*/ 0 w 515"/>
                  <a:gd name="T53" fmla="*/ 0 h 454"/>
                  <a:gd name="T54" fmla="*/ 0 w 515"/>
                  <a:gd name="T55" fmla="*/ 0 h 454"/>
                  <a:gd name="T56" fmla="*/ 0 w 515"/>
                  <a:gd name="T57" fmla="*/ 0 h 454"/>
                  <a:gd name="T58" fmla="*/ 0 w 515"/>
                  <a:gd name="T59" fmla="*/ 0 h 454"/>
                  <a:gd name="T60" fmla="*/ 0 w 515"/>
                  <a:gd name="T61" fmla="*/ 0 h 454"/>
                  <a:gd name="T62" fmla="*/ 0 w 515"/>
                  <a:gd name="T63" fmla="*/ 0 h 454"/>
                  <a:gd name="T64" fmla="*/ 0 w 515"/>
                  <a:gd name="T65" fmla="*/ 0 h 454"/>
                  <a:gd name="T66" fmla="*/ 0 w 515"/>
                  <a:gd name="T67" fmla="*/ 0 h 454"/>
                  <a:gd name="T68" fmla="*/ 0 w 515"/>
                  <a:gd name="T69" fmla="*/ 0 h 454"/>
                  <a:gd name="T70" fmla="*/ 0 w 515"/>
                  <a:gd name="T71" fmla="*/ 0 h 454"/>
                  <a:gd name="T72" fmla="*/ 0 w 515"/>
                  <a:gd name="T73" fmla="*/ 0 h 454"/>
                  <a:gd name="T74" fmla="*/ 0 w 515"/>
                  <a:gd name="T75" fmla="*/ 0 h 454"/>
                  <a:gd name="T76" fmla="*/ 0 w 515"/>
                  <a:gd name="T77" fmla="*/ 0 h 454"/>
                  <a:gd name="T78" fmla="*/ 0 w 515"/>
                  <a:gd name="T79" fmla="*/ 0 h 454"/>
                  <a:gd name="T80" fmla="*/ 0 w 515"/>
                  <a:gd name="T81" fmla="*/ 0 h 454"/>
                  <a:gd name="T82" fmla="*/ 0 w 515"/>
                  <a:gd name="T83" fmla="*/ 0 h 454"/>
                  <a:gd name="T84" fmla="*/ 0 w 515"/>
                  <a:gd name="T85" fmla="*/ 0 h 454"/>
                  <a:gd name="T86" fmla="*/ 0 w 515"/>
                  <a:gd name="T87" fmla="*/ 0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5"/>
                  <a:gd name="T133" fmla="*/ 0 h 454"/>
                  <a:gd name="T134" fmla="*/ 515 w 515"/>
                  <a:gd name="T135" fmla="*/ 454 h 4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5" h="454">
                    <a:moveTo>
                      <a:pt x="0" y="344"/>
                    </a:moveTo>
                    <a:lnTo>
                      <a:pt x="72" y="0"/>
                    </a:lnTo>
                    <a:lnTo>
                      <a:pt x="60" y="42"/>
                    </a:lnTo>
                    <a:lnTo>
                      <a:pt x="53" y="79"/>
                    </a:lnTo>
                    <a:lnTo>
                      <a:pt x="50" y="112"/>
                    </a:lnTo>
                    <a:lnTo>
                      <a:pt x="52" y="140"/>
                    </a:lnTo>
                    <a:lnTo>
                      <a:pt x="54" y="165"/>
                    </a:lnTo>
                    <a:lnTo>
                      <a:pt x="59" y="186"/>
                    </a:lnTo>
                    <a:lnTo>
                      <a:pt x="65" y="201"/>
                    </a:lnTo>
                    <a:lnTo>
                      <a:pt x="69" y="212"/>
                    </a:lnTo>
                    <a:lnTo>
                      <a:pt x="73" y="219"/>
                    </a:lnTo>
                    <a:lnTo>
                      <a:pt x="74" y="221"/>
                    </a:lnTo>
                    <a:lnTo>
                      <a:pt x="86" y="214"/>
                    </a:lnTo>
                    <a:lnTo>
                      <a:pt x="96" y="200"/>
                    </a:lnTo>
                    <a:lnTo>
                      <a:pt x="105" y="181"/>
                    </a:lnTo>
                    <a:lnTo>
                      <a:pt x="112" y="159"/>
                    </a:lnTo>
                    <a:lnTo>
                      <a:pt x="119" y="136"/>
                    </a:lnTo>
                    <a:lnTo>
                      <a:pt x="124" y="113"/>
                    </a:lnTo>
                    <a:lnTo>
                      <a:pt x="128" y="93"/>
                    </a:lnTo>
                    <a:lnTo>
                      <a:pt x="131" y="75"/>
                    </a:lnTo>
                    <a:lnTo>
                      <a:pt x="133" y="64"/>
                    </a:lnTo>
                    <a:lnTo>
                      <a:pt x="134" y="60"/>
                    </a:lnTo>
                    <a:lnTo>
                      <a:pt x="123" y="114"/>
                    </a:lnTo>
                    <a:lnTo>
                      <a:pt x="119" y="157"/>
                    </a:lnTo>
                    <a:lnTo>
                      <a:pt x="119" y="188"/>
                    </a:lnTo>
                    <a:lnTo>
                      <a:pt x="123" y="209"/>
                    </a:lnTo>
                    <a:lnTo>
                      <a:pt x="129" y="224"/>
                    </a:lnTo>
                    <a:lnTo>
                      <a:pt x="137" y="232"/>
                    </a:lnTo>
                    <a:lnTo>
                      <a:pt x="146" y="236"/>
                    </a:lnTo>
                    <a:lnTo>
                      <a:pt x="153" y="236"/>
                    </a:lnTo>
                    <a:lnTo>
                      <a:pt x="158" y="234"/>
                    </a:lnTo>
                    <a:lnTo>
                      <a:pt x="159" y="234"/>
                    </a:lnTo>
                    <a:lnTo>
                      <a:pt x="172" y="227"/>
                    </a:lnTo>
                    <a:lnTo>
                      <a:pt x="185" y="215"/>
                    </a:lnTo>
                    <a:lnTo>
                      <a:pt x="198" y="199"/>
                    </a:lnTo>
                    <a:lnTo>
                      <a:pt x="210" y="181"/>
                    </a:lnTo>
                    <a:lnTo>
                      <a:pt x="222" y="161"/>
                    </a:lnTo>
                    <a:lnTo>
                      <a:pt x="234" y="142"/>
                    </a:lnTo>
                    <a:lnTo>
                      <a:pt x="242" y="125"/>
                    </a:lnTo>
                    <a:lnTo>
                      <a:pt x="249" y="111"/>
                    </a:lnTo>
                    <a:lnTo>
                      <a:pt x="254" y="101"/>
                    </a:lnTo>
                    <a:lnTo>
                      <a:pt x="257" y="98"/>
                    </a:lnTo>
                    <a:lnTo>
                      <a:pt x="216" y="187"/>
                    </a:lnTo>
                    <a:lnTo>
                      <a:pt x="206" y="213"/>
                    </a:lnTo>
                    <a:lnTo>
                      <a:pt x="203" y="231"/>
                    </a:lnTo>
                    <a:lnTo>
                      <a:pt x="205" y="243"/>
                    </a:lnTo>
                    <a:lnTo>
                      <a:pt x="212" y="250"/>
                    </a:lnTo>
                    <a:lnTo>
                      <a:pt x="223" y="253"/>
                    </a:lnTo>
                    <a:lnTo>
                      <a:pt x="235" y="252"/>
                    </a:lnTo>
                    <a:lnTo>
                      <a:pt x="246" y="251"/>
                    </a:lnTo>
                    <a:lnTo>
                      <a:pt x="257" y="247"/>
                    </a:lnTo>
                    <a:lnTo>
                      <a:pt x="264" y="245"/>
                    </a:lnTo>
                    <a:lnTo>
                      <a:pt x="266" y="244"/>
                    </a:lnTo>
                    <a:lnTo>
                      <a:pt x="515" y="44"/>
                    </a:lnTo>
                    <a:lnTo>
                      <a:pt x="277" y="259"/>
                    </a:lnTo>
                    <a:lnTo>
                      <a:pt x="279" y="275"/>
                    </a:lnTo>
                    <a:lnTo>
                      <a:pt x="292" y="281"/>
                    </a:lnTo>
                    <a:lnTo>
                      <a:pt x="313" y="280"/>
                    </a:lnTo>
                    <a:lnTo>
                      <a:pt x="338" y="272"/>
                    </a:lnTo>
                    <a:lnTo>
                      <a:pt x="366" y="260"/>
                    </a:lnTo>
                    <a:lnTo>
                      <a:pt x="394" y="246"/>
                    </a:lnTo>
                    <a:lnTo>
                      <a:pt x="420" y="232"/>
                    </a:lnTo>
                    <a:lnTo>
                      <a:pt x="441" y="220"/>
                    </a:lnTo>
                    <a:lnTo>
                      <a:pt x="456" y="212"/>
                    </a:lnTo>
                    <a:lnTo>
                      <a:pt x="461" y="208"/>
                    </a:lnTo>
                    <a:lnTo>
                      <a:pt x="116" y="445"/>
                    </a:lnTo>
                    <a:lnTo>
                      <a:pt x="114" y="446"/>
                    </a:lnTo>
                    <a:lnTo>
                      <a:pt x="109" y="448"/>
                    </a:lnTo>
                    <a:lnTo>
                      <a:pt x="100" y="451"/>
                    </a:lnTo>
                    <a:lnTo>
                      <a:pt x="91" y="453"/>
                    </a:lnTo>
                    <a:lnTo>
                      <a:pt x="80" y="454"/>
                    </a:lnTo>
                    <a:lnTo>
                      <a:pt x="69" y="453"/>
                    </a:lnTo>
                    <a:lnTo>
                      <a:pt x="59" y="449"/>
                    </a:lnTo>
                    <a:lnTo>
                      <a:pt x="50" y="441"/>
                    </a:lnTo>
                    <a:lnTo>
                      <a:pt x="44" y="429"/>
                    </a:lnTo>
                    <a:lnTo>
                      <a:pt x="42" y="411"/>
                    </a:lnTo>
                    <a:lnTo>
                      <a:pt x="42" y="409"/>
                    </a:lnTo>
                    <a:lnTo>
                      <a:pt x="41" y="406"/>
                    </a:lnTo>
                    <a:lnTo>
                      <a:pt x="41" y="398"/>
                    </a:lnTo>
                    <a:lnTo>
                      <a:pt x="40" y="390"/>
                    </a:lnTo>
                    <a:lnTo>
                      <a:pt x="37" y="381"/>
                    </a:lnTo>
                    <a:lnTo>
                      <a:pt x="34" y="371"/>
                    </a:lnTo>
                    <a:lnTo>
                      <a:pt x="29" y="363"/>
                    </a:lnTo>
                    <a:lnTo>
                      <a:pt x="22" y="354"/>
                    </a:lnTo>
                    <a:lnTo>
                      <a:pt x="12" y="348"/>
                    </a:lnTo>
                    <a:lnTo>
                      <a:pt x="0" y="345"/>
                    </a:lnTo>
                    <a:lnTo>
                      <a:pt x="0" y="344"/>
                    </a:lnTo>
                    <a:close/>
                  </a:path>
                </a:pathLst>
              </a:custGeom>
              <a:solidFill>
                <a:srgbClr val="FFC8DC"/>
              </a:solidFill>
              <a:ln w="9525">
                <a:noFill/>
                <a:round/>
                <a:headEnd/>
                <a:tailEnd/>
              </a:ln>
            </p:spPr>
            <p:txBody>
              <a:bodyPr/>
              <a:lstStyle/>
              <a:p>
                <a:endParaRPr lang="tr-TR"/>
              </a:p>
            </p:txBody>
          </p:sp>
          <p:sp>
            <p:nvSpPr>
              <p:cNvPr id="40014" name="Freeform 77"/>
              <p:cNvSpPr>
                <a:spLocks/>
              </p:cNvSpPr>
              <p:nvPr/>
            </p:nvSpPr>
            <p:spPr bwMode="auto">
              <a:xfrm rot="506214">
                <a:off x="4652" y="1886"/>
                <a:ext cx="160" cy="140"/>
              </a:xfrm>
              <a:custGeom>
                <a:avLst/>
                <a:gdLst>
                  <a:gd name="T0" fmla="*/ 0 w 510"/>
                  <a:gd name="T1" fmla="*/ 0 h 449"/>
                  <a:gd name="T2" fmla="*/ 0 w 510"/>
                  <a:gd name="T3" fmla="*/ 0 h 449"/>
                  <a:gd name="T4" fmla="*/ 0 w 510"/>
                  <a:gd name="T5" fmla="*/ 0 h 449"/>
                  <a:gd name="T6" fmla="*/ 0 w 510"/>
                  <a:gd name="T7" fmla="*/ 0 h 449"/>
                  <a:gd name="T8" fmla="*/ 0 w 510"/>
                  <a:gd name="T9" fmla="*/ 0 h 449"/>
                  <a:gd name="T10" fmla="*/ 0 w 510"/>
                  <a:gd name="T11" fmla="*/ 0 h 449"/>
                  <a:gd name="T12" fmla="*/ 0 w 510"/>
                  <a:gd name="T13" fmla="*/ 0 h 449"/>
                  <a:gd name="T14" fmla="*/ 0 w 510"/>
                  <a:gd name="T15" fmla="*/ 0 h 449"/>
                  <a:gd name="T16" fmla="*/ 0 w 510"/>
                  <a:gd name="T17" fmla="*/ 0 h 449"/>
                  <a:gd name="T18" fmla="*/ 0 w 510"/>
                  <a:gd name="T19" fmla="*/ 0 h 449"/>
                  <a:gd name="T20" fmla="*/ 0 w 510"/>
                  <a:gd name="T21" fmla="*/ 0 h 449"/>
                  <a:gd name="T22" fmla="*/ 0 w 510"/>
                  <a:gd name="T23" fmla="*/ 0 h 449"/>
                  <a:gd name="T24" fmla="*/ 0 w 510"/>
                  <a:gd name="T25" fmla="*/ 0 h 449"/>
                  <a:gd name="T26" fmla="*/ 0 w 510"/>
                  <a:gd name="T27" fmla="*/ 0 h 449"/>
                  <a:gd name="T28" fmla="*/ 0 w 510"/>
                  <a:gd name="T29" fmla="*/ 0 h 449"/>
                  <a:gd name="T30" fmla="*/ 0 w 510"/>
                  <a:gd name="T31" fmla="*/ 0 h 449"/>
                  <a:gd name="T32" fmla="*/ 0 w 510"/>
                  <a:gd name="T33" fmla="*/ 0 h 449"/>
                  <a:gd name="T34" fmla="*/ 0 w 510"/>
                  <a:gd name="T35" fmla="*/ 0 h 449"/>
                  <a:gd name="T36" fmla="*/ 0 w 510"/>
                  <a:gd name="T37" fmla="*/ 0 h 449"/>
                  <a:gd name="T38" fmla="*/ 0 w 510"/>
                  <a:gd name="T39" fmla="*/ 0 h 449"/>
                  <a:gd name="T40" fmla="*/ 0 w 510"/>
                  <a:gd name="T41" fmla="*/ 0 h 449"/>
                  <a:gd name="T42" fmla="*/ 0 w 510"/>
                  <a:gd name="T43" fmla="*/ 0 h 449"/>
                  <a:gd name="T44" fmla="*/ 0 w 510"/>
                  <a:gd name="T45" fmla="*/ 0 h 449"/>
                  <a:gd name="T46" fmla="*/ 0 w 510"/>
                  <a:gd name="T47" fmla="*/ 0 h 449"/>
                  <a:gd name="T48" fmla="*/ 0 w 510"/>
                  <a:gd name="T49" fmla="*/ 0 h 449"/>
                  <a:gd name="T50" fmla="*/ 0 w 510"/>
                  <a:gd name="T51" fmla="*/ 0 h 449"/>
                  <a:gd name="T52" fmla="*/ 0 w 510"/>
                  <a:gd name="T53" fmla="*/ 0 h 449"/>
                  <a:gd name="T54" fmla="*/ 0 w 510"/>
                  <a:gd name="T55" fmla="*/ 0 h 449"/>
                  <a:gd name="T56" fmla="*/ 0 w 510"/>
                  <a:gd name="T57" fmla="*/ 0 h 449"/>
                  <a:gd name="T58" fmla="*/ 0 w 510"/>
                  <a:gd name="T59" fmla="*/ 0 h 449"/>
                  <a:gd name="T60" fmla="*/ 0 w 510"/>
                  <a:gd name="T61" fmla="*/ 0 h 449"/>
                  <a:gd name="T62" fmla="*/ 0 w 510"/>
                  <a:gd name="T63" fmla="*/ 0 h 449"/>
                  <a:gd name="T64" fmla="*/ 0 w 510"/>
                  <a:gd name="T65" fmla="*/ 0 h 449"/>
                  <a:gd name="T66" fmla="*/ 0 w 510"/>
                  <a:gd name="T67" fmla="*/ 0 h 449"/>
                  <a:gd name="T68" fmla="*/ 0 w 510"/>
                  <a:gd name="T69" fmla="*/ 0 h 449"/>
                  <a:gd name="T70" fmla="*/ 0 w 510"/>
                  <a:gd name="T71" fmla="*/ 0 h 449"/>
                  <a:gd name="T72" fmla="*/ 0 w 510"/>
                  <a:gd name="T73" fmla="*/ 0 h 449"/>
                  <a:gd name="T74" fmla="*/ 0 w 510"/>
                  <a:gd name="T75" fmla="*/ 0 h 449"/>
                  <a:gd name="T76" fmla="*/ 0 w 510"/>
                  <a:gd name="T77" fmla="*/ 0 h 449"/>
                  <a:gd name="T78" fmla="*/ 0 w 510"/>
                  <a:gd name="T79" fmla="*/ 0 h 449"/>
                  <a:gd name="T80" fmla="*/ 0 w 510"/>
                  <a:gd name="T81" fmla="*/ 0 h 449"/>
                  <a:gd name="T82" fmla="*/ 0 w 510"/>
                  <a:gd name="T83" fmla="*/ 0 h 449"/>
                  <a:gd name="T84" fmla="*/ 0 w 510"/>
                  <a:gd name="T85" fmla="*/ 0 h 4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449"/>
                  <a:gd name="T131" fmla="*/ 510 w 510"/>
                  <a:gd name="T132" fmla="*/ 449 h 4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449">
                    <a:moveTo>
                      <a:pt x="0" y="340"/>
                    </a:moveTo>
                    <a:lnTo>
                      <a:pt x="70" y="0"/>
                    </a:lnTo>
                    <a:lnTo>
                      <a:pt x="58" y="41"/>
                    </a:lnTo>
                    <a:lnTo>
                      <a:pt x="51" y="78"/>
                    </a:lnTo>
                    <a:lnTo>
                      <a:pt x="48" y="110"/>
                    </a:lnTo>
                    <a:lnTo>
                      <a:pt x="50" y="139"/>
                    </a:lnTo>
                    <a:lnTo>
                      <a:pt x="52" y="164"/>
                    </a:lnTo>
                    <a:lnTo>
                      <a:pt x="57" y="183"/>
                    </a:lnTo>
                    <a:lnTo>
                      <a:pt x="63" y="199"/>
                    </a:lnTo>
                    <a:lnTo>
                      <a:pt x="67" y="210"/>
                    </a:lnTo>
                    <a:lnTo>
                      <a:pt x="71" y="217"/>
                    </a:lnTo>
                    <a:lnTo>
                      <a:pt x="72" y="220"/>
                    </a:lnTo>
                    <a:lnTo>
                      <a:pt x="84" y="211"/>
                    </a:lnTo>
                    <a:lnTo>
                      <a:pt x="94" y="198"/>
                    </a:lnTo>
                    <a:lnTo>
                      <a:pt x="102" y="179"/>
                    </a:lnTo>
                    <a:lnTo>
                      <a:pt x="110" y="158"/>
                    </a:lnTo>
                    <a:lnTo>
                      <a:pt x="116" y="135"/>
                    </a:lnTo>
                    <a:lnTo>
                      <a:pt x="122" y="113"/>
                    </a:lnTo>
                    <a:lnTo>
                      <a:pt x="126" y="91"/>
                    </a:lnTo>
                    <a:lnTo>
                      <a:pt x="128" y="75"/>
                    </a:lnTo>
                    <a:lnTo>
                      <a:pt x="131" y="63"/>
                    </a:lnTo>
                    <a:lnTo>
                      <a:pt x="131" y="59"/>
                    </a:lnTo>
                    <a:lnTo>
                      <a:pt x="121" y="114"/>
                    </a:lnTo>
                    <a:lnTo>
                      <a:pt x="116" y="155"/>
                    </a:lnTo>
                    <a:lnTo>
                      <a:pt x="116" y="186"/>
                    </a:lnTo>
                    <a:lnTo>
                      <a:pt x="121" y="208"/>
                    </a:lnTo>
                    <a:lnTo>
                      <a:pt x="127" y="222"/>
                    </a:lnTo>
                    <a:lnTo>
                      <a:pt x="134" y="229"/>
                    </a:lnTo>
                    <a:lnTo>
                      <a:pt x="143" y="233"/>
                    </a:lnTo>
                    <a:lnTo>
                      <a:pt x="150" y="233"/>
                    </a:lnTo>
                    <a:lnTo>
                      <a:pt x="154" y="233"/>
                    </a:lnTo>
                    <a:lnTo>
                      <a:pt x="157" y="232"/>
                    </a:lnTo>
                    <a:lnTo>
                      <a:pt x="169" y="224"/>
                    </a:lnTo>
                    <a:lnTo>
                      <a:pt x="182" y="213"/>
                    </a:lnTo>
                    <a:lnTo>
                      <a:pt x="195" y="197"/>
                    </a:lnTo>
                    <a:lnTo>
                      <a:pt x="207" y="179"/>
                    </a:lnTo>
                    <a:lnTo>
                      <a:pt x="219" y="159"/>
                    </a:lnTo>
                    <a:lnTo>
                      <a:pt x="230" y="140"/>
                    </a:lnTo>
                    <a:lnTo>
                      <a:pt x="239" y="123"/>
                    </a:lnTo>
                    <a:lnTo>
                      <a:pt x="246" y="109"/>
                    </a:lnTo>
                    <a:lnTo>
                      <a:pt x="251" y="100"/>
                    </a:lnTo>
                    <a:lnTo>
                      <a:pt x="252" y="96"/>
                    </a:lnTo>
                    <a:lnTo>
                      <a:pt x="213" y="185"/>
                    </a:lnTo>
                    <a:lnTo>
                      <a:pt x="203" y="211"/>
                    </a:lnTo>
                    <a:lnTo>
                      <a:pt x="200" y="229"/>
                    </a:lnTo>
                    <a:lnTo>
                      <a:pt x="202" y="241"/>
                    </a:lnTo>
                    <a:lnTo>
                      <a:pt x="209" y="248"/>
                    </a:lnTo>
                    <a:lnTo>
                      <a:pt x="220" y="251"/>
                    </a:lnTo>
                    <a:lnTo>
                      <a:pt x="231" y="251"/>
                    </a:lnTo>
                    <a:lnTo>
                      <a:pt x="243" y="248"/>
                    </a:lnTo>
                    <a:lnTo>
                      <a:pt x="253" y="246"/>
                    </a:lnTo>
                    <a:lnTo>
                      <a:pt x="260" y="243"/>
                    </a:lnTo>
                    <a:lnTo>
                      <a:pt x="263" y="242"/>
                    </a:lnTo>
                    <a:lnTo>
                      <a:pt x="510" y="44"/>
                    </a:lnTo>
                    <a:lnTo>
                      <a:pt x="272" y="258"/>
                    </a:lnTo>
                    <a:lnTo>
                      <a:pt x="276" y="273"/>
                    </a:lnTo>
                    <a:lnTo>
                      <a:pt x="288" y="279"/>
                    </a:lnTo>
                    <a:lnTo>
                      <a:pt x="308" y="277"/>
                    </a:lnTo>
                    <a:lnTo>
                      <a:pt x="333" y="270"/>
                    </a:lnTo>
                    <a:lnTo>
                      <a:pt x="361" y="258"/>
                    </a:lnTo>
                    <a:lnTo>
                      <a:pt x="389" y="245"/>
                    </a:lnTo>
                    <a:lnTo>
                      <a:pt x="414" y="230"/>
                    </a:lnTo>
                    <a:lnTo>
                      <a:pt x="436" y="218"/>
                    </a:lnTo>
                    <a:lnTo>
                      <a:pt x="450" y="209"/>
                    </a:lnTo>
                    <a:lnTo>
                      <a:pt x="456" y="205"/>
                    </a:lnTo>
                    <a:lnTo>
                      <a:pt x="114" y="440"/>
                    </a:lnTo>
                    <a:lnTo>
                      <a:pt x="112" y="441"/>
                    </a:lnTo>
                    <a:lnTo>
                      <a:pt x="107" y="443"/>
                    </a:lnTo>
                    <a:lnTo>
                      <a:pt x="98" y="445"/>
                    </a:lnTo>
                    <a:lnTo>
                      <a:pt x="89" y="448"/>
                    </a:lnTo>
                    <a:lnTo>
                      <a:pt x="78" y="449"/>
                    </a:lnTo>
                    <a:lnTo>
                      <a:pt x="67" y="448"/>
                    </a:lnTo>
                    <a:lnTo>
                      <a:pt x="58" y="444"/>
                    </a:lnTo>
                    <a:lnTo>
                      <a:pt x="50" y="436"/>
                    </a:lnTo>
                    <a:lnTo>
                      <a:pt x="44" y="424"/>
                    </a:lnTo>
                    <a:lnTo>
                      <a:pt x="41" y="406"/>
                    </a:lnTo>
                    <a:lnTo>
                      <a:pt x="41" y="405"/>
                    </a:lnTo>
                    <a:lnTo>
                      <a:pt x="41" y="400"/>
                    </a:lnTo>
                    <a:lnTo>
                      <a:pt x="40" y="393"/>
                    </a:lnTo>
                    <a:lnTo>
                      <a:pt x="39" y="385"/>
                    </a:lnTo>
                    <a:lnTo>
                      <a:pt x="36" y="377"/>
                    </a:lnTo>
                    <a:lnTo>
                      <a:pt x="33" y="367"/>
                    </a:lnTo>
                    <a:lnTo>
                      <a:pt x="27" y="358"/>
                    </a:lnTo>
                    <a:lnTo>
                      <a:pt x="21" y="350"/>
                    </a:lnTo>
                    <a:lnTo>
                      <a:pt x="11" y="343"/>
                    </a:lnTo>
                    <a:lnTo>
                      <a:pt x="0" y="340"/>
                    </a:lnTo>
                    <a:close/>
                  </a:path>
                </a:pathLst>
              </a:custGeom>
              <a:solidFill>
                <a:srgbClr val="FFCBDE"/>
              </a:solidFill>
              <a:ln w="9525">
                <a:noFill/>
                <a:round/>
                <a:headEnd/>
                <a:tailEnd/>
              </a:ln>
            </p:spPr>
            <p:txBody>
              <a:bodyPr/>
              <a:lstStyle/>
              <a:p>
                <a:endParaRPr lang="tr-TR"/>
              </a:p>
            </p:txBody>
          </p:sp>
          <p:sp>
            <p:nvSpPr>
              <p:cNvPr id="40015" name="Freeform 78"/>
              <p:cNvSpPr>
                <a:spLocks/>
              </p:cNvSpPr>
              <p:nvPr/>
            </p:nvSpPr>
            <p:spPr bwMode="auto">
              <a:xfrm rot="506214">
                <a:off x="4652" y="1887"/>
                <a:ext cx="158" cy="139"/>
              </a:xfrm>
              <a:custGeom>
                <a:avLst/>
                <a:gdLst>
                  <a:gd name="T0" fmla="*/ 0 w 505"/>
                  <a:gd name="T1" fmla="*/ 0 h 445"/>
                  <a:gd name="T2" fmla="*/ 0 w 505"/>
                  <a:gd name="T3" fmla="*/ 0 h 445"/>
                  <a:gd name="T4" fmla="*/ 0 w 505"/>
                  <a:gd name="T5" fmla="*/ 0 h 445"/>
                  <a:gd name="T6" fmla="*/ 0 w 505"/>
                  <a:gd name="T7" fmla="*/ 0 h 445"/>
                  <a:gd name="T8" fmla="*/ 0 w 505"/>
                  <a:gd name="T9" fmla="*/ 0 h 445"/>
                  <a:gd name="T10" fmla="*/ 0 w 505"/>
                  <a:gd name="T11" fmla="*/ 0 h 445"/>
                  <a:gd name="T12" fmla="*/ 0 w 505"/>
                  <a:gd name="T13" fmla="*/ 0 h 445"/>
                  <a:gd name="T14" fmla="*/ 0 w 505"/>
                  <a:gd name="T15" fmla="*/ 0 h 445"/>
                  <a:gd name="T16" fmla="*/ 0 w 505"/>
                  <a:gd name="T17" fmla="*/ 0 h 445"/>
                  <a:gd name="T18" fmla="*/ 0 w 505"/>
                  <a:gd name="T19" fmla="*/ 0 h 445"/>
                  <a:gd name="T20" fmla="*/ 0 w 505"/>
                  <a:gd name="T21" fmla="*/ 0 h 445"/>
                  <a:gd name="T22" fmla="*/ 0 w 505"/>
                  <a:gd name="T23" fmla="*/ 0 h 445"/>
                  <a:gd name="T24" fmla="*/ 0 w 505"/>
                  <a:gd name="T25" fmla="*/ 0 h 445"/>
                  <a:gd name="T26" fmla="*/ 0 w 505"/>
                  <a:gd name="T27" fmla="*/ 0 h 445"/>
                  <a:gd name="T28" fmla="*/ 0 w 505"/>
                  <a:gd name="T29" fmla="*/ 0 h 445"/>
                  <a:gd name="T30" fmla="*/ 0 w 505"/>
                  <a:gd name="T31" fmla="*/ 0 h 445"/>
                  <a:gd name="T32" fmla="*/ 0 w 505"/>
                  <a:gd name="T33" fmla="*/ 0 h 445"/>
                  <a:gd name="T34" fmla="*/ 0 w 505"/>
                  <a:gd name="T35" fmla="*/ 0 h 445"/>
                  <a:gd name="T36" fmla="*/ 0 w 505"/>
                  <a:gd name="T37" fmla="*/ 0 h 445"/>
                  <a:gd name="T38" fmla="*/ 0 w 505"/>
                  <a:gd name="T39" fmla="*/ 0 h 445"/>
                  <a:gd name="T40" fmla="*/ 0 w 505"/>
                  <a:gd name="T41" fmla="*/ 0 h 445"/>
                  <a:gd name="T42" fmla="*/ 0 w 505"/>
                  <a:gd name="T43" fmla="*/ 0 h 445"/>
                  <a:gd name="T44" fmla="*/ 0 w 505"/>
                  <a:gd name="T45" fmla="*/ 0 h 445"/>
                  <a:gd name="T46" fmla="*/ 0 w 505"/>
                  <a:gd name="T47" fmla="*/ 0 h 445"/>
                  <a:gd name="T48" fmla="*/ 0 w 505"/>
                  <a:gd name="T49" fmla="*/ 0 h 445"/>
                  <a:gd name="T50" fmla="*/ 0 w 505"/>
                  <a:gd name="T51" fmla="*/ 0 h 445"/>
                  <a:gd name="T52" fmla="*/ 0 w 505"/>
                  <a:gd name="T53" fmla="*/ 0 h 445"/>
                  <a:gd name="T54" fmla="*/ 0 w 505"/>
                  <a:gd name="T55" fmla="*/ 0 h 445"/>
                  <a:gd name="T56" fmla="*/ 0 w 505"/>
                  <a:gd name="T57" fmla="*/ 0 h 445"/>
                  <a:gd name="T58" fmla="*/ 0 w 505"/>
                  <a:gd name="T59" fmla="*/ 0 h 445"/>
                  <a:gd name="T60" fmla="*/ 0 w 505"/>
                  <a:gd name="T61" fmla="*/ 0 h 445"/>
                  <a:gd name="T62" fmla="*/ 0 w 505"/>
                  <a:gd name="T63" fmla="*/ 0 h 445"/>
                  <a:gd name="T64" fmla="*/ 0 w 505"/>
                  <a:gd name="T65" fmla="*/ 0 h 445"/>
                  <a:gd name="T66" fmla="*/ 0 w 505"/>
                  <a:gd name="T67" fmla="*/ 0 h 445"/>
                  <a:gd name="T68" fmla="*/ 0 w 505"/>
                  <a:gd name="T69" fmla="*/ 0 h 445"/>
                  <a:gd name="T70" fmla="*/ 0 w 505"/>
                  <a:gd name="T71" fmla="*/ 0 h 445"/>
                  <a:gd name="T72" fmla="*/ 0 w 505"/>
                  <a:gd name="T73" fmla="*/ 0 h 445"/>
                  <a:gd name="T74" fmla="*/ 0 w 505"/>
                  <a:gd name="T75" fmla="*/ 0 h 445"/>
                  <a:gd name="T76" fmla="*/ 0 w 505"/>
                  <a:gd name="T77" fmla="*/ 0 h 445"/>
                  <a:gd name="T78" fmla="*/ 0 w 505"/>
                  <a:gd name="T79" fmla="*/ 0 h 445"/>
                  <a:gd name="T80" fmla="*/ 0 w 505"/>
                  <a:gd name="T81" fmla="*/ 0 h 445"/>
                  <a:gd name="T82" fmla="*/ 0 w 505"/>
                  <a:gd name="T83" fmla="*/ 0 h 445"/>
                  <a:gd name="T84" fmla="*/ 0 w 505"/>
                  <a:gd name="T85" fmla="*/ 0 h 445"/>
                  <a:gd name="T86" fmla="*/ 0 w 505"/>
                  <a:gd name="T87" fmla="*/ 0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5"/>
                  <a:gd name="T133" fmla="*/ 0 h 445"/>
                  <a:gd name="T134" fmla="*/ 505 w 505"/>
                  <a:gd name="T135" fmla="*/ 445 h 4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5" h="445">
                    <a:moveTo>
                      <a:pt x="0" y="336"/>
                    </a:moveTo>
                    <a:lnTo>
                      <a:pt x="69" y="0"/>
                    </a:lnTo>
                    <a:lnTo>
                      <a:pt x="57" y="41"/>
                    </a:lnTo>
                    <a:lnTo>
                      <a:pt x="50" y="78"/>
                    </a:lnTo>
                    <a:lnTo>
                      <a:pt x="47" y="110"/>
                    </a:lnTo>
                    <a:lnTo>
                      <a:pt x="49" y="138"/>
                    </a:lnTo>
                    <a:lnTo>
                      <a:pt x="52" y="163"/>
                    </a:lnTo>
                    <a:lnTo>
                      <a:pt x="56" y="182"/>
                    </a:lnTo>
                    <a:lnTo>
                      <a:pt x="62" y="198"/>
                    </a:lnTo>
                    <a:lnTo>
                      <a:pt x="66" y="210"/>
                    </a:lnTo>
                    <a:lnTo>
                      <a:pt x="70" y="215"/>
                    </a:lnTo>
                    <a:lnTo>
                      <a:pt x="71" y="218"/>
                    </a:lnTo>
                    <a:lnTo>
                      <a:pt x="82" y="211"/>
                    </a:lnTo>
                    <a:lnTo>
                      <a:pt x="93" y="198"/>
                    </a:lnTo>
                    <a:lnTo>
                      <a:pt x="101" y="179"/>
                    </a:lnTo>
                    <a:lnTo>
                      <a:pt x="108" y="157"/>
                    </a:lnTo>
                    <a:lnTo>
                      <a:pt x="115" y="135"/>
                    </a:lnTo>
                    <a:lnTo>
                      <a:pt x="120" y="112"/>
                    </a:lnTo>
                    <a:lnTo>
                      <a:pt x="124" y="92"/>
                    </a:lnTo>
                    <a:lnTo>
                      <a:pt x="127" y="75"/>
                    </a:lnTo>
                    <a:lnTo>
                      <a:pt x="128" y="63"/>
                    </a:lnTo>
                    <a:lnTo>
                      <a:pt x="130" y="60"/>
                    </a:lnTo>
                    <a:lnTo>
                      <a:pt x="119" y="113"/>
                    </a:lnTo>
                    <a:lnTo>
                      <a:pt x="115" y="155"/>
                    </a:lnTo>
                    <a:lnTo>
                      <a:pt x="115" y="186"/>
                    </a:lnTo>
                    <a:lnTo>
                      <a:pt x="119" y="207"/>
                    </a:lnTo>
                    <a:lnTo>
                      <a:pt x="125" y="220"/>
                    </a:lnTo>
                    <a:lnTo>
                      <a:pt x="133" y="229"/>
                    </a:lnTo>
                    <a:lnTo>
                      <a:pt x="140" y="232"/>
                    </a:lnTo>
                    <a:lnTo>
                      <a:pt x="147" y="232"/>
                    </a:lnTo>
                    <a:lnTo>
                      <a:pt x="152" y="231"/>
                    </a:lnTo>
                    <a:lnTo>
                      <a:pt x="155" y="231"/>
                    </a:lnTo>
                    <a:lnTo>
                      <a:pt x="167" y="224"/>
                    </a:lnTo>
                    <a:lnTo>
                      <a:pt x="180" y="212"/>
                    </a:lnTo>
                    <a:lnTo>
                      <a:pt x="193" y="196"/>
                    </a:lnTo>
                    <a:lnTo>
                      <a:pt x="205" y="179"/>
                    </a:lnTo>
                    <a:lnTo>
                      <a:pt x="217" y="158"/>
                    </a:lnTo>
                    <a:lnTo>
                      <a:pt x="227" y="141"/>
                    </a:lnTo>
                    <a:lnTo>
                      <a:pt x="237" y="123"/>
                    </a:lnTo>
                    <a:lnTo>
                      <a:pt x="244" y="110"/>
                    </a:lnTo>
                    <a:lnTo>
                      <a:pt x="248" y="100"/>
                    </a:lnTo>
                    <a:lnTo>
                      <a:pt x="250" y="97"/>
                    </a:lnTo>
                    <a:lnTo>
                      <a:pt x="211" y="185"/>
                    </a:lnTo>
                    <a:lnTo>
                      <a:pt x="200" y="210"/>
                    </a:lnTo>
                    <a:lnTo>
                      <a:pt x="198" y="229"/>
                    </a:lnTo>
                    <a:lnTo>
                      <a:pt x="200" y="239"/>
                    </a:lnTo>
                    <a:lnTo>
                      <a:pt x="207" y="246"/>
                    </a:lnTo>
                    <a:lnTo>
                      <a:pt x="217" y="249"/>
                    </a:lnTo>
                    <a:lnTo>
                      <a:pt x="229" y="249"/>
                    </a:lnTo>
                    <a:lnTo>
                      <a:pt x="240" y="246"/>
                    </a:lnTo>
                    <a:lnTo>
                      <a:pt x="250" y="244"/>
                    </a:lnTo>
                    <a:lnTo>
                      <a:pt x="257" y="242"/>
                    </a:lnTo>
                    <a:lnTo>
                      <a:pt x="259" y="240"/>
                    </a:lnTo>
                    <a:lnTo>
                      <a:pt x="505" y="44"/>
                    </a:lnTo>
                    <a:lnTo>
                      <a:pt x="269" y="256"/>
                    </a:lnTo>
                    <a:lnTo>
                      <a:pt x="273" y="271"/>
                    </a:lnTo>
                    <a:lnTo>
                      <a:pt x="286" y="277"/>
                    </a:lnTo>
                    <a:lnTo>
                      <a:pt x="305" y="275"/>
                    </a:lnTo>
                    <a:lnTo>
                      <a:pt x="330" y="268"/>
                    </a:lnTo>
                    <a:lnTo>
                      <a:pt x="357" y="256"/>
                    </a:lnTo>
                    <a:lnTo>
                      <a:pt x="385" y="243"/>
                    </a:lnTo>
                    <a:lnTo>
                      <a:pt x="411" y="229"/>
                    </a:lnTo>
                    <a:lnTo>
                      <a:pt x="431" y="217"/>
                    </a:lnTo>
                    <a:lnTo>
                      <a:pt x="445" y="208"/>
                    </a:lnTo>
                    <a:lnTo>
                      <a:pt x="451" y="205"/>
                    </a:lnTo>
                    <a:lnTo>
                      <a:pt x="113" y="437"/>
                    </a:lnTo>
                    <a:lnTo>
                      <a:pt x="111" y="437"/>
                    </a:lnTo>
                    <a:lnTo>
                      <a:pt x="106" y="439"/>
                    </a:lnTo>
                    <a:lnTo>
                      <a:pt x="97" y="441"/>
                    </a:lnTo>
                    <a:lnTo>
                      <a:pt x="88" y="444"/>
                    </a:lnTo>
                    <a:lnTo>
                      <a:pt x="78" y="445"/>
                    </a:lnTo>
                    <a:lnTo>
                      <a:pt x="68" y="444"/>
                    </a:lnTo>
                    <a:lnTo>
                      <a:pt x="58" y="440"/>
                    </a:lnTo>
                    <a:lnTo>
                      <a:pt x="50" y="432"/>
                    </a:lnTo>
                    <a:lnTo>
                      <a:pt x="44" y="420"/>
                    </a:lnTo>
                    <a:lnTo>
                      <a:pt x="41" y="402"/>
                    </a:lnTo>
                    <a:lnTo>
                      <a:pt x="41" y="401"/>
                    </a:lnTo>
                    <a:lnTo>
                      <a:pt x="41" y="396"/>
                    </a:lnTo>
                    <a:lnTo>
                      <a:pt x="40" y="390"/>
                    </a:lnTo>
                    <a:lnTo>
                      <a:pt x="39" y="382"/>
                    </a:lnTo>
                    <a:lnTo>
                      <a:pt x="37" y="372"/>
                    </a:lnTo>
                    <a:lnTo>
                      <a:pt x="33" y="363"/>
                    </a:lnTo>
                    <a:lnTo>
                      <a:pt x="27" y="355"/>
                    </a:lnTo>
                    <a:lnTo>
                      <a:pt x="21" y="346"/>
                    </a:lnTo>
                    <a:lnTo>
                      <a:pt x="12" y="340"/>
                    </a:lnTo>
                    <a:lnTo>
                      <a:pt x="1" y="337"/>
                    </a:lnTo>
                    <a:lnTo>
                      <a:pt x="0" y="336"/>
                    </a:lnTo>
                    <a:close/>
                  </a:path>
                </a:pathLst>
              </a:custGeom>
              <a:solidFill>
                <a:srgbClr val="FFCDE0"/>
              </a:solidFill>
              <a:ln w="9525">
                <a:noFill/>
                <a:round/>
                <a:headEnd/>
                <a:tailEnd/>
              </a:ln>
            </p:spPr>
            <p:txBody>
              <a:bodyPr/>
              <a:lstStyle/>
              <a:p>
                <a:endParaRPr lang="tr-TR"/>
              </a:p>
            </p:txBody>
          </p:sp>
          <p:sp>
            <p:nvSpPr>
              <p:cNvPr id="40016" name="Freeform 79"/>
              <p:cNvSpPr>
                <a:spLocks/>
              </p:cNvSpPr>
              <p:nvPr/>
            </p:nvSpPr>
            <p:spPr bwMode="auto">
              <a:xfrm rot="506214">
                <a:off x="4653" y="1889"/>
                <a:ext cx="156" cy="137"/>
              </a:xfrm>
              <a:custGeom>
                <a:avLst/>
                <a:gdLst>
                  <a:gd name="T0" fmla="*/ 0 w 500"/>
                  <a:gd name="T1" fmla="*/ 0 h 439"/>
                  <a:gd name="T2" fmla="*/ 0 w 500"/>
                  <a:gd name="T3" fmla="*/ 0 h 439"/>
                  <a:gd name="T4" fmla="*/ 0 w 500"/>
                  <a:gd name="T5" fmla="*/ 0 h 439"/>
                  <a:gd name="T6" fmla="*/ 0 w 500"/>
                  <a:gd name="T7" fmla="*/ 0 h 439"/>
                  <a:gd name="T8" fmla="*/ 0 w 500"/>
                  <a:gd name="T9" fmla="*/ 0 h 439"/>
                  <a:gd name="T10" fmla="*/ 0 w 500"/>
                  <a:gd name="T11" fmla="*/ 0 h 439"/>
                  <a:gd name="T12" fmla="*/ 0 w 500"/>
                  <a:gd name="T13" fmla="*/ 0 h 439"/>
                  <a:gd name="T14" fmla="*/ 0 w 500"/>
                  <a:gd name="T15" fmla="*/ 0 h 439"/>
                  <a:gd name="T16" fmla="*/ 0 w 500"/>
                  <a:gd name="T17" fmla="*/ 0 h 439"/>
                  <a:gd name="T18" fmla="*/ 0 w 500"/>
                  <a:gd name="T19" fmla="*/ 0 h 439"/>
                  <a:gd name="T20" fmla="*/ 0 w 500"/>
                  <a:gd name="T21" fmla="*/ 0 h 439"/>
                  <a:gd name="T22" fmla="*/ 0 w 500"/>
                  <a:gd name="T23" fmla="*/ 0 h 439"/>
                  <a:gd name="T24" fmla="*/ 0 w 500"/>
                  <a:gd name="T25" fmla="*/ 0 h 439"/>
                  <a:gd name="T26" fmla="*/ 0 w 500"/>
                  <a:gd name="T27" fmla="*/ 0 h 439"/>
                  <a:gd name="T28" fmla="*/ 0 w 500"/>
                  <a:gd name="T29" fmla="*/ 0 h 439"/>
                  <a:gd name="T30" fmla="*/ 0 w 500"/>
                  <a:gd name="T31" fmla="*/ 0 h 439"/>
                  <a:gd name="T32" fmla="*/ 0 w 500"/>
                  <a:gd name="T33" fmla="*/ 0 h 439"/>
                  <a:gd name="T34" fmla="*/ 0 w 500"/>
                  <a:gd name="T35" fmla="*/ 0 h 439"/>
                  <a:gd name="T36" fmla="*/ 0 w 500"/>
                  <a:gd name="T37" fmla="*/ 0 h 439"/>
                  <a:gd name="T38" fmla="*/ 0 w 500"/>
                  <a:gd name="T39" fmla="*/ 0 h 439"/>
                  <a:gd name="T40" fmla="*/ 0 w 500"/>
                  <a:gd name="T41" fmla="*/ 0 h 439"/>
                  <a:gd name="T42" fmla="*/ 0 w 500"/>
                  <a:gd name="T43" fmla="*/ 0 h 439"/>
                  <a:gd name="T44" fmla="*/ 0 w 500"/>
                  <a:gd name="T45" fmla="*/ 0 h 439"/>
                  <a:gd name="T46" fmla="*/ 0 w 500"/>
                  <a:gd name="T47" fmla="*/ 0 h 439"/>
                  <a:gd name="T48" fmla="*/ 0 w 500"/>
                  <a:gd name="T49" fmla="*/ 0 h 439"/>
                  <a:gd name="T50" fmla="*/ 0 w 500"/>
                  <a:gd name="T51" fmla="*/ 0 h 439"/>
                  <a:gd name="T52" fmla="*/ 0 w 500"/>
                  <a:gd name="T53" fmla="*/ 0 h 439"/>
                  <a:gd name="T54" fmla="*/ 0 w 500"/>
                  <a:gd name="T55" fmla="*/ 0 h 439"/>
                  <a:gd name="T56" fmla="*/ 0 w 500"/>
                  <a:gd name="T57" fmla="*/ 0 h 439"/>
                  <a:gd name="T58" fmla="*/ 0 w 500"/>
                  <a:gd name="T59" fmla="*/ 0 h 439"/>
                  <a:gd name="T60" fmla="*/ 0 w 500"/>
                  <a:gd name="T61" fmla="*/ 0 h 439"/>
                  <a:gd name="T62" fmla="*/ 0 w 500"/>
                  <a:gd name="T63" fmla="*/ 0 h 439"/>
                  <a:gd name="T64" fmla="*/ 0 w 500"/>
                  <a:gd name="T65" fmla="*/ 0 h 439"/>
                  <a:gd name="T66" fmla="*/ 0 w 500"/>
                  <a:gd name="T67" fmla="*/ 0 h 439"/>
                  <a:gd name="T68" fmla="*/ 0 w 500"/>
                  <a:gd name="T69" fmla="*/ 0 h 439"/>
                  <a:gd name="T70" fmla="*/ 0 w 500"/>
                  <a:gd name="T71" fmla="*/ 0 h 439"/>
                  <a:gd name="T72" fmla="*/ 0 w 500"/>
                  <a:gd name="T73" fmla="*/ 0 h 439"/>
                  <a:gd name="T74" fmla="*/ 0 w 500"/>
                  <a:gd name="T75" fmla="*/ 0 h 439"/>
                  <a:gd name="T76" fmla="*/ 0 w 500"/>
                  <a:gd name="T77" fmla="*/ 0 h 439"/>
                  <a:gd name="T78" fmla="*/ 0 w 500"/>
                  <a:gd name="T79" fmla="*/ 0 h 439"/>
                  <a:gd name="T80" fmla="*/ 0 w 500"/>
                  <a:gd name="T81" fmla="*/ 0 h 439"/>
                  <a:gd name="T82" fmla="*/ 0 w 500"/>
                  <a:gd name="T83" fmla="*/ 0 h 439"/>
                  <a:gd name="T84" fmla="*/ 0 w 500"/>
                  <a:gd name="T85" fmla="*/ 0 h 439"/>
                  <a:gd name="T86" fmla="*/ 0 w 500"/>
                  <a:gd name="T87" fmla="*/ 0 h 4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0"/>
                  <a:gd name="T133" fmla="*/ 0 h 439"/>
                  <a:gd name="T134" fmla="*/ 500 w 500"/>
                  <a:gd name="T135" fmla="*/ 439 h 4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0" h="439">
                    <a:moveTo>
                      <a:pt x="0" y="331"/>
                    </a:moveTo>
                    <a:lnTo>
                      <a:pt x="68" y="0"/>
                    </a:lnTo>
                    <a:lnTo>
                      <a:pt x="56" y="39"/>
                    </a:lnTo>
                    <a:lnTo>
                      <a:pt x="49" y="76"/>
                    </a:lnTo>
                    <a:lnTo>
                      <a:pt x="46" y="108"/>
                    </a:lnTo>
                    <a:lnTo>
                      <a:pt x="48" y="136"/>
                    </a:lnTo>
                    <a:lnTo>
                      <a:pt x="51" y="161"/>
                    </a:lnTo>
                    <a:lnTo>
                      <a:pt x="55" y="180"/>
                    </a:lnTo>
                    <a:lnTo>
                      <a:pt x="61" y="195"/>
                    </a:lnTo>
                    <a:lnTo>
                      <a:pt x="65" y="206"/>
                    </a:lnTo>
                    <a:lnTo>
                      <a:pt x="69" y="213"/>
                    </a:lnTo>
                    <a:lnTo>
                      <a:pt x="70" y="215"/>
                    </a:lnTo>
                    <a:lnTo>
                      <a:pt x="81" y="208"/>
                    </a:lnTo>
                    <a:lnTo>
                      <a:pt x="90" y="194"/>
                    </a:lnTo>
                    <a:lnTo>
                      <a:pt x="100" y="176"/>
                    </a:lnTo>
                    <a:lnTo>
                      <a:pt x="107" y="155"/>
                    </a:lnTo>
                    <a:lnTo>
                      <a:pt x="113" y="132"/>
                    </a:lnTo>
                    <a:lnTo>
                      <a:pt x="119" y="109"/>
                    </a:lnTo>
                    <a:lnTo>
                      <a:pt x="123" y="89"/>
                    </a:lnTo>
                    <a:lnTo>
                      <a:pt x="125" y="73"/>
                    </a:lnTo>
                    <a:lnTo>
                      <a:pt x="127" y="62"/>
                    </a:lnTo>
                    <a:lnTo>
                      <a:pt x="127" y="58"/>
                    </a:lnTo>
                    <a:lnTo>
                      <a:pt x="118" y="111"/>
                    </a:lnTo>
                    <a:lnTo>
                      <a:pt x="113" y="152"/>
                    </a:lnTo>
                    <a:lnTo>
                      <a:pt x="114" y="183"/>
                    </a:lnTo>
                    <a:lnTo>
                      <a:pt x="118" y="203"/>
                    </a:lnTo>
                    <a:lnTo>
                      <a:pt x="124" y="218"/>
                    </a:lnTo>
                    <a:lnTo>
                      <a:pt x="131" y="225"/>
                    </a:lnTo>
                    <a:lnTo>
                      <a:pt x="139" y="228"/>
                    </a:lnTo>
                    <a:lnTo>
                      <a:pt x="146" y="228"/>
                    </a:lnTo>
                    <a:lnTo>
                      <a:pt x="151" y="228"/>
                    </a:lnTo>
                    <a:lnTo>
                      <a:pt x="152" y="227"/>
                    </a:lnTo>
                    <a:lnTo>
                      <a:pt x="164" y="221"/>
                    </a:lnTo>
                    <a:lnTo>
                      <a:pt x="177" y="209"/>
                    </a:lnTo>
                    <a:lnTo>
                      <a:pt x="191" y="194"/>
                    </a:lnTo>
                    <a:lnTo>
                      <a:pt x="202" y="176"/>
                    </a:lnTo>
                    <a:lnTo>
                      <a:pt x="214" y="157"/>
                    </a:lnTo>
                    <a:lnTo>
                      <a:pt x="225" y="138"/>
                    </a:lnTo>
                    <a:lnTo>
                      <a:pt x="233" y="121"/>
                    </a:lnTo>
                    <a:lnTo>
                      <a:pt x="241" y="107"/>
                    </a:lnTo>
                    <a:lnTo>
                      <a:pt x="245" y="98"/>
                    </a:lnTo>
                    <a:lnTo>
                      <a:pt x="247" y="94"/>
                    </a:lnTo>
                    <a:lnTo>
                      <a:pt x="208" y="182"/>
                    </a:lnTo>
                    <a:lnTo>
                      <a:pt x="198" y="207"/>
                    </a:lnTo>
                    <a:lnTo>
                      <a:pt x="195" y="225"/>
                    </a:lnTo>
                    <a:lnTo>
                      <a:pt x="198" y="237"/>
                    </a:lnTo>
                    <a:lnTo>
                      <a:pt x="205" y="244"/>
                    </a:lnTo>
                    <a:lnTo>
                      <a:pt x="214" y="246"/>
                    </a:lnTo>
                    <a:lnTo>
                      <a:pt x="226" y="246"/>
                    </a:lnTo>
                    <a:lnTo>
                      <a:pt x="237" y="244"/>
                    </a:lnTo>
                    <a:lnTo>
                      <a:pt x="248" y="241"/>
                    </a:lnTo>
                    <a:lnTo>
                      <a:pt x="255" y="238"/>
                    </a:lnTo>
                    <a:lnTo>
                      <a:pt x="257" y="238"/>
                    </a:lnTo>
                    <a:lnTo>
                      <a:pt x="500" y="42"/>
                    </a:lnTo>
                    <a:lnTo>
                      <a:pt x="267" y="252"/>
                    </a:lnTo>
                    <a:lnTo>
                      <a:pt x="269" y="268"/>
                    </a:lnTo>
                    <a:lnTo>
                      <a:pt x="282" y="273"/>
                    </a:lnTo>
                    <a:lnTo>
                      <a:pt x="301" y="272"/>
                    </a:lnTo>
                    <a:lnTo>
                      <a:pt x="326" y="264"/>
                    </a:lnTo>
                    <a:lnTo>
                      <a:pt x="354" y="253"/>
                    </a:lnTo>
                    <a:lnTo>
                      <a:pt x="381" y="239"/>
                    </a:lnTo>
                    <a:lnTo>
                      <a:pt x="406" y="226"/>
                    </a:lnTo>
                    <a:lnTo>
                      <a:pt x="427" y="214"/>
                    </a:lnTo>
                    <a:lnTo>
                      <a:pt x="441" y="206"/>
                    </a:lnTo>
                    <a:lnTo>
                      <a:pt x="447" y="202"/>
                    </a:lnTo>
                    <a:lnTo>
                      <a:pt x="112" y="430"/>
                    </a:lnTo>
                    <a:lnTo>
                      <a:pt x="110" y="430"/>
                    </a:lnTo>
                    <a:lnTo>
                      <a:pt x="105" y="433"/>
                    </a:lnTo>
                    <a:lnTo>
                      <a:pt x="96" y="435"/>
                    </a:lnTo>
                    <a:lnTo>
                      <a:pt x="88" y="437"/>
                    </a:lnTo>
                    <a:lnTo>
                      <a:pt x="77" y="439"/>
                    </a:lnTo>
                    <a:lnTo>
                      <a:pt x="68" y="437"/>
                    </a:lnTo>
                    <a:lnTo>
                      <a:pt x="58" y="434"/>
                    </a:lnTo>
                    <a:lnTo>
                      <a:pt x="50" y="427"/>
                    </a:lnTo>
                    <a:lnTo>
                      <a:pt x="44" y="414"/>
                    </a:lnTo>
                    <a:lnTo>
                      <a:pt x="42" y="397"/>
                    </a:lnTo>
                    <a:lnTo>
                      <a:pt x="42" y="395"/>
                    </a:lnTo>
                    <a:lnTo>
                      <a:pt x="42" y="391"/>
                    </a:lnTo>
                    <a:lnTo>
                      <a:pt x="40" y="384"/>
                    </a:lnTo>
                    <a:lnTo>
                      <a:pt x="39" y="376"/>
                    </a:lnTo>
                    <a:lnTo>
                      <a:pt x="37" y="367"/>
                    </a:lnTo>
                    <a:lnTo>
                      <a:pt x="33" y="358"/>
                    </a:lnTo>
                    <a:lnTo>
                      <a:pt x="27" y="348"/>
                    </a:lnTo>
                    <a:lnTo>
                      <a:pt x="21" y="341"/>
                    </a:lnTo>
                    <a:lnTo>
                      <a:pt x="12" y="334"/>
                    </a:lnTo>
                    <a:lnTo>
                      <a:pt x="1" y="331"/>
                    </a:lnTo>
                    <a:lnTo>
                      <a:pt x="0" y="331"/>
                    </a:lnTo>
                    <a:close/>
                  </a:path>
                </a:pathLst>
              </a:custGeom>
              <a:solidFill>
                <a:srgbClr val="FFD0E2"/>
              </a:solidFill>
              <a:ln w="9525">
                <a:noFill/>
                <a:round/>
                <a:headEnd/>
                <a:tailEnd/>
              </a:ln>
            </p:spPr>
            <p:txBody>
              <a:bodyPr/>
              <a:lstStyle/>
              <a:p>
                <a:endParaRPr lang="tr-TR"/>
              </a:p>
            </p:txBody>
          </p:sp>
          <p:sp>
            <p:nvSpPr>
              <p:cNvPr id="40017" name="Freeform 80"/>
              <p:cNvSpPr>
                <a:spLocks/>
              </p:cNvSpPr>
              <p:nvPr/>
            </p:nvSpPr>
            <p:spPr bwMode="auto">
              <a:xfrm rot="506214">
                <a:off x="4653" y="1889"/>
                <a:ext cx="155" cy="136"/>
              </a:xfrm>
              <a:custGeom>
                <a:avLst/>
                <a:gdLst>
                  <a:gd name="T0" fmla="*/ 0 w 496"/>
                  <a:gd name="T1" fmla="*/ 0 h 433"/>
                  <a:gd name="T2" fmla="*/ 0 w 496"/>
                  <a:gd name="T3" fmla="*/ 0 h 433"/>
                  <a:gd name="T4" fmla="*/ 0 w 496"/>
                  <a:gd name="T5" fmla="*/ 0 h 433"/>
                  <a:gd name="T6" fmla="*/ 0 w 496"/>
                  <a:gd name="T7" fmla="*/ 0 h 433"/>
                  <a:gd name="T8" fmla="*/ 0 w 496"/>
                  <a:gd name="T9" fmla="*/ 0 h 433"/>
                  <a:gd name="T10" fmla="*/ 0 w 496"/>
                  <a:gd name="T11" fmla="*/ 0 h 433"/>
                  <a:gd name="T12" fmla="*/ 0 w 496"/>
                  <a:gd name="T13" fmla="*/ 0 h 433"/>
                  <a:gd name="T14" fmla="*/ 0 w 496"/>
                  <a:gd name="T15" fmla="*/ 0 h 433"/>
                  <a:gd name="T16" fmla="*/ 0 w 496"/>
                  <a:gd name="T17" fmla="*/ 0 h 433"/>
                  <a:gd name="T18" fmla="*/ 0 w 496"/>
                  <a:gd name="T19" fmla="*/ 0 h 433"/>
                  <a:gd name="T20" fmla="*/ 0 w 496"/>
                  <a:gd name="T21" fmla="*/ 0 h 433"/>
                  <a:gd name="T22" fmla="*/ 0 w 496"/>
                  <a:gd name="T23" fmla="*/ 0 h 433"/>
                  <a:gd name="T24" fmla="*/ 0 w 496"/>
                  <a:gd name="T25" fmla="*/ 0 h 433"/>
                  <a:gd name="T26" fmla="*/ 0 w 496"/>
                  <a:gd name="T27" fmla="*/ 0 h 433"/>
                  <a:gd name="T28" fmla="*/ 0 w 496"/>
                  <a:gd name="T29" fmla="*/ 0 h 433"/>
                  <a:gd name="T30" fmla="*/ 0 w 496"/>
                  <a:gd name="T31" fmla="*/ 0 h 433"/>
                  <a:gd name="T32" fmla="*/ 0 w 496"/>
                  <a:gd name="T33" fmla="*/ 0 h 433"/>
                  <a:gd name="T34" fmla="*/ 0 w 496"/>
                  <a:gd name="T35" fmla="*/ 0 h 433"/>
                  <a:gd name="T36" fmla="*/ 0 w 496"/>
                  <a:gd name="T37" fmla="*/ 0 h 433"/>
                  <a:gd name="T38" fmla="*/ 0 w 496"/>
                  <a:gd name="T39" fmla="*/ 0 h 433"/>
                  <a:gd name="T40" fmla="*/ 0 w 496"/>
                  <a:gd name="T41" fmla="*/ 0 h 433"/>
                  <a:gd name="T42" fmla="*/ 0 w 496"/>
                  <a:gd name="T43" fmla="*/ 0 h 433"/>
                  <a:gd name="T44" fmla="*/ 0 w 496"/>
                  <a:gd name="T45" fmla="*/ 0 h 433"/>
                  <a:gd name="T46" fmla="*/ 0 w 496"/>
                  <a:gd name="T47" fmla="*/ 0 h 433"/>
                  <a:gd name="T48" fmla="*/ 0 w 496"/>
                  <a:gd name="T49" fmla="*/ 0 h 433"/>
                  <a:gd name="T50" fmla="*/ 0 w 496"/>
                  <a:gd name="T51" fmla="*/ 0 h 433"/>
                  <a:gd name="T52" fmla="*/ 0 w 496"/>
                  <a:gd name="T53" fmla="*/ 0 h 433"/>
                  <a:gd name="T54" fmla="*/ 0 w 496"/>
                  <a:gd name="T55" fmla="*/ 0 h 433"/>
                  <a:gd name="T56" fmla="*/ 0 w 496"/>
                  <a:gd name="T57" fmla="*/ 0 h 433"/>
                  <a:gd name="T58" fmla="*/ 0 w 496"/>
                  <a:gd name="T59" fmla="*/ 0 h 433"/>
                  <a:gd name="T60" fmla="*/ 0 w 496"/>
                  <a:gd name="T61" fmla="*/ 0 h 433"/>
                  <a:gd name="T62" fmla="*/ 0 w 496"/>
                  <a:gd name="T63" fmla="*/ 0 h 433"/>
                  <a:gd name="T64" fmla="*/ 0 w 496"/>
                  <a:gd name="T65" fmla="*/ 0 h 433"/>
                  <a:gd name="T66" fmla="*/ 0 w 496"/>
                  <a:gd name="T67" fmla="*/ 0 h 433"/>
                  <a:gd name="T68" fmla="*/ 0 w 496"/>
                  <a:gd name="T69" fmla="*/ 0 h 433"/>
                  <a:gd name="T70" fmla="*/ 0 w 496"/>
                  <a:gd name="T71" fmla="*/ 0 h 433"/>
                  <a:gd name="T72" fmla="*/ 0 w 496"/>
                  <a:gd name="T73" fmla="*/ 0 h 433"/>
                  <a:gd name="T74" fmla="*/ 0 w 496"/>
                  <a:gd name="T75" fmla="*/ 0 h 433"/>
                  <a:gd name="T76" fmla="*/ 0 w 496"/>
                  <a:gd name="T77" fmla="*/ 0 h 433"/>
                  <a:gd name="T78" fmla="*/ 0 w 496"/>
                  <a:gd name="T79" fmla="*/ 0 h 433"/>
                  <a:gd name="T80" fmla="*/ 0 w 496"/>
                  <a:gd name="T81" fmla="*/ 0 h 433"/>
                  <a:gd name="T82" fmla="*/ 0 w 496"/>
                  <a:gd name="T83" fmla="*/ 0 h 433"/>
                  <a:gd name="T84" fmla="*/ 0 w 496"/>
                  <a:gd name="T85" fmla="*/ 0 h 433"/>
                  <a:gd name="T86" fmla="*/ 0 w 496"/>
                  <a:gd name="T87" fmla="*/ 0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6"/>
                  <a:gd name="T133" fmla="*/ 0 h 433"/>
                  <a:gd name="T134" fmla="*/ 496 w 496"/>
                  <a:gd name="T135" fmla="*/ 433 h 4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6" h="433">
                    <a:moveTo>
                      <a:pt x="0" y="325"/>
                    </a:moveTo>
                    <a:lnTo>
                      <a:pt x="67" y="0"/>
                    </a:lnTo>
                    <a:lnTo>
                      <a:pt x="55" y="39"/>
                    </a:lnTo>
                    <a:lnTo>
                      <a:pt x="48" y="74"/>
                    </a:lnTo>
                    <a:lnTo>
                      <a:pt x="45" y="107"/>
                    </a:lnTo>
                    <a:lnTo>
                      <a:pt x="47" y="135"/>
                    </a:lnTo>
                    <a:lnTo>
                      <a:pt x="50" y="159"/>
                    </a:lnTo>
                    <a:lnTo>
                      <a:pt x="54" y="178"/>
                    </a:lnTo>
                    <a:lnTo>
                      <a:pt x="60" y="193"/>
                    </a:lnTo>
                    <a:lnTo>
                      <a:pt x="64" y="204"/>
                    </a:lnTo>
                    <a:lnTo>
                      <a:pt x="68" y="211"/>
                    </a:lnTo>
                    <a:lnTo>
                      <a:pt x="69" y="214"/>
                    </a:lnTo>
                    <a:lnTo>
                      <a:pt x="80" y="206"/>
                    </a:lnTo>
                    <a:lnTo>
                      <a:pt x="89" y="192"/>
                    </a:lnTo>
                    <a:lnTo>
                      <a:pt x="98" y="174"/>
                    </a:lnTo>
                    <a:lnTo>
                      <a:pt x="106" y="153"/>
                    </a:lnTo>
                    <a:lnTo>
                      <a:pt x="112" y="130"/>
                    </a:lnTo>
                    <a:lnTo>
                      <a:pt x="117" y="109"/>
                    </a:lnTo>
                    <a:lnTo>
                      <a:pt x="122" y="89"/>
                    </a:lnTo>
                    <a:lnTo>
                      <a:pt x="124" y="72"/>
                    </a:lnTo>
                    <a:lnTo>
                      <a:pt x="125" y="61"/>
                    </a:lnTo>
                    <a:lnTo>
                      <a:pt x="126" y="57"/>
                    </a:lnTo>
                    <a:lnTo>
                      <a:pt x="116" y="110"/>
                    </a:lnTo>
                    <a:lnTo>
                      <a:pt x="112" y="151"/>
                    </a:lnTo>
                    <a:lnTo>
                      <a:pt x="112" y="180"/>
                    </a:lnTo>
                    <a:lnTo>
                      <a:pt x="116" y="202"/>
                    </a:lnTo>
                    <a:lnTo>
                      <a:pt x="122" y="216"/>
                    </a:lnTo>
                    <a:lnTo>
                      <a:pt x="130" y="223"/>
                    </a:lnTo>
                    <a:lnTo>
                      <a:pt x="137" y="227"/>
                    </a:lnTo>
                    <a:lnTo>
                      <a:pt x="144" y="227"/>
                    </a:lnTo>
                    <a:lnTo>
                      <a:pt x="149" y="225"/>
                    </a:lnTo>
                    <a:lnTo>
                      <a:pt x="151" y="225"/>
                    </a:lnTo>
                    <a:lnTo>
                      <a:pt x="163" y="218"/>
                    </a:lnTo>
                    <a:lnTo>
                      <a:pt x="175" y="206"/>
                    </a:lnTo>
                    <a:lnTo>
                      <a:pt x="188" y="191"/>
                    </a:lnTo>
                    <a:lnTo>
                      <a:pt x="200" y="173"/>
                    </a:lnTo>
                    <a:lnTo>
                      <a:pt x="212" y="155"/>
                    </a:lnTo>
                    <a:lnTo>
                      <a:pt x="223" y="136"/>
                    </a:lnTo>
                    <a:lnTo>
                      <a:pt x="231" y="120"/>
                    </a:lnTo>
                    <a:lnTo>
                      <a:pt x="238" y="105"/>
                    </a:lnTo>
                    <a:lnTo>
                      <a:pt x="243" y="97"/>
                    </a:lnTo>
                    <a:lnTo>
                      <a:pt x="244" y="94"/>
                    </a:lnTo>
                    <a:lnTo>
                      <a:pt x="206" y="180"/>
                    </a:lnTo>
                    <a:lnTo>
                      <a:pt x="196" y="205"/>
                    </a:lnTo>
                    <a:lnTo>
                      <a:pt x="193" y="223"/>
                    </a:lnTo>
                    <a:lnTo>
                      <a:pt x="196" y="234"/>
                    </a:lnTo>
                    <a:lnTo>
                      <a:pt x="203" y="241"/>
                    </a:lnTo>
                    <a:lnTo>
                      <a:pt x="212" y="243"/>
                    </a:lnTo>
                    <a:lnTo>
                      <a:pt x="224" y="243"/>
                    </a:lnTo>
                    <a:lnTo>
                      <a:pt x="235" y="241"/>
                    </a:lnTo>
                    <a:lnTo>
                      <a:pt x="244" y="239"/>
                    </a:lnTo>
                    <a:lnTo>
                      <a:pt x="252" y="236"/>
                    </a:lnTo>
                    <a:lnTo>
                      <a:pt x="254" y="235"/>
                    </a:lnTo>
                    <a:lnTo>
                      <a:pt x="496" y="41"/>
                    </a:lnTo>
                    <a:lnTo>
                      <a:pt x="263" y="250"/>
                    </a:lnTo>
                    <a:lnTo>
                      <a:pt x="267" y="265"/>
                    </a:lnTo>
                    <a:lnTo>
                      <a:pt x="279" y="271"/>
                    </a:lnTo>
                    <a:lnTo>
                      <a:pt x="299" y="269"/>
                    </a:lnTo>
                    <a:lnTo>
                      <a:pt x="323" y="262"/>
                    </a:lnTo>
                    <a:lnTo>
                      <a:pt x="349" y="250"/>
                    </a:lnTo>
                    <a:lnTo>
                      <a:pt x="377" y="237"/>
                    </a:lnTo>
                    <a:lnTo>
                      <a:pt x="402" y="224"/>
                    </a:lnTo>
                    <a:lnTo>
                      <a:pt x="423" y="211"/>
                    </a:lnTo>
                    <a:lnTo>
                      <a:pt x="436" y="203"/>
                    </a:lnTo>
                    <a:lnTo>
                      <a:pt x="442" y="201"/>
                    </a:lnTo>
                    <a:lnTo>
                      <a:pt x="110" y="425"/>
                    </a:lnTo>
                    <a:lnTo>
                      <a:pt x="109" y="426"/>
                    </a:lnTo>
                    <a:lnTo>
                      <a:pt x="104" y="428"/>
                    </a:lnTo>
                    <a:lnTo>
                      <a:pt x="95" y="431"/>
                    </a:lnTo>
                    <a:lnTo>
                      <a:pt x="87" y="432"/>
                    </a:lnTo>
                    <a:lnTo>
                      <a:pt x="78" y="433"/>
                    </a:lnTo>
                    <a:lnTo>
                      <a:pt x="67" y="432"/>
                    </a:lnTo>
                    <a:lnTo>
                      <a:pt x="58" y="429"/>
                    </a:lnTo>
                    <a:lnTo>
                      <a:pt x="50" y="422"/>
                    </a:lnTo>
                    <a:lnTo>
                      <a:pt x="45" y="410"/>
                    </a:lnTo>
                    <a:lnTo>
                      <a:pt x="42" y="392"/>
                    </a:lnTo>
                    <a:lnTo>
                      <a:pt x="42" y="391"/>
                    </a:lnTo>
                    <a:lnTo>
                      <a:pt x="42" y="386"/>
                    </a:lnTo>
                    <a:lnTo>
                      <a:pt x="41" y="379"/>
                    </a:lnTo>
                    <a:lnTo>
                      <a:pt x="39" y="372"/>
                    </a:lnTo>
                    <a:lnTo>
                      <a:pt x="37" y="362"/>
                    </a:lnTo>
                    <a:lnTo>
                      <a:pt x="33" y="353"/>
                    </a:lnTo>
                    <a:lnTo>
                      <a:pt x="28" y="344"/>
                    </a:lnTo>
                    <a:lnTo>
                      <a:pt x="22" y="336"/>
                    </a:lnTo>
                    <a:lnTo>
                      <a:pt x="12" y="330"/>
                    </a:lnTo>
                    <a:lnTo>
                      <a:pt x="1" y="327"/>
                    </a:lnTo>
                    <a:lnTo>
                      <a:pt x="0" y="325"/>
                    </a:lnTo>
                    <a:close/>
                  </a:path>
                </a:pathLst>
              </a:custGeom>
              <a:solidFill>
                <a:srgbClr val="FFD3E4"/>
              </a:solidFill>
              <a:ln w="9525">
                <a:noFill/>
                <a:round/>
                <a:headEnd/>
                <a:tailEnd/>
              </a:ln>
            </p:spPr>
            <p:txBody>
              <a:bodyPr/>
              <a:lstStyle/>
              <a:p>
                <a:endParaRPr lang="tr-TR"/>
              </a:p>
            </p:txBody>
          </p:sp>
          <p:sp>
            <p:nvSpPr>
              <p:cNvPr id="40018" name="Freeform 81"/>
              <p:cNvSpPr>
                <a:spLocks/>
              </p:cNvSpPr>
              <p:nvPr/>
            </p:nvSpPr>
            <p:spPr bwMode="auto">
              <a:xfrm rot="506214">
                <a:off x="4653" y="1891"/>
                <a:ext cx="154" cy="134"/>
              </a:xfrm>
              <a:custGeom>
                <a:avLst/>
                <a:gdLst>
                  <a:gd name="T0" fmla="*/ 0 w 490"/>
                  <a:gd name="T1" fmla="*/ 0 h 429"/>
                  <a:gd name="T2" fmla="*/ 0 w 490"/>
                  <a:gd name="T3" fmla="*/ 0 h 429"/>
                  <a:gd name="T4" fmla="*/ 0 w 490"/>
                  <a:gd name="T5" fmla="*/ 0 h 429"/>
                  <a:gd name="T6" fmla="*/ 0 w 490"/>
                  <a:gd name="T7" fmla="*/ 0 h 429"/>
                  <a:gd name="T8" fmla="*/ 0 w 490"/>
                  <a:gd name="T9" fmla="*/ 0 h 429"/>
                  <a:gd name="T10" fmla="*/ 0 w 490"/>
                  <a:gd name="T11" fmla="*/ 0 h 429"/>
                  <a:gd name="T12" fmla="*/ 0 w 490"/>
                  <a:gd name="T13" fmla="*/ 0 h 429"/>
                  <a:gd name="T14" fmla="*/ 0 w 490"/>
                  <a:gd name="T15" fmla="*/ 0 h 429"/>
                  <a:gd name="T16" fmla="*/ 0 w 490"/>
                  <a:gd name="T17" fmla="*/ 0 h 429"/>
                  <a:gd name="T18" fmla="*/ 0 w 490"/>
                  <a:gd name="T19" fmla="*/ 0 h 429"/>
                  <a:gd name="T20" fmla="*/ 0 w 490"/>
                  <a:gd name="T21" fmla="*/ 0 h 429"/>
                  <a:gd name="T22" fmla="*/ 0 w 490"/>
                  <a:gd name="T23" fmla="*/ 0 h 429"/>
                  <a:gd name="T24" fmla="*/ 0 w 490"/>
                  <a:gd name="T25" fmla="*/ 0 h 429"/>
                  <a:gd name="T26" fmla="*/ 0 w 490"/>
                  <a:gd name="T27" fmla="*/ 0 h 429"/>
                  <a:gd name="T28" fmla="*/ 0 w 490"/>
                  <a:gd name="T29" fmla="*/ 0 h 429"/>
                  <a:gd name="T30" fmla="*/ 0 w 490"/>
                  <a:gd name="T31" fmla="*/ 0 h 429"/>
                  <a:gd name="T32" fmla="*/ 0 w 490"/>
                  <a:gd name="T33" fmla="*/ 0 h 429"/>
                  <a:gd name="T34" fmla="*/ 0 w 490"/>
                  <a:gd name="T35" fmla="*/ 0 h 429"/>
                  <a:gd name="T36" fmla="*/ 0 w 490"/>
                  <a:gd name="T37" fmla="*/ 0 h 429"/>
                  <a:gd name="T38" fmla="*/ 0 w 490"/>
                  <a:gd name="T39" fmla="*/ 0 h 429"/>
                  <a:gd name="T40" fmla="*/ 0 w 490"/>
                  <a:gd name="T41" fmla="*/ 0 h 429"/>
                  <a:gd name="T42" fmla="*/ 0 w 490"/>
                  <a:gd name="T43" fmla="*/ 0 h 429"/>
                  <a:gd name="T44" fmla="*/ 0 w 490"/>
                  <a:gd name="T45" fmla="*/ 0 h 429"/>
                  <a:gd name="T46" fmla="*/ 0 w 490"/>
                  <a:gd name="T47" fmla="*/ 0 h 429"/>
                  <a:gd name="T48" fmla="*/ 0 w 490"/>
                  <a:gd name="T49" fmla="*/ 0 h 429"/>
                  <a:gd name="T50" fmla="*/ 0 w 490"/>
                  <a:gd name="T51" fmla="*/ 0 h 429"/>
                  <a:gd name="T52" fmla="*/ 0 w 490"/>
                  <a:gd name="T53" fmla="*/ 0 h 429"/>
                  <a:gd name="T54" fmla="*/ 0 w 490"/>
                  <a:gd name="T55" fmla="*/ 0 h 429"/>
                  <a:gd name="T56" fmla="*/ 0 w 490"/>
                  <a:gd name="T57" fmla="*/ 0 h 429"/>
                  <a:gd name="T58" fmla="*/ 0 w 490"/>
                  <a:gd name="T59" fmla="*/ 0 h 429"/>
                  <a:gd name="T60" fmla="*/ 0 w 490"/>
                  <a:gd name="T61" fmla="*/ 0 h 429"/>
                  <a:gd name="T62" fmla="*/ 0 w 490"/>
                  <a:gd name="T63" fmla="*/ 0 h 429"/>
                  <a:gd name="T64" fmla="*/ 0 w 490"/>
                  <a:gd name="T65" fmla="*/ 0 h 429"/>
                  <a:gd name="T66" fmla="*/ 0 w 490"/>
                  <a:gd name="T67" fmla="*/ 0 h 429"/>
                  <a:gd name="T68" fmla="*/ 0 w 490"/>
                  <a:gd name="T69" fmla="*/ 0 h 429"/>
                  <a:gd name="T70" fmla="*/ 0 w 490"/>
                  <a:gd name="T71" fmla="*/ 0 h 429"/>
                  <a:gd name="T72" fmla="*/ 0 w 490"/>
                  <a:gd name="T73" fmla="*/ 0 h 429"/>
                  <a:gd name="T74" fmla="*/ 0 w 490"/>
                  <a:gd name="T75" fmla="*/ 0 h 429"/>
                  <a:gd name="T76" fmla="*/ 0 w 490"/>
                  <a:gd name="T77" fmla="*/ 0 h 429"/>
                  <a:gd name="T78" fmla="*/ 0 w 490"/>
                  <a:gd name="T79" fmla="*/ 0 h 429"/>
                  <a:gd name="T80" fmla="*/ 0 w 490"/>
                  <a:gd name="T81" fmla="*/ 0 h 429"/>
                  <a:gd name="T82" fmla="*/ 0 w 490"/>
                  <a:gd name="T83" fmla="*/ 0 h 429"/>
                  <a:gd name="T84" fmla="*/ 0 w 490"/>
                  <a:gd name="T85" fmla="*/ 0 h 429"/>
                  <a:gd name="T86" fmla="*/ 0 w 490"/>
                  <a:gd name="T87" fmla="*/ 0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0"/>
                  <a:gd name="T133" fmla="*/ 0 h 429"/>
                  <a:gd name="T134" fmla="*/ 490 w 490"/>
                  <a:gd name="T135" fmla="*/ 429 h 4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0" h="429">
                    <a:moveTo>
                      <a:pt x="0" y="322"/>
                    </a:moveTo>
                    <a:lnTo>
                      <a:pt x="66" y="0"/>
                    </a:lnTo>
                    <a:lnTo>
                      <a:pt x="54" y="39"/>
                    </a:lnTo>
                    <a:lnTo>
                      <a:pt x="47" y="75"/>
                    </a:lnTo>
                    <a:lnTo>
                      <a:pt x="44" y="107"/>
                    </a:lnTo>
                    <a:lnTo>
                      <a:pt x="46" y="135"/>
                    </a:lnTo>
                    <a:lnTo>
                      <a:pt x="49" y="158"/>
                    </a:lnTo>
                    <a:lnTo>
                      <a:pt x="53" y="177"/>
                    </a:lnTo>
                    <a:lnTo>
                      <a:pt x="59" y="193"/>
                    </a:lnTo>
                    <a:lnTo>
                      <a:pt x="63" y="203"/>
                    </a:lnTo>
                    <a:lnTo>
                      <a:pt x="67" y="209"/>
                    </a:lnTo>
                    <a:lnTo>
                      <a:pt x="68" y="212"/>
                    </a:lnTo>
                    <a:lnTo>
                      <a:pt x="79" y="205"/>
                    </a:lnTo>
                    <a:lnTo>
                      <a:pt x="88" y="192"/>
                    </a:lnTo>
                    <a:lnTo>
                      <a:pt x="97" y="174"/>
                    </a:lnTo>
                    <a:lnTo>
                      <a:pt x="104" y="152"/>
                    </a:lnTo>
                    <a:lnTo>
                      <a:pt x="110" y="131"/>
                    </a:lnTo>
                    <a:lnTo>
                      <a:pt x="116" y="108"/>
                    </a:lnTo>
                    <a:lnTo>
                      <a:pt x="119" y="88"/>
                    </a:lnTo>
                    <a:lnTo>
                      <a:pt x="122" y="73"/>
                    </a:lnTo>
                    <a:lnTo>
                      <a:pt x="124" y="61"/>
                    </a:lnTo>
                    <a:lnTo>
                      <a:pt x="124" y="57"/>
                    </a:lnTo>
                    <a:lnTo>
                      <a:pt x="115" y="110"/>
                    </a:lnTo>
                    <a:lnTo>
                      <a:pt x="110" y="150"/>
                    </a:lnTo>
                    <a:lnTo>
                      <a:pt x="111" y="180"/>
                    </a:lnTo>
                    <a:lnTo>
                      <a:pt x="115" y="201"/>
                    </a:lnTo>
                    <a:lnTo>
                      <a:pt x="121" y="214"/>
                    </a:lnTo>
                    <a:lnTo>
                      <a:pt x="128" y="222"/>
                    </a:lnTo>
                    <a:lnTo>
                      <a:pt x="136" y="225"/>
                    </a:lnTo>
                    <a:lnTo>
                      <a:pt x="142" y="226"/>
                    </a:lnTo>
                    <a:lnTo>
                      <a:pt x="147" y="225"/>
                    </a:lnTo>
                    <a:lnTo>
                      <a:pt x="149" y="224"/>
                    </a:lnTo>
                    <a:lnTo>
                      <a:pt x="161" y="218"/>
                    </a:lnTo>
                    <a:lnTo>
                      <a:pt x="173" y="206"/>
                    </a:lnTo>
                    <a:lnTo>
                      <a:pt x="186" y="190"/>
                    </a:lnTo>
                    <a:lnTo>
                      <a:pt x="198" y="173"/>
                    </a:lnTo>
                    <a:lnTo>
                      <a:pt x="210" y="155"/>
                    </a:lnTo>
                    <a:lnTo>
                      <a:pt x="220" y="136"/>
                    </a:lnTo>
                    <a:lnTo>
                      <a:pt x="229" y="119"/>
                    </a:lnTo>
                    <a:lnTo>
                      <a:pt x="236" y="106"/>
                    </a:lnTo>
                    <a:lnTo>
                      <a:pt x="240" y="96"/>
                    </a:lnTo>
                    <a:lnTo>
                      <a:pt x="242" y="93"/>
                    </a:lnTo>
                    <a:lnTo>
                      <a:pt x="204" y="180"/>
                    </a:lnTo>
                    <a:lnTo>
                      <a:pt x="193" y="203"/>
                    </a:lnTo>
                    <a:lnTo>
                      <a:pt x="191" y="221"/>
                    </a:lnTo>
                    <a:lnTo>
                      <a:pt x="193" y="233"/>
                    </a:lnTo>
                    <a:lnTo>
                      <a:pt x="200" y="239"/>
                    </a:lnTo>
                    <a:lnTo>
                      <a:pt x="210" y="243"/>
                    </a:lnTo>
                    <a:lnTo>
                      <a:pt x="221" y="241"/>
                    </a:lnTo>
                    <a:lnTo>
                      <a:pt x="233" y="240"/>
                    </a:lnTo>
                    <a:lnTo>
                      <a:pt x="242" y="237"/>
                    </a:lnTo>
                    <a:lnTo>
                      <a:pt x="249" y="234"/>
                    </a:lnTo>
                    <a:lnTo>
                      <a:pt x="252" y="234"/>
                    </a:lnTo>
                    <a:lnTo>
                      <a:pt x="490" y="42"/>
                    </a:lnTo>
                    <a:lnTo>
                      <a:pt x="261" y="249"/>
                    </a:lnTo>
                    <a:lnTo>
                      <a:pt x="264" y="264"/>
                    </a:lnTo>
                    <a:lnTo>
                      <a:pt x="277" y="269"/>
                    </a:lnTo>
                    <a:lnTo>
                      <a:pt x="296" y="268"/>
                    </a:lnTo>
                    <a:lnTo>
                      <a:pt x="320" y="261"/>
                    </a:lnTo>
                    <a:lnTo>
                      <a:pt x="346" y="249"/>
                    </a:lnTo>
                    <a:lnTo>
                      <a:pt x="373" y="236"/>
                    </a:lnTo>
                    <a:lnTo>
                      <a:pt x="397" y="222"/>
                    </a:lnTo>
                    <a:lnTo>
                      <a:pt x="419" y="211"/>
                    </a:lnTo>
                    <a:lnTo>
                      <a:pt x="432" y="202"/>
                    </a:lnTo>
                    <a:lnTo>
                      <a:pt x="438" y="199"/>
                    </a:lnTo>
                    <a:lnTo>
                      <a:pt x="109" y="421"/>
                    </a:lnTo>
                    <a:lnTo>
                      <a:pt x="108" y="422"/>
                    </a:lnTo>
                    <a:lnTo>
                      <a:pt x="103" y="425"/>
                    </a:lnTo>
                    <a:lnTo>
                      <a:pt x="96" y="427"/>
                    </a:lnTo>
                    <a:lnTo>
                      <a:pt x="86" y="428"/>
                    </a:lnTo>
                    <a:lnTo>
                      <a:pt x="77" y="429"/>
                    </a:lnTo>
                    <a:lnTo>
                      <a:pt x="67" y="428"/>
                    </a:lnTo>
                    <a:lnTo>
                      <a:pt x="59" y="425"/>
                    </a:lnTo>
                    <a:lnTo>
                      <a:pt x="50" y="417"/>
                    </a:lnTo>
                    <a:lnTo>
                      <a:pt x="46" y="406"/>
                    </a:lnTo>
                    <a:lnTo>
                      <a:pt x="43" y="388"/>
                    </a:lnTo>
                    <a:lnTo>
                      <a:pt x="43" y="387"/>
                    </a:lnTo>
                    <a:lnTo>
                      <a:pt x="42" y="382"/>
                    </a:lnTo>
                    <a:lnTo>
                      <a:pt x="42" y="376"/>
                    </a:lnTo>
                    <a:lnTo>
                      <a:pt x="40" y="367"/>
                    </a:lnTo>
                    <a:lnTo>
                      <a:pt x="37" y="358"/>
                    </a:lnTo>
                    <a:lnTo>
                      <a:pt x="34" y="350"/>
                    </a:lnTo>
                    <a:lnTo>
                      <a:pt x="28" y="340"/>
                    </a:lnTo>
                    <a:lnTo>
                      <a:pt x="22" y="333"/>
                    </a:lnTo>
                    <a:lnTo>
                      <a:pt x="12" y="326"/>
                    </a:lnTo>
                    <a:lnTo>
                      <a:pt x="1" y="322"/>
                    </a:lnTo>
                    <a:lnTo>
                      <a:pt x="0" y="322"/>
                    </a:lnTo>
                    <a:close/>
                  </a:path>
                </a:pathLst>
              </a:custGeom>
              <a:solidFill>
                <a:srgbClr val="FFD6E6"/>
              </a:solidFill>
              <a:ln w="9525">
                <a:noFill/>
                <a:round/>
                <a:headEnd/>
                <a:tailEnd/>
              </a:ln>
            </p:spPr>
            <p:txBody>
              <a:bodyPr/>
              <a:lstStyle/>
              <a:p>
                <a:endParaRPr lang="tr-TR"/>
              </a:p>
            </p:txBody>
          </p:sp>
          <p:sp>
            <p:nvSpPr>
              <p:cNvPr id="40019" name="Freeform 82"/>
              <p:cNvSpPr>
                <a:spLocks/>
              </p:cNvSpPr>
              <p:nvPr/>
            </p:nvSpPr>
            <p:spPr bwMode="auto">
              <a:xfrm rot="506214">
                <a:off x="4654" y="1892"/>
                <a:ext cx="151" cy="132"/>
              </a:xfrm>
              <a:custGeom>
                <a:avLst/>
                <a:gdLst>
                  <a:gd name="T0" fmla="*/ 0 w 483"/>
                  <a:gd name="T1" fmla="*/ 0 h 424"/>
                  <a:gd name="T2" fmla="*/ 0 w 483"/>
                  <a:gd name="T3" fmla="*/ 0 h 424"/>
                  <a:gd name="T4" fmla="*/ 0 w 483"/>
                  <a:gd name="T5" fmla="*/ 0 h 424"/>
                  <a:gd name="T6" fmla="*/ 0 w 483"/>
                  <a:gd name="T7" fmla="*/ 0 h 424"/>
                  <a:gd name="T8" fmla="*/ 0 w 483"/>
                  <a:gd name="T9" fmla="*/ 0 h 424"/>
                  <a:gd name="T10" fmla="*/ 0 w 483"/>
                  <a:gd name="T11" fmla="*/ 0 h 424"/>
                  <a:gd name="T12" fmla="*/ 0 w 483"/>
                  <a:gd name="T13" fmla="*/ 0 h 424"/>
                  <a:gd name="T14" fmla="*/ 0 w 483"/>
                  <a:gd name="T15" fmla="*/ 0 h 424"/>
                  <a:gd name="T16" fmla="*/ 0 w 483"/>
                  <a:gd name="T17" fmla="*/ 0 h 424"/>
                  <a:gd name="T18" fmla="*/ 0 w 483"/>
                  <a:gd name="T19" fmla="*/ 0 h 424"/>
                  <a:gd name="T20" fmla="*/ 0 w 483"/>
                  <a:gd name="T21" fmla="*/ 0 h 424"/>
                  <a:gd name="T22" fmla="*/ 0 w 483"/>
                  <a:gd name="T23" fmla="*/ 0 h 424"/>
                  <a:gd name="T24" fmla="*/ 0 w 483"/>
                  <a:gd name="T25" fmla="*/ 0 h 424"/>
                  <a:gd name="T26" fmla="*/ 0 w 483"/>
                  <a:gd name="T27" fmla="*/ 0 h 424"/>
                  <a:gd name="T28" fmla="*/ 0 w 483"/>
                  <a:gd name="T29" fmla="*/ 0 h 424"/>
                  <a:gd name="T30" fmla="*/ 0 w 483"/>
                  <a:gd name="T31" fmla="*/ 0 h 424"/>
                  <a:gd name="T32" fmla="*/ 0 w 483"/>
                  <a:gd name="T33" fmla="*/ 0 h 424"/>
                  <a:gd name="T34" fmla="*/ 0 w 483"/>
                  <a:gd name="T35" fmla="*/ 0 h 424"/>
                  <a:gd name="T36" fmla="*/ 0 w 483"/>
                  <a:gd name="T37" fmla="*/ 0 h 424"/>
                  <a:gd name="T38" fmla="*/ 0 w 483"/>
                  <a:gd name="T39" fmla="*/ 0 h 424"/>
                  <a:gd name="T40" fmla="*/ 0 w 483"/>
                  <a:gd name="T41" fmla="*/ 0 h 424"/>
                  <a:gd name="T42" fmla="*/ 0 w 483"/>
                  <a:gd name="T43" fmla="*/ 0 h 424"/>
                  <a:gd name="T44" fmla="*/ 0 w 483"/>
                  <a:gd name="T45" fmla="*/ 0 h 424"/>
                  <a:gd name="T46" fmla="*/ 0 w 483"/>
                  <a:gd name="T47" fmla="*/ 0 h 424"/>
                  <a:gd name="T48" fmla="*/ 0 w 483"/>
                  <a:gd name="T49" fmla="*/ 0 h 424"/>
                  <a:gd name="T50" fmla="*/ 0 w 483"/>
                  <a:gd name="T51" fmla="*/ 0 h 424"/>
                  <a:gd name="T52" fmla="*/ 0 w 483"/>
                  <a:gd name="T53" fmla="*/ 0 h 424"/>
                  <a:gd name="T54" fmla="*/ 0 w 483"/>
                  <a:gd name="T55" fmla="*/ 0 h 424"/>
                  <a:gd name="T56" fmla="*/ 0 w 483"/>
                  <a:gd name="T57" fmla="*/ 0 h 424"/>
                  <a:gd name="T58" fmla="*/ 0 w 483"/>
                  <a:gd name="T59" fmla="*/ 0 h 424"/>
                  <a:gd name="T60" fmla="*/ 0 w 483"/>
                  <a:gd name="T61" fmla="*/ 0 h 424"/>
                  <a:gd name="T62" fmla="*/ 0 w 483"/>
                  <a:gd name="T63" fmla="*/ 0 h 424"/>
                  <a:gd name="T64" fmla="*/ 0 w 483"/>
                  <a:gd name="T65" fmla="*/ 0 h 424"/>
                  <a:gd name="T66" fmla="*/ 0 w 483"/>
                  <a:gd name="T67" fmla="*/ 0 h 424"/>
                  <a:gd name="T68" fmla="*/ 0 w 483"/>
                  <a:gd name="T69" fmla="*/ 0 h 424"/>
                  <a:gd name="T70" fmla="*/ 0 w 483"/>
                  <a:gd name="T71" fmla="*/ 0 h 424"/>
                  <a:gd name="T72" fmla="*/ 0 w 483"/>
                  <a:gd name="T73" fmla="*/ 0 h 424"/>
                  <a:gd name="T74" fmla="*/ 0 w 483"/>
                  <a:gd name="T75" fmla="*/ 0 h 424"/>
                  <a:gd name="T76" fmla="*/ 0 w 483"/>
                  <a:gd name="T77" fmla="*/ 0 h 424"/>
                  <a:gd name="T78" fmla="*/ 0 w 483"/>
                  <a:gd name="T79" fmla="*/ 0 h 424"/>
                  <a:gd name="T80" fmla="*/ 0 w 483"/>
                  <a:gd name="T81" fmla="*/ 0 h 424"/>
                  <a:gd name="T82" fmla="*/ 0 w 483"/>
                  <a:gd name="T83" fmla="*/ 0 h 424"/>
                  <a:gd name="T84" fmla="*/ 0 w 483"/>
                  <a:gd name="T85" fmla="*/ 0 h 424"/>
                  <a:gd name="T86" fmla="*/ 0 w 483"/>
                  <a:gd name="T87" fmla="*/ 0 h 4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3"/>
                  <a:gd name="T133" fmla="*/ 0 h 424"/>
                  <a:gd name="T134" fmla="*/ 483 w 483"/>
                  <a:gd name="T135" fmla="*/ 424 h 4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3" h="424">
                    <a:moveTo>
                      <a:pt x="0" y="317"/>
                    </a:moveTo>
                    <a:lnTo>
                      <a:pt x="63" y="0"/>
                    </a:lnTo>
                    <a:lnTo>
                      <a:pt x="51" y="39"/>
                    </a:lnTo>
                    <a:lnTo>
                      <a:pt x="44" y="75"/>
                    </a:lnTo>
                    <a:lnTo>
                      <a:pt x="41" y="106"/>
                    </a:lnTo>
                    <a:lnTo>
                      <a:pt x="43" y="133"/>
                    </a:lnTo>
                    <a:lnTo>
                      <a:pt x="46" y="157"/>
                    </a:lnTo>
                    <a:lnTo>
                      <a:pt x="50" y="176"/>
                    </a:lnTo>
                    <a:lnTo>
                      <a:pt x="56" y="190"/>
                    </a:lnTo>
                    <a:lnTo>
                      <a:pt x="60" y="202"/>
                    </a:lnTo>
                    <a:lnTo>
                      <a:pt x="64" y="208"/>
                    </a:lnTo>
                    <a:lnTo>
                      <a:pt x="65" y="210"/>
                    </a:lnTo>
                    <a:lnTo>
                      <a:pt x="76" y="203"/>
                    </a:lnTo>
                    <a:lnTo>
                      <a:pt x="85" y="190"/>
                    </a:lnTo>
                    <a:lnTo>
                      <a:pt x="94" y="172"/>
                    </a:lnTo>
                    <a:lnTo>
                      <a:pt x="101" y="151"/>
                    </a:lnTo>
                    <a:lnTo>
                      <a:pt x="107" y="129"/>
                    </a:lnTo>
                    <a:lnTo>
                      <a:pt x="112" y="107"/>
                    </a:lnTo>
                    <a:lnTo>
                      <a:pt x="116" y="88"/>
                    </a:lnTo>
                    <a:lnTo>
                      <a:pt x="119" y="71"/>
                    </a:lnTo>
                    <a:lnTo>
                      <a:pt x="120" y="60"/>
                    </a:lnTo>
                    <a:lnTo>
                      <a:pt x="121" y="57"/>
                    </a:lnTo>
                    <a:lnTo>
                      <a:pt x="112" y="109"/>
                    </a:lnTo>
                    <a:lnTo>
                      <a:pt x="107" y="148"/>
                    </a:lnTo>
                    <a:lnTo>
                      <a:pt x="107" y="178"/>
                    </a:lnTo>
                    <a:lnTo>
                      <a:pt x="110" y="199"/>
                    </a:lnTo>
                    <a:lnTo>
                      <a:pt x="116" y="213"/>
                    </a:lnTo>
                    <a:lnTo>
                      <a:pt x="125" y="220"/>
                    </a:lnTo>
                    <a:lnTo>
                      <a:pt x="132" y="223"/>
                    </a:lnTo>
                    <a:lnTo>
                      <a:pt x="139" y="223"/>
                    </a:lnTo>
                    <a:lnTo>
                      <a:pt x="144" y="222"/>
                    </a:lnTo>
                    <a:lnTo>
                      <a:pt x="145" y="222"/>
                    </a:lnTo>
                    <a:lnTo>
                      <a:pt x="157" y="215"/>
                    </a:lnTo>
                    <a:lnTo>
                      <a:pt x="169" y="204"/>
                    </a:lnTo>
                    <a:lnTo>
                      <a:pt x="182" y="189"/>
                    </a:lnTo>
                    <a:lnTo>
                      <a:pt x="194" y="171"/>
                    </a:lnTo>
                    <a:lnTo>
                      <a:pt x="206" y="153"/>
                    </a:lnTo>
                    <a:lnTo>
                      <a:pt x="215" y="134"/>
                    </a:lnTo>
                    <a:lnTo>
                      <a:pt x="225" y="119"/>
                    </a:lnTo>
                    <a:lnTo>
                      <a:pt x="231" y="104"/>
                    </a:lnTo>
                    <a:lnTo>
                      <a:pt x="236" y="96"/>
                    </a:lnTo>
                    <a:lnTo>
                      <a:pt x="237" y="92"/>
                    </a:lnTo>
                    <a:lnTo>
                      <a:pt x="200" y="178"/>
                    </a:lnTo>
                    <a:lnTo>
                      <a:pt x="189" y="202"/>
                    </a:lnTo>
                    <a:lnTo>
                      <a:pt x="187" y="220"/>
                    </a:lnTo>
                    <a:lnTo>
                      <a:pt x="189" y="230"/>
                    </a:lnTo>
                    <a:lnTo>
                      <a:pt x="196" y="237"/>
                    </a:lnTo>
                    <a:lnTo>
                      <a:pt x="206" y="240"/>
                    </a:lnTo>
                    <a:lnTo>
                      <a:pt x="217" y="240"/>
                    </a:lnTo>
                    <a:lnTo>
                      <a:pt x="227" y="237"/>
                    </a:lnTo>
                    <a:lnTo>
                      <a:pt x="238" y="235"/>
                    </a:lnTo>
                    <a:lnTo>
                      <a:pt x="244" y="233"/>
                    </a:lnTo>
                    <a:lnTo>
                      <a:pt x="246" y="232"/>
                    </a:lnTo>
                    <a:lnTo>
                      <a:pt x="483" y="41"/>
                    </a:lnTo>
                    <a:lnTo>
                      <a:pt x="256" y="246"/>
                    </a:lnTo>
                    <a:lnTo>
                      <a:pt x="259" y="261"/>
                    </a:lnTo>
                    <a:lnTo>
                      <a:pt x="271" y="267"/>
                    </a:lnTo>
                    <a:lnTo>
                      <a:pt x="290" y="265"/>
                    </a:lnTo>
                    <a:lnTo>
                      <a:pt x="314" y="258"/>
                    </a:lnTo>
                    <a:lnTo>
                      <a:pt x="340" y="247"/>
                    </a:lnTo>
                    <a:lnTo>
                      <a:pt x="367" y="234"/>
                    </a:lnTo>
                    <a:lnTo>
                      <a:pt x="392" y="221"/>
                    </a:lnTo>
                    <a:lnTo>
                      <a:pt x="412" y="209"/>
                    </a:lnTo>
                    <a:lnTo>
                      <a:pt x="425" y="201"/>
                    </a:lnTo>
                    <a:lnTo>
                      <a:pt x="431" y="197"/>
                    </a:lnTo>
                    <a:lnTo>
                      <a:pt x="106" y="416"/>
                    </a:lnTo>
                    <a:lnTo>
                      <a:pt x="105" y="417"/>
                    </a:lnTo>
                    <a:lnTo>
                      <a:pt x="100" y="419"/>
                    </a:lnTo>
                    <a:lnTo>
                      <a:pt x="93" y="422"/>
                    </a:lnTo>
                    <a:lnTo>
                      <a:pt x="84" y="423"/>
                    </a:lnTo>
                    <a:lnTo>
                      <a:pt x="75" y="424"/>
                    </a:lnTo>
                    <a:lnTo>
                      <a:pt x="65" y="423"/>
                    </a:lnTo>
                    <a:lnTo>
                      <a:pt x="56" y="419"/>
                    </a:lnTo>
                    <a:lnTo>
                      <a:pt x="49" y="412"/>
                    </a:lnTo>
                    <a:lnTo>
                      <a:pt x="44" y="400"/>
                    </a:lnTo>
                    <a:lnTo>
                      <a:pt x="41" y="384"/>
                    </a:lnTo>
                    <a:lnTo>
                      <a:pt x="41" y="381"/>
                    </a:lnTo>
                    <a:lnTo>
                      <a:pt x="40" y="378"/>
                    </a:lnTo>
                    <a:lnTo>
                      <a:pt x="40" y="371"/>
                    </a:lnTo>
                    <a:lnTo>
                      <a:pt x="38" y="362"/>
                    </a:lnTo>
                    <a:lnTo>
                      <a:pt x="35" y="354"/>
                    </a:lnTo>
                    <a:lnTo>
                      <a:pt x="32" y="344"/>
                    </a:lnTo>
                    <a:lnTo>
                      <a:pt x="26" y="336"/>
                    </a:lnTo>
                    <a:lnTo>
                      <a:pt x="20" y="328"/>
                    </a:lnTo>
                    <a:lnTo>
                      <a:pt x="10" y="322"/>
                    </a:lnTo>
                    <a:lnTo>
                      <a:pt x="0" y="318"/>
                    </a:lnTo>
                    <a:lnTo>
                      <a:pt x="0" y="317"/>
                    </a:lnTo>
                    <a:close/>
                  </a:path>
                </a:pathLst>
              </a:custGeom>
              <a:solidFill>
                <a:srgbClr val="FFD9E7"/>
              </a:solidFill>
              <a:ln w="9525">
                <a:noFill/>
                <a:round/>
                <a:headEnd/>
                <a:tailEnd/>
              </a:ln>
            </p:spPr>
            <p:txBody>
              <a:bodyPr/>
              <a:lstStyle/>
              <a:p>
                <a:endParaRPr lang="tr-TR"/>
              </a:p>
            </p:txBody>
          </p:sp>
          <p:sp>
            <p:nvSpPr>
              <p:cNvPr id="40020" name="Freeform 83"/>
              <p:cNvSpPr>
                <a:spLocks/>
              </p:cNvSpPr>
              <p:nvPr/>
            </p:nvSpPr>
            <p:spPr bwMode="auto">
              <a:xfrm rot="506214">
                <a:off x="4655" y="1893"/>
                <a:ext cx="149" cy="131"/>
              </a:xfrm>
              <a:custGeom>
                <a:avLst/>
                <a:gdLst>
                  <a:gd name="T0" fmla="*/ 0 w 479"/>
                  <a:gd name="T1" fmla="*/ 0 h 420"/>
                  <a:gd name="T2" fmla="*/ 0 w 479"/>
                  <a:gd name="T3" fmla="*/ 0 h 420"/>
                  <a:gd name="T4" fmla="*/ 0 w 479"/>
                  <a:gd name="T5" fmla="*/ 0 h 420"/>
                  <a:gd name="T6" fmla="*/ 0 w 479"/>
                  <a:gd name="T7" fmla="*/ 0 h 420"/>
                  <a:gd name="T8" fmla="*/ 0 w 479"/>
                  <a:gd name="T9" fmla="*/ 0 h 420"/>
                  <a:gd name="T10" fmla="*/ 0 w 479"/>
                  <a:gd name="T11" fmla="*/ 0 h 420"/>
                  <a:gd name="T12" fmla="*/ 0 w 479"/>
                  <a:gd name="T13" fmla="*/ 0 h 420"/>
                  <a:gd name="T14" fmla="*/ 0 w 479"/>
                  <a:gd name="T15" fmla="*/ 0 h 420"/>
                  <a:gd name="T16" fmla="*/ 0 w 479"/>
                  <a:gd name="T17" fmla="*/ 0 h 420"/>
                  <a:gd name="T18" fmla="*/ 0 w 479"/>
                  <a:gd name="T19" fmla="*/ 0 h 420"/>
                  <a:gd name="T20" fmla="*/ 0 w 479"/>
                  <a:gd name="T21" fmla="*/ 0 h 420"/>
                  <a:gd name="T22" fmla="*/ 0 w 479"/>
                  <a:gd name="T23" fmla="*/ 0 h 420"/>
                  <a:gd name="T24" fmla="*/ 0 w 479"/>
                  <a:gd name="T25" fmla="*/ 0 h 420"/>
                  <a:gd name="T26" fmla="*/ 0 w 479"/>
                  <a:gd name="T27" fmla="*/ 0 h 420"/>
                  <a:gd name="T28" fmla="*/ 0 w 479"/>
                  <a:gd name="T29" fmla="*/ 0 h 420"/>
                  <a:gd name="T30" fmla="*/ 0 w 479"/>
                  <a:gd name="T31" fmla="*/ 0 h 420"/>
                  <a:gd name="T32" fmla="*/ 0 w 479"/>
                  <a:gd name="T33" fmla="*/ 0 h 420"/>
                  <a:gd name="T34" fmla="*/ 0 w 479"/>
                  <a:gd name="T35" fmla="*/ 0 h 420"/>
                  <a:gd name="T36" fmla="*/ 0 w 479"/>
                  <a:gd name="T37" fmla="*/ 0 h 420"/>
                  <a:gd name="T38" fmla="*/ 0 w 479"/>
                  <a:gd name="T39" fmla="*/ 0 h 420"/>
                  <a:gd name="T40" fmla="*/ 0 w 479"/>
                  <a:gd name="T41" fmla="*/ 0 h 420"/>
                  <a:gd name="T42" fmla="*/ 0 w 479"/>
                  <a:gd name="T43" fmla="*/ 0 h 420"/>
                  <a:gd name="T44" fmla="*/ 0 w 479"/>
                  <a:gd name="T45" fmla="*/ 0 h 420"/>
                  <a:gd name="T46" fmla="*/ 0 w 479"/>
                  <a:gd name="T47" fmla="*/ 0 h 420"/>
                  <a:gd name="T48" fmla="*/ 0 w 479"/>
                  <a:gd name="T49" fmla="*/ 0 h 420"/>
                  <a:gd name="T50" fmla="*/ 0 w 479"/>
                  <a:gd name="T51" fmla="*/ 0 h 420"/>
                  <a:gd name="T52" fmla="*/ 0 w 479"/>
                  <a:gd name="T53" fmla="*/ 0 h 420"/>
                  <a:gd name="T54" fmla="*/ 0 w 479"/>
                  <a:gd name="T55" fmla="*/ 0 h 420"/>
                  <a:gd name="T56" fmla="*/ 0 w 479"/>
                  <a:gd name="T57" fmla="*/ 0 h 420"/>
                  <a:gd name="T58" fmla="*/ 0 w 479"/>
                  <a:gd name="T59" fmla="*/ 0 h 420"/>
                  <a:gd name="T60" fmla="*/ 0 w 479"/>
                  <a:gd name="T61" fmla="*/ 0 h 420"/>
                  <a:gd name="T62" fmla="*/ 0 w 479"/>
                  <a:gd name="T63" fmla="*/ 0 h 420"/>
                  <a:gd name="T64" fmla="*/ 0 w 479"/>
                  <a:gd name="T65" fmla="*/ 0 h 420"/>
                  <a:gd name="T66" fmla="*/ 0 w 479"/>
                  <a:gd name="T67" fmla="*/ 0 h 420"/>
                  <a:gd name="T68" fmla="*/ 0 w 479"/>
                  <a:gd name="T69" fmla="*/ 0 h 420"/>
                  <a:gd name="T70" fmla="*/ 0 w 479"/>
                  <a:gd name="T71" fmla="*/ 0 h 420"/>
                  <a:gd name="T72" fmla="*/ 0 w 479"/>
                  <a:gd name="T73" fmla="*/ 0 h 420"/>
                  <a:gd name="T74" fmla="*/ 0 w 479"/>
                  <a:gd name="T75" fmla="*/ 0 h 420"/>
                  <a:gd name="T76" fmla="*/ 0 w 479"/>
                  <a:gd name="T77" fmla="*/ 0 h 420"/>
                  <a:gd name="T78" fmla="*/ 0 w 479"/>
                  <a:gd name="T79" fmla="*/ 0 h 420"/>
                  <a:gd name="T80" fmla="*/ 0 w 479"/>
                  <a:gd name="T81" fmla="*/ 0 h 420"/>
                  <a:gd name="T82" fmla="*/ 0 w 479"/>
                  <a:gd name="T83" fmla="*/ 0 h 420"/>
                  <a:gd name="T84" fmla="*/ 0 w 479"/>
                  <a:gd name="T85" fmla="*/ 0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420"/>
                  <a:gd name="T131" fmla="*/ 479 w 479"/>
                  <a:gd name="T132" fmla="*/ 420 h 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420">
                    <a:moveTo>
                      <a:pt x="0" y="314"/>
                    </a:moveTo>
                    <a:lnTo>
                      <a:pt x="62" y="0"/>
                    </a:lnTo>
                    <a:lnTo>
                      <a:pt x="50" y="40"/>
                    </a:lnTo>
                    <a:lnTo>
                      <a:pt x="43" y="74"/>
                    </a:lnTo>
                    <a:lnTo>
                      <a:pt x="40" y="106"/>
                    </a:lnTo>
                    <a:lnTo>
                      <a:pt x="42" y="132"/>
                    </a:lnTo>
                    <a:lnTo>
                      <a:pt x="45" y="156"/>
                    </a:lnTo>
                    <a:lnTo>
                      <a:pt x="49" y="175"/>
                    </a:lnTo>
                    <a:lnTo>
                      <a:pt x="55" y="189"/>
                    </a:lnTo>
                    <a:lnTo>
                      <a:pt x="59" y="200"/>
                    </a:lnTo>
                    <a:lnTo>
                      <a:pt x="62" y="207"/>
                    </a:lnTo>
                    <a:lnTo>
                      <a:pt x="64" y="208"/>
                    </a:lnTo>
                    <a:lnTo>
                      <a:pt x="74" y="202"/>
                    </a:lnTo>
                    <a:lnTo>
                      <a:pt x="83" y="189"/>
                    </a:lnTo>
                    <a:lnTo>
                      <a:pt x="92" y="171"/>
                    </a:lnTo>
                    <a:lnTo>
                      <a:pt x="100" y="150"/>
                    </a:lnTo>
                    <a:lnTo>
                      <a:pt x="106" y="129"/>
                    </a:lnTo>
                    <a:lnTo>
                      <a:pt x="111" y="107"/>
                    </a:lnTo>
                    <a:lnTo>
                      <a:pt x="114" y="87"/>
                    </a:lnTo>
                    <a:lnTo>
                      <a:pt x="117" y="72"/>
                    </a:lnTo>
                    <a:lnTo>
                      <a:pt x="119" y="61"/>
                    </a:lnTo>
                    <a:lnTo>
                      <a:pt x="119" y="57"/>
                    </a:lnTo>
                    <a:lnTo>
                      <a:pt x="109" y="108"/>
                    </a:lnTo>
                    <a:lnTo>
                      <a:pt x="106" y="148"/>
                    </a:lnTo>
                    <a:lnTo>
                      <a:pt x="106" y="177"/>
                    </a:lnTo>
                    <a:lnTo>
                      <a:pt x="109" y="198"/>
                    </a:lnTo>
                    <a:lnTo>
                      <a:pt x="115" y="211"/>
                    </a:lnTo>
                    <a:lnTo>
                      <a:pt x="123" y="219"/>
                    </a:lnTo>
                    <a:lnTo>
                      <a:pt x="130" y="221"/>
                    </a:lnTo>
                    <a:lnTo>
                      <a:pt x="137" y="223"/>
                    </a:lnTo>
                    <a:lnTo>
                      <a:pt x="142" y="221"/>
                    </a:lnTo>
                    <a:lnTo>
                      <a:pt x="143" y="220"/>
                    </a:lnTo>
                    <a:lnTo>
                      <a:pt x="155" y="214"/>
                    </a:lnTo>
                    <a:lnTo>
                      <a:pt x="167" y="202"/>
                    </a:lnTo>
                    <a:lnTo>
                      <a:pt x="180" y="188"/>
                    </a:lnTo>
                    <a:lnTo>
                      <a:pt x="192" y="170"/>
                    </a:lnTo>
                    <a:lnTo>
                      <a:pt x="202" y="152"/>
                    </a:lnTo>
                    <a:lnTo>
                      <a:pt x="213" y="135"/>
                    </a:lnTo>
                    <a:lnTo>
                      <a:pt x="222" y="118"/>
                    </a:lnTo>
                    <a:lnTo>
                      <a:pt x="229" y="105"/>
                    </a:lnTo>
                    <a:lnTo>
                      <a:pt x="233" y="95"/>
                    </a:lnTo>
                    <a:lnTo>
                      <a:pt x="235" y="92"/>
                    </a:lnTo>
                    <a:lnTo>
                      <a:pt x="198" y="177"/>
                    </a:lnTo>
                    <a:lnTo>
                      <a:pt x="187" y="201"/>
                    </a:lnTo>
                    <a:lnTo>
                      <a:pt x="185" y="218"/>
                    </a:lnTo>
                    <a:lnTo>
                      <a:pt x="187" y="230"/>
                    </a:lnTo>
                    <a:lnTo>
                      <a:pt x="194" y="236"/>
                    </a:lnTo>
                    <a:lnTo>
                      <a:pt x="204" y="238"/>
                    </a:lnTo>
                    <a:lnTo>
                      <a:pt x="214" y="238"/>
                    </a:lnTo>
                    <a:lnTo>
                      <a:pt x="225" y="237"/>
                    </a:lnTo>
                    <a:lnTo>
                      <a:pt x="235" y="233"/>
                    </a:lnTo>
                    <a:lnTo>
                      <a:pt x="242" y="231"/>
                    </a:lnTo>
                    <a:lnTo>
                      <a:pt x="244" y="230"/>
                    </a:lnTo>
                    <a:lnTo>
                      <a:pt x="479" y="42"/>
                    </a:lnTo>
                    <a:lnTo>
                      <a:pt x="254" y="245"/>
                    </a:lnTo>
                    <a:lnTo>
                      <a:pt x="256" y="259"/>
                    </a:lnTo>
                    <a:lnTo>
                      <a:pt x="268" y="265"/>
                    </a:lnTo>
                    <a:lnTo>
                      <a:pt x="287" y="263"/>
                    </a:lnTo>
                    <a:lnTo>
                      <a:pt x="311" y="256"/>
                    </a:lnTo>
                    <a:lnTo>
                      <a:pt x="337" y="245"/>
                    </a:lnTo>
                    <a:lnTo>
                      <a:pt x="363" y="232"/>
                    </a:lnTo>
                    <a:lnTo>
                      <a:pt x="387" y="219"/>
                    </a:lnTo>
                    <a:lnTo>
                      <a:pt x="407" y="207"/>
                    </a:lnTo>
                    <a:lnTo>
                      <a:pt x="421" y="199"/>
                    </a:lnTo>
                    <a:lnTo>
                      <a:pt x="425" y="196"/>
                    </a:lnTo>
                    <a:lnTo>
                      <a:pt x="105" y="412"/>
                    </a:lnTo>
                    <a:lnTo>
                      <a:pt x="102" y="413"/>
                    </a:lnTo>
                    <a:lnTo>
                      <a:pt x="99" y="415"/>
                    </a:lnTo>
                    <a:lnTo>
                      <a:pt x="92" y="418"/>
                    </a:lnTo>
                    <a:lnTo>
                      <a:pt x="83" y="420"/>
                    </a:lnTo>
                    <a:lnTo>
                      <a:pt x="74" y="420"/>
                    </a:lnTo>
                    <a:lnTo>
                      <a:pt x="65" y="419"/>
                    </a:lnTo>
                    <a:lnTo>
                      <a:pt x="56" y="415"/>
                    </a:lnTo>
                    <a:lnTo>
                      <a:pt x="49" y="408"/>
                    </a:lnTo>
                    <a:lnTo>
                      <a:pt x="44" y="396"/>
                    </a:lnTo>
                    <a:lnTo>
                      <a:pt x="42" y="380"/>
                    </a:lnTo>
                    <a:lnTo>
                      <a:pt x="42" y="378"/>
                    </a:lnTo>
                    <a:lnTo>
                      <a:pt x="42" y="374"/>
                    </a:lnTo>
                    <a:lnTo>
                      <a:pt x="40" y="368"/>
                    </a:lnTo>
                    <a:lnTo>
                      <a:pt x="38" y="359"/>
                    </a:lnTo>
                    <a:lnTo>
                      <a:pt x="36" y="350"/>
                    </a:lnTo>
                    <a:lnTo>
                      <a:pt x="32" y="340"/>
                    </a:lnTo>
                    <a:lnTo>
                      <a:pt x="26" y="332"/>
                    </a:lnTo>
                    <a:lnTo>
                      <a:pt x="20" y="324"/>
                    </a:lnTo>
                    <a:lnTo>
                      <a:pt x="11" y="318"/>
                    </a:lnTo>
                    <a:lnTo>
                      <a:pt x="0" y="314"/>
                    </a:lnTo>
                    <a:close/>
                  </a:path>
                </a:pathLst>
              </a:custGeom>
              <a:solidFill>
                <a:srgbClr val="FFDCE9"/>
              </a:solidFill>
              <a:ln w="9525">
                <a:noFill/>
                <a:round/>
                <a:headEnd/>
                <a:tailEnd/>
              </a:ln>
            </p:spPr>
            <p:txBody>
              <a:bodyPr/>
              <a:lstStyle/>
              <a:p>
                <a:endParaRPr lang="tr-TR"/>
              </a:p>
            </p:txBody>
          </p:sp>
          <p:sp>
            <p:nvSpPr>
              <p:cNvPr id="40021" name="Freeform 84"/>
              <p:cNvSpPr>
                <a:spLocks/>
              </p:cNvSpPr>
              <p:nvPr/>
            </p:nvSpPr>
            <p:spPr bwMode="auto">
              <a:xfrm rot="506214">
                <a:off x="4655" y="1894"/>
                <a:ext cx="148" cy="130"/>
              </a:xfrm>
              <a:custGeom>
                <a:avLst/>
                <a:gdLst>
                  <a:gd name="T0" fmla="*/ 0 w 474"/>
                  <a:gd name="T1" fmla="*/ 0 h 415"/>
                  <a:gd name="T2" fmla="*/ 0 w 474"/>
                  <a:gd name="T3" fmla="*/ 0 h 415"/>
                  <a:gd name="T4" fmla="*/ 0 w 474"/>
                  <a:gd name="T5" fmla="*/ 0 h 415"/>
                  <a:gd name="T6" fmla="*/ 0 w 474"/>
                  <a:gd name="T7" fmla="*/ 0 h 415"/>
                  <a:gd name="T8" fmla="*/ 0 w 474"/>
                  <a:gd name="T9" fmla="*/ 0 h 415"/>
                  <a:gd name="T10" fmla="*/ 0 w 474"/>
                  <a:gd name="T11" fmla="*/ 0 h 415"/>
                  <a:gd name="T12" fmla="*/ 0 w 474"/>
                  <a:gd name="T13" fmla="*/ 0 h 415"/>
                  <a:gd name="T14" fmla="*/ 0 w 474"/>
                  <a:gd name="T15" fmla="*/ 0 h 415"/>
                  <a:gd name="T16" fmla="*/ 0 w 474"/>
                  <a:gd name="T17" fmla="*/ 0 h 415"/>
                  <a:gd name="T18" fmla="*/ 0 w 474"/>
                  <a:gd name="T19" fmla="*/ 0 h 415"/>
                  <a:gd name="T20" fmla="*/ 0 w 474"/>
                  <a:gd name="T21" fmla="*/ 0 h 415"/>
                  <a:gd name="T22" fmla="*/ 0 w 474"/>
                  <a:gd name="T23" fmla="*/ 0 h 415"/>
                  <a:gd name="T24" fmla="*/ 0 w 474"/>
                  <a:gd name="T25" fmla="*/ 0 h 415"/>
                  <a:gd name="T26" fmla="*/ 0 w 474"/>
                  <a:gd name="T27" fmla="*/ 0 h 415"/>
                  <a:gd name="T28" fmla="*/ 0 w 474"/>
                  <a:gd name="T29" fmla="*/ 0 h 415"/>
                  <a:gd name="T30" fmla="*/ 0 w 474"/>
                  <a:gd name="T31" fmla="*/ 0 h 415"/>
                  <a:gd name="T32" fmla="*/ 0 w 474"/>
                  <a:gd name="T33" fmla="*/ 0 h 415"/>
                  <a:gd name="T34" fmla="*/ 0 w 474"/>
                  <a:gd name="T35" fmla="*/ 0 h 415"/>
                  <a:gd name="T36" fmla="*/ 0 w 474"/>
                  <a:gd name="T37" fmla="*/ 0 h 415"/>
                  <a:gd name="T38" fmla="*/ 0 w 474"/>
                  <a:gd name="T39" fmla="*/ 0 h 415"/>
                  <a:gd name="T40" fmla="*/ 0 w 474"/>
                  <a:gd name="T41" fmla="*/ 0 h 415"/>
                  <a:gd name="T42" fmla="*/ 0 w 474"/>
                  <a:gd name="T43" fmla="*/ 0 h 415"/>
                  <a:gd name="T44" fmla="*/ 0 w 474"/>
                  <a:gd name="T45" fmla="*/ 0 h 415"/>
                  <a:gd name="T46" fmla="*/ 0 w 474"/>
                  <a:gd name="T47" fmla="*/ 0 h 415"/>
                  <a:gd name="T48" fmla="*/ 0 w 474"/>
                  <a:gd name="T49" fmla="*/ 0 h 415"/>
                  <a:gd name="T50" fmla="*/ 0 w 474"/>
                  <a:gd name="T51" fmla="*/ 0 h 415"/>
                  <a:gd name="T52" fmla="*/ 0 w 474"/>
                  <a:gd name="T53" fmla="*/ 0 h 415"/>
                  <a:gd name="T54" fmla="*/ 0 w 474"/>
                  <a:gd name="T55" fmla="*/ 0 h 415"/>
                  <a:gd name="T56" fmla="*/ 0 w 474"/>
                  <a:gd name="T57" fmla="*/ 0 h 415"/>
                  <a:gd name="T58" fmla="*/ 0 w 474"/>
                  <a:gd name="T59" fmla="*/ 0 h 415"/>
                  <a:gd name="T60" fmla="*/ 0 w 474"/>
                  <a:gd name="T61" fmla="*/ 0 h 415"/>
                  <a:gd name="T62" fmla="*/ 0 w 474"/>
                  <a:gd name="T63" fmla="*/ 0 h 415"/>
                  <a:gd name="T64" fmla="*/ 0 w 474"/>
                  <a:gd name="T65" fmla="*/ 0 h 415"/>
                  <a:gd name="T66" fmla="*/ 0 w 474"/>
                  <a:gd name="T67" fmla="*/ 0 h 415"/>
                  <a:gd name="T68" fmla="*/ 0 w 474"/>
                  <a:gd name="T69" fmla="*/ 0 h 415"/>
                  <a:gd name="T70" fmla="*/ 0 w 474"/>
                  <a:gd name="T71" fmla="*/ 0 h 415"/>
                  <a:gd name="T72" fmla="*/ 0 w 474"/>
                  <a:gd name="T73" fmla="*/ 0 h 415"/>
                  <a:gd name="T74" fmla="*/ 0 w 474"/>
                  <a:gd name="T75" fmla="*/ 0 h 415"/>
                  <a:gd name="T76" fmla="*/ 0 w 474"/>
                  <a:gd name="T77" fmla="*/ 0 h 415"/>
                  <a:gd name="T78" fmla="*/ 0 w 474"/>
                  <a:gd name="T79" fmla="*/ 0 h 415"/>
                  <a:gd name="T80" fmla="*/ 0 w 474"/>
                  <a:gd name="T81" fmla="*/ 0 h 415"/>
                  <a:gd name="T82" fmla="*/ 0 w 474"/>
                  <a:gd name="T83" fmla="*/ 0 h 415"/>
                  <a:gd name="T84" fmla="*/ 0 w 474"/>
                  <a:gd name="T85" fmla="*/ 0 h 415"/>
                  <a:gd name="T86" fmla="*/ 0 w 474"/>
                  <a:gd name="T87" fmla="*/ 0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
                  <a:gd name="T133" fmla="*/ 0 h 415"/>
                  <a:gd name="T134" fmla="*/ 474 w 474"/>
                  <a:gd name="T135" fmla="*/ 415 h 4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 h="415">
                    <a:moveTo>
                      <a:pt x="0" y="309"/>
                    </a:moveTo>
                    <a:lnTo>
                      <a:pt x="60" y="0"/>
                    </a:lnTo>
                    <a:lnTo>
                      <a:pt x="49" y="39"/>
                    </a:lnTo>
                    <a:lnTo>
                      <a:pt x="43" y="74"/>
                    </a:lnTo>
                    <a:lnTo>
                      <a:pt x="41" y="104"/>
                    </a:lnTo>
                    <a:lnTo>
                      <a:pt x="41" y="131"/>
                    </a:lnTo>
                    <a:lnTo>
                      <a:pt x="44" y="154"/>
                    </a:lnTo>
                    <a:lnTo>
                      <a:pt x="48" y="173"/>
                    </a:lnTo>
                    <a:lnTo>
                      <a:pt x="54" y="188"/>
                    </a:lnTo>
                    <a:lnTo>
                      <a:pt x="57" y="198"/>
                    </a:lnTo>
                    <a:lnTo>
                      <a:pt x="61" y="204"/>
                    </a:lnTo>
                    <a:lnTo>
                      <a:pt x="62" y="207"/>
                    </a:lnTo>
                    <a:lnTo>
                      <a:pt x="73" y="200"/>
                    </a:lnTo>
                    <a:lnTo>
                      <a:pt x="82" y="187"/>
                    </a:lnTo>
                    <a:lnTo>
                      <a:pt x="91" y="170"/>
                    </a:lnTo>
                    <a:lnTo>
                      <a:pt x="98" y="148"/>
                    </a:lnTo>
                    <a:lnTo>
                      <a:pt x="104" y="127"/>
                    </a:lnTo>
                    <a:lnTo>
                      <a:pt x="108" y="106"/>
                    </a:lnTo>
                    <a:lnTo>
                      <a:pt x="113" y="87"/>
                    </a:lnTo>
                    <a:lnTo>
                      <a:pt x="116" y="71"/>
                    </a:lnTo>
                    <a:lnTo>
                      <a:pt x="117" y="60"/>
                    </a:lnTo>
                    <a:lnTo>
                      <a:pt x="118" y="56"/>
                    </a:lnTo>
                    <a:lnTo>
                      <a:pt x="108" y="107"/>
                    </a:lnTo>
                    <a:lnTo>
                      <a:pt x="104" y="146"/>
                    </a:lnTo>
                    <a:lnTo>
                      <a:pt x="104" y="176"/>
                    </a:lnTo>
                    <a:lnTo>
                      <a:pt x="108" y="196"/>
                    </a:lnTo>
                    <a:lnTo>
                      <a:pt x="113" y="209"/>
                    </a:lnTo>
                    <a:lnTo>
                      <a:pt x="122" y="216"/>
                    </a:lnTo>
                    <a:lnTo>
                      <a:pt x="129" y="220"/>
                    </a:lnTo>
                    <a:lnTo>
                      <a:pt x="135" y="220"/>
                    </a:lnTo>
                    <a:lnTo>
                      <a:pt x="139" y="219"/>
                    </a:lnTo>
                    <a:lnTo>
                      <a:pt x="142" y="219"/>
                    </a:lnTo>
                    <a:lnTo>
                      <a:pt x="153" y="213"/>
                    </a:lnTo>
                    <a:lnTo>
                      <a:pt x="166" y="201"/>
                    </a:lnTo>
                    <a:lnTo>
                      <a:pt x="178" y="187"/>
                    </a:lnTo>
                    <a:lnTo>
                      <a:pt x="190" y="169"/>
                    </a:lnTo>
                    <a:lnTo>
                      <a:pt x="200" y="151"/>
                    </a:lnTo>
                    <a:lnTo>
                      <a:pt x="211" y="133"/>
                    </a:lnTo>
                    <a:lnTo>
                      <a:pt x="219" y="116"/>
                    </a:lnTo>
                    <a:lnTo>
                      <a:pt x="226" y="103"/>
                    </a:lnTo>
                    <a:lnTo>
                      <a:pt x="230" y="95"/>
                    </a:lnTo>
                    <a:lnTo>
                      <a:pt x="231" y="91"/>
                    </a:lnTo>
                    <a:lnTo>
                      <a:pt x="195" y="175"/>
                    </a:lnTo>
                    <a:lnTo>
                      <a:pt x="185" y="200"/>
                    </a:lnTo>
                    <a:lnTo>
                      <a:pt x="182" y="216"/>
                    </a:lnTo>
                    <a:lnTo>
                      <a:pt x="185" y="227"/>
                    </a:lnTo>
                    <a:lnTo>
                      <a:pt x="192" y="234"/>
                    </a:lnTo>
                    <a:lnTo>
                      <a:pt x="201" y="236"/>
                    </a:lnTo>
                    <a:lnTo>
                      <a:pt x="212" y="236"/>
                    </a:lnTo>
                    <a:lnTo>
                      <a:pt x="223" y="234"/>
                    </a:lnTo>
                    <a:lnTo>
                      <a:pt x="232" y="232"/>
                    </a:lnTo>
                    <a:lnTo>
                      <a:pt x="238" y="229"/>
                    </a:lnTo>
                    <a:lnTo>
                      <a:pt x="242" y="228"/>
                    </a:lnTo>
                    <a:lnTo>
                      <a:pt x="474" y="41"/>
                    </a:lnTo>
                    <a:lnTo>
                      <a:pt x="250" y="242"/>
                    </a:lnTo>
                    <a:lnTo>
                      <a:pt x="254" y="257"/>
                    </a:lnTo>
                    <a:lnTo>
                      <a:pt x="266" y="263"/>
                    </a:lnTo>
                    <a:lnTo>
                      <a:pt x="284" y="261"/>
                    </a:lnTo>
                    <a:lnTo>
                      <a:pt x="307" y="254"/>
                    </a:lnTo>
                    <a:lnTo>
                      <a:pt x="333" y="244"/>
                    </a:lnTo>
                    <a:lnTo>
                      <a:pt x="359" y="230"/>
                    </a:lnTo>
                    <a:lnTo>
                      <a:pt x="383" y="217"/>
                    </a:lnTo>
                    <a:lnTo>
                      <a:pt x="403" y="206"/>
                    </a:lnTo>
                    <a:lnTo>
                      <a:pt x="416" y="197"/>
                    </a:lnTo>
                    <a:lnTo>
                      <a:pt x="421" y="194"/>
                    </a:lnTo>
                    <a:lnTo>
                      <a:pt x="104" y="406"/>
                    </a:lnTo>
                    <a:lnTo>
                      <a:pt x="101" y="408"/>
                    </a:lnTo>
                    <a:lnTo>
                      <a:pt x="97" y="410"/>
                    </a:lnTo>
                    <a:lnTo>
                      <a:pt x="91" y="412"/>
                    </a:lnTo>
                    <a:lnTo>
                      <a:pt x="82" y="415"/>
                    </a:lnTo>
                    <a:lnTo>
                      <a:pt x="74" y="415"/>
                    </a:lnTo>
                    <a:lnTo>
                      <a:pt x="64" y="415"/>
                    </a:lnTo>
                    <a:lnTo>
                      <a:pt x="56" y="410"/>
                    </a:lnTo>
                    <a:lnTo>
                      <a:pt x="49" y="403"/>
                    </a:lnTo>
                    <a:lnTo>
                      <a:pt x="44" y="391"/>
                    </a:lnTo>
                    <a:lnTo>
                      <a:pt x="42" y="374"/>
                    </a:lnTo>
                    <a:lnTo>
                      <a:pt x="42" y="373"/>
                    </a:lnTo>
                    <a:lnTo>
                      <a:pt x="42" y="368"/>
                    </a:lnTo>
                    <a:lnTo>
                      <a:pt x="41" y="362"/>
                    </a:lnTo>
                    <a:lnTo>
                      <a:pt x="38" y="354"/>
                    </a:lnTo>
                    <a:lnTo>
                      <a:pt x="36" y="346"/>
                    </a:lnTo>
                    <a:lnTo>
                      <a:pt x="32" y="336"/>
                    </a:lnTo>
                    <a:lnTo>
                      <a:pt x="26" y="327"/>
                    </a:lnTo>
                    <a:lnTo>
                      <a:pt x="20" y="320"/>
                    </a:lnTo>
                    <a:lnTo>
                      <a:pt x="11" y="314"/>
                    </a:lnTo>
                    <a:lnTo>
                      <a:pt x="0" y="310"/>
                    </a:lnTo>
                    <a:lnTo>
                      <a:pt x="0" y="309"/>
                    </a:lnTo>
                    <a:close/>
                  </a:path>
                </a:pathLst>
              </a:custGeom>
              <a:solidFill>
                <a:srgbClr val="FFDFEB"/>
              </a:solidFill>
              <a:ln w="9525">
                <a:noFill/>
                <a:round/>
                <a:headEnd/>
                <a:tailEnd/>
              </a:ln>
            </p:spPr>
            <p:txBody>
              <a:bodyPr/>
              <a:lstStyle/>
              <a:p>
                <a:endParaRPr lang="tr-TR"/>
              </a:p>
            </p:txBody>
          </p:sp>
          <p:sp>
            <p:nvSpPr>
              <p:cNvPr id="40022" name="Freeform 85"/>
              <p:cNvSpPr>
                <a:spLocks/>
              </p:cNvSpPr>
              <p:nvPr/>
            </p:nvSpPr>
            <p:spPr bwMode="auto">
              <a:xfrm rot="506214">
                <a:off x="4655" y="1896"/>
                <a:ext cx="147" cy="127"/>
              </a:xfrm>
              <a:custGeom>
                <a:avLst/>
                <a:gdLst>
                  <a:gd name="T0" fmla="*/ 0 w 469"/>
                  <a:gd name="T1" fmla="*/ 0 h 409"/>
                  <a:gd name="T2" fmla="*/ 0 w 469"/>
                  <a:gd name="T3" fmla="*/ 0 h 409"/>
                  <a:gd name="T4" fmla="*/ 0 w 469"/>
                  <a:gd name="T5" fmla="*/ 0 h 409"/>
                  <a:gd name="T6" fmla="*/ 0 w 469"/>
                  <a:gd name="T7" fmla="*/ 0 h 409"/>
                  <a:gd name="T8" fmla="*/ 0 w 469"/>
                  <a:gd name="T9" fmla="*/ 0 h 409"/>
                  <a:gd name="T10" fmla="*/ 0 w 469"/>
                  <a:gd name="T11" fmla="*/ 0 h 409"/>
                  <a:gd name="T12" fmla="*/ 0 w 469"/>
                  <a:gd name="T13" fmla="*/ 0 h 409"/>
                  <a:gd name="T14" fmla="*/ 0 w 469"/>
                  <a:gd name="T15" fmla="*/ 0 h 409"/>
                  <a:gd name="T16" fmla="*/ 0 w 469"/>
                  <a:gd name="T17" fmla="*/ 0 h 409"/>
                  <a:gd name="T18" fmla="*/ 0 w 469"/>
                  <a:gd name="T19" fmla="*/ 0 h 409"/>
                  <a:gd name="T20" fmla="*/ 0 w 469"/>
                  <a:gd name="T21" fmla="*/ 0 h 409"/>
                  <a:gd name="T22" fmla="*/ 0 w 469"/>
                  <a:gd name="T23" fmla="*/ 0 h 409"/>
                  <a:gd name="T24" fmla="*/ 0 w 469"/>
                  <a:gd name="T25" fmla="*/ 0 h 409"/>
                  <a:gd name="T26" fmla="*/ 0 w 469"/>
                  <a:gd name="T27" fmla="*/ 0 h 409"/>
                  <a:gd name="T28" fmla="*/ 0 w 469"/>
                  <a:gd name="T29" fmla="*/ 0 h 409"/>
                  <a:gd name="T30" fmla="*/ 0 w 469"/>
                  <a:gd name="T31" fmla="*/ 0 h 409"/>
                  <a:gd name="T32" fmla="*/ 0 w 469"/>
                  <a:gd name="T33" fmla="*/ 0 h 409"/>
                  <a:gd name="T34" fmla="*/ 0 w 469"/>
                  <a:gd name="T35" fmla="*/ 0 h 409"/>
                  <a:gd name="T36" fmla="*/ 0 w 469"/>
                  <a:gd name="T37" fmla="*/ 0 h 409"/>
                  <a:gd name="T38" fmla="*/ 0 w 469"/>
                  <a:gd name="T39" fmla="*/ 0 h 409"/>
                  <a:gd name="T40" fmla="*/ 0 w 469"/>
                  <a:gd name="T41" fmla="*/ 0 h 409"/>
                  <a:gd name="T42" fmla="*/ 0 w 469"/>
                  <a:gd name="T43" fmla="*/ 0 h 409"/>
                  <a:gd name="T44" fmla="*/ 0 w 469"/>
                  <a:gd name="T45" fmla="*/ 0 h 409"/>
                  <a:gd name="T46" fmla="*/ 0 w 469"/>
                  <a:gd name="T47" fmla="*/ 0 h 409"/>
                  <a:gd name="T48" fmla="*/ 0 w 469"/>
                  <a:gd name="T49" fmla="*/ 0 h 409"/>
                  <a:gd name="T50" fmla="*/ 0 w 469"/>
                  <a:gd name="T51" fmla="*/ 0 h 409"/>
                  <a:gd name="T52" fmla="*/ 0 w 469"/>
                  <a:gd name="T53" fmla="*/ 0 h 409"/>
                  <a:gd name="T54" fmla="*/ 0 w 469"/>
                  <a:gd name="T55" fmla="*/ 0 h 409"/>
                  <a:gd name="T56" fmla="*/ 0 w 469"/>
                  <a:gd name="T57" fmla="*/ 0 h 409"/>
                  <a:gd name="T58" fmla="*/ 0 w 469"/>
                  <a:gd name="T59" fmla="*/ 0 h 409"/>
                  <a:gd name="T60" fmla="*/ 0 w 469"/>
                  <a:gd name="T61" fmla="*/ 0 h 409"/>
                  <a:gd name="T62" fmla="*/ 0 w 469"/>
                  <a:gd name="T63" fmla="*/ 0 h 409"/>
                  <a:gd name="T64" fmla="*/ 0 w 469"/>
                  <a:gd name="T65" fmla="*/ 0 h 409"/>
                  <a:gd name="T66" fmla="*/ 0 w 469"/>
                  <a:gd name="T67" fmla="*/ 0 h 409"/>
                  <a:gd name="T68" fmla="*/ 0 w 469"/>
                  <a:gd name="T69" fmla="*/ 0 h 409"/>
                  <a:gd name="T70" fmla="*/ 0 w 469"/>
                  <a:gd name="T71" fmla="*/ 0 h 409"/>
                  <a:gd name="T72" fmla="*/ 0 w 469"/>
                  <a:gd name="T73" fmla="*/ 0 h 409"/>
                  <a:gd name="T74" fmla="*/ 0 w 469"/>
                  <a:gd name="T75" fmla="*/ 0 h 409"/>
                  <a:gd name="T76" fmla="*/ 0 w 469"/>
                  <a:gd name="T77" fmla="*/ 0 h 409"/>
                  <a:gd name="T78" fmla="*/ 0 w 469"/>
                  <a:gd name="T79" fmla="*/ 0 h 409"/>
                  <a:gd name="T80" fmla="*/ 0 w 469"/>
                  <a:gd name="T81" fmla="*/ 0 h 409"/>
                  <a:gd name="T82" fmla="*/ 0 w 469"/>
                  <a:gd name="T83" fmla="*/ 0 h 409"/>
                  <a:gd name="T84" fmla="*/ 0 w 469"/>
                  <a:gd name="T85" fmla="*/ 0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9"/>
                  <a:gd name="T130" fmla="*/ 0 h 409"/>
                  <a:gd name="T131" fmla="*/ 469 w 469"/>
                  <a:gd name="T132" fmla="*/ 409 h 4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9" h="409">
                    <a:moveTo>
                      <a:pt x="0" y="304"/>
                    </a:moveTo>
                    <a:lnTo>
                      <a:pt x="59" y="0"/>
                    </a:lnTo>
                    <a:lnTo>
                      <a:pt x="48" y="38"/>
                    </a:lnTo>
                    <a:lnTo>
                      <a:pt x="42" y="72"/>
                    </a:lnTo>
                    <a:lnTo>
                      <a:pt x="40" y="102"/>
                    </a:lnTo>
                    <a:lnTo>
                      <a:pt x="40" y="129"/>
                    </a:lnTo>
                    <a:lnTo>
                      <a:pt x="43" y="152"/>
                    </a:lnTo>
                    <a:lnTo>
                      <a:pt x="47" y="170"/>
                    </a:lnTo>
                    <a:lnTo>
                      <a:pt x="53" y="185"/>
                    </a:lnTo>
                    <a:lnTo>
                      <a:pt x="56" y="196"/>
                    </a:lnTo>
                    <a:lnTo>
                      <a:pt x="60" y="202"/>
                    </a:lnTo>
                    <a:lnTo>
                      <a:pt x="61" y="204"/>
                    </a:lnTo>
                    <a:lnTo>
                      <a:pt x="72" y="197"/>
                    </a:lnTo>
                    <a:lnTo>
                      <a:pt x="81" y="184"/>
                    </a:lnTo>
                    <a:lnTo>
                      <a:pt x="90" y="166"/>
                    </a:lnTo>
                    <a:lnTo>
                      <a:pt x="97" y="146"/>
                    </a:lnTo>
                    <a:lnTo>
                      <a:pt x="103" y="124"/>
                    </a:lnTo>
                    <a:lnTo>
                      <a:pt x="107" y="104"/>
                    </a:lnTo>
                    <a:lnTo>
                      <a:pt x="111" y="85"/>
                    </a:lnTo>
                    <a:lnTo>
                      <a:pt x="113" y="69"/>
                    </a:lnTo>
                    <a:lnTo>
                      <a:pt x="116" y="58"/>
                    </a:lnTo>
                    <a:lnTo>
                      <a:pt x="116" y="54"/>
                    </a:lnTo>
                    <a:lnTo>
                      <a:pt x="106" y="105"/>
                    </a:lnTo>
                    <a:lnTo>
                      <a:pt x="103" y="145"/>
                    </a:lnTo>
                    <a:lnTo>
                      <a:pt x="103" y="173"/>
                    </a:lnTo>
                    <a:lnTo>
                      <a:pt x="106" y="193"/>
                    </a:lnTo>
                    <a:lnTo>
                      <a:pt x="112" y="206"/>
                    </a:lnTo>
                    <a:lnTo>
                      <a:pt x="119" y="214"/>
                    </a:lnTo>
                    <a:lnTo>
                      <a:pt x="127" y="216"/>
                    </a:lnTo>
                    <a:lnTo>
                      <a:pt x="134" y="217"/>
                    </a:lnTo>
                    <a:lnTo>
                      <a:pt x="138" y="216"/>
                    </a:lnTo>
                    <a:lnTo>
                      <a:pt x="140" y="215"/>
                    </a:lnTo>
                    <a:lnTo>
                      <a:pt x="152" y="209"/>
                    </a:lnTo>
                    <a:lnTo>
                      <a:pt x="164" y="198"/>
                    </a:lnTo>
                    <a:lnTo>
                      <a:pt x="175" y="183"/>
                    </a:lnTo>
                    <a:lnTo>
                      <a:pt x="187" y="166"/>
                    </a:lnTo>
                    <a:lnTo>
                      <a:pt x="198" y="148"/>
                    </a:lnTo>
                    <a:lnTo>
                      <a:pt x="209" y="130"/>
                    </a:lnTo>
                    <a:lnTo>
                      <a:pt x="217" y="114"/>
                    </a:lnTo>
                    <a:lnTo>
                      <a:pt x="223" y="101"/>
                    </a:lnTo>
                    <a:lnTo>
                      <a:pt x="228" y="92"/>
                    </a:lnTo>
                    <a:lnTo>
                      <a:pt x="229" y="89"/>
                    </a:lnTo>
                    <a:lnTo>
                      <a:pt x="192" y="172"/>
                    </a:lnTo>
                    <a:lnTo>
                      <a:pt x="183" y="196"/>
                    </a:lnTo>
                    <a:lnTo>
                      <a:pt x="180" y="212"/>
                    </a:lnTo>
                    <a:lnTo>
                      <a:pt x="183" y="224"/>
                    </a:lnTo>
                    <a:lnTo>
                      <a:pt x="189" y="230"/>
                    </a:lnTo>
                    <a:lnTo>
                      <a:pt x="198" y="233"/>
                    </a:lnTo>
                    <a:lnTo>
                      <a:pt x="209" y="233"/>
                    </a:lnTo>
                    <a:lnTo>
                      <a:pt x="221" y="230"/>
                    </a:lnTo>
                    <a:lnTo>
                      <a:pt x="229" y="228"/>
                    </a:lnTo>
                    <a:lnTo>
                      <a:pt x="236" y="225"/>
                    </a:lnTo>
                    <a:lnTo>
                      <a:pt x="239" y="224"/>
                    </a:lnTo>
                    <a:lnTo>
                      <a:pt x="469" y="40"/>
                    </a:lnTo>
                    <a:lnTo>
                      <a:pt x="248" y="239"/>
                    </a:lnTo>
                    <a:lnTo>
                      <a:pt x="250" y="254"/>
                    </a:lnTo>
                    <a:lnTo>
                      <a:pt x="262" y="259"/>
                    </a:lnTo>
                    <a:lnTo>
                      <a:pt x="280" y="258"/>
                    </a:lnTo>
                    <a:lnTo>
                      <a:pt x="304" y="250"/>
                    </a:lnTo>
                    <a:lnTo>
                      <a:pt x="329" y="240"/>
                    </a:lnTo>
                    <a:lnTo>
                      <a:pt x="355" y="227"/>
                    </a:lnTo>
                    <a:lnTo>
                      <a:pt x="379" y="214"/>
                    </a:lnTo>
                    <a:lnTo>
                      <a:pt x="398" y="203"/>
                    </a:lnTo>
                    <a:lnTo>
                      <a:pt x="411" y="195"/>
                    </a:lnTo>
                    <a:lnTo>
                      <a:pt x="416" y="191"/>
                    </a:lnTo>
                    <a:lnTo>
                      <a:pt x="102" y="401"/>
                    </a:lnTo>
                    <a:lnTo>
                      <a:pt x="100" y="401"/>
                    </a:lnTo>
                    <a:lnTo>
                      <a:pt x="96" y="404"/>
                    </a:lnTo>
                    <a:lnTo>
                      <a:pt x="90" y="406"/>
                    </a:lnTo>
                    <a:lnTo>
                      <a:pt x="81" y="409"/>
                    </a:lnTo>
                    <a:lnTo>
                      <a:pt x="73" y="409"/>
                    </a:lnTo>
                    <a:lnTo>
                      <a:pt x="65" y="409"/>
                    </a:lnTo>
                    <a:lnTo>
                      <a:pt x="56" y="404"/>
                    </a:lnTo>
                    <a:lnTo>
                      <a:pt x="49" y="397"/>
                    </a:lnTo>
                    <a:lnTo>
                      <a:pt x="44" y="386"/>
                    </a:lnTo>
                    <a:lnTo>
                      <a:pt x="42" y="369"/>
                    </a:lnTo>
                    <a:lnTo>
                      <a:pt x="42" y="367"/>
                    </a:lnTo>
                    <a:lnTo>
                      <a:pt x="42" y="363"/>
                    </a:lnTo>
                    <a:lnTo>
                      <a:pt x="41" y="356"/>
                    </a:lnTo>
                    <a:lnTo>
                      <a:pt x="40" y="348"/>
                    </a:lnTo>
                    <a:lnTo>
                      <a:pt x="36" y="340"/>
                    </a:lnTo>
                    <a:lnTo>
                      <a:pt x="32" y="330"/>
                    </a:lnTo>
                    <a:lnTo>
                      <a:pt x="26" y="322"/>
                    </a:lnTo>
                    <a:lnTo>
                      <a:pt x="21" y="313"/>
                    </a:lnTo>
                    <a:lnTo>
                      <a:pt x="11" y="308"/>
                    </a:lnTo>
                    <a:lnTo>
                      <a:pt x="0" y="304"/>
                    </a:lnTo>
                    <a:close/>
                  </a:path>
                </a:pathLst>
              </a:custGeom>
              <a:solidFill>
                <a:srgbClr val="FFE2ED"/>
              </a:solidFill>
              <a:ln w="9525">
                <a:noFill/>
                <a:round/>
                <a:headEnd/>
                <a:tailEnd/>
              </a:ln>
            </p:spPr>
            <p:txBody>
              <a:bodyPr/>
              <a:lstStyle/>
              <a:p>
                <a:endParaRPr lang="tr-TR"/>
              </a:p>
            </p:txBody>
          </p:sp>
          <p:sp>
            <p:nvSpPr>
              <p:cNvPr id="40023" name="Freeform 86"/>
              <p:cNvSpPr>
                <a:spLocks/>
              </p:cNvSpPr>
              <p:nvPr/>
            </p:nvSpPr>
            <p:spPr bwMode="auto">
              <a:xfrm rot="506214">
                <a:off x="4656" y="1897"/>
                <a:ext cx="144" cy="126"/>
              </a:xfrm>
              <a:custGeom>
                <a:avLst/>
                <a:gdLst>
                  <a:gd name="T0" fmla="*/ 0 w 464"/>
                  <a:gd name="T1" fmla="*/ 0 h 406"/>
                  <a:gd name="T2" fmla="*/ 0 w 464"/>
                  <a:gd name="T3" fmla="*/ 0 h 406"/>
                  <a:gd name="T4" fmla="*/ 0 w 464"/>
                  <a:gd name="T5" fmla="*/ 0 h 406"/>
                  <a:gd name="T6" fmla="*/ 0 w 464"/>
                  <a:gd name="T7" fmla="*/ 0 h 406"/>
                  <a:gd name="T8" fmla="*/ 0 w 464"/>
                  <a:gd name="T9" fmla="*/ 0 h 406"/>
                  <a:gd name="T10" fmla="*/ 0 w 464"/>
                  <a:gd name="T11" fmla="*/ 0 h 406"/>
                  <a:gd name="T12" fmla="*/ 0 w 464"/>
                  <a:gd name="T13" fmla="*/ 0 h 406"/>
                  <a:gd name="T14" fmla="*/ 0 w 464"/>
                  <a:gd name="T15" fmla="*/ 0 h 406"/>
                  <a:gd name="T16" fmla="*/ 0 w 464"/>
                  <a:gd name="T17" fmla="*/ 0 h 406"/>
                  <a:gd name="T18" fmla="*/ 0 w 464"/>
                  <a:gd name="T19" fmla="*/ 0 h 406"/>
                  <a:gd name="T20" fmla="*/ 0 w 464"/>
                  <a:gd name="T21" fmla="*/ 0 h 406"/>
                  <a:gd name="T22" fmla="*/ 0 w 464"/>
                  <a:gd name="T23" fmla="*/ 0 h 406"/>
                  <a:gd name="T24" fmla="*/ 0 w 464"/>
                  <a:gd name="T25" fmla="*/ 0 h 406"/>
                  <a:gd name="T26" fmla="*/ 0 w 464"/>
                  <a:gd name="T27" fmla="*/ 0 h 406"/>
                  <a:gd name="T28" fmla="*/ 0 w 464"/>
                  <a:gd name="T29" fmla="*/ 0 h 406"/>
                  <a:gd name="T30" fmla="*/ 0 w 464"/>
                  <a:gd name="T31" fmla="*/ 0 h 406"/>
                  <a:gd name="T32" fmla="*/ 0 w 464"/>
                  <a:gd name="T33" fmla="*/ 0 h 406"/>
                  <a:gd name="T34" fmla="*/ 0 w 464"/>
                  <a:gd name="T35" fmla="*/ 0 h 406"/>
                  <a:gd name="T36" fmla="*/ 0 w 464"/>
                  <a:gd name="T37" fmla="*/ 0 h 406"/>
                  <a:gd name="T38" fmla="*/ 0 w 464"/>
                  <a:gd name="T39" fmla="*/ 0 h 406"/>
                  <a:gd name="T40" fmla="*/ 0 w 464"/>
                  <a:gd name="T41" fmla="*/ 0 h 406"/>
                  <a:gd name="T42" fmla="*/ 0 w 464"/>
                  <a:gd name="T43" fmla="*/ 0 h 406"/>
                  <a:gd name="T44" fmla="*/ 0 w 464"/>
                  <a:gd name="T45" fmla="*/ 0 h 406"/>
                  <a:gd name="T46" fmla="*/ 0 w 464"/>
                  <a:gd name="T47" fmla="*/ 0 h 406"/>
                  <a:gd name="T48" fmla="*/ 0 w 464"/>
                  <a:gd name="T49" fmla="*/ 0 h 406"/>
                  <a:gd name="T50" fmla="*/ 0 w 464"/>
                  <a:gd name="T51" fmla="*/ 0 h 406"/>
                  <a:gd name="T52" fmla="*/ 0 w 464"/>
                  <a:gd name="T53" fmla="*/ 0 h 406"/>
                  <a:gd name="T54" fmla="*/ 0 w 464"/>
                  <a:gd name="T55" fmla="*/ 0 h 406"/>
                  <a:gd name="T56" fmla="*/ 0 w 464"/>
                  <a:gd name="T57" fmla="*/ 0 h 406"/>
                  <a:gd name="T58" fmla="*/ 0 w 464"/>
                  <a:gd name="T59" fmla="*/ 0 h 406"/>
                  <a:gd name="T60" fmla="*/ 0 w 464"/>
                  <a:gd name="T61" fmla="*/ 0 h 406"/>
                  <a:gd name="T62" fmla="*/ 0 w 464"/>
                  <a:gd name="T63" fmla="*/ 0 h 406"/>
                  <a:gd name="T64" fmla="*/ 0 w 464"/>
                  <a:gd name="T65" fmla="*/ 0 h 406"/>
                  <a:gd name="T66" fmla="*/ 0 w 464"/>
                  <a:gd name="T67" fmla="*/ 0 h 406"/>
                  <a:gd name="T68" fmla="*/ 0 w 464"/>
                  <a:gd name="T69" fmla="*/ 0 h 406"/>
                  <a:gd name="T70" fmla="*/ 0 w 464"/>
                  <a:gd name="T71" fmla="*/ 0 h 406"/>
                  <a:gd name="T72" fmla="*/ 0 w 464"/>
                  <a:gd name="T73" fmla="*/ 0 h 406"/>
                  <a:gd name="T74" fmla="*/ 0 w 464"/>
                  <a:gd name="T75" fmla="*/ 0 h 406"/>
                  <a:gd name="T76" fmla="*/ 0 w 464"/>
                  <a:gd name="T77" fmla="*/ 0 h 406"/>
                  <a:gd name="T78" fmla="*/ 0 w 464"/>
                  <a:gd name="T79" fmla="*/ 0 h 406"/>
                  <a:gd name="T80" fmla="*/ 0 w 464"/>
                  <a:gd name="T81" fmla="*/ 0 h 406"/>
                  <a:gd name="T82" fmla="*/ 0 w 464"/>
                  <a:gd name="T83" fmla="*/ 0 h 406"/>
                  <a:gd name="T84" fmla="*/ 0 w 464"/>
                  <a:gd name="T85" fmla="*/ 0 h 406"/>
                  <a:gd name="T86" fmla="*/ 0 w 464"/>
                  <a:gd name="T87" fmla="*/ 0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4"/>
                  <a:gd name="T133" fmla="*/ 0 h 406"/>
                  <a:gd name="T134" fmla="*/ 464 w 464"/>
                  <a:gd name="T135" fmla="*/ 406 h 4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4" h="406">
                    <a:moveTo>
                      <a:pt x="0" y="300"/>
                    </a:moveTo>
                    <a:lnTo>
                      <a:pt x="58" y="0"/>
                    </a:lnTo>
                    <a:lnTo>
                      <a:pt x="47" y="38"/>
                    </a:lnTo>
                    <a:lnTo>
                      <a:pt x="41" y="72"/>
                    </a:lnTo>
                    <a:lnTo>
                      <a:pt x="39" y="102"/>
                    </a:lnTo>
                    <a:lnTo>
                      <a:pt x="39" y="129"/>
                    </a:lnTo>
                    <a:lnTo>
                      <a:pt x="42" y="151"/>
                    </a:lnTo>
                    <a:lnTo>
                      <a:pt x="46" y="169"/>
                    </a:lnTo>
                    <a:lnTo>
                      <a:pt x="50" y="184"/>
                    </a:lnTo>
                    <a:lnTo>
                      <a:pt x="55" y="194"/>
                    </a:lnTo>
                    <a:lnTo>
                      <a:pt x="59" y="201"/>
                    </a:lnTo>
                    <a:lnTo>
                      <a:pt x="60" y="202"/>
                    </a:lnTo>
                    <a:lnTo>
                      <a:pt x="71" y="196"/>
                    </a:lnTo>
                    <a:lnTo>
                      <a:pt x="80" y="183"/>
                    </a:lnTo>
                    <a:lnTo>
                      <a:pt x="87" y="165"/>
                    </a:lnTo>
                    <a:lnTo>
                      <a:pt x="95" y="146"/>
                    </a:lnTo>
                    <a:lnTo>
                      <a:pt x="101" y="125"/>
                    </a:lnTo>
                    <a:lnTo>
                      <a:pt x="105" y="104"/>
                    </a:lnTo>
                    <a:lnTo>
                      <a:pt x="110" y="85"/>
                    </a:lnTo>
                    <a:lnTo>
                      <a:pt x="112" y="69"/>
                    </a:lnTo>
                    <a:lnTo>
                      <a:pt x="114" y="58"/>
                    </a:lnTo>
                    <a:lnTo>
                      <a:pt x="115" y="55"/>
                    </a:lnTo>
                    <a:lnTo>
                      <a:pt x="105" y="105"/>
                    </a:lnTo>
                    <a:lnTo>
                      <a:pt x="101" y="144"/>
                    </a:lnTo>
                    <a:lnTo>
                      <a:pt x="102" y="173"/>
                    </a:lnTo>
                    <a:lnTo>
                      <a:pt x="105" y="192"/>
                    </a:lnTo>
                    <a:lnTo>
                      <a:pt x="110" y="205"/>
                    </a:lnTo>
                    <a:lnTo>
                      <a:pt x="117" y="212"/>
                    </a:lnTo>
                    <a:lnTo>
                      <a:pt x="126" y="215"/>
                    </a:lnTo>
                    <a:lnTo>
                      <a:pt x="132" y="215"/>
                    </a:lnTo>
                    <a:lnTo>
                      <a:pt x="136" y="214"/>
                    </a:lnTo>
                    <a:lnTo>
                      <a:pt x="137" y="214"/>
                    </a:lnTo>
                    <a:lnTo>
                      <a:pt x="149" y="208"/>
                    </a:lnTo>
                    <a:lnTo>
                      <a:pt x="161" y="196"/>
                    </a:lnTo>
                    <a:lnTo>
                      <a:pt x="173" y="182"/>
                    </a:lnTo>
                    <a:lnTo>
                      <a:pt x="185" y="165"/>
                    </a:lnTo>
                    <a:lnTo>
                      <a:pt x="196" y="148"/>
                    </a:lnTo>
                    <a:lnTo>
                      <a:pt x="205" y="130"/>
                    </a:lnTo>
                    <a:lnTo>
                      <a:pt x="214" y="114"/>
                    </a:lnTo>
                    <a:lnTo>
                      <a:pt x="221" y="101"/>
                    </a:lnTo>
                    <a:lnTo>
                      <a:pt x="224" y="93"/>
                    </a:lnTo>
                    <a:lnTo>
                      <a:pt x="227" y="89"/>
                    </a:lnTo>
                    <a:lnTo>
                      <a:pt x="190" y="171"/>
                    </a:lnTo>
                    <a:lnTo>
                      <a:pt x="180" y="195"/>
                    </a:lnTo>
                    <a:lnTo>
                      <a:pt x="178" y="212"/>
                    </a:lnTo>
                    <a:lnTo>
                      <a:pt x="180" y="222"/>
                    </a:lnTo>
                    <a:lnTo>
                      <a:pt x="186" y="228"/>
                    </a:lnTo>
                    <a:lnTo>
                      <a:pt x="196" y="232"/>
                    </a:lnTo>
                    <a:lnTo>
                      <a:pt x="207" y="231"/>
                    </a:lnTo>
                    <a:lnTo>
                      <a:pt x="217" y="230"/>
                    </a:lnTo>
                    <a:lnTo>
                      <a:pt x="227" y="227"/>
                    </a:lnTo>
                    <a:lnTo>
                      <a:pt x="234" y="225"/>
                    </a:lnTo>
                    <a:lnTo>
                      <a:pt x="236" y="224"/>
                    </a:lnTo>
                    <a:lnTo>
                      <a:pt x="464" y="41"/>
                    </a:lnTo>
                    <a:lnTo>
                      <a:pt x="245" y="238"/>
                    </a:lnTo>
                    <a:lnTo>
                      <a:pt x="248" y="252"/>
                    </a:lnTo>
                    <a:lnTo>
                      <a:pt x="259" y="258"/>
                    </a:lnTo>
                    <a:lnTo>
                      <a:pt x="278" y="256"/>
                    </a:lnTo>
                    <a:lnTo>
                      <a:pt x="301" y="249"/>
                    </a:lnTo>
                    <a:lnTo>
                      <a:pt x="326" y="238"/>
                    </a:lnTo>
                    <a:lnTo>
                      <a:pt x="351" y="226"/>
                    </a:lnTo>
                    <a:lnTo>
                      <a:pt x="375" y="213"/>
                    </a:lnTo>
                    <a:lnTo>
                      <a:pt x="394" y="201"/>
                    </a:lnTo>
                    <a:lnTo>
                      <a:pt x="407" y="193"/>
                    </a:lnTo>
                    <a:lnTo>
                      <a:pt x="412" y="190"/>
                    </a:lnTo>
                    <a:lnTo>
                      <a:pt x="101" y="397"/>
                    </a:lnTo>
                    <a:lnTo>
                      <a:pt x="99" y="397"/>
                    </a:lnTo>
                    <a:lnTo>
                      <a:pt x="95" y="400"/>
                    </a:lnTo>
                    <a:lnTo>
                      <a:pt x="89" y="402"/>
                    </a:lnTo>
                    <a:lnTo>
                      <a:pt x="81" y="404"/>
                    </a:lnTo>
                    <a:lnTo>
                      <a:pt x="73" y="406"/>
                    </a:lnTo>
                    <a:lnTo>
                      <a:pt x="65" y="404"/>
                    </a:lnTo>
                    <a:lnTo>
                      <a:pt x="56" y="400"/>
                    </a:lnTo>
                    <a:lnTo>
                      <a:pt x="49" y="392"/>
                    </a:lnTo>
                    <a:lnTo>
                      <a:pt x="45" y="382"/>
                    </a:lnTo>
                    <a:lnTo>
                      <a:pt x="43" y="365"/>
                    </a:lnTo>
                    <a:lnTo>
                      <a:pt x="43" y="364"/>
                    </a:lnTo>
                    <a:lnTo>
                      <a:pt x="42" y="359"/>
                    </a:lnTo>
                    <a:lnTo>
                      <a:pt x="41" y="353"/>
                    </a:lnTo>
                    <a:lnTo>
                      <a:pt x="40" y="345"/>
                    </a:lnTo>
                    <a:lnTo>
                      <a:pt x="36" y="335"/>
                    </a:lnTo>
                    <a:lnTo>
                      <a:pt x="33" y="327"/>
                    </a:lnTo>
                    <a:lnTo>
                      <a:pt x="27" y="318"/>
                    </a:lnTo>
                    <a:lnTo>
                      <a:pt x="21" y="310"/>
                    </a:lnTo>
                    <a:lnTo>
                      <a:pt x="11" y="305"/>
                    </a:lnTo>
                    <a:lnTo>
                      <a:pt x="0" y="301"/>
                    </a:lnTo>
                    <a:lnTo>
                      <a:pt x="0" y="300"/>
                    </a:lnTo>
                    <a:close/>
                  </a:path>
                </a:pathLst>
              </a:custGeom>
              <a:solidFill>
                <a:srgbClr val="FFE5EF"/>
              </a:solidFill>
              <a:ln w="9525">
                <a:noFill/>
                <a:round/>
                <a:headEnd/>
                <a:tailEnd/>
              </a:ln>
            </p:spPr>
            <p:txBody>
              <a:bodyPr/>
              <a:lstStyle/>
              <a:p>
                <a:endParaRPr lang="tr-TR"/>
              </a:p>
            </p:txBody>
          </p:sp>
          <p:sp>
            <p:nvSpPr>
              <p:cNvPr id="40024" name="Freeform 87"/>
              <p:cNvSpPr>
                <a:spLocks/>
              </p:cNvSpPr>
              <p:nvPr/>
            </p:nvSpPr>
            <p:spPr bwMode="auto">
              <a:xfrm rot="506214">
                <a:off x="4656" y="1897"/>
                <a:ext cx="144" cy="126"/>
              </a:xfrm>
              <a:custGeom>
                <a:avLst/>
                <a:gdLst>
                  <a:gd name="T0" fmla="*/ 0 w 458"/>
                  <a:gd name="T1" fmla="*/ 0 h 400"/>
                  <a:gd name="T2" fmla="*/ 0 w 458"/>
                  <a:gd name="T3" fmla="*/ 0 h 400"/>
                  <a:gd name="T4" fmla="*/ 0 w 458"/>
                  <a:gd name="T5" fmla="*/ 0 h 400"/>
                  <a:gd name="T6" fmla="*/ 0 w 458"/>
                  <a:gd name="T7" fmla="*/ 0 h 400"/>
                  <a:gd name="T8" fmla="*/ 0 w 458"/>
                  <a:gd name="T9" fmla="*/ 0 h 400"/>
                  <a:gd name="T10" fmla="*/ 0 w 458"/>
                  <a:gd name="T11" fmla="*/ 0 h 400"/>
                  <a:gd name="T12" fmla="*/ 0 w 458"/>
                  <a:gd name="T13" fmla="*/ 0 h 400"/>
                  <a:gd name="T14" fmla="*/ 0 w 458"/>
                  <a:gd name="T15" fmla="*/ 0 h 400"/>
                  <a:gd name="T16" fmla="*/ 0 w 458"/>
                  <a:gd name="T17" fmla="*/ 0 h 400"/>
                  <a:gd name="T18" fmla="*/ 0 w 458"/>
                  <a:gd name="T19" fmla="*/ 0 h 400"/>
                  <a:gd name="T20" fmla="*/ 0 w 458"/>
                  <a:gd name="T21" fmla="*/ 0 h 400"/>
                  <a:gd name="T22" fmla="*/ 0 w 458"/>
                  <a:gd name="T23" fmla="*/ 0 h 400"/>
                  <a:gd name="T24" fmla="*/ 0 w 458"/>
                  <a:gd name="T25" fmla="*/ 0 h 400"/>
                  <a:gd name="T26" fmla="*/ 0 w 458"/>
                  <a:gd name="T27" fmla="*/ 0 h 400"/>
                  <a:gd name="T28" fmla="*/ 0 w 458"/>
                  <a:gd name="T29" fmla="*/ 0 h 400"/>
                  <a:gd name="T30" fmla="*/ 0 w 458"/>
                  <a:gd name="T31" fmla="*/ 0 h 400"/>
                  <a:gd name="T32" fmla="*/ 0 w 458"/>
                  <a:gd name="T33" fmla="*/ 0 h 400"/>
                  <a:gd name="T34" fmla="*/ 0 w 458"/>
                  <a:gd name="T35" fmla="*/ 0 h 400"/>
                  <a:gd name="T36" fmla="*/ 0 w 458"/>
                  <a:gd name="T37" fmla="*/ 0 h 400"/>
                  <a:gd name="T38" fmla="*/ 0 w 458"/>
                  <a:gd name="T39" fmla="*/ 0 h 400"/>
                  <a:gd name="T40" fmla="*/ 0 w 458"/>
                  <a:gd name="T41" fmla="*/ 0 h 400"/>
                  <a:gd name="T42" fmla="*/ 0 w 458"/>
                  <a:gd name="T43" fmla="*/ 0 h 400"/>
                  <a:gd name="T44" fmla="*/ 0 w 458"/>
                  <a:gd name="T45" fmla="*/ 0 h 400"/>
                  <a:gd name="T46" fmla="*/ 0 w 458"/>
                  <a:gd name="T47" fmla="*/ 0 h 400"/>
                  <a:gd name="T48" fmla="*/ 0 w 458"/>
                  <a:gd name="T49" fmla="*/ 0 h 400"/>
                  <a:gd name="T50" fmla="*/ 0 w 458"/>
                  <a:gd name="T51" fmla="*/ 0 h 400"/>
                  <a:gd name="T52" fmla="*/ 0 w 458"/>
                  <a:gd name="T53" fmla="*/ 0 h 400"/>
                  <a:gd name="T54" fmla="*/ 0 w 458"/>
                  <a:gd name="T55" fmla="*/ 0 h 400"/>
                  <a:gd name="T56" fmla="*/ 0 w 458"/>
                  <a:gd name="T57" fmla="*/ 0 h 400"/>
                  <a:gd name="T58" fmla="*/ 0 w 458"/>
                  <a:gd name="T59" fmla="*/ 0 h 400"/>
                  <a:gd name="T60" fmla="*/ 0 w 458"/>
                  <a:gd name="T61" fmla="*/ 0 h 400"/>
                  <a:gd name="T62" fmla="*/ 0 w 458"/>
                  <a:gd name="T63" fmla="*/ 0 h 400"/>
                  <a:gd name="T64" fmla="*/ 0 w 458"/>
                  <a:gd name="T65" fmla="*/ 0 h 400"/>
                  <a:gd name="T66" fmla="*/ 0 w 458"/>
                  <a:gd name="T67" fmla="*/ 0 h 400"/>
                  <a:gd name="T68" fmla="*/ 0 w 458"/>
                  <a:gd name="T69" fmla="*/ 0 h 400"/>
                  <a:gd name="T70" fmla="*/ 0 w 458"/>
                  <a:gd name="T71" fmla="*/ 0 h 400"/>
                  <a:gd name="T72" fmla="*/ 0 w 458"/>
                  <a:gd name="T73" fmla="*/ 0 h 400"/>
                  <a:gd name="T74" fmla="*/ 0 w 458"/>
                  <a:gd name="T75" fmla="*/ 0 h 400"/>
                  <a:gd name="T76" fmla="*/ 0 w 458"/>
                  <a:gd name="T77" fmla="*/ 0 h 400"/>
                  <a:gd name="T78" fmla="*/ 0 w 458"/>
                  <a:gd name="T79" fmla="*/ 0 h 400"/>
                  <a:gd name="T80" fmla="*/ 0 w 458"/>
                  <a:gd name="T81" fmla="*/ 0 h 400"/>
                  <a:gd name="T82" fmla="*/ 0 w 458"/>
                  <a:gd name="T83" fmla="*/ 0 h 400"/>
                  <a:gd name="T84" fmla="*/ 0 w 458"/>
                  <a:gd name="T85" fmla="*/ 0 h 400"/>
                  <a:gd name="T86" fmla="*/ 0 w 458"/>
                  <a:gd name="T87" fmla="*/ 0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8"/>
                  <a:gd name="T133" fmla="*/ 0 h 400"/>
                  <a:gd name="T134" fmla="*/ 458 w 458"/>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8" h="400">
                    <a:moveTo>
                      <a:pt x="0" y="296"/>
                    </a:moveTo>
                    <a:lnTo>
                      <a:pt x="56" y="0"/>
                    </a:lnTo>
                    <a:lnTo>
                      <a:pt x="45" y="38"/>
                    </a:lnTo>
                    <a:lnTo>
                      <a:pt x="39" y="71"/>
                    </a:lnTo>
                    <a:lnTo>
                      <a:pt x="37" y="101"/>
                    </a:lnTo>
                    <a:lnTo>
                      <a:pt x="37" y="127"/>
                    </a:lnTo>
                    <a:lnTo>
                      <a:pt x="40" y="150"/>
                    </a:lnTo>
                    <a:lnTo>
                      <a:pt x="44" y="167"/>
                    </a:lnTo>
                    <a:lnTo>
                      <a:pt x="48" y="182"/>
                    </a:lnTo>
                    <a:lnTo>
                      <a:pt x="53" y="192"/>
                    </a:lnTo>
                    <a:lnTo>
                      <a:pt x="57" y="198"/>
                    </a:lnTo>
                    <a:lnTo>
                      <a:pt x="58" y="201"/>
                    </a:lnTo>
                    <a:lnTo>
                      <a:pt x="69" y="194"/>
                    </a:lnTo>
                    <a:lnTo>
                      <a:pt x="77" y="182"/>
                    </a:lnTo>
                    <a:lnTo>
                      <a:pt x="85" y="164"/>
                    </a:lnTo>
                    <a:lnTo>
                      <a:pt x="93" y="145"/>
                    </a:lnTo>
                    <a:lnTo>
                      <a:pt x="99" y="123"/>
                    </a:lnTo>
                    <a:lnTo>
                      <a:pt x="103" y="102"/>
                    </a:lnTo>
                    <a:lnTo>
                      <a:pt x="107" y="84"/>
                    </a:lnTo>
                    <a:lnTo>
                      <a:pt x="109" y="69"/>
                    </a:lnTo>
                    <a:lnTo>
                      <a:pt x="112" y="58"/>
                    </a:lnTo>
                    <a:lnTo>
                      <a:pt x="112" y="54"/>
                    </a:lnTo>
                    <a:lnTo>
                      <a:pt x="102" y="103"/>
                    </a:lnTo>
                    <a:lnTo>
                      <a:pt x="99" y="142"/>
                    </a:lnTo>
                    <a:lnTo>
                      <a:pt x="99" y="170"/>
                    </a:lnTo>
                    <a:lnTo>
                      <a:pt x="102" y="190"/>
                    </a:lnTo>
                    <a:lnTo>
                      <a:pt x="108" y="203"/>
                    </a:lnTo>
                    <a:lnTo>
                      <a:pt x="115" y="210"/>
                    </a:lnTo>
                    <a:lnTo>
                      <a:pt x="122" y="213"/>
                    </a:lnTo>
                    <a:lnTo>
                      <a:pt x="128" y="214"/>
                    </a:lnTo>
                    <a:lnTo>
                      <a:pt x="133" y="213"/>
                    </a:lnTo>
                    <a:lnTo>
                      <a:pt x="135" y="211"/>
                    </a:lnTo>
                    <a:lnTo>
                      <a:pt x="146" y="205"/>
                    </a:lnTo>
                    <a:lnTo>
                      <a:pt x="158" y="195"/>
                    </a:lnTo>
                    <a:lnTo>
                      <a:pt x="170" y="180"/>
                    </a:lnTo>
                    <a:lnTo>
                      <a:pt x="182" y="164"/>
                    </a:lnTo>
                    <a:lnTo>
                      <a:pt x="193" y="146"/>
                    </a:lnTo>
                    <a:lnTo>
                      <a:pt x="202" y="128"/>
                    </a:lnTo>
                    <a:lnTo>
                      <a:pt x="211" y="113"/>
                    </a:lnTo>
                    <a:lnTo>
                      <a:pt x="218" y="100"/>
                    </a:lnTo>
                    <a:lnTo>
                      <a:pt x="221" y="91"/>
                    </a:lnTo>
                    <a:lnTo>
                      <a:pt x="222" y="88"/>
                    </a:lnTo>
                    <a:lnTo>
                      <a:pt x="187" y="170"/>
                    </a:lnTo>
                    <a:lnTo>
                      <a:pt x="177" y="194"/>
                    </a:lnTo>
                    <a:lnTo>
                      <a:pt x="175" y="210"/>
                    </a:lnTo>
                    <a:lnTo>
                      <a:pt x="177" y="221"/>
                    </a:lnTo>
                    <a:lnTo>
                      <a:pt x="183" y="227"/>
                    </a:lnTo>
                    <a:lnTo>
                      <a:pt x="193" y="229"/>
                    </a:lnTo>
                    <a:lnTo>
                      <a:pt x="203" y="229"/>
                    </a:lnTo>
                    <a:lnTo>
                      <a:pt x="214" y="227"/>
                    </a:lnTo>
                    <a:lnTo>
                      <a:pt x="224" y="224"/>
                    </a:lnTo>
                    <a:lnTo>
                      <a:pt x="230" y="222"/>
                    </a:lnTo>
                    <a:lnTo>
                      <a:pt x="232" y="221"/>
                    </a:lnTo>
                    <a:lnTo>
                      <a:pt x="458" y="40"/>
                    </a:lnTo>
                    <a:lnTo>
                      <a:pt x="242" y="235"/>
                    </a:lnTo>
                    <a:lnTo>
                      <a:pt x="244" y="249"/>
                    </a:lnTo>
                    <a:lnTo>
                      <a:pt x="256" y="255"/>
                    </a:lnTo>
                    <a:lnTo>
                      <a:pt x="274" y="253"/>
                    </a:lnTo>
                    <a:lnTo>
                      <a:pt x="296" y="246"/>
                    </a:lnTo>
                    <a:lnTo>
                      <a:pt x="321" y="236"/>
                    </a:lnTo>
                    <a:lnTo>
                      <a:pt x="346" y="223"/>
                    </a:lnTo>
                    <a:lnTo>
                      <a:pt x="369" y="210"/>
                    </a:lnTo>
                    <a:lnTo>
                      <a:pt x="388" y="199"/>
                    </a:lnTo>
                    <a:lnTo>
                      <a:pt x="401" y="191"/>
                    </a:lnTo>
                    <a:lnTo>
                      <a:pt x="406" y="189"/>
                    </a:lnTo>
                    <a:lnTo>
                      <a:pt x="99" y="392"/>
                    </a:lnTo>
                    <a:lnTo>
                      <a:pt x="97" y="393"/>
                    </a:lnTo>
                    <a:lnTo>
                      <a:pt x="93" y="394"/>
                    </a:lnTo>
                    <a:lnTo>
                      <a:pt x="87" y="397"/>
                    </a:lnTo>
                    <a:lnTo>
                      <a:pt x="79" y="399"/>
                    </a:lnTo>
                    <a:lnTo>
                      <a:pt x="71" y="400"/>
                    </a:lnTo>
                    <a:lnTo>
                      <a:pt x="63" y="399"/>
                    </a:lnTo>
                    <a:lnTo>
                      <a:pt x="56" y="396"/>
                    </a:lnTo>
                    <a:lnTo>
                      <a:pt x="50" y="388"/>
                    </a:lnTo>
                    <a:lnTo>
                      <a:pt x="45" y="377"/>
                    </a:lnTo>
                    <a:lnTo>
                      <a:pt x="43" y="360"/>
                    </a:lnTo>
                    <a:lnTo>
                      <a:pt x="43" y="359"/>
                    </a:lnTo>
                    <a:lnTo>
                      <a:pt x="41" y="354"/>
                    </a:lnTo>
                    <a:lnTo>
                      <a:pt x="40" y="348"/>
                    </a:lnTo>
                    <a:lnTo>
                      <a:pt x="39" y="340"/>
                    </a:lnTo>
                    <a:lnTo>
                      <a:pt x="35" y="331"/>
                    </a:lnTo>
                    <a:lnTo>
                      <a:pt x="32" y="322"/>
                    </a:lnTo>
                    <a:lnTo>
                      <a:pt x="26" y="314"/>
                    </a:lnTo>
                    <a:lnTo>
                      <a:pt x="20" y="305"/>
                    </a:lnTo>
                    <a:lnTo>
                      <a:pt x="10" y="299"/>
                    </a:lnTo>
                    <a:lnTo>
                      <a:pt x="1" y="296"/>
                    </a:lnTo>
                    <a:lnTo>
                      <a:pt x="0" y="296"/>
                    </a:lnTo>
                    <a:close/>
                  </a:path>
                </a:pathLst>
              </a:custGeom>
              <a:solidFill>
                <a:srgbClr val="FFE8F0"/>
              </a:solidFill>
              <a:ln w="9525">
                <a:noFill/>
                <a:round/>
                <a:headEnd/>
                <a:tailEnd/>
              </a:ln>
            </p:spPr>
            <p:txBody>
              <a:bodyPr/>
              <a:lstStyle/>
              <a:p>
                <a:endParaRPr lang="tr-TR"/>
              </a:p>
            </p:txBody>
          </p:sp>
          <p:sp>
            <p:nvSpPr>
              <p:cNvPr id="40025" name="Freeform 88"/>
              <p:cNvSpPr>
                <a:spLocks/>
              </p:cNvSpPr>
              <p:nvPr/>
            </p:nvSpPr>
            <p:spPr bwMode="auto">
              <a:xfrm rot="506214">
                <a:off x="4657" y="1899"/>
                <a:ext cx="141" cy="123"/>
              </a:xfrm>
              <a:custGeom>
                <a:avLst/>
                <a:gdLst>
                  <a:gd name="T0" fmla="*/ 0 w 454"/>
                  <a:gd name="T1" fmla="*/ 0 h 396"/>
                  <a:gd name="T2" fmla="*/ 0 w 454"/>
                  <a:gd name="T3" fmla="*/ 0 h 396"/>
                  <a:gd name="T4" fmla="*/ 0 w 454"/>
                  <a:gd name="T5" fmla="*/ 0 h 396"/>
                  <a:gd name="T6" fmla="*/ 0 w 454"/>
                  <a:gd name="T7" fmla="*/ 0 h 396"/>
                  <a:gd name="T8" fmla="*/ 0 w 454"/>
                  <a:gd name="T9" fmla="*/ 0 h 396"/>
                  <a:gd name="T10" fmla="*/ 0 w 454"/>
                  <a:gd name="T11" fmla="*/ 0 h 396"/>
                  <a:gd name="T12" fmla="*/ 0 w 454"/>
                  <a:gd name="T13" fmla="*/ 0 h 396"/>
                  <a:gd name="T14" fmla="*/ 0 w 454"/>
                  <a:gd name="T15" fmla="*/ 0 h 396"/>
                  <a:gd name="T16" fmla="*/ 0 w 454"/>
                  <a:gd name="T17" fmla="*/ 0 h 396"/>
                  <a:gd name="T18" fmla="*/ 0 w 454"/>
                  <a:gd name="T19" fmla="*/ 0 h 396"/>
                  <a:gd name="T20" fmla="*/ 0 w 454"/>
                  <a:gd name="T21" fmla="*/ 0 h 396"/>
                  <a:gd name="T22" fmla="*/ 0 w 454"/>
                  <a:gd name="T23" fmla="*/ 0 h 396"/>
                  <a:gd name="T24" fmla="*/ 0 w 454"/>
                  <a:gd name="T25" fmla="*/ 0 h 396"/>
                  <a:gd name="T26" fmla="*/ 0 w 454"/>
                  <a:gd name="T27" fmla="*/ 0 h 396"/>
                  <a:gd name="T28" fmla="*/ 0 w 454"/>
                  <a:gd name="T29" fmla="*/ 0 h 396"/>
                  <a:gd name="T30" fmla="*/ 0 w 454"/>
                  <a:gd name="T31" fmla="*/ 0 h 396"/>
                  <a:gd name="T32" fmla="*/ 0 w 454"/>
                  <a:gd name="T33" fmla="*/ 0 h 396"/>
                  <a:gd name="T34" fmla="*/ 0 w 454"/>
                  <a:gd name="T35" fmla="*/ 0 h 396"/>
                  <a:gd name="T36" fmla="*/ 0 w 454"/>
                  <a:gd name="T37" fmla="*/ 0 h 396"/>
                  <a:gd name="T38" fmla="*/ 0 w 454"/>
                  <a:gd name="T39" fmla="*/ 0 h 396"/>
                  <a:gd name="T40" fmla="*/ 0 w 454"/>
                  <a:gd name="T41" fmla="*/ 0 h 396"/>
                  <a:gd name="T42" fmla="*/ 0 w 454"/>
                  <a:gd name="T43" fmla="*/ 0 h 396"/>
                  <a:gd name="T44" fmla="*/ 0 w 454"/>
                  <a:gd name="T45" fmla="*/ 0 h 396"/>
                  <a:gd name="T46" fmla="*/ 0 w 454"/>
                  <a:gd name="T47" fmla="*/ 0 h 396"/>
                  <a:gd name="T48" fmla="*/ 0 w 454"/>
                  <a:gd name="T49" fmla="*/ 0 h 396"/>
                  <a:gd name="T50" fmla="*/ 0 w 454"/>
                  <a:gd name="T51" fmla="*/ 0 h 396"/>
                  <a:gd name="T52" fmla="*/ 0 w 454"/>
                  <a:gd name="T53" fmla="*/ 0 h 396"/>
                  <a:gd name="T54" fmla="*/ 0 w 454"/>
                  <a:gd name="T55" fmla="*/ 0 h 396"/>
                  <a:gd name="T56" fmla="*/ 0 w 454"/>
                  <a:gd name="T57" fmla="*/ 0 h 396"/>
                  <a:gd name="T58" fmla="*/ 0 w 454"/>
                  <a:gd name="T59" fmla="*/ 0 h 396"/>
                  <a:gd name="T60" fmla="*/ 0 w 454"/>
                  <a:gd name="T61" fmla="*/ 0 h 396"/>
                  <a:gd name="T62" fmla="*/ 0 w 454"/>
                  <a:gd name="T63" fmla="*/ 0 h 396"/>
                  <a:gd name="T64" fmla="*/ 0 w 454"/>
                  <a:gd name="T65" fmla="*/ 0 h 396"/>
                  <a:gd name="T66" fmla="*/ 0 w 454"/>
                  <a:gd name="T67" fmla="*/ 0 h 396"/>
                  <a:gd name="T68" fmla="*/ 0 w 454"/>
                  <a:gd name="T69" fmla="*/ 0 h 396"/>
                  <a:gd name="T70" fmla="*/ 0 w 454"/>
                  <a:gd name="T71" fmla="*/ 0 h 396"/>
                  <a:gd name="T72" fmla="*/ 0 w 454"/>
                  <a:gd name="T73" fmla="*/ 0 h 396"/>
                  <a:gd name="T74" fmla="*/ 0 w 454"/>
                  <a:gd name="T75" fmla="*/ 0 h 396"/>
                  <a:gd name="T76" fmla="*/ 0 w 454"/>
                  <a:gd name="T77" fmla="*/ 0 h 396"/>
                  <a:gd name="T78" fmla="*/ 0 w 454"/>
                  <a:gd name="T79" fmla="*/ 0 h 396"/>
                  <a:gd name="T80" fmla="*/ 0 w 454"/>
                  <a:gd name="T81" fmla="*/ 0 h 396"/>
                  <a:gd name="T82" fmla="*/ 0 w 454"/>
                  <a:gd name="T83" fmla="*/ 0 h 396"/>
                  <a:gd name="T84" fmla="*/ 0 w 454"/>
                  <a:gd name="T85" fmla="*/ 0 h 396"/>
                  <a:gd name="T86" fmla="*/ 0 w 454"/>
                  <a:gd name="T87" fmla="*/ 0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4"/>
                  <a:gd name="T133" fmla="*/ 0 h 396"/>
                  <a:gd name="T134" fmla="*/ 454 w 454"/>
                  <a:gd name="T135" fmla="*/ 396 h 3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4" h="396">
                    <a:moveTo>
                      <a:pt x="0" y="292"/>
                    </a:moveTo>
                    <a:lnTo>
                      <a:pt x="55" y="0"/>
                    </a:lnTo>
                    <a:lnTo>
                      <a:pt x="44" y="37"/>
                    </a:lnTo>
                    <a:lnTo>
                      <a:pt x="38" y="72"/>
                    </a:lnTo>
                    <a:lnTo>
                      <a:pt x="36" y="101"/>
                    </a:lnTo>
                    <a:lnTo>
                      <a:pt x="36" y="126"/>
                    </a:lnTo>
                    <a:lnTo>
                      <a:pt x="39" y="149"/>
                    </a:lnTo>
                    <a:lnTo>
                      <a:pt x="43" y="167"/>
                    </a:lnTo>
                    <a:lnTo>
                      <a:pt x="47" y="181"/>
                    </a:lnTo>
                    <a:lnTo>
                      <a:pt x="52" y="192"/>
                    </a:lnTo>
                    <a:lnTo>
                      <a:pt x="56" y="198"/>
                    </a:lnTo>
                    <a:lnTo>
                      <a:pt x="57" y="200"/>
                    </a:lnTo>
                    <a:lnTo>
                      <a:pt x="68" y="193"/>
                    </a:lnTo>
                    <a:lnTo>
                      <a:pt x="76" y="180"/>
                    </a:lnTo>
                    <a:lnTo>
                      <a:pt x="84" y="163"/>
                    </a:lnTo>
                    <a:lnTo>
                      <a:pt x="92" y="144"/>
                    </a:lnTo>
                    <a:lnTo>
                      <a:pt x="96" y="123"/>
                    </a:lnTo>
                    <a:lnTo>
                      <a:pt x="101" y="103"/>
                    </a:lnTo>
                    <a:lnTo>
                      <a:pt x="106" y="84"/>
                    </a:lnTo>
                    <a:lnTo>
                      <a:pt x="108" y="68"/>
                    </a:lnTo>
                    <a:lnTo>
                      <a:pt x="109" y="59"/>
                    </a:lnTo>
                    <a:lnTo>
                      <a:pt x="111" y="54"/>
                    </a:lnTo>
                    <a:lnTo>
                      <a:pt x="101" y="104"/>
                    </a:lnTo>
                    <a:lnTo>
                      <a:pt x="98" y="142"/>
                    </a:lnTo>
                    <a:lnTo>
                      <a:pt x="98" y="169"/>
                    </a:lnTo>
                    <a:lnTo>
                      <a:pt x="101" y="189"/>
                    </a:lnTo>
                    <a:lnTo>
                      <a:pt x="106" y="201"/>
                    </a:lnTo>
                    <a:lnTo>
                      <a:pt x="113" y="208"/>
                    </a:lnTo>
                    <a:lnTo>
                      <a:pt x="120" y="212"/>
                    </a:lnTo>
                    <a:lnTo>
                      <a:pt x="127" y="212"/>
                    </a:lnTo>
                    <a:lnTo>
                      <a:pt x="131" y="212"/>
                    </a:lnTo>
                    <a:lnTo>
                      <a:pt x="133" y="211"/>
                    </a:lnTo>
                    <a:lnTo>
                      <a:pt x="144" y="205"/>
                    </a:lnTo>
                    <a:lnTo>
                      <a:pt x="156" y="194"/>
                    </a:lnTo>
                    <a:lnTo>
                      <a:pt x="168" y="180"/>
                    </a:lnTo>
                    <a:lnTo>
                      <a:pt x="180" y="163"/>
                    </a:lnTo>
                    <a:lnTo>
                      <a:pt x="190" y="145"/>
                    </a:lnTo>
                    <a:lnTo>
                      <a:pt x="200" y="129"/>
                    </a:lnTo>
                    <a:lnTo>
                      <a:pt x="208" y="112"/>
                    </a:lnTo>
                    <a:lnTo>
                      <a:pt x="214" y="100"/>
                    </a:lnTo>
                    <a:lnTo>
                      <a:pt x="219" y="92"/>
                    </a:lnTo>
                    <a:lnTo>
                      <a:pt x="220" y="88"/>
                    </a:lnTo>
                    <a:lnTo>
                      <a:pt x="185" y="169"/>
                    </a:lnTo>
                    <a:lnTo>
                      <a:pt x="175" y="192"/>
                    </a:lnTo>
                    <a:lnTo>
                      <a:pt x="173" y="208"/>
                    </a:lnTo>
                    <a:lnTo>
                      <a:pt x="175" y="219"/>
                    </a:lnTo>
                    <a:lnTo>
                      <a:pt x="181" y="225"/>
                    </a:lnTo>
                    <a:lnTo>
                      <a:pt x="190" y="227"/>
                    </a:lnTo>
                    <a:lnTo>
                      <a:pt x="201" y="227"/>
                    </a:lnTo>
                    <a:lnTo>
                      <a:pt x="212" y="226"/>
                    </a:lnTo>
                    <a:lnTo>
                      <a:pt x="220" y="224"/>
                    </a:lnTo>
                    <a:lnTo>
                      <a:pt x="227" y="221"/>
                    </a:lnTo>
                    <a:lnTo>
                      <a:pt x="230" y="220"/>
                    </a:lnTo>
                    <a:lnTo>
                      <a:pt x="454" y="40"/>
                    </a:lnTo>
                    <a:lnTo>
                      <a:pt x="238" y="235"/>
                    </a:lnTo>
                    <a:lnTo>
                      <a:pt x="241" y="248"/>
                    </a:lnTo>
                    <a:lnTo>
                      <a:pt x="252" y="254"/>
                    </a:lnTo>
                    <a:lnTo>
                      <a:pt x="270" y="252"/>
                    </a:lnTo>
                    <a:lnTo>
                      <a:pt x="293" y="245"/>
                    </a:lnTo>
                    <a:lnTo>
                      <a:pt x="317" y="235"/>
                    </a:lnTo>
                    <a:lnTo>
                      <a:pt x="342" y="221"/>
                    </a:lnTo>
                    <a:lnTo>
                      <a:pt x="364" y="210"/>
                    </a:lnTo>
                    <a:lnTo>
                      <a:pt x="384" y="198"/>
                    </a:lnTo>
                    <a:lnTo>
                      <a:pt x="397" y="191"/>
                    </a:lnTo>
                    <a:lnTo>
                      <a:pt x="401" y="187"/>
                    </a:lnTo>
                    <a:lnTo>
                      <a:pt x="98" y="388"/>
                    </a:lnTo>
                    <a:lnTo>
                      <a:pt x="96" y="389"/>
                    </a:lnTo>
                    <a:lnTo>
                      <a:pt x="92" y="390"/>
                    </a:lnTo>
                    <a:lnTo>
                      <a:pt x="86" y="393"/>
                    </a:lnTo>
                    <a:lnTo>
                      <a:pt x="78" y="395"/>
                    </a:lnTo>
                    <a:lnTo>
                      <a:pt x="71" y="396"/>
                    </a:lnTo>
                    <a:lnTo>
                      <a:pt x="63" y="395"/>
                    </a:lnTo>
                    <a:lnTo>
                      <a:pt x="56" y="391"/>
                    </a:lnTo>
                    <a:lnTo>
                      <a:pt x="50" y="384"/>
                    </a:lnTo>
                    <a:lnTo>
                      <a:pt x="45" y="372"/>
                    </a:lnTo>
                    <a:lnTo>
                      <a:pt x="43" y="357"/>
                    </a:lnTo>
                    <a:lnTo>
                      <a:pt x="43" y="355"/>
                    </a:lnTo>
                    <a:lnTo>
                      <a:pt x="42" y="351"/>
                    </a:lnTo>
                    <a:lnTo>
                      <a:pt x="40" y="344"/>
                    </a:lnTo>
                    <a:lnTo>
                      <a:pt x="39" y="337"/>
                    </a:lnTo>
                    <a:lnTo>
                      <a:pt x="36" y="327"/>
                    </a:lnTo>
                    <a:lnTo>
                      <a:pt x="32" y="319"/>
                    </a:lnTo>
                    <a:lnTo>
                      <a:pt x="26" y="309"/>
                    </a:lnTo>
                    <a:lnTo>
                      <a:pt x="20" y="302"/>
                    </a:lnTo>
                    <a:lnTo>
                      <a:pt x="11" y="296"/>
                    </a:lnTo>
                    <a:lnTo>
                      <a:pt x="1" y="293"/>
                    </a:lnTo>
                    <a:lnTo>
                      <a:pt x="0" y="292"/>
                    </a:lnTo>
                    <a:close/>
                  </a:path>
                </a:pathLst>
              </a:custGeom>
              <a:solidFill>
                <a:srgbClr val="FFEBF2"/>
              </a:solidFill>
              <a:ln w="9525">
                <a:noFill/>
                <a:round/>
                <a:headEnd/>
                <a:tailEnd/>
              </a:ln>
            </p:spPr>
            <p:txBody>
              <a:bodyPr/>
              <a:lstStyle/>
              <a:p>
                <a:endParaRPr lang="tr-TR"/>
              </a:p>
            </p:txBody>
          </p:sp>
          <p:sp>
            <p:nvSpPr>
              <p:cNvPr id="40026" name="Freeform 89"/>
              <p:cNvSpPr>
                <a:spLocks/>
              </p:cNvSpPr>
              <p:nvPr/>
            </p:nvSpPr>
            <p:spPr bwMode="auto">
              <a:xfrm rot="506214">
                <a:off x="4657" y="1899"/>
                <a:ext cx="140" cy="122"/>
              </a:xfrm>
              <a:custGeom>
                <a:avLst/>
                <a:gdLst>
                  <a:gd name="T0" fmla="*/ 0 w 449"/>
                  <a:gd name="T1" fmla="*/ 0 h 391"/>
                  <a:gd name="T2" fmla="*/ 0 w 449"/>
                  <a:gd name="T3" fmla="*/ 0 h 391"/>
                  <a:gd name="T4" fmla="*/ 0 w 449"/>
                  <a:gd name="T5" fmla="*/ 0 h 391"/>
                  <a:gd name="T6" fmla="*/ 0 w 449"/>
                  <a:gd name="T7" fmla="*/ 0 h 391"/>
                  <a:gd name="T8" fmla="*/ 0 w 449"/>
                  <a:gd name="T9" fmla="*/ 0 h 391"/>
                  <a:gd name="T10" fmla="*/ 0 w 449"/>
                  <a:gd name="T11" fmla="*/ 0 h 391"/>
                  <a:gd name="T12" fmla="*/ 0 w 449"/>
                  <a:gd name="T13" fmla="*/ 0 h 391"/>
                  <a:gd name="T14" fmla="*/ 0 w 449"/>
                  <a:gd name="T15" fmla="*/ 0 h 391"/>
                  <a:gd name="T16" fmla="*/ 0 w 449"/>
                  <a:gd name="T17" fmla="*/ 0 h 391"/>
                  <a:gd name="T18" fmla="*/ 0 w 449"/>
                  <a:gd name="T19" fmla="*/ 0 h 391"/>
                  <a:gd name="T20" fmla="*/ 0 w 449"/>
                  <a:gd name="T21" fmla="*/ 0 h 391"/>
                  <a:gd name="T22" fmla="*/ 0 w 449"/>
                  <a:gd name="T23" fmla="*/ 0 h 391"/>
                  <a:gd name="T24" fmla="*/ 0 w 449"/>
                  <a:gd name="T25" fmla="*/ 0 h 391"/>
                  <a:gd name="T26" fmla="*/ 0 w 449"/>
                  <a:gd name="T27" fmla="*/ 0 h 391"/>
                  <a:gd name="T28" fmla="*/ 0 w 449"/>
                  <a:gd name="T29" fmla="*/ 0 h 391"/>
                  <a:gd name="T30" fmla="*/ 0 w 449"/>
                  <a:gd name="T31" fmla="*/ 0 h 391"/>
                  <a:gd name="T32" fmla="*/ 0 w 449"/>
                  <a:gd name="T33" fmla="*/ 0 h 391"/>
                  <a:gd name="T34" fmla="*/ 0 w 449"/>
                  <a:gd name="T35" fmla="*/ 0 h 391"/>
                  <a:gd name="T36" fmla="*/ 0 w 449"/>
                  <a:gd name="T37" fmla="*/ 0 h 391"/>
                  <a:gd name="T38" fmla="*/ 0 w 449"/>
                  <a:gd name="T39" fmla="*/ 0 h 391"/>
                  <a:gd name="T40" fmla="*/ 0 w 449"/>
                  <a:gd name="T41" fmla="*/ 0 h 391"/>
                  <a:gd name="T42" fmla="*/ 0 w 449"/>
                  <a:gd name="T43" fmla="*/ 0 h 391"/>
                  <a:gd name="T44" fmla="*/ 0 w 449"/>
                  <a:gd name="T45" fmla="*/ 0 h 391"/>
                  <a:gd name="T46" fmla="*/ 0 w 449"/>
                  <a:gd name="T47" fmla="*/ 0 h 391"/>
                  <a:gd name="T48" fmla="*/ 0 w 449"/>
                  <a:gd name="T49" fmla="*/ 0 h 391"/>
                  <a:gd name="T50" fmla="*/ 0 w 449"/>
                  <a:gd name="T51" fmla="*/ 0 h 391"/>
                  <a:gd name="T52" fmla="*/ 0 w 449"/>
                  <a:gd name="T53" fmla="*/ 0 h 391"/>
                  <a:gd name="T54" fmla="*/ 0 w 449"/>
                  <a:gd name="T55" fmla="*/ 0 h 391"/>
                  <a:gd name="T56" fmla="*/ 0 w 449"/>
                  <a:gd name="T57" fmla="*/ 0 h 391"/>
                  <a:gd name="T58" fmla="*/ 0 w 449"/>
                  <a:gd name="T59" fmla="*/ 0 h 391"/>
                  <a:gd name="T60" fmla="*/ 0 w 449"/>
                  <a:gd name="T61" fmla="*/ 0 h 391"/>
                  <a:gd name="T62" fmla="*/ 0 w 449"/>
                  <a:gd name="T63" fmla="*/ 0 h 391"/>
                  <a:gd name="T64" fmla="*/ 0 w 449"/>
                  <a:gd name="T65" fmla="*/ 0 h 391"/>
                  <a:gd name="T66" fmla="*/ 0 w 449"/>
                  <a:gd name="T67" fmla="*/ 0 h 391"/>
                  <a:gd name="T68" fmla="*/ 0 w 449"/>
                  <a:gd name="T69" fmla="*/ 0 h 391"/>
                  <a:gd name="T70" fmla="*/ 0 w 449"/>
                  <a:gd name="T71" fmla="*/ 0 h 391"/>
                  <a:gd name="T72" fmla="*/ 0 w 449"/>
                  <a:gd name="T73" fmla="*/ 0 h 391"/>
                  <a:gd name="T74" fmla="*/ 0 w 449"/>
                  <a:gd name="T75" fmla="*/ 0 h 391"/>
                  <a:gd name="T76" fmla="*/ 0 w 449"/>
                  <a:gd name="T77" fmla="*/ 0 h 391"/>
                  <a:gd name="T78" fmla="*/ 0 w 449"/>
                  <a:gd name="T79" fmla="*/ 0 h 391"/>
                  <a:gd name="T80" fmla="*/ 0 w 449"/>
                  <a:gd name="T81" fmla="*/ 0 h 391"/>
                  <a:gd name="T82" fmla="*/ 0 w 449"/>
                  <a:gd name="T83" fmla="*/ 0 h 391"/>
                  <a:gd name="T84" fmla="*/ 0 w 449"/>
                  <a:gd name="T85" fmla="*/ 0 h 391"/>
                  <a:gd name="T86" fmla="*/ 0 w 449"/>
                  <a:gd name="T87" fmla="*/ 0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9"/>
                  <a:gd name="T133" fmla="*/ 0 h 391"/>
                  <a:gd name="T134" fmla="*/ 449 w 449"/>
                  <a:gd name="T135" fmla="*/ 391 h 3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9" h="391">
                    <a:moveTo>
                      <a:pt x="0" y="288"/>
                    </a:moveTo>
                    <a:lnTo>
                      <a:pt x="54" y="0"/>
                    </a:lnTo>
                    <a:lnTo>
                      <a:pt x="43" y="37"/>
                    </a:lnTo>
                    <a:lnTo>
                      <a:pt x="37" y="70"/>
                    </a:lnTo>
                    <a:lnTo>
                      <a:pt x="35" y="100"/>
                    </a:lnTo>
                    <a:lnTo>
                      <a:pt x="35" y="126"/>
                    </a:lnTo>
                    <a:lnTo>
                      <a:pt x="38" y="147"/>
                    </a:lnTo>
                    <a:lnTo>
                      <a:pt x="42" y="165"/>
                    </a:lnTo>
                    <a:lnTo>
                      <a:pt x="46" y="179"/>
                    </a:lnTo>
                    <a:lnTo>
                      <a:pt x="51" y="189"/>
                    </a:lnTo>
                    <a:lnTo>
                      <a:pt x="55" y="196"/>
                    </a:lnTo>
                    <a:lnTo>
                      <a:pt x="56" y="197"/>
                    </a:lnTo>
                    <a:lnTo>
                      <a:pt x="66" y="191"/>
                    </a:lnTo>
                    <a:lnTo>
                      <a:pt x="75" y="178"/>
                    </a:lnTo>
                    <a:lnTo>
                      <a:pt x="82" y="162"/>
                    </a:lnTo>
                    <a:lnTo>
                      <a:pt x="89" y="143"/>
                    </a:lnTo>
                    <a:lnTo>
                      <a:pt x="95" y="121"/>
                    </a:lnTo>
                    <a:lnTo>
                      <a:pt x="100" y="101"/>
                    </a:lnTo>
                    <a:lnTo>
                      <a:pt x="104" y="83"/>
                    </a:lnTo>
                    <a:lnTo>
                      <a:pt x="106" y="68"/>
                    </a:lnTo>
                    <a:lnTo>
                      <a:pt x="108" y="57"/>
                    </a:lnTo>
                    <a:lnTo>
                      <a:pt x="108" y="53"/>
                    </a:lnTo>
                    <a:lnTo>
                      <a:pt x="99" y="102"/>
                    </a:lnTo>
                    <a:lnTo>
                      <a:pt x="95" y="140"/>
                    </a:lnTo>
                    <a:lnTo>
                      <a:pt x="95" y="168"/>
                    </a:lnTo>
                    <a:lnTo>
                      <a:pt x="99" y="188"/>
                    </a:lnTo>
                    <a:lnTo>
                      <a:pt x="105" y="200"/>
                    </a:lnTo>
                    <a:lnTo>
                      <a:pt x="112" y="207"/>
                    </a:lnTo>
                    <a:lnTo>
                      <a:pt x="119" y="209"/>
                    </a:lnTo>
                    <a:lnTo>
                      <a:pt x="125" y="210"/>
                    </a:lnTo>
                    <a:lnTo>
                      <a:pt x="130" y="209"/>
                    </a:lnTo>
                    <a:lnTo>
                      <a:pt x="131" y="209"/>
                    </a:lnTo>
                    <a:lnTo>
                      <a:pt x="142" y="203"/>
                    </a:lnTo>
                    <a:lnTo>
                      <a:pt x="154" y="191"/>
                    </a:lnTo>
                    <a:lnTo>
                      <a:pt x="166" y="178"/>
                    </a:lnTo>
                    <a:lnTo>
                      <a:pt x="176" y="162"/>
                    </a:lnTo>
                    <a:lnTo>
                      <a:pt x="187" y="144"/>
                    </a:lnTo>
                    <a:lnTo>
                      <a:pt x="198" y="127"/>
                    </a:lnTo>
                    <a:lnTo>
                      <a:pt x="205" y="112"/>
                    </a:lnTo>
                    <a:lnTo>
                      <a:pt x="212" y="99"/>
                    </a:lnTo>
                    <a:lnTo>
                      <a:pt x="216" y="90"/>
                    </a:lnTo>
                    <a:lnTo>
                      <a:pt x="217" y="87"/>
                    </a:lnTo>
                    <a:lnTo>
                      <a:pt x="182" y="168"/>
                    </a:lnTo>
                    <a:lnTo>
                      <a:pt x="173" y="190"/>
                    </a:lnTo>
                    <a:lnTo>
                      <a:pt x="170" y="207"/>
                    </a:lnTo>
                    <a:lnTo>
                      <a:pt x="173" y="217"/>
                    </a:lnTo>
                    <a:lnTo>
                      <a:pt x="179" y="223"/>
                    </a:lnTo>
                    <a:lnTo>
                      <a:pt x="188" y="226"/>
                    </a:lnTo>
                    <a:lnTo>
                      <a:pt x="198" y="226"/>
                    </a:lnTo>
                    <a:lnTo>
                      <a:pt x="209" y="223"/>
                    </a:lnTo>
                    <a:lnTo>
                      <a:pt x="218" y="221"/>
                    </a:lnTo>
                    <a:lnTo>
                      <a:pt x="224" y="219"/>
                    </a:lnTo>
                    <a:lnTo>
                      <a:pt x="226" y="217"/>
                    </a:lnTo>
                    <a:lnTo>
                      <a:pt x="449" y="39"/>
                    </a:lnTo>
                    <a:lnTo>
                      <a:pt x="236" y="232"/>
                    </a:lnTo>
                    <a:lnTo>
                      <a:pt x="238" y="246"/>
                    </a:lnTo>
                    <a:lnTo>
                      <a:pt x="249" y="251"/>
                    </a:lnTo>
                    <a:lnTo>
                      <a:pt x="267" y="250"/>
                    </a:lnTo>
                    <a:lnTo>
                      <a:pt x="290" y="242"/>
                    </a:lnTo>
                    <a:lnTo>
                      <a:pt x="313" y="232"/>
                    </a:lnTo>
                    <a:lnTo>
                      <a:pt x="338" y="220"/>
                    </a:lnTo>
                    <a:lnTo>
                      <a:pt x="361" y="207"/>
                    </a:lnTo>
                    <a:lnTo>
                      <a:pt x="379" y="196"/>
                    </a:lnTo>
                    <a:lnTo>
                      <a:pt x="392" y="189"/>
                    </a:lnTo>
                    <a:lnTo>
                      <a:pt x="397" y="185"/>
                    </a:lnTo>
                    <a:lnTo>
                      <a:pt x="97" y="383"/>
                    </a:lnTo>
                    <a:lnTo>
                      <a:pt x="95" y="384"/>
                    </a:lnTo>
                    <a:lnTo>
                      <a:pt x="91" y="386"/>
                    </a:lnTo>
                    <a:lnTo>
                      <a:pt x="85" y="387"/>
                    </a:lnTo>
                    <a:lnTo>
                      <a:pt x="79" y="390"/>
                    </a:lnTo>
                    <a:lnTo>
                      <a:pt x="70" y="391"/>
                    </a:lnTo>
                    <a:lnTo>
                      <a:pt x="63" y="390"/>
                    </a:lnTo>
                    <a:lnTo>
                      <a:pt x="56" y="386"/>
                    </a:lnTo>
                    <a:lnTo>
                      <a:pt x="50" y="379"/>
                    </a:lnTo>
                    <a:lnTo>
                      <a:pt x="45" y="368"/>
                    </a:lnTo>
                    <a:lnTo>
                      <a:pt x="43" y="352"/>
                    </a:lnTo>
                    <a:lnTo>
                      <a:pt x="43" y="351"/>
                    </a:lnTo>
                    <a:lnTo>
                      <a:pt x="43" y="346"/>
                    </a:lnTo>
                    <a:lnTo>
                      <a:pt x="42" y="340"/>
                    </a:lnTo>
                    <a:lnTo>
                      <a:pt x="39" y="332"/>
                    </a:lnTo>
                    <a:lnTo>
                      <a:pt x="36" y="323"/>
                    </a:lnTo>
                    <a:lnTo>
                      <a:pt x="32" y="314"/>
                    </a:lnTo>
                    <a:lnTo>
                      <a:pt x="26" y="305"/>
                    </a:lnTo>
                    <a:lnTo>
                      <a:pt x="20" y="297"/>
                    </a:lnTo>
                    <a:lnTo>
                      <a:pt x="11" y="291"/>
                    </a:lnTo>
                    <a:lnTo>
                      <a:pt x="1" y="288"/>
                    </a:lnTo>
                    <a:lnTo>
                      <a:pt x="0" y="288"/>
                    </a:lnTo>
                    <a:close/>
                  </a:path>
                </a:pathLst>
              </a:custGeom>
              <a:solidFill>
                <a:srgbClr val="FFEEF4"/>
              </a:solidFill>
              <a:ln w="9525">
                <a:noFill/>
                <a:round/>
                <a:headEnd/>
                <a:tailEnd/>
              </a:ln>
            </p:spPr>
            <p:txBody>
              <a:bodyPr/>
              <a:lstStyle/>
              <a:p>
                <a:endParaRPr lang="tr-TR"/>
              </a:p>
            </p:txBody>
          </p:sp>
          <p:sp>
            <p:nvSpPr>
              <p:cNvPr id="40027" name="Freeform 90"/>
              <p:cNvSpPr>
                <a:spLocks/>
              </p:cNvSpPr>
              <p:nvPr/>
            </p:nvSpPr>
            <p:spPr bwMode="auto">
              <a:xfrm rot="506214">
                <a:off x="4656" y="1900"/>
                <a:ext cx="139" cy="121"/>
              </a:xfrm>
              <a:custGeom>
                <a:avLst/>
                <a:gdLst>
                  <a:gd name="T0" fmla="*/ 0 w 443"/>
                  <a:gd name="T1" fmla="*/ 0 h 385"/>
                  <a:gd name="T2" fmla="*/ 0 w 443"/>
                  <a:gd name="T3" fmla="*/ 0 h 385"/>
                  <a:gd name="T4" fmla="*/ 0 w 443"/>
                  <a:gd name="T5" fmla="*/ 0 h 385"/>
                  <a:gd name="T6" fmla="*/ 0 w 443"/>
                  <a:gd name="T7" fmla="*/ 0 h 385"/>
                  <a:gd name="T8" fmla="*/ 0 w 443"/>
                  <a:gd name="T9" fmla="*/ 0 h 385"/>
                  <a:gd name="T10" fmla="*/ 0 w 443"/>
                  <a:gd name="T11" fmla="*/ 0 h 385"/>
                  <a:gd name="T12" fmla="*/ 0 w 443"/>
                  <a:gd name="T13" fmla="*/ 0 h 385"/>
                  <a:gd name="T14" fmla="*/ 0 w 443"/>
                  <a:gd name="T15" fmla="*/ 0 h 385"/>
                  <a:gd name="T16" fmla="*/ 0 w 443"/>
                  <a:gd name="T17" fmla="*/ 0 h 385"/>
                  <a:gd name="T18" fmla="*/ 0 w 443"/>
                  <a:gd name="T19" fmla="*/ 0 h 385"/>
                  <a:gd name="T20" fmla="*/ 0 w 443"/>
                  <a:gd name="T21" fmla="*/ 0 h 385"/>
                  <a:gd name="T22" fmla="*/ 0 w 443"/>
                  <a:gd name="T23" fmla="*/ 0 h 385"/>
                  <a:gd name="T24" fmla="*/ 0 w 443"/>
                  <a:gd name="T25" fmla="*/ 0 h 385"/>
                  <a:gd name="T26" fmla="*/ 0 w 443"/>
                  <a:gd name="T27" fmla="*/ 0 h 385"/>
                  <a:gd name="T28" fmla="*/ 0 w 443"/>
                  <a:gd name="T29" fmla="*/ 0 h 385"/>
                  <a:gd name="T30" fmla="*/ 0 w 443"/>
                  <a:gd name="T31" fmla="*/ 0 h 385"/>
                  <a:gd name="T32" fmla="*/ 0 w 443"/>
                  <a:gd name="T33" fmla="*/ 0 h 385"/>
                  <a:gd name="T34" fmla="*/ 0 w 443"/>
                  <a:gd name="T35" fmla="*/ 0 h 385"/>
                  <a:gd name="T36" fmla="*/ 0 w 443"/>
                  <a:gd name="T37" fmla="*/ 0 h 385"/>
                  <a:gd name="T38" fmla="*/ 0 w 443"/>
                  <a:gd name="T39" fmla="*/ 0 h 385"/>
                  <a:gd name="T40" fmla="*/ 0 w 443"/>
                  <a:gd name="T41" fmla="*/ 0 h 385"/>
                  <a:gd name="T42" fmla="*/ 0 w 443"/>
                  <a:gd name="T43" fmla="*/ 0 h 385"/>
                  <a:gd name="T44" fmla="*/ 0 w 443"/>
                  <a:gd name="T45" fmla="*/ 0 h 385"/>
                  <a:gd name="T46" fmla="*/ 0 w 443"/>
                  <a:gd name="T47" fmla="*/ 0 h 385"/>
                  <a:gd name="T48" fmla="*/ 0 w 443"/>
                  <a:gd name="T49" fmla="*/ 0 h 385"/>
                  <a:gd name="T50" fmla="*/ 0 w 443"/>
                  <a:gd name="T51" fmla="*/ 0 h 385"/>
                  <a:gd name="T52" fmla="*/ 0 w 443"/>
                  <a:gd name="T53" fmla="*/ 0 h 385"/>
                  <a:gd name="T54" fmla="*/ 0 w 443"/>
                  <a:gd name="T55" fmla="*/ 0 h 385"/>
                  <a:gd name="T56" fmla="*/ 0 w 443"/>
                  <a:gd name="T57" fmla="*/ 0 h 385"/>
                  <a:gd name="T58" fmla="*/ 0 w 443"/>
                  <a:gd name="T59" fmla="*/ 0 h 385"/>
                  <a:gd name="T60" fmla="*/ 0 w 443"/>
                  <a:gd name="T61" fmla="*/ 0 h 385"/>
                  <a:gd name="T62" fmla="*/ 0 w 443"/>
                  <a:gd name="T63" fmla="*/ 0 h 385"/>
                  <a:gd name="T64" fmla="*/ 0 w 443"/>
                  <a:gd name="T65" fmla="*/ 0 h 385"/>
                  <a:gd name="T66" fmla="*/ 0 w 443"/>
                  <a:gd name="T67" fmla="*/ 0 h 385"/>
                  <a:gd name="T68" fmla="*/ 0 w 443"/>
                  <a:gd name="T69" fmla="*/ 0 h 385"/>
                  <a:gd name="T70" fmla="*/ 0 w 443"/>
                  <a:gd name="T71" fmla="*/ 0 h 385"/>
                  <a:gd name="T72" fmla="*/ 0 w 443"/>
                  <a:gd name="T73" fmla="*/ 0 h 385"/>
                  <a:gd name="T74" fmla="*/ 0 w 443"/>
                  <a:gd name="T75" fmla="*/ 0 h 385"/>
                  <a:gd name="T76" fmla="*/ 0 w 443"/>
                  <a:gd name="T77" fmla="*/ 0 h 385"/>
                  <a:gd name="T78" fmla="*/ 0 w 443"/>
                  <a:gd name="T79" fmla="*/ 0 h 385"/>
                  <a:gd name="T80" fmla="*/ 0 w 443"/>
                  <a:gd name="T81" fmla="*/ 0 h 385"/>
                  <a:gd name="T82" fmla="*/ 0 w 443"/>
                  <a:gd name="T83" fmla="*/ 0 h 385"/>
                  <a:gd name="T84" fmla="*/ 0 w 443"/>
                  <a:gd name="T85" fmla="*/ 0 h 385"/>
                  <a:gd name="T86" fmla="*/ 0 w 443"/>
                  <a:gd name="T87" fmla="*/ 0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3"/>
                  <a:gd name="T133" fmla="*/ 0 h 385"/>
                  <a:gd name="T134" fmla="*/ 443 w 443"/>
                  <a:gd name="T135" fmla="*/ 385 h 3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3" h="385">
                    <a:moveTo>
                      <a:pt x="0" y="281"/>
                    </a:moveTo>
                    <a:lnTo>
                      <a:pt x="53" y="0"/>
                    </a:lnTo>
                    <a:lnTo>
                      <a:pt x="42" y="35"/>
                    </a:lnTo>
                    <a:lnTo>
                      <a:pt x="36" y="69"/>
                    </a:lnTo>
                    <a:lnTo>
                      <a:pt x="34" y="97"/>
                    </a:lnTo>
                    <a:lnTo>
                      <a:pt x="34" y="123"/>
                    </a:lnTo>
                    <a:lnTo>
                      <a:pt x="37" y="145"/>
                    </a:lnTo>
                    <a:lnTo>
                      <a:pt x="41" y="163"/>
                    </a:lnTo>
                    <a:lnTo>
                      <a:pt x="45" y="177"/>
                    </a:lnTo>
                    <a:lnTo>
                      <a:pt x="50" y="186"/>
                    </a:lnTo>
                    <a:lnTo>
                      <a:pt x="54" y="192"/>
                    </a:lnTo>
                    <a:lnTo>
                      <a:pt x="55" y="195"/>
                    </a:lnTo>
                    <a:lnTo>
                      <a:pt x="65" y="187"/>
                    </a:lnTo>
                    <a:lnTo>
                      <a:pt x="74" y="176"/>
                    </a:lnTo>
                    <a:lnTo>
                      <a:pt x="81" y="159"/>
                    </a:lnTo>
                    <a:lnTo>
                      <a:pt x="88" y="140"/>
                    </a:lnTo>
                    <a:lnTo>
                      <a:pt x="94" y="120"/>
                    </a:lnTo>
                    <a:lnTo>
                      <a:pt x="99" y="100"/>
                    </a:lnTo>
                    <a:lnTo>
                      <a:pt x="103" y="80"/>
                    </a:lnTo>
                    <a:lnTo>
                      <a:pt x="105" y="66"/>
                    </a:lnTo>
                    <a:lnTo>
                      <a:pt x="106" y="56"/>
                    </a:lnTo>
                    <a:lnTo>
                      <a:pt x="106" y="52"/>
                    </a:lnTo>
                    <a:lnTo>
                      <a:pt x="98" y="101"/>
                    </a:lnTo>
                    <a:lnTo>
                      <a:pt x="94" y="138"/>
                    </a:lnTo>
                    <a:lnTo>
                      <a:pt x="94" y="165"/>
                    </a:lnTo>
                    <a:lnTo>
                      <a:pt x="98" y="184"/>
                    </a:lnTo>
                    <a:lnTo>
                      <a:pt x="103" y="197"/>
                    </a:lnTo>
                    <a:lnTo>
                      <a:pt x="110" y="204"/>
                    </a:lnTo>
                    <a:lnTo>
                      <a:pt x="117" y="206"/>
                    </a:lnTo>
                    <a:lnTo>
                      <a:pt x="123" y="206"/>
                    </a:lnTo>
                    <a:lnTo>
                      <a:pt x="128" y="206"/>
                    </a:lnTo>
                    <a:lnTo>
                      <a:pt x="130" y="205"/>
                    </a:lnTo>
                    <a:lnTo>
                      <a:pt x="141" y="199"/>
                    </a:lnTo>
                    <a:lnTo>
                      <a:pt x="152" y="189"/>
                    </a:lnTo>
                    <a:lnTo>
                      <a:pt x="163" y="174"/>
                    </a:lnTo>
                    <a:lnTo>
                      <a:pt x="174" y="159"/>
                    </a:lnTo>
                    <a:lnTo>
                      <a:pt x="185" y="141"/>
                    </a:lnTo>
                    <a:lnTo>
                      <a:pt x="194" y="124"/>
                    </a:lnTo>
                    <a:lnTo>
                      <a:pt x="203" y="109"/>
                    </a:lnTo>
                    <a:lnTo>
                      <a:pt x="209" y="97"/>
                    </a:lnTo>
                    <a:lnTo>
                      <a:pt x="214" y="88"/>
                    </a:lnTo>
                    <a:lnTo>
                      <a:pt x="215" y="85"/>
                    </a:lnTo>
                    <a:lnTo>
                      <a:pt x="180" y="165"/>
                    </a:lnTo>
                    <a:lnTo>
                      <a:pt x="171" y="187"/>
                    </a:lnTo>
                    <a:lnTo>
                      <a:pt x="168" y="203"/>
                    </a:lnTo>
                    <a:lnTo>
                      <a:pt x="171" y="214"/>
                    </a:lnTo>
                    <a:lnTo>
                      <a:pt x="177" y="220"/>
                    </a:lnTo>
                    <a:lnTo>
                      <a:pt x="186" y="222"/>
                    </a:lnTo>
                    <a:lnTo>
                      <a:pt x="196" y="222"/>
                    </a:lnTo>
                    <a:lnTo>
                      <a:pt x="206" y="221"/>
                    </a:lnTo>
                    <a:lnTo>
                      <a:pt x="215" y="217"/>
                    </a:lnTo>
                    <a:lnTo>
                      <a:pt x="222" y="216"/>
                    </a:lnTo>
                    <a:lnTo>
                      <a:pt x="224" y="215"/>
                    </a:lnTo>
                    <a:lnTo>
                      <a:pt x="443" y="38"/>
                    </a:lnTo>
                    <a:lnTo>
                      <a:pt x="233" y="228"/>
                    </a:lnTo>
                    <a:lnTo>
                      <a:pt x="235" y="242"/>
                    </a:lnTo>
                    <a:lnTo>
                      <a:pt x="247" y="247"/>
                    </a:lnTo>
                    <a:lnTo>
                      <a:pt x="264" y="246"/>
                    </a:lnTo>
                    <a:lnTo>
                      <a:pt x="286" y="239"/>
                    </a:lnTo>
                    <a:lnTo>
                      <a:pt x="310" y="229"/>
                    </a:lnTo>
                    <a:lnTo>
                      <a:pt x="334" y="216"/>
                    </a:lnTo>
                    <a:lnTo>
                      <a:pt x="356" y="204"/>
                    </a:lnTo>
                    <a:lnTo>
                      <a:pt x="374" y="193"/>
                    </a:lnTo>
                    <a:lnTo>
                      <a:pt x="387" y="185"/>
                    </a:lnTo>
                    <a:lnTo>
                      <a:pt x="392" y="183"/>
                    </a:lnTo>
                    <a:lnTo>
                      <a:pt x="96" y="376"/>
                    </a:lnTo>
                    <a:lnTo>
                      <a:pt x="93" y="378"/>
                    </a:lnTo>
                    <a:lnTo>
                      <a:pt x="90" y="380"/>
                    </a:lnTo>
                    <a:lnTo>
                      <a:pt x="85" y="382"/>
                    </a:lnTo>
                    <a:lnTo>
                      <a:pt x="78" y="384"/>
                    </a:lnTo>
                    <a:lnTo>
                      <a:pt x="71" y="385"/>
                    </a:lnTo>
                    <a:lnTo>
                      <a:pt x="62" y="384"/>
                    </a:lnTo>
                    <a:lnTo>
                      <a:pt x="56" y="380"/>
                    </a:lnTo>
                    <a:lnTo>
                      <a:pt x="50" y="373"/>
                    </a:lnTo>
                    <a:lnTo>
                      <a:pt x="45" y="362"/>
                    </a:lnTo>
                    <a:lnTo>
                      <a:pt x="43" y="346"/>
                    </a:lnTo>
                    <a:lnTo>
                      <a:pt x="43" y="344"/>
                    </a:lnTo>
                    <a:lnTo>
                      <a:pt x="43" y="340"/>
                    </a:lnTo>
                    <a:lnTo>
                      <a:pt x="42" y="334"/>
                    </a:lnTo>
                    <a:lnTo>
                      <a:pt x="40" y="325"/>
                    </a:lnTo>
                    <a:lnTo>
                      <a:pt x="36" y="317"/>
                    </a:lnTo>
                    <a:lnTo>
                      <a:pt x="32" y="308"/>
                    </a:lnTo>
                    <a:lnTo>
                      <a:pt x="26" y="299"/>
                    </a:lnTo>
                    <a:lnTo>
                      <a:pt x="20" y="292"/>
                    </a:lnTo>
                    <a:lnTo>
                      <a:pt x="12" y="286"/>
                    </a:lnTo>
                    <a:lnTo>
                      <a:pt x="1" y="283"/>
                    </a:lnTo>
                    <a:lnTo>
                      <a:pt x="0" y="281"/>
                    </a:lnTo>
                    <a:close/>
                  </a:path>
                </a:pathLst>
              </a:custGeom>
              <a:solidFill>
                <a:srgbClr val="FFF0F6"/>
              </a:solidFill>
              <a:ln w="9525">
                <a:noFill/>
                <a:round/>
                <a:headEnd/>
                <a:tailEnd/>
              </a:ln>
            </p:spPr>
            <p:txBody>
              <a:bodyPr/>
              <a:lstStyle/>
              <a:p>
                <a:endParaRPr lang="tr-TR"/>
              </a:p>
            </p:txBody>
          </p:sp>
          <p:sp>
            <p:nvSpPr>
              <p:cNvPr id="40028" name="Freeform 91"/>
              <p:cNvSpPr>
                <a:spLocks/>
              </p:cNvSpPr>
              <p:nvPr/>
            </p:nvSpPr>
            <p:spPr bwMode="auto">
              <a:xfrm rot="506214">
                <a:off x="4657" y="1901"/>
                <a:ext cx="137" cy="119"/>
              </a:xfrm>
              <a:custGeom>
                <a:avLst/>
                <a:gdLst>
                  <a:gd name="T0" fmla="*/ 0 w 437"/>
                  <a:gd name="T1" fmla="*/ 0 h 381"/>
                  <a:gd name="T2" fmla="*/ 0 w 437"/>
                  <a:gd name="T3" fmla="*/ 0 h 381"/>
                  <a:gd name="T4" fmla="*/ 0 w 437"/>
                  <a:gd name="T5" fmla="*/ 0 h 381"/>
                  <a:gd name="T6" fmla="*/ 0 w 437"/>
                  <a:gd name="T7" fmla="*/ 0 h 381"/>
                  <a:gd name="T8" fmla="*/ 0 w 437"/>
                  <a:gd name="T9" fmla="*/ 0 h 381"/>
                  <a:gd name="T10" fmla="*/ 0 w 437"/>
                  <a:gd name="T11" fmla="*/ 0 h 381"/>
                  <a:gd name="T12" fmla="*/ 0 w 437"/>
                  <a:gd name="T13" fmla="*/ 0 h 381"/>
                  <a:gd name="T14" fmla="*/ 0 w 437"/>
                  <a:gd name="T15" fmla="*/ 0 h 381"/>
                  <a:gd name="T16" fmla="*/ 0 w 437"/>
                  <a:gd name="T17" fmla="*/ 0 h 381"/>
                  <a:gd name="T18" fmla="*/ 0 w 437"/>
                  <a:gd name="T19" fmla="*/ 0 h 381"/>
                  <a:gd name="T20" fmla="*/ 0 w 437"/>
                  <a:gd name="T21" fmla="*/ 0 h 381"/>
                  <a:gd name="T22" fmla="*/ 0 w 437"/>
                  <a:gd name="T23" fmla="*/ 0 h 381"/>
                  <a:gd name="T24" fmla="*/ 0 w 437"/>
                  <a:gd name="T25" fmla="*/ 0 h 381"/>
                  <a:gd name="T26" fmla="*/ 0 w 437"/>
                  <a:gd name="T27" fmla="*/ 0 h 381"/>
                  <a:gd name="T28" fmla="*/ 0 w 437"/>
                  <a:gd name="T29" fmla="*/ 0 h 381"/>
                  <a:gd name="T30" fmla="*/ 0 w 437"/>
                  <a:gd name="T31" fmla="*/ 0 h 381"/>
                  <a:gd name="T32" fmla="*/ 0 w 437"/>
                  <a:gd name="T33" fmla="*/ 0 h 381"/>
                  <a:gd name="T34" fmla="*/ 0 w 437"/>
                  <a:gd name="T35" fmla="*/ 0 h 381"/>
                  <a:gd name="T36" fmla="*/ 0 w 437"/>
                  <a:gd name="T37" fmla="*/ 0 h 381"/>
                  <a:gd name="T38" fmla="*/ 0 w 437"/>
                  <a:gd name="T39" fmla="*/ 0 h 381"/>
                  <a:gd name="T40" fmla="*/ 0 w 437"/>
                  <a:gd name="T41" fmla="*/ 0 h 381"/>
                  <a:gd name="T42" fmla="*/ 0 w 437"/>
                  <a:gd name="T43" fmla="*/ 0 h 381"/>
                  <a:gd name="T44" fmla="*/ 0 w 437"/>
                  <a:gd name="T45" fmla="*/ 0 h 381"/>
                  <a:gd name="T46" fmla="*/ 0 w 437"/>
                  <a:gd name="T47" fmla="*/ 0 h 381"/>
                  <a:gd name="T48" fmla="*/ 0 w 437"/>
                  <a:gd name="T49" fmla="*/ 0 h 381"/>
                  <a:gd name="T50" fmla="*/ 0 w 437"/>
                  <a:gd name="T51" fmla="*/ 0 h 381"/>
                  <a:gd name="T52" fmla="*/ 0 w 437"/>
                  <a:gd name="T53" fmla="*/ 0 h 381"/>
                  <a:gd name="T54" fmla="*/ 0 w 437"/>
                  <a:gd name="T55" fmla="*/ 0 h 381"/>
                  <a:gd name="T56" fmla="*/ 0 w 437"/>
                  <a:gd name="T57" fmla="*/ 0 h 381"/>
                  <a:gd name="T58" fmla="*/ 0 w 437"/>
                  <a:gd name="T59" fmla="*/ 0 h 381"/>
                  <a:gd name="T60" fmla="*/ 0 w 437"/>
                  <a:gd name="T61" fmla="*/ 0 h 381"/>
                  <a:gd name="T62" fmla="*/ 0 w 437"/>
                  <a:gd name="T63" fmla="*/ 0 h 381"/>
                  <a:gd name="T64" fmla="*/ 0 w 437"/>
                  <a:gd name="T65" fmla="*/ 0 h 381"/>
                  <a:gd name="T66" fmla="*/ 0 w 437"/>
                  <a:gd name="T67" fmla="*/ 0 h 381"/>
                  <a:gd name="T68" fmla="*/ 0 w 437"/>
                  <a:gd name="T69" fmla="*/ 0 h 381"/>
                  <a:gd name="T70" fmla="*/ 0 w 437"/>
                  <a:gd name="T71" fmla="*/ 0 h 381"/>
                  <a:gd name="T72" fmla="*/ 0 w 437"/>
                  <a:gd name="T73" fmla="*/ 0 h 381"/>
                  <a:gd name="T74" fmla="*/ 0 w 437"/>
                  <a:gd name="T75" fmla="*/ 0 h 381"/>
                  <a:gd name="T76" fmla="*/ 0 w 437"/>
                  <a:gd name="T77" fmla="*/ 0 h 381"/>
                  <a:gd name="T78" fmla="*/ 0 w 437"/>
                  <a:gd name="T79" fmla="*/ 0 h 381"/>
                  <a:gd name="T80" fmla="*/ 0 w 437"/>
                  <a:gd name="T81" fmla="*/ 0 h 381"/>
                  <a:gd name="T82" fmla="*/ 0 w 437"/>
                  <a:gd name="T83" fmla="*/ 0 h 381"/>
                  <a:gd name="T84" fmla="*/ 0 w 437"/>
                  <a:gd name="T85" fmla="*/ 0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381"/>
                  <a:gd name="T131" fmla="*/ 437 w 43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381">
                    <a:moveTo>
                      <a:pt x="0" y="278"/>
                    </a:moveTo>
                    <a:lnTo>
                      <a:pt x="50" y="0"/>
                    </a:lnTo>
                    <a:lnTo>
                      <a:pt x="39" y="36"/>
                    </a:lnTo>
                    <a:lnTo>
                      <a:pt x="33" y="68"/>
                    </a:lnTo>
                    <a:lnTo>
                      <a:pt x="31" y="98"/>
                    </a:lnTo>
                    <a:lnTo>
                      <a:pt x="32" y="123"/>
                    </a:lnTo>
                    <a:lnTo>
                      <a:pt x="34" y="144"/>
                    </a:lnTo>
                    <a:lnTo>
                      <a:pt x="38" y="162"/>
                    </a:lnTo>
                    <a:lnTo>
                      <a:pt x="42" y="175"/>
                    </a:lnTo>
                    <a:lnTo>
                      <a:pt x="47" y="186"/>
                    </a:lnTo>
                    <a:lnTo>
                      <a:pt x="51" y="192"/>
                    </a:lnTo>
                    <a:lnTo>
                      <a:pt x="52" y="194"/>
                    </a:lnTo>
                    <a:lnTo>
                      <a:pt x="62" y="187"/>
                    </a:lnTo>
                    <a:lnTo>
                      <a:pt x="70" y="175"/>
                    </a:lnTo>
                    <a:lnTo>
                      <a:pt x="78" y="158"/>
                    </a:lnTo>
                    <a:lnTo>
                      <a:pt x="84" y="139"/>
                    </a:lnTo>
                    <a:lnTo>
                      <a:pt x="90" y="119"/>
                    </a:lnTo>
                    <a:lnTo>
                      <a:pt x="95" y="99"/>
                    </a:lnTo>
                    <a:lnTo>
                      <a:pt x="98" y="81"/>
                    </a:lnTo>
                    <a:lnTo>
                      <a:pt x="101" y="66"/>
                    </a:lnTo>
                    <a:lnTo>
                      <a:pt x="103" y="56"/>
                    </a:lnTo>
                    <a:lnTo>
                      <a:pt x="103" y="53"/>
                    </a:lnTo>
                    <a:lnTo>
                      <a:pt x="94" y="100"/>
                    </a:lnTo>
                    <a:lnTo>
                      <a:pt x="90" y="137"/>
                    </a:lnTo>
                    <a:lnTo>
                      <a:pt x="90" y="164"/>
                    </a:lnTo>
                    <a:lnTo>
                      <a:pt x="94" y="183"/>
                    </a:lnTo>
                    <a:lnTo>
                      <a:pt x="100" y="195"/>
                    </a:lnTo>
                    <a:lnTo>
                      <a:pt x="107" y="202"/>
                    </a:lnTo>
                    <a:lnTo>
                      <a:pt x="113" y="206"/>
                    </a:lnTo>
                    <a:lnTo>
                      <a:pt x="120" y="206"/>
                    </a:lnTo>
                    <a:lnTo>
                      <a:pt x="124" y="205"/>
                    </a:lnTo>
                    <a:lnTo>
                      <a:pt x="126" y="205"/>
                    </a:lnTo>
                    <a:lnTo>
                      <a:pt x="137" y="199"/>
                    </a:lnTo>
                    <a:lnTo>
                      <a:pt x="147" y="188"/>
                    </a:lnTo>
                    <a:lnTo>
                      <a:pt x="159" y="174"/>
                    </a:lnTo>
                    <a:lnTo>
                      <a:pt x="170" y="158"/>
                    </a:lnTo>
                    <a:lnTo>
                      <a:pt x="181" y="140"/>
                    </a:lnTo>
                    <a:lnTo>
                      <a:pt x="190" y="124"/>
                    </a:lnTo>
                    <a:lnTo>
                      <a:pt x="199" y="108"/>
                    </a:lnTo>
                    <a:lnTo>
                      <a:pt x="205" y="97"/>
                    </a:lnTo>
                    <a:lnTo>
                      <a:pt x="209" y="88"/>
                    </a:lnTo>
                    <a:lnTo>
                      <a:pt x="211" y="85"/>
                    </a:lnTo>
                    <a:lnTo>
                      <a:pt x="176" y="163"/>
                    </a:lnTo>
                    <a:lnTo>
                      <a:pt x="166" y="186"/>
                    </a:lnTo>
                    <a:lnTo>
                      <a:pt x="164" y="202"/>
                    </a:lnTo>
                    <a:lnTo>
                      <a:pt x="166" y="213"/>
                    </a:lnTo>
                    <a:lnTo>
                      <a:pt x="172" y="219"/>
                    </a:lnTo>
                    <a:lnTo>
                      <a:pt x="181" y="221"/>
                    </a:lnTo>
                    <a:lnTo>
                      <a:pt x="191" y="220"/>
                    </a:lnTo>
                    <a:lnTo>
                      <a:pt x="202" y="219"/>
                    </a:lnTo>
                    <a:lnTo>
                      <a:pt x="211" y="217"/>
                    </a:lnTo>
                    <a:lnTo>
                      <a:pt x="216" y="214"/>
                    </a:lnTo>
                    <a:lnTo>
                      <a:pt x="219" y="213"/>
                    </a:lnTo>
                    <a:lnTo>
                      <a:pt x="437" y="38"/>
                    </a:lnTo>
                    <a:lnTo>
                      <a:pt x="228" y="227"/>
                    </a:lnTo>
                    <a:lnTo>
                      <a:pt x="231" y="240"/>
                    </a:lnTo>
                    <a:lnTo>
                      <a:pt x="241" y="246"/>
                    </a:lnTo>
                    <a:lnTo>
                      <a:pt x="258" y="244"/>
                    </a:lnTo>
                    <a:lnTo>
                      <a:pt x="280" y="238"/>
                    </a:lnTo>
                    <a:lnTo>
                      <a:pt x="303" y="227"/>
                    </a:lnTo>
                    <a:lnTo>
                      <a:pt x="328" y="215"/>
                    </a:lnTo>
                    <a:lnTo>
                      <a:pt x="350" y="202"/>
                    </a:lnTo>
                    <a:lnTo>
                      <a:pt x="369" y="192"/>
                    </a:lnTo>
                    <a:lnTo>
                      <a:pt x="381" y="184"/>
                    </a:lnTo>
                    <a:lnTo>
                      <a:pt x="386" y="181"/>
                    </a:lnTo>
                    <a:lnTo>
                      <a:pt x="91" y="373"/>
                    </a:lnTo>
                    <a:lnTo>
                      <a:pt x="90" y="373"/>
                    </a:lnTo>
                    <a:lnTo>
                      <a:pt x="87" y="376"/>
                    </a:lnTo>
                    <a:lnTo>
                      <a:pt x="82" y="378"/>
                    </a:lnTo>
                    <a:lnTo>
                      <a:pt x="75" y="379"/>
                    </a:lnTo>
                    <a:lnTo>
                      <a:pt x="68" y="381"/>
                    </a:lnTo>
                    <a:lnTo>
                      <a:pt x="60" y="379"/>
                    </a:lnTo>
                    <a:lnTo>
                      <a:pt x="54" y="376"/>
                    </a:lnTo>
                    <a:lnTo>
                      <a:pt x="48" y="369"/>
                    </a:lnTo>
                    <a:lnTo>
                      <a:pt x="44" y="358"/>
                    </a:lnTo>
                    <a:lnTo>
                      <a:pt x="42" y="343"/>
                    </a:lnTo>
                    <a:lnTo>
                      <a:pt x="42" y="340"/>
                    </a:lnTo>
                    <a:lnTo>
                      <a:pt x="41" y="337"/>
                    </a:lnTo>
                    <a:lnTo>
                      <a:pt x="40" y="329"/>
                    </a:lnTo>
                    <a:lnTo>
                      <a:pt x="38" y="322"/>
                    </a:lnTo>
                    <a:lnTo>
                      <a:pt x="35" y="313"/>
                    </a:lnTo>
                    <a:lnTo>
                      <a:pt x="31" y="305"/>
                    </a:lnTo>
                    <a:lnTo>
                      <a:pt x="25" y="296"/>
                    </a:lnTo>
                    <a:lnTo>
                      <a:pt x="19" y="288"/>
                    </a:lnTo>
                    <a:lnTo>
                      <a:pt x="10" y="282"/>
                    </a:lnTo>
                    <a:lnTo>
                      <a:pt x="0" y="278"/>
                    </a:lnTo>
                    <a:close/>
                  </a:path>
                </a:pathLst>
              </a:custGeom>
              <a:solidFill>
                <a:srgbClr val="FFF3F8"/>
              </a:solidFill>
              <a:ln w="9525">
                <a:noFill/>
                <a:round/>
                <a:headEnd/>
                <a:tailEnd/>
              </a:ln>
            </p:spPr>
            <p:txBody>
              <a:bodyPr/>
              <a:lstStyle/>
              <a:p>
                <a:endParaRPr lang="tr-TR"/>
              </a:p>
            </p:txBody>
          </p:sp>
          <p:sp>
            <p:nvSpPr>
              <p:cNvPr id="40029" name="Freeform 92"/>
              <p:cNvSpPr>
                <a:spLocks/>
              </p:cNvSpPr>
              <p:nvPr/>
            </p:nvSpPr>
            <p:spPr bwMode="auto">
              <a:xfrm rot="506214">
                <a:off x="4657" y="1903"/>
                <a:ext cx="135" cy="117"/>
              </a:xfrm>
              <a:custGeom>
                <a:avLst/>
                <a:gdLst>
                  <a:gd name="T0" fmla="*/ 0 w 432"/>
                  <a:gd name="T1" fmla="*/ 0 h 375"/>
                  <a:gd name="T2" fmla="*/ 0 w 432"/>
                  <a:gd name="T3" fmla="*/ 0 h 375"/>
                  <a:gd name="T4" fmla="*/ 0 w 432"/>
                  <a:gd name="T5" fmla="*/ 0 h 375"/>
                  <a:gd name="T6" fmla="*/ 0 w 432"/>
                  <a:gd name="T7" fmla="*/ 0 h 375"/>
                  <a:gd name="T8" fmla="*/ 0 w 432"/>
                  <a:gd name="T9" fmla="*/ 0 h 375"/>
                  <a:gd name="T10" fmla="*/ 0 w 432"/>
                  <a:gd name="T11" fmla="*/ 0 h 375"/>
                  <a:gd name="T12" fmla="*/ 0 w 432"/>
                  <a:gd name="T13" fmla="*/ 0 h 375"/>
                  <a:gd name="T14" fmla="*/ 0 w 432"/>
                  <a:gd name="T15" fmla="*/ 0 h 375"/>
                  <a:gd name="T16" fmla="*/ 0 w 432"/>
                  <a:gd name="T17" fmla="*/ 0 h 375"/>
                  <a:gd name="T18" fmla="*/ 0 w 432"/>
                  <a:gd name="T19" fmla="*/ 0 h 375"/>
                  <a:gd name="T20" fmla="*/ 0 w 432"/>
                  <a:gd name="T21" fmla="*/ 0 h 375"/>
                  <a:gd name="T22" fmla="*/ 0 w 432"/>
                  <a:gd name="T23" fmla="*/ 0 h 375"/>
                  <a:gd name="T24" fmla="*/ 0 w 432"/>
                  <a:gd name="T25" fmla="*/ 0 h 375"/>
                  <a:gd name="T26" fmla="*/ 0 w 432"/>
                  <a:gd name="T27" fmla="*/ 0 h 375"/>
                  <a:gd name="T28" fmla="*/ 0 w 432"/>
                  <a:gd name="T29" fmla="*/ 0 h 375"/>
                  <a:gd name="T30" fmla="*/ 0 w 432"/>
                  <a:gd name="T31" fmla="*/ 0 h 375"/>
                  <a:gd name="T32" fmla="*/ 0 w 432"/>
                  <a:gd name="T33" fmla="*/ 0 h 375"/>
                  <a:gd name="T34" fmla="*/ 0 w 432"/>
                  <a:gd name="T35" fmla="*/ 0 h 375"/>
                  <a:gd name="T36" fmla="*/ 0 w 432"/>
                  <a:gd name="T37" fmla="*/ 0 h 375"/>
                  <a:gd name="T38" fmla="*/ 0 w 432"/>
                  <a:gd name="T39" fmla="*/ 0 h 375"/>
                  <a:gd name="T40" fmla="*/ 0 w 432"/>
                  <a:gd name="T41" fmla="*/ 0 h 375"/>
                  <a:gd name="T42" fmla="*/ 0 w 432"/>
                  <a:gd name="T43" fmla="*/ 0 h 375"/>
                  <a:gd name="T44" fmla="*/ 0 w 432"/>
                  <a:gd name="T45" fmla="*/ 0 h 375"/>
                  <a:gd name="T46" fmla="*/ 0 w 432"/>
                  <a:gd name="T47" fmla="*/ 0 h 375"/>
                  <a:gd name="T48" fmla="*/ 0 w 432"/>
                  <a:gd name="T49" fmla="*/ 0 h 375"/>
                  <a:gd name="T50" fmla="*/ 0 w 432"/>
                  <a:gd name="T51" fmla="*/ 0 h 375"/>
                  <a:gd name="T52" fmla="*/ 0 w 432"/>
                  <a:gd name="T53" fmla="*/ 0 h 375"/>
                  <a:gd name="T54" fmla="*/ 0 w 432"/>
                  <a:gd name="T55" fmla="*/ 0 h 375"/>
                  <a:gd name="T56" fmla="*/ 0 w 432"/>
                  <a:gd name="T57" fmla="*/ 0 h 375"/>
                  <a:gd name="T58" fmla="*/ 0 w 432"/>
                  <a:gd name="T59" fmla="*/ 0 h 375"/>
                  <a:gd name="T60" fmla="*/ 0 w 432"/>
                  <a:gd name="T61" fmla="*/ 0 h 375"/>
                  <a:gd name="T62" fmla="*/ 0 w 432"/>
                  <a:gd name="T63" fmla="*/ 0 h 375"/>
                  <a:gd name="T64" fmla="*/ 0 w 432"/>
                  <a:gd name="T65" fmla="*/ 0 h 375"/>
                  <a:gd name="T66" fmla="*/ 0 w 432"/>
                  <a:gd name="T67" fmla="*/ 0 h 375"/>
                  <a:gd name="T68" fmla="*/ 0 w 432"/>
                  <a:gd name="T69" fmla="*/ 0 h 375"/>
                  <a:gd name="T70" fmla="*/ 0 w 432"/>
                  <a:gd name="T71" fmla="*/ 0 h 375"/>
                  <a:gd name="T72" fmla="*/ 0 w 432"/>
                  <a:gd name="T73" fmla="*/ 0 h 375"/>
                  <a:gd name="T74" fmla="*/ 0 w 432"/>
                  <a:gd name="T75" fmla="*/ 0 h 375"/>
                  <a:gd name="T76" fmla="*/ 0 w 432"/>
                  <a:gd name="T77" fmla="*/ 0 h 375"/>
                  <a:gd name="T78" fmla="*/ 0 w 432"/>
                  <a:gd name="T79" fmla="*/ 0 h 375"/>
                  <a:gd name="T80" fmla="*/ 0 w 432"/>
                  <a:gd name="T81" fmla="*/ 0 h 375"/>
                  <a:gd name="T82" fmla="*/ 0 w 432"/>
                  <a:gd name="T83" fmla="*/ 0 h 375"/>
                  <a:gd name="T84" fmla="*/ 0 w 432"/>
                  <a:gd name="T85" fmla="*/ 0 h 375"/>
                  <a:gd name="T86" fmla="*/ 0 w 432"/>
                  <a:gd name="T87" fmla="*/ 0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375"/>
                  <a:gd name="T134" fmla="*/ 432 w 432"/>
                  <a:gd name="T135" fmla="*/ 375 h 3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375">
                    <a:moveTo>
                      <a:pt x="0" y="273"/>
                    </a:moveTo>
                    <a:lnTo>
                      <a:pt x="49" y="0"/>
                    </a:lnTo>
                    <a:lnTo>
                      <a:pt x="38" y="35"/>
                    </a:lnTo>
                    <a:lnTo>
                      <a:pt x="32" y="68"/>
                    </a:lnTo>
                    <a:lnTo>
                      <a:pt x="30" y="96"/>
                    </a:lnTo>
                    <a:lnTo>
                      <a:pt x="31" y="121"/>
                    </a:lnTo>
                    <a:lnTo>
                      <a:pt x="33" y="142"/>
                    </a:lnTo>
                    <a:lnTo>
                      <a:pt x="37" y="160"/>
                    </a:lnTo>
                    <a:lnTo>
                      <a:pt x="41" y="173"/>
                    </a:lnTo>
                    <a:lnTo>
                      <a:pt x="46" y="183"/>
                    </a:lnTo>
                    <a:lnTo>
                      <a:pt x="49" y="189"/>
                    </a:lnTo>
                    <a:lnTo>
                      <a:pt x="51" y="191"/>
                    </a:lnTo>
                    <a:lnTo>
                      <a:pt x="61" y="185"/>
                    </a:lnTo>
                    <a:lnTo>
                      <a:pt x="69" y="173"/>
                    </a:lnTo>
                    <a:lnTo>
                      <a:pt x="77" y="157"/>
                    </a:lnTo>
                    <a:lnTo>
                      <a:pt x="83" y="138"/>
                    </a:lnTo>
                    <a:lnTo>
                      <a:pt x="89" y="117"/>
                    </a:lnTo>
                    <a:lnTo>
                      <a:pt x="94" y="97"/>
                    </a:lnTo>
                    <a:lnTo>
                      <a:pt x="97" y="79"/>
                    </a:lnTo>
                    <a:lnTo>
                      <a:pt x="100" y="65"/>
                    </a:lnTo>
                    <a:lnTo>
                      <a:pt x="101" y="56"/>
                    </a:lnTo>
                    <a:lnTo>
                      <a:pt x="101" y="52"/>
                    </a:lnTo>
                    <a:lnTo>
                      <a:pt x="93" y="98"/>
                    </a:lnTo>
                    <a:lnTo>
                      <a:pt x="89" y="135"/>
                    </a:lnTo>
                    <a:lnTo>
                      <a:pt x="89" y="163"/>
                    </a:lnTo>
                    <a:lnTo>
                      <a:pt x="93" y="182"/>
                    </a:lnTo>
                    <a:lnTo>
                      <a:pt x="97" y="194"/>
                    </a:lnTo>
                    <a:lnTo>
                      <a:pt x="105" y="201"/>
                    </a:lnTo>
                    <a:lnTo>
                      <a:pt x="112" y="203"/>
                    </a:lnTo>
                    <a:lnTo>
                      <a:pt x="118" y="203"/>
                    </a:lnTo>
                    <a:lnTo>
                      <a:pt x="123" y="203"/>
                    </a:lnTo>
                    <a:lnTo>
                      <a:pt x="124" y="202"/>
                    </a:lnTo>
                    <a:lnTo>
                      <a:pt x="134" y="196"/>
                    </a:lnTo>
                    <a:lnTo>
                      <a:pt x="145" y="186"/>
                    </a:lnTo>
                    <a:lnTo>
                      <a:pt x="157" y="172"/>
                    </a:lnTo>
                    <a:lnTo>
                      <a:pt x="168" y="156"/>
                    </a:lnTo>
                    <a:lnTo>
                      <a:pt x="179" y="139"/>
                    </a:lnTo>
                    <a:lnTo>
                      <a:pt x="188" y="122"/>
                    </a:lnTo>
                    <a:lnTo>
                      <a:pt x="196" y="108"/>
                    </a:lnTo>
                    <a:lnTo>
                      <a:pt x="202" y="95"/>
                    </a:lnTo>
                    <a:lnTo>
                      <a:pt x="206" y="87"/>
                    </a:lnTo>
                    <a:lnTo>
                      <a:pt x="207" y="84"/>
                    </a:lnTo>
                    <a:lnTo>
                      <a:pt x="174" y="161"/>
                    </a:lnTo>
                    <a:lnTo>
                      <a:pt x="164" y="184"/>
                    </a:lnTo>
                    <a:lnTo>
                      <a:pt x="162" y="199"/>
                    </a:lnTo>
                    <a:lnTo>
                      <a:pt x="164" y="210"/>
                    </a:lnTo>
                    <a:lnTo>
                      <a:pt x="170" y="216"/>
                    </a:lnTo>
                    <a:lnTo>
                      <a:pt x="179" y="219"/>
                    </a:lnTo>
                    <a:lnTo>
                      <a:pt x="189" y="219"/>
                    </a:lnTo>
                    <a:lnTo>
                      <a:pt x="199" y="216"/>
                    </a:lnTo>
                    <a:lnTo>
                      <a:pt x="208" y="214"/>
                    </a:lnTo>
                    <a:lnTo>
                      <a:pt x="214" y="211"/>
                    </a:lnTo>
                    <a:lnTo>
                      <a:pt x="217" y="211"/>
                    </a:lnTo>
                    <a:lnTo>
                      <a:pt x="432" y="38"/>
                    </a:lnTo>
                    <a:lnTo>
                      <a:pt x="225" y="224"/>
                    </a:lnTo>
                    <a:lnTo>
                      <a:pt x="227" y="238"/>
                    </a:lnTo>
                    <a:lnTo>
                      <a:pt x="238" y="243"/>
                    </a:lnTo>
                    <a:lnTo>
                      <a:pt x="256" y="241"/>
                    </a:lnTo>
                    <a:lnTo>
                      <a:pt x="276" y="235"/>
                    </a:lnTo>
                    <a:lnTo>
                      <a:pt x="300" y="224"/>
                    </a:lnTo>
                    <a:lnTo>
                      <a:pt x="324" y="213"/>
                    </a:lnTo>
                    <a:lnTo>
                      <a:pt x="345" y="201"/>
                    </a:lnTo>
                    <a:lnTo>
                      <a:pt x="364" y="190"/>
                    </a:lnTo>
                    <a:lnTo>
                      <a:pt x="376" y="183"/>
                    </a:lnTo>
                    <a:lnTo>
                      <a:pt x="381" y="179"/>
                    </a:lnTo>
                    <a:lnTo>
                      <a:pt x="90" y="368"/>
                    </a:lnTo>
                    <a:lnTo>
                      <a:pt x="89" y="368"/>
                    </a:lnTo>
                    <a:lnTo>
                      <a:pt x="86" y="371"/>
                    </a:lnTo>
                    <a:lnTo>
                      <a:pt x="81" y="373"/>
                    </a:lnTo>
                    <a:lnTo>
                      <a:pt x="75" y="374"/>
                    </a:lnTo>
                    <a:lnTo>
                      <a:pt x="68" y="375"/>
                    </a:lnTo>
                    <a:lnTo>
                      <a:pt x="61" y="374"/>
                    </a:lnTo>
                    <a:lnTo>
                      <a:pt x="53" y="371"/>
                    </a:lnTo>
                    <a:lnTo>
                      <a:pt x="49" y="364"/>
                    </a:lnTo>
                    <a:lnTo>
                      <a:pt x="44" y="353"/>
                    </a:lnTo>
                    <a:lnTo>
                      <a:pt x="43" y="337"/>
                    </a:lnTo>
                    <a:lnTo>
                      <a:pt x="43" y="336"/>
                    </a:lnTo>
                    <a:lnTo>
                      <a:pt x="41" y="331"/>
                    </a:lnTo>
                    <a:lnTo>
                      <a:pt x="40" y="325"/>
                    </a:lnTo>
                    <a:lnTo>
                      <a:pt x="38" y="317"/>
                    </a:lnTo>
                    <a:lnTo>
                      <a:pt x="36" y="309"/>
                    </a:lnTo>
                    <a:lnTo>
                      <a:pt x="31" y="299"/>
                    </a:lnTo>
                    <a:lnTo>
                      <a:pt x="25" y="291"/>
                    </a:lnTo>
                    <a:lnTo>
                      <a:pt x="19" y="284"/>
                    </a:lnTo>
                    <a:lnTo>
                      <a:pt x="11" y="278"/>
                    </a:lnTo>
                    <a:lnTo>
                      <a:pt x="0" y="274"/>
                    </a:lnTo>
                    <a:lnTo>
                      <a:pt x="0" y="273"/>
                    </a:lnTo>
                    <a:close/>
                  </a:path>
                </a:pathLst>
              </a:custGeom>
              <a:solidFill>
                <a:srgbClr val="FFF6FA"/>
              </a:solidFill>
              <a:ln w="9525">
                <a:noFill/>
                <a:round/>
                <a:headEnd/>
                <a:tailEnd/>
              </a:ln>
            </p:spPr>
            <p:txBody>
              <a:bodyPr/>
              <a:lstStyle/>
              <a:p>
                <a:endParaRPr lang="tr-TR"/>
              </a:p>
            </p:txBody>
          </p:sp>
          <p:sp>
            <p:nvSpPr>
              <p:cNvPr id="40030" name="Freeform 93"/>
              <p:cNvSpPr>
                <a:spLocks/>
              </p:cNvSpPr>
              <p:nvPr/>
            </p:nvSpPr>
            <p:spPr bwMode="auto">
              <a:xfrm rot="506214">
                <a:off x="4657" y="1904"/>
                <a:ext cx="134" cy="116"/>
              </a:xfrm>
              <a:custGeom>
                <a:avLst/>
                <a:gdLst>
                  <a:gd name="T0" fmla="*/ 0 w 428"/>
                  <a:gd name="T1" fmla="*/ 0 h 371"/>
                  <a:gd name="T2" fmla="*/ 0 w 428"/>
                  <a:gd name="T3" fmla="*/ 0 h 371"/>
                  <a:gd name="T4" fmla="*/ 0 w 428"/>
                  <a:gd name="T5" fmla="*/ 0 h 371"/>
                  <a:gd name="T6" fmla="*/ 0 w 428"/>
                  <a:gd name="T7" fmla="*/ 0 h 371"/>
                  <a:gd name="T8" fmla="*/ 0 w 428"/>
                  <a:gd name="T9" fmla="*/ 0 h 371"/>
                  <a:gd name="T10" fmla="*/ 0 w 428"/>
                  <a:gd name="T11" fmla="*/ 0 h 371"/>
                  <a:gd name="T12" fmla="*/ 0 w 428"/>
                  <a:gd name="T13" fmla="*/ 0 h 371"/>
                  <a:gd name="T14" fmla="*/ 0 w 428"/>
                  <a:gd name="T15" fmla="*/ 0 h 371"/>
                  <a:gd name="T16" fmla="*/ 0 w 428"/>
                  <a:gd name="T17" fmla="*/ 0 h 371"/>
                  <a:gd name="T18" fmla="*/ 0 w 428"/>
                  <a:gd name="T19" fmla="*/ 0 h 371"/>
                  <a:gd name="T20" fmla="*/ 0 w 428"/>
                  <a:gd name="T21" fmla="*/ 0 h 371"/>
                  <a:gd name="T22" fmla="*/ 0 w 428"/>
                  <a:gd name="T23" fmla="*/ 0 h 371"/>
                  <a:gd name="T24" fmla="*/ 0 w 428"/>
                  <a:gd name="T25" fmla="*/ 0 h 371"/>
                  <a:gd name="T26" fmla="*/ 0 w 428"/>
                  <a:gd name="T27" fmla="*/ 0 h 371"/>
                  <a:gd name="T28" fmla="*/ 0 w 428"/>
                  <a:gd name="T29" fmla="*/ 0 h 371"/>
                  <a:gd name="T30" fmla="*/ 0 w 428"/>
                  <a:gd name="T31" fmla="*/ 0 h 371"/>
                  <a:gd name="T32" fmla="*/ 0 w 428"/>
                  <a:gd name="T33" fmla="*/ 0 h 371"/>
                  <a:gd name="T34" fmla="*/ 0 w 428"/>
                  <a:gd name="T35" fmla="*/ 0 h 371"/>
                  <a:gd name="T36" fmla="*/ 0 w 428"/>
                  <a:gd name="T37" fmla="*/ 0 h 371"/>
                  <a:gd name="T38" fmla="*/ 0 w 428"/>
                  <a:gd name="T39" fmla="*/ 0 h 371"/>
                  <a:gd name="T40" fmla="*/ 0 w 428"/>
                  <a:gd name="T41" fmla="*/ 0 h 371"/>
                  <a:gd name="T42" fmla="*/ 0 w 428"/>
                  <a:gd name="T43" fmla="*/ 0 h 371"/>
                  <a:gd name="T44" fmla="*/ 0 w 428"/>
                  <a:gd name="T45" fmla="*/ 0 h 371"/>
                  <a:gd name="T46" fmla="*/ 0 w 428"/>
                  <a:gd name="T47" fmla="*/ 0 h 371"/>
                  <a:gd name="T48" fmla="*/ 0 w 428"/>
                  <a:gd name="T49" fmla="*/ 0 h 371"/>
                  <a:gd name="T50" fmla="*/ 0 w 428"/>
                  <a:gd name="T51" fmla="*/ 0 h 371"/>
                  <a:gd name="T52" fmla="*/ 0 w 428"/>
                  <a:gd name="T53" fmla="*/ 0 h 371"/>
                  <a:gd name="T54" fmla="*/ 0 w 428"/>
                  <a:gd name="T55" fmla="*/ 0 h 371"/>
                  <a:gd name="T56" fmla="*/ 0 w 428"/>
                  <a:gd name="T57" fmla="*/ 0 h 371"/>
                  <a:gd name="T58" fmla="*/ 0 w 428"/>
                  <a:gd name="T59" fmla="*/ 0 h 371"/>
                  <a:gd name="T60" fmla="*/ 0 w 428"/>
                  <a:gd name="T61" fmla="*/ 0 h 371"/>
                  <a:gd name="T62" fmla="*/ 0 w 428"/>
                  <a:gd name="T63" fmla="*/ 0 h 371"/>
                  <a:gd name="T64" fmla="*/ 0 w 428"/>
                  <a:gd name="T65" fmla="*/ 0 h 371"/>
                  <a:gd name="T66" fmla="*/ 0 w 428"/>
                  <a:gd name="T67" fmla="*/ 0 h 371"/>
                  <a:gd name="T68" fmla="*/ 0 w 428"/>
                  <a:gd name="T69" fmla="*/ 0 h 371"/>
                  <a:gd name="T70" fmla="*/ 0 w 428"/>
                  <a:gd name="T71" fmla="*/ 0 h 371"/>
                  <a:gd name="T72" fmla="*/ 0 w 428"/>
                  <a:gd name="T73" fmla="*/ 0 h 371"/>
                  <a:gd name="T74" fmla="*/ 0 w 428"/>
                  <a:gd name="T75" fmla="*/ 0 h 371"/>
                  <a:gd name="T76" fmla="*/ 0 w 428"/>
                  <a:gd name="T77" fmla="*/ 0 h 371"/>
                  <a:gd name="T78" fmla="*/ 0 w 428"/>
                  <a:gd name="T79" fmla="*/ 0 h 371"/>
                  <a:gd name="T80" fmla="*/ 0 w 428"/>
                  <a:gd name="T81" fmla="*/ 0 h 371"/>
                  <a:gd name="T82" fmla="*/ 0 w 428"/>
                  <a:gd name="T83" fmla="*/ 0 h 371"/>
                  <a:gd name="T84" fmla="*/ 0 w 428"/>
                  <a:gd name="T85" fmla="*/ 0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8"/>
                  <a:gd name="T130" fmla="*/ 0 h 371"/>
                  <a:gd name="T131" fmla="*/ 428 w 428"/>
                  <a:gd name="T132" fmla="*/ 371 h 3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8" h="371">
                    <a:moveTo>
                      <a:pt x="0" y="270"/>
                    </a:moveTo>
                    <a:lnTo>
                      <a:pt x="48" y="0"/>
                    </a:lnTo>
                    <a:lnTo>
                      <a:pt x="37" y="36"/>
                    </a:lnTo>
                    <a:lnTo>
                      <a:pt x="31" y="68"/>
                    </a:lnTo>
                    <a:lnTo>
                      <a:pt x="29" y="97"/>
                    </a:lnTo>
                    <a:lnTo>
                      <a:pt x="30" y="120"/>
                    </a:lnTo>
                    <a:lnTo>
                      <a:pt x="32" y="142"/>
                    </a:lnTo>
                    <a:lnTo>
                      <a:pt x="36" y="160"/>
                    </a:lnTo>
                    <a:lnTo>
                      <a:pt x="40" y="173"/>
                    </a:lnTo>
                    <a:lnTo>
                      <a:pt x="45" y="182"/>
                    </a:lnTo>
                    <a:lnTo>
                      <a:pt x="48" y="188"/>
                    </a:lnTo>
                    <a:lnTo>
                      <a:pt x="49" y="191"/>
                    </a:lnTo>
                    <a:lnTo>
                      <a:pt x="60" y="183"/>
                    </a:lnTo>
                    <a:lnTo>
                      <a:pt x="68" y="172"/>
                    </a:lnTo>
                    <a:lnTo>
                      <a:pt x="75" y="156"/>
                    </a:lnTo>
                    <a:lnTo>
                      <a:pt x="82" y="137"/>
                    </a:lnTo>
                    <a:lnTo>
                      <a:pt x="87" y="117"/>
                    </a:lnTo>
                    <a:lnTo>
                      <a:pt x="92" y="98"/>
                    </a:lnTo>
                    <a:lnTo>
                      <a:pt x="95" y="80"/>
                    </a:lnTo>
                    <a:lnTo>
                      <a:pt x="98" y="66"/>
                    </a:lnTo>
                    <a:lnTo>
                      <a:pt x="99" y="55"/>
                    </a:lnTo>
                    <a:lnTo>
                      <a:pt x="100" y="51"/>
                    </a:lnTo>
                    <a:lnTo>
                      <a:pt x="92" y="99"/>
                    </a:lnTo>
                    <a:lnTo>
                      <a:pt x="87" y="135"/>
                    </a:lnTo>
                    <a:lnTo>
                      <a:pt x="88" y="162"/>
                    </a:lnTo>
                    <a:lnTo>
                      <a:pt x="91" y="180"/>
                    </a:lnTo>
                    <a:lnTo>
                      <a:pt x="96" y="193"/>
                    </a:lnTo>
                    <a:lnTo>
                      <a:pt x="104" y="199"/>
                    </a:lnTo>
                    <a:lnTo>
                      <a:pt x="110" y="202"/>
                    </a:lnTo>
                    <a:lnTo>
                      <a:pt x="116" y="202"/>
                    </a:lnTo>
                    <a:lnTo>
                      <a:pt x="120" y="201"/>
                    </a:lnTo>
                    <a:lnTo>
                      <a:pt x="122" y="201"/>
                    </a:lnTo>
                    <a:lnTo>
                      <a:pt x="132" y="195"/>
                    </a:lnTo>
                    <a:lnTo>
                      <a:pt x="144" y="185"/>
                    </a:lnTo>
                    <a:lnTo>
                      <a:pt x="155" y="172"/>
                    </a:lnTo>
                    <a:lnTo>
                      <a:pt x="166" y="155"/>
                    </a:lnTo>
                    <a:lnTo>
                      <a:pt x="176" y="138"/>
                    </a:lnTo>
                    <a:lnTo>
                      <a:pt x="186" y="123"/>
                    </a:lnTo>
                    <a:lnTo>
                      <a:pt x="193" y="107"/>
                    </a:lnTo>
                    <a:lnTo>
                      <a:pt x="199" y="95"/>
                    </a:lnTo>
                    <a:lnTo>
                      <a:pt x="204" y="87"/>
                    </a:lnTo>
                    <a:lnTo>
                      <a:pt x="205" y="84"/>
                    </a:lnTo>
                    <a:lnTo>
                      <a:pt x="172" y="161"/>
                    </a:lnTo>
                    <a:lnTo>
                      <a:pt x="162" y="183"/>
                    </a:lnTo>
                    <a:lnTo>
                      <a:pt x="160" y="199"/>
                    </a:lnTo>
                    <a:lnTo>
                      <a:pt x="162" y="210"/>
                    </a:lnTo>
                    <a:lnTo>
                      <a:pt x="168" y="214"/>
                    </a:lnTo>
                    <a:lnTo>
                      <a:pt x="176" y="217"/>
                    </a:lnTo>
                    <a:lnTo>
                      <a:pt x="187" y="217"/>
                    </a:lnTo>
                    <a:lnTo>
                      <a:pt x="197" y="216"/>
                    </a:lnTo>
                    <a:lnTo>
                      <a:pt x="205" y="213"/>
                    </a:lnTo>
                    <a:lnTo>
                      <a:pt x="211" y="211"/>
                    </a:lnTo>
                    <a:lnTo>
                      <a:pt x="213" y="210"/>
                    </a:lnTo>
                    <a:lnTo>
                      <a:pt x="428" y="38"/>
                    </a:lnTo>
                    <a:lnTo>
                      <a:pt x="222" y="223"/>
                    </a:lnTo>
                    <a:lnTo>
                      <a:pt x="225" y="237"/>
                    </a:lnTo>
                    <a:lnTo>
                      <a:pt x="236" y="242"/>
                    </a:lnTo>
                    <a:lnTo>
                      <a:pt x="253" y="240"/>
                    </a:lnTo>
                    <a:lnTo>
                      <a:pt x="273" y="233"/>
                    </a:lnTo>
                    <a:lnTo>
                      <a:pt x="297" y="224"/>
                    </a:lnTo>
                    <a:lnTo>
                      <a:pt x="319" y="212"/>
                    </a:lnTo>
                    <a:lnTo>
                      <a:pt x="342" y="200"/>
                    </a:lnTo>
                    <a:lnTo>
                      <a:pt x="360" y="189"/>
                    </a:lnTo>
                    <a:lnTo>
                      <a:pt x="372" y="181"/>
                    </a:lnTo>
                    <a:lnTo>
                      <a:pt x="377" y="179"/>
                    </a:lnTo>
                    <a:lnTo>
                      <a:pt x="89" y="364"/>
                    </a:lnTo>
                    <a:lnTo>
                      <a:pt x="88" y="364"/>
                    </a:lnTo>
                    <a:lnTo>
                      <a:pt x="85" y="366"/>
                    </a:lnTo>
                    <a:lnTo>
                      <a:pt x="80" y="369"/>
                    </a:lnTo>
                    <a:lnTo>
                      <a:pt x="74" y="370"/>
                    </a:lnTo>
                    <a:lnTo>
                      <a:pt x="67" y="371"/>
                    </a:lnTo>
                    <a:lnTo>
                      <a:pt x="61" y="370"/>
                    </a:lnTo>
                    <a:lnTo>
                      <a:pt x="54" y="366"/>
                    </a:lnTo>
                    <a:lnTo>
                      <a:pt x="49" y="359"/>
                    </a:lnTo>
                    <a:lnTo>
                      <a:pt x="45" y="349"/>
                    </a:lnTo>
                    <a:lnTo>
                      <a:pt x="43" y="333"/>
                    </a:lnTo>
                    <a:lnTo>
                      <a:pt x="43" y="332"/>
                    </a:lnTo>
                    <a:lnTo>
                      <a:pt x="42" y="328"/>
                    </a:lnTo>
                    <a:lnTo>
                      <a:pt x="40" y="321"/>
                    </a:lnTo>
                    <a:lnTo>
                      <a:pt x="38" y="313"/>
                    </a:lnTo>
                    <a:lnTo>
                      <a:pt x="36" y="305"/>
                    </a:lnTo>
                    <a:lnTo>
                      <a:pt x="31" y="296"/>
                    </a:lnTo>
                    <a:lnTo>
                      <a:pt x="25" y="287"/>
                    </a:lnTo>
                    <a:lnTo>
                      <a:pt x="19" y="280"/>
                    </a:lnTo>
                    <a:lnTo>
                      <a:pt x="11" y="274"/>
                    </a:lnTo>
                    <a:lnTo>
                      <a:pt x="0" y="270"/>
                    </a:lnTo>
                    <a:close/>
                  </a:path>
                </a:pathLst>
              </a:custGeom>
              <a:solidFill>
                <a:srgbClr val="FFF9FB"/>
              </a:solidFill>
              <a:ln w="9525">
                <a:noFill/>
                <a:round/>
                <a:headEnd/>
                <a:tailEnd/>
              </a:ln>
            </p:spPr>
            <p:txBody>
              <a:bodyPr/>
              <a:lstStyle/>
              <a:p>
                <a:endParaRPr lang="tr-TR"/>
              </a:p>
            </p:txBody>
          </p:sp>
          <p:sp>
            <p:nvSpPr>
              <p:cNvPr id="40031" name="Freeform 94"/>
              <p:cNvSpPr>
                <a:spLocks/>
              </p:cNvSpPr>
              <p:nvPr/>
            </p:nvSpPr>
            <p:spPr bwMode="auto">
              <a:xfrm rot="506214">
                <a:off x="4658" y="1905"/>
                <a:ext cx="133" cy="115"/>
              </a:xfrm>
              <a:custGeom>
                <a:avLst/>
                <a:gdLst>
                  <a:gd name="T0" fmla="*/ 0 w 423"/>
                  <a:gd name="T1" fmla="*/ 0 h 366"/>
                  <a:gd name="T2" fmla="*/ 0 w 423"/>
                  <a:gd name="T3" fmla="*/ 0 h 366"/>
                  <a:gd name="T4" fmla="*/ 0 w 423"/>
                  <a:gd name="T5" fmla="*/ 0 h 366"/>
                  <a:gd name="T6" fmla="*/ 0 w 423"/>
                  <a:gd name="T7" fmla="*/ 0 h 366"/>
                  <a:gd name="T8" fmla="*/ 0 w 423"/>
                  <a:gd name="T9" fmla="*/ 0 h 366"/>
                  <a:gd name="T10" fmla="*/ 0 w 423"/>
                  <a:gd name="T11" fmla="*/ 0 h 366"/>
                  <a:gd name="T12" fmla="*/ 0 w 423"/>
                  <a:gd name="T13" fmla="*/ 0 h 366"/>
                  <a:gd name="T14" fmla="*/ 0 w 423"/>
                  <a:gd name="T15" fmla="*/ 0 h 366"/>
                  <a:gd name="T16" fmla="*/ 0 w 423"/>
                  <a:gd name="T17" fmla="*/ 0 h 366"/>
                  <a:gd name="T18" fmla="*/ 0 w 423"/>
                  <a:gd name="T19" fmla="*/ 0 h 366"/>
                  <a:gd name="T20" fmla="*/ 0 w 423"/>
                  <a:gd name="T21" fmla="*/ 0 h 366"/>
                  <a:gd name="T22" fmla="*/ 0 w 423"/>
                  <a:gd name="T23" fmla="*/ 0 h 366"/>
                  <a:gd name="T24" fmla="*/ 0 w 423"/>
                  <a:gd name="T25" fmla="*/ 0 h 366"/>
                  <a:gd name="T26" fmla="*/ 0 w 423"/>
                  <a:gd name="T27" fmla="*/ 0 h 366"/>
                  <a:gd name="T28" fmla="*/ 0 w 423"/>
                  <a:gd name="T29" fmla="*/ 0 h 366"/>
                  <a:gd name="T30" fmla="*/ 0 w 423"/>
                  <a:gd name="T31" fmla="*/ 0 h 366"/>
                  <a:gd name="T32" fmla="*/ 0 w 423"/>
                  <a:gd name="T33" fmla="*/ 0 h 366"/>
                  <a:gd name="T34" fmla="*/ 0 w 423"/>
                  <a:gd name="T35" fmla="*/ 0 h 366"/>
                  <a:gd name="T36" fmla="*/ 0 w 423"/>
                  <a:gd name="T37" fmla="*/ 0 h 366"/>
                  <a:gd name="T38" fmla="*/ 0 w 423"/>
                  <a:gd name="T39" fmla="*/ 0 h 366"/>
                  <a:gd name="T40" fmla="*/ 0 w 423"/>
                  <a:gd name="T41" fmla="*/ 0 h 366"/>
                  <a:gd name="T42" fmla="*/ 0 w 423"/>
                  <a:gd name="T43" fmla="*/ 0 h 366"/>
                  <a:gd name="T44" fmla="*/ 0 w 423"/>
                  <a:gd name="T45" fmla="*/ 0 h 366"/>
                  <a:gd name="T46" fmla="*/ 0 w 423"/>
                  <a:gd name="T47" fmla="*/ 0 h 366"/>
                  <a:gd name="T48" fmla="*/ 0 w 423"/>
                  <a:gd name="T49" fmla="*/ 0 h 366"/>
                  <a:gd name="T50" fmla="*/ 0 w 423"/>
                  <a:gd name="T51" fmla="*/ 0 h 366"/>
                  <a:gd name="T52" fmla="*/ 0 w 423"/>
                  <a:gd name="T53" fmla="*/ 0 h 366"/>
                  <a:gd name="T54" fmla="*/ 0 w 423"/>
                  <a:gd name="T55" fmla="*/ 0 h 366"/>
                  <a:gd name="T56" fmla="*/ 0 w 423"/>
                  <a:gd name="T57" fmla="*/ 0 h 366"/>
                  <a:gd name="T58" fmla="*/ 0 w 423"/>
                  <a:gd name="T59" fmla="*/ 0 h 366"/>
                  <a:gd name="T60" fmla="*/ 0 w 423"/>
                  <a:gd name="T61" fmla="*/ 0 h 366"/>
                  <a:gd name="T62" fmla="*/ 0 w 423"/>
                  <a:gd name="T63" fmla="*/ 0 h 366"/>
                  <a:gd name="T64" fmla="*/ 0 w 423"/>
                  <a:gd name="T65" fmla="*/ 0 h 366"/>
                  <a:gd name="T66" fmla="*/ 0 w 423"/>
                  <a:gd name="T67" fmla="*/ 0 h 366"/>
                  <a:gd name="T68" fmla="*/ 0 w 423"/>
                  <a:gd name="T69" fmla="*/ 0 h 366"/>
                  <a:gd name="T70" fmla="*/ 0 w 423"/>
                  <a:gd name="T71" fmla="*/ 0 h 366"/>
                  <a:gd name="T72" fmla="*/ 0 w 423"/>
                  <a:gd name="T73" fmla="*/ 0 h 366"/>
                  <a:gd name="T74" fmla="*/ 0 w 423"/>
                  <a:gd name="T75" fmla="*/ 0 h 366"/>
                  <a:gd name="T76" fmla="*/ 0 w 423"/>
                  <a:gd name="T77" fmla="*/ 0 h 366"/>
                  <a:gd name="T78" fmla="*/ 0 w 423"/>
                  <a:gd name="T79" fmla="*/ 0 h 366"/>
                  <a:gd name="T80" fmla="*/ 0 w 423"/>
                  <a:gd name="T81" fmla="*/ 0 h 366"/>
                  <a:gd name="T82" fmla="*/ 0 w 423"/>
                  <a:gd name="T83" fmla="*/ 0 h 366"/>
                  <a:gd name="T84" fmla="*/ 0 w 423"/>
                  <a:gd name="T85" fmla="*/ 0 h 366"/>
                  <a:gd name="T86" fmla="*/ 0 w 423"/>
                  <a:gd name="T87" fmla="*/ 0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
                  <a:gd name="T133" fmla="*/ 0 h 366"/>
                  <a:gd name="T134" fmla="*/ 423 w 423"/>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 h="366">
                    <a:moveTo>
                      <a:pt x="0" y="265"/>
                    </a:moveTo>
                    <a:lnTo>
                      <a:pt x="45" y="0"/>
                    </a:lnTo>
                    <a:lnTo>
                      <a:pt x="36" y="36"/>
                    </a:lnTo>
                    <a:lnTo>
                      <a:pt x="30" y="66"/>
                    </a:lnTo>
                    <a:lnTo>
                      <a:pt x="28" y="95"/>
                    </a:lnTo>
                    <a:lnTo>
                      <a:pt x="29" y="120"/>
                    </a:lnTo>
                    <a:lnTo>
                      <a:pt x="31" y="140"/>
                    </a:lnTo>
                    <a:lnTo>
                      <a:pt x="35" y="157"/>
                    </a:lnTo>
                    <a:lnTo>
                      <a:pt x="39" y="171"/>
                    </a:lnTo>
                    <a:lnTo>
                      <a:pt x="44" y="181"/>
                    </a:lnTo>
                    <a:lnTo>
                      <a:pt x="47" y="187"/>
                    </a:lnTo>
                    <a:lnTo>
                      <a:pt x="48" y="188"/>
                    </a:lnTo>
                    <a:lnTo>
                      <a:pt x="57" y="182"/>
                    </a:lnTo>
                    <a:lnTo>
                      <a:pt x="67" y="170"/>
                    </a:lnTo>
                    <a:lnTo>
                      <a:pt x="74" y="154"/>
                    </a:lnTo>
                    <a:lnTo>
                      <a:pt x="80" y="135"/>
                    </a:lnTo>
                    <a:lnTo>
                      <a:pt x="86" y="116"/>
                    </a:lnTo>
                    <a:lnTo>
                      <a:pt x="91" y="96"/>
                    </a:lnTo>
                    <a:lnTo>
                      <a:pt x="94" y="78"/>
                    </a:lnTo>
                    <a:lnTo>
                      <a:pt x="97" y="64"/>
                    </a:lnTo>
                    <a:lnTo>
                      <a:pt x="98" y="55"/>
                    </a:lnTo>
                    <a:lnTo>
                      <a:pt x="98" y="51"/>
                    </a:lnTo>
                    <a:lnTo>
                      <a:pt x="90" y="97"/>
                    </a:lnTo>
                    <a:lnTo>
                      <a:pt x="86" y="133"/>
                    </a:lnTo>
                    <a:lnTo>
                      <a:pt x="86" y="160"/>
                    </a:lnTo>
                    <a:lnTo>
                      <a:pt x="90" y="178"/>
                    </a:lnTo>
                    <a:lnTo>
                      <a:pt x="94" y="190"/>
                    </a:lnTo>
                    <a:lnTo>
                      <a:pt x="101" y="197"/>
                    </a:lnTo>
                    <a:lnTo>
                      <a:pt x="109" y="200"/>
                    </a:lnTo>
                    <a:lnTo>
                      <a:pt x="115" y="200"/>
                    </a:lnTo>
                    <a:lnTo>
                      <a:pt x="118" y="200"/>
                    </a:lnTo>
                    <a:lnTo>
                      <a:pt x="121" y="198"/>
                    </a:lnTo>
                    <a:lnTo>
                      <a:pt x="130" y="192"/>
                    </a:lnTo>
                    <a:lnTo>
                      <a:pt x="142" y="183"/>
                    </a:lnTo>
                    <a:lnTo>
                      <a:pt x="153" y="169"/>
                    </a:lnTo>
                    <a:lnTo>
                      <a:pt x="163" y="153"/>
                    </a:lnTo>
                    <a:lnTo>
                      <a:pt x="174" y="137"/>
                    </a:lnTo>
                    <a:lnTo>
                      <a:pt x="182" y="121"/>
                    </a:lnTo>
                    <a:lnTo>
                      <a:pt x="191" y="106"/>
                    </a:lnTo>
                    <a:lnTo>
                      <a:pt x="197" y="94"/>
                    </a:lnTo>
                    <a:lnTo>
                      <a:pt x="200" y="86"/>
                    </a:lnTo>
                    <a:lnTo>
                      <a:pt x="203" y="83"/>
                    </a:lnTo>
                    <a:lnTo>
                      <a:pt x="168" y="159"/>
                    </a:lnTo>
                    <a:lnTo>
                      <a:pt x="160" y="181"/>
                    </a:lnTo>
                    <a:lnTo>
                      <a:pt x="157" y="196"/>
                    </a:lnTo>
                    <a:lnTo>
                      <a:pt x="160" y="207"/>
                    </a:lnTo>
                    <a:lnTo>
                      <a:pt x="166" y="213"/>
                    </a:lnTo>
                    <a:lnTo>
                      <a:pt x="174" y="215"/>
                    </a:lnTo>
                    <a:lnTo>
                      <a:pt x="184" y="215"/>
                    </a:lnTo>
                    <a:lnTo>
                      <a:pt x="194" y="213"/>
                    </a:lnTo>
                    <a:lnTo>
                      <a:pt x="203" y="210"/>
                    </a:lnTo>
                    <a:lnTo>
                      <a:pt x="209" y="208"/>
                    </a:lnTo>
                    <a:lnTo>
                      <a:pt x="211" y="208"/>
                    </a:lnTo>
                    <a:lnTo>
                      <a:pt x="423" y="38"/>
                    </a:lnTo>
                    <a:lnTo>
                      <a:pt x="219" y="221"/>
                    </a:lnTo>
                    <a:lnTo>
                      <a:pt x="222" y="234"/>
                    </a:lnTo>
                    <a:lnTo>
                      <a:pt x="233" y="239"/>
                    </a:lnTo>
                    <a:lnTo>
                      <a:pt x="249" y="238"/>
                    </a:lnTo>
                    <a:lnTo>
                      <a:pt x="269" y="231"/>
                    </a:lnTo>
                    <a:lnTo>
                      <a:pt x="293" y="221"/>
                    </a:lnTo>
                    <a:lnTo>
                      <a:pt x="316" y="209"/>
                    </a:lnTo>
                    <a:lnTo>
                      <a:pt x="337" y="197"/>
                    </a:lnTo>
                    <a:lnTo>
                      <a:pt x="355" y="187"/>
                    </a:lnTo>
                    <a:lnTo>
                      <a:pt x="367" y="179"/>
                    </a:lnTo>
                    <a:lnTo>
                      <a:pt x="372" y="177"/>
                    </a:lnTo>
                    <a:lnTo>
                      <a:pt x="88" y="359"/>
                    </a:lnTo>
                    <a:lnTo>
                      <a:pt x="87" y="360"/>
                    </a:lnTo>
                    <a:lnTo>
                      <a:pt x="84" y="361"/>
                    </a:lnTo>
                    <a:lnTo>
                      <a:pt x="79" y="364"/>
                    </a:lnTo>
                    <a:lnTo>
                      <a:pt x="73" y="365"/>
                    </a:lnTo>
                    <a:lnTo>
                      <a:pt x="67" y="366"/>
                    </a:lnTo>
                    <a:lnTo>
                      <a:pt x="60" y="365"/>
                    </a:lnTo>
                    <a:lnTo>
                      <a:pt x="54" y="361"/>
                    </a:lnTo>
                    <a:lnTo>
                      <a:pt x="49" y="354"/>
                    </a:lnTo>
                    <a:lnTo>
                      <a:pt x="45" y="345"/>
                    </a:lnTo>
                    <a:lnTo>
                      <a:pt x="43" y="329"/>
                    </a:lnTo>
                    <a:lnTo>
                      <a:pt x="43" y="327"/>
                    </a:lnTo>
                    <a:lnTo>
                      <a:pt x="42" y="323"/>
                    </a:lnTo>
                    <a:lnTo>
                      <a:pt x="41" y="316"/>
                    </a:lnTo>
                    <a:lnTo>
                      <a:pt x="38" y="309"/>
                    </a:lnTo>
                    <a:lnTo>
                      <a:pt x="36" y="301"/>
                    </a:lnTo>
                    <a:lnTo>
                      <a:pt x="31" y="291"/>
                    </a:lnTo>
                    <a:lnTo>
                      <a:pt x="25" y="283"/>
                    </a:lnTo>
                    <a:lnTo>
                      <a:pt x="19" y="276"/>
                    </a:lnTo>
                    <a:lnTo>
                      <a:pt x="11" y="270"/>
                    </a:lnTo>
                    <a:lnTo>
                      <a:pt x="0" y="266"/>
                    </a:lnTo>
                    <a:lnTo>
                      <a:pt x="0" y="265"/>
                    </a:lnTo>
                    <a:close/>
                  </a:path>
                </a:pathLst>
              </a:custGeom>
              <a:solidFill>
                <a:srgbClr val="FFFCFD"/>
              </a:solidFill>
              <a:ln w="9525">
                <a:noFill/>
                <a:round/>
                <a:headEnd/>
                <a:tailEnd/>
              </a:ln>
            </p:spPr>
            <p:txBody>
              <a:bodyPr/>
              <a:lstStyle/>
              <a:p>
                <a:endParaRPr lang="tr-TR"/>
              </a:p>
            </p:txBody>
          </p:sp>
          <p:sp>
            <p:nvSpPr>
              <p:cNvPr id="40032" name="Freeform 95"/>
              <p:cNvSpPr>
                <a:spLocks/>
              </p:cNvSpPr>
              <p:nvPr/>
            </p:nvSpPr>
            <p:spPr bwMode="auto">
              <a:xfrm rot="506214">
                <a:off x="4659" y="1906"/>
                <a:ext cx="130" cy="113"/>
              </a:xfrm>
              <a:custGeom>
                <a:avLst/>
                <a:gdLst>
                  <a:gd name="T0" fmla="*/ 0 w 417"/>
                  <a:gd name="T1" fmla="*/ 0 h 360"/>
                  <a:gd name="T2" fmla="*/ 0 w 417"/>
                  <a:gd name="T3" fmla="*/ 0 h 360"/>
                  <a:gd name="T4" fmla="*/ 0 w 417"/>
                  <a:gd name="T5" fmla="*/ 0 h 360"/>
                  <a:gd name="T6" fmla="*/ 0 w 417"/>
                  <a:gd name="T7" fmla="*/ 0 h 360"/>
                  <a:gd name="T8" fmla="*/ 0 w 417"/>
                  <a:gd name="T9" fmla="*/ 0 h 360"/>
                  <a:gd name="T10" fmla="*/ 0 w 417"/>
                  <a:gd name="T11" fmla="*/ 0 h 360"/>
                  <a:gd name="T12" fmla="*/ 0 w 417"/>
                  <a:gd name="T13" fmla="*/ 0 h 360"/>
                  <a:gd name="T14" fmla="*/ 0 w 417"/>
                  <a:gd name="T15" fmla="*/ 0 h 360"/>
                  <a:gd name="T16" fmla="*/ 0 w 417"/>
                  <a:gd name="T17" fmla="*/ 0 h 360"/>
                  <a:gd name="T18" fmla="*/ 0 w 417"/>
                  <a:gd name="T19" fmla="*/ 0 h 360"/>
                  <a:gd name="T20" fmla="*/ 0 w 417"/>
                  <a:gd name="T21" fmla="*/ 0 h 360"/>
                  <a:gd name="T22" fmla="*/ 0 w 417"/>
                  <a:gd name="T23" fmla="*/ 0 h 360"/>
                  <a:gd name="T24" fmla="*/ 0 w 417"/>
                  <a:gd name="T25" fmla="*/ 0 h 360"/>
                  <a:gd name="T26" fmla="*/ 0 w 417"/>
                  <a:gd name="T27" fmla="*/ 0 h 360"/>
                  <a:gd name="T28" fmla="*/ 0 w 417"/>
                  <a:gd name="T29" fmla="*/ 0 h 360"/>
                  <a:gd name="T30" fmla="*/ 0 w 417"/>
                  <a:gd name="T31" fmla="*/ 0 h 360"/>
                  <a:gd name="T32" fmla="*/ 0 w 417"/>
                  <a:gd name="T33" fmla="*/ 0 h 360"/>
                  <a:gd name="T34" fmla="*/ 0 w 417"/>
                  <a:gd name="T35" fmla="*/ 0 h 360"/>
                  <a:gd name="T36" fmla="*/ 0 w 417"/>
                  <a:gd name="T37" fmla="*/ 0 h 360"/>
                  <a:gd name="T38" fmla="*/ 0 w 417"/>
                  <a:gd name="T39" fmla="*/ 0 h 360"/>
                  <a:gd name="T40" fmla="*/ 0 w 417"/>
                  <a:gd name="T41" fmla="*/ 0 h 360"/>
                  <a:gd name="T42" fmla="*/ 0 w 417"/>
                  <a:gd name="T43" fmla="*/ 0 h 360"/>
                  <a:gd name="T44" fmla="*/ 0 w 417"/>
                  <a:gd name="T45" fmla="*/ 0 h 360"/>
                  <a:gd name="T46" fmla="*/ 0 w 417"/>
                  <a:gd name="T47" fmla="*/ 0 h 360"/>
                  <a:gd name="T48" fmla="*/ 0 w 417"/>
                  <a:gd name="T49" fmla="*/ 0 h 360"/>
                  <a:gd name="T50" fmla="*/ 0 w 417"/>
                  <a:gd name="T51" fmla="*/ 0 h 360"/>
                  <a:gd name="T52" fmla="*/ 0 w 417"/>
                  <a:gd name="T53" fmla="*/ 0 h 360"/>
                  <a:gd name="T54" fmla="*/ 0 w 417"/>
                  <a:gd name="T55" fmla="*/ 0 h 360"/>
                  <a:gd name="T56" fmla="*/ 0 w 417"/>
                  <a:gd name="T57" fmla="*/ 0 h 360"/>
                  <a:gd name="T58" fmla="*/ 0 w 417"/>
                  <a:gd name="T59" fmla="*/ 0 h 360"/>
                  <a:gd name="T60" fmla="*/ 0 w 417"/>
                  <a:gd name="T61" fmla="*/ 0 h 360"/>
                  <a:gd name="T62" fmla="*/ 0 w 417"/>
                  <a:gd name="T63" fmla="*/ 0 h 360"/>
                  <a:gd name="T64" fmla="*/ 0 w 417"/>
                  <a:gd name="T65" fmla="*/ 0 h 360"/>
                  <a:gd name="T66" fmla="*/ 0 w 417"/>
                  <a:gd name="T67" fmla="*/ 0 h 360"/>
                  <a:gd name="T68" fmla="*/ 0 w 417"/>
                  <a:gd name="T69" fmla="*/ 0 h 360"/>
                  <a:gd name="T70" fmla="*/ 0 w 417"/>
                  <a:gd name="T71" fmla="*/ 0 h 360"/>
                  <a:gd name="T72" fmla="*/ 0 w 417"/>
                  <a:gd name="T73" fmla="*/ 0 h 360"/>
                  <a:gd name="T74" fmla="*/ 0 w 417"/>
                  <a:gd name="T75" fmla="*/ 0 h 360"/>
                  <a:gd name="T76" fmla="*/ 0 w 417"/>
                  <a:gd name="T77" fmla="*/ 0 h 360"/>
                  <a:gd name="T78" fmla="*/ 0 w 417"/>
                  <a:gd name="T79" fmla="*/ 0 h 360"/>
                  <a:gd name="T80" fmla="*/ 0 w 417"/>
                  <a:gd name="T81" fmla="*/ 0 h 360"/>
                  <a:gd name="T82" fmla="*/ 0 w 417"/>
                  <a:gd name="T83" fmla="*/ 0 h 360"/>
                  <a:gd name="T84" fmla="*/ 0 w 417"/>
                  <a:gd name="T85" fmla="*/ 0 h 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7"/>
                  <a:gd name="T130" fmla="*/ 0 h 360"/>
                  <a:gd name="T131" fmla="*/ 417 w 417"/>
                  <a:gd name="T132" fmla="*/ 360 h 3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7" h="360">
                    <a:moveTo>
                      <a:pt x="0" y="260"/>
                    </a:moveTo>
                    <a:lnTo>
                      <a:pt x="44" y="0"/>
                    </a:lnTo>
                    <a:lnTo>
                      <a:pt x="35" y="34"/>
                    </a:lnTo>
                    <a:lnTo>
                      <a:pt x="29" y="65"/>
                    </a:lnTo>
                    <a:lnTo>
                      <a:pt x="27" y="92"/>
                    </a:lnTo>
                    <a:lnTo>
                      <a:pt x="28" y="117"/>
                    </a:lnTo>
                    <a:lnTo>
                      <a:pt x="30" y="138"/>
                    </a:lnTo>
                    <a:lnTo>
                      <a:pt x="34" y="154"/>
                    </a:lnTo>
                    <a:lnTo>
                      <a:pt x="38" y="168"/>
                    </a:lnTo>
                    <a:lnTo>
                      <a:pt x="43" y="178"/>
                    </a:lnTo>
                    <a:lnTo>
                      <a:pt x="46" y="183"/>
                    </a:lnTo>
                    <a:lnTo>
                      <a:pt x="47" y="185"/>
                    </a:lnTo>
                    <a:lnTo>
                      <a:pt x="56" y="179"/>
                    </a:lnTo>
                    <a:lnTo>
                      <a:pt x="65" y="167"/>
                    </a:lnTo>
                    <a:lnTo>
                      <a:pt x="73" y="152"/>
                    </a:lnTo>
                    <a:lnTo>
                      <a:pt x="79" y="133"/>
                    </a:lnTo>
                    <a:lnTo>
                      <a:pt x="85" y="114"/>
                    </a:lnTo>
                    <a:lnTo>
                      <a:pt x="89" y="95"/>
                    </a:lnTo>
                    <a:lnTo>
                      <a:pt x="92" y="77"/>
                    </a:lnTo>
                    <a:lnTo>
                      <a:pt x="94" y="63"/>
                    </a:lnTo>
                    <a:lnTo>
                      <a:pt x="96" y="53"/>
                    </a:lnTo>
                    <a:lnTo>
                      <a:pt x="97" y="50"/>
                    </a:lnTo>
                    <a:lnTo>
                      <a:pt x="89" y="96"/>
                    </a:lnTo>
                    <a:lnTo>
                      <a:pt x="85" y="130"/>
                    </a:lnTo>
                    <a:lnTo>
                      <a:pt x="85" y="157"/>
                    </a:lnTo>
                    <a:lnTo>
                      <a:pt x="87" y="176"/>
                    </a:lnTo>
                    <a:lnTo>
                      <a:pt x="93" y="187"/>
                    </a:lnTo>
                    <a:lnTo>
                      <a:pt x="99" y="193"/>
                    </a:lnTo>
                    <a:lnTo>
                      <a:pt x="106" y="197"/>
                    </a:lnTo>
                    <a:lnTo>
                      <a:pt x="112" y="197"/>
                    </a:lnTo>
                    <a:lnTo>
                      <a:pt x="117" y="196"/>
                    </a:lnTo>
                    <a:lnTo>
                      <a:pt x="118" y="196"/>
                    </a:lnTo>
                    <a:lnTo>
                      <a:pt x="129" y="190"/>
                    </a:lnTo>
                    <a:lnTo>
                      <a:pt x="140" y="180"/>
                    </a:lnTo>
                    <a:lnTo>
                      <a:pt x="151" y="166"/>
                    </a:lnTo>
                    <a:lnTo>
                      <a:pt x="161" y="151"/>
                    </a:lnTo>
                    <a:lnTo>
                      <a:pt x="172" y="134"/>
                    </a:lnTo>
                    <a:lnTo>
                      <a:pt x="180" y="119"/>
                    </a:lnTo>
                    <a:lnTo>
                      <a:pt x="189" y="104"/>
                    </a:lnTo>
                    <a:lnTo>
                      <a:pt x="195" y="92"/>
                    </a:lnTo>
                    <a:lnTo>
                      <a:pt x="198" y="84"/>
                    </a:lnTo>
                    <a:lnTo>
                      <a:pt x="199" y="81"/>
                    </a:lnTo>
                    <a:lnTo>
                      <a:pt x="166" y="157"/>
                    </a:lnTo>
                    <a:lnTo>
                      <a:pt x="158" y="178"/>
                    </a:lnTo>
                    <a:lnTo>
                      <a:pt x="155" y="193"/>
                    </a:lnTo>
                    <a:lnTo>
                      <a:pt x="158" y="204"/>
                    </a:lnTo>
                    <a:lnTo>
                      <a:pt x="164" y="209"/>
                    </a:lnTo>
                    <a:lnTo>
                      <a:pt x="172" y="211"/>
                    </a:lnTo>
                    <a:lnTo>
                      <a:pt x="181" y="211"/>
                    </a:lnTo>
                    <a:lnTo>
                      <a:pt x="191" y="210"/>
                    </a:lnTo>
                    <a:lnTo>
                      <a:pt x="199" y="208"/>
                    </a:lnTo>
                    <a:lnTo>
                      <a:pt x="207" y="205"/>
                    </a:lnTo>
                    <a:lnTo>
                      <a:pt x="208" y="204"/>
                    </a:lnTo>
                    <a:lnTo>
                      <a:pt x="417" y="37"/>
                    </a:lnTo>
                    <a:lnTo>
                      <a:pt x="216" y="217"/>
                    </a:lnTo>
                    <a:lnTo>
                      <a:pt x="218" y="230"/>
                    </a:lnTo>
                    <a:lnTo>
                      <a:pt x="229" y="235"/>
                    </a:lnTo>
                    <a:lnTo>
                      <a:pt x="246" y="234"/>
                    </a:lnTo>
                    <a:lnTo>
                      <a:pt x="266" y="228"/>
                    </a:lnTo>
                    <a:lnTo>
                      <a:pt x="289" y="217"/>
                    </a:lnTo>
                    <a:lnTo>
                      <a:pt x="311" y="207"/>
                    </a:lnTo>
                    <a:lnTo>
                      <a:pt x="333" y="195"/>
                    </a:lnTo>
                    <a:lnTo>
                      <a:pt x="351" y="184"/>
                    </a:lnTo>
                    <a:lnTo>
                      <a:pt x="363" y="177"/>
                    </a:lnTo>
                    <a:lnTo>
                      <a:pt x="367" y="173"/>
                    </a:lnTo>
                    <a:lnTo>
                      <a:pt x="87" y="353"/>
                    </a:lnTo>
                    <a:lnTo>
                      <a:pt x="86" y="354"/>
                    </a:lnTo>
                    <a:lnTo>
                      <a:pt x="83" y="355"/>
                    </a:lnTo>
                    <a:lnTo>
                      <a:pt x="78" y="357"/>
                    </a:lnTo>
                    <a:lnTo>
                      <a:pt x="72" y="359"/>
                    </a:lnTo>
                    <a:lnTo>
                      <a:pt x="66" y="360"/>
                    </a:lnTo>
                    <a:lnTo>
                      <a:pt x="60" y="359"/>
                    </a:lnTo>
                    <a:lnTo>
                      <a:pt x="54" y="355"/>
                    </a:lnTo>
                    <a:lnTo>
                      <a:pt x="49" y="349"/>
                    </a:lnTo>
                    <a:lnTo>
                      <a:pt x="46" y="338"/>
                    </a:lnTo>
                    <a:lnTo>
                      <a:pt x="43" y="323"/>
                    </a:lnTo>
                    <a:lnTo>
                      <a:pt x="43" y="322"/>
                    </a:lnTo>
                    <a:lnTo>
                      <a:pt x="43" y="317"/>
                    </a:lnTo>
                    <a:lnTo>
                      <a:pt x="41" y="311"/>
                    </a:lnTo>
                    <a:lnTo>
                      <a:pt x="38" y="303"/>
                    </a:lnTo>
                    <a:lnTo>
                      <a:pt x="36" y="294"/>
                    </a:lnTo>
                    <a:lnTo>
                      <a:pt x="31" y="285"/>
                    </a:lnTo>
                    <a:lnTo>
                      <a:pt x="25" y="277"/>
                    </a:lnTo>
                    <a:lnTo>
                      <a:pt x="19" y="270"/>
                    </a:lnTo>
                    <a:lnTo>
                      <a:pt x="11" y="264"/>
                    </a:lnTo>
                    <a:lnTo>
                      <a:pt x="0" y="260"/>
                    </a:lnTo>
                    <a:close/>
                  </a:path>
                </a:pathLst>
              </a:custGeom>
              <a:solidFill>
                <a:srgbClr val="FFFFFF"/>
              </a:solidFill>
              <a:ln w="9525">
                <a:noFill/>
                <a:round/>
                <a:headEnd/>
                <a:tailEnd/>
              </a:ln>
            </p:spPr>
            <p:txBody>
              <a:bodyPr/>
              <a:lstStyle/>
              <a:p>
                <a:endParaRPr lang="tr-TR"/>
              </a:p>
            </p:txBody>
          </p:sp>
          <p:sp>
            <p:nvSpPr>
              <p:cNvPr id="40033" name="Freeform 96"/>
              <p:cNvSpPr>
                <a:spLocks/>
              </p:cNvSpPr>
              <p:nvPr/>
            </p:nvSpPr>
            <p:spPr bwMode="auto">
              <a:xfrm rot="506214">
                <a:off x="4866" y="1637"/>
                <a:ext cx="175" cy="144"/>
              </a:xfrm>
              <a:custGeom>
                <a:avLst/>
                <a:gdLst>
                  <a:gd name="T0" fmla="*/ 0 w 557"/>
                  <a:gd name="T1" fmla="*/ 0 h 462"/>
                  <a:gd name="T2" fmla="*/ 0 w 557"/>
                  <a:gd name="T3" fmla="*/ 0 h 462"/>
                  <a:gd name="T4" fmla="*/ 0 w 557"/>
                  <a:gd name="T5" fmla="*/ 0 h 462"/>
                  <a:gd name="T6" fmla="*/ 0 w 557"/>
                  <a:gd name="T7" fmla="*/ 0 h 462"/>
                  <a:gd name="T8" fmla="*/ 0 w 557"/>
                  <a:gd name="T9" fmla="*/ 0 h 462"/>
                  <a:gd name="T10" fmla="*/ 0 w 557"/>
                  <a:gd name="T11" fmla="*/ 0 h 462"/>
                  <a:gd name="T12" fmla="*/ 0 w 557"/>
                  <a:gd name="T13" fmla="*/ 0 h 462"/>
                  <a:gd name="T14" fmla="*/ 0 w 557"/>
                  <a:gd name="T15" fmla="*/ 0 h 462"/>
                  <a:gd name="T16" fmla="*/ 0 w 557"/>
                  <a:gd name="T17" fmla="*/ 0 h 462"/>
                  <a:gd name="T18" fmla="*/ 0 w 557"/>
                  <a:gd name="T19" fmla="*/ 0 h 462"/>
                  <a:gd name="T20" fmla="*/ 0 w 557"/>
                  <a:gd name="T21" fmla="*/ 0 h 462"/>
                  <a:gd name="T22" fmla="*/ 0 w 557"/>
                  <a:gd name="T23" fmla="*/ 0 h 462"/>
                  <a:gd name="T24" fmla="*/ 0 w 557"/>
                  <a:gd name="T25" fmla="*/ 0 h 462"/>
                  <a:gd name="T26" fmla="*/ 0 w 557"/>
                  <a:gd name="T27" fmla="*/ 0 h 462"/>
                  <a:gd name="T28" fmla="*/ 0 w 557"/>
                  <a:gd name="T29" fmla="*/ 0 h 462"/>
                  <a:gd name="T30" fmla="*/ 0 w 557"/>
                  <a:gd name="T31" fmla="*/ 0 h 462"/>
                  <a:gd name="T32" fmla="*/ 0 w 557"/>
                  <a:gd name="T33" fmla="*/ 0 h 462"/>
                  <a:gd name="T34" fmla="*/ 0 w 557"/>
                  <a:gd name="T35" fmla="*/ 0 h 462"/>
                  <a:gd name="T36" fmla="*/ 0 w 557"/>
                  <a:gd name="T37" fmla="*/ 0 h 462"/>
                  <a:gd name="T38" fmla="*/ 0 w 557"/>
                  <a:gd name="T39" fmla="*/ 0 h 462"/>
                  <a:gd name="T40" fmla="*/ 0 w 557"/>
                  <a:gd name="T41" fmla="*/ 0 h 462"/>
                  <a:gd name="T42" fmla="*/ 0 w 557"/>
                  <a:gd name="T43" fmla="*/ 0 h 462"/>
                  <a:gd name="T44" fmla="*/ 0 w 557"/>
                  <a:gd name="T45" fmla="*/ 0 h 462"/>
                  <a:gd name="T46" fmla="*/ 0 w 557"/>
                  <a:gd name="T47" fmla="*/ 0 h 462"/>
                  <a:gd name="T48" fmla="*/ 0 w 557"/>
                  <a:gd name="T49" fmla="*/ 0 h 462"/>
                  <a:gd name="T50" fmla="*/ 0 w 557"/>
                  <a:gd name="T51" fmla="*/ 0 h 462"/>
                  <a:gd name="T52" fmla="*/ 0 w 557"/>
                  <a:gd name="T53" fmla="*/ 0 h 462"/>
                  <a:gd name="T54" fmla="*/ 0 w 557"/>
                  <a:gd name="T55" fmla="*/ 0 h 462"/>
                  <a:gd name="T56" fmla="*/ 0 w 557"/>
                  <a:gd name="T57" fmla="*/ 0 h 462"/>
                  <a:gd name="T58" fmla="*/ 0 w 557"/>
                  <a:gd name="T59" fmla="*/ 0 h 462"/>
                  <a:gd name="T60" fmla="*/ 0 w 557"/>
                  <a:gd name="T61" fmla="*/ 0 h 462"/>
                  <a:gd name="T62" fmla="*/ 0 w 557"/>
                  <a:gd name="T63" fmla="*/ 0 h 462"/>
                  <a:gd name="T64" fmla="*/ 0 w 557"/>
                  <a:gd name="T65" fmla="*/ 0 h 462"/>
                  <a:gd name="T66" fmla="*/ 0 w 557"/>
                  <a:gd name="T67" fmla="*/ 0 h 462"/>
                  <a:gd name="T68" fmla="*/ 0 w 557"/>
                  <a:gd name="T69" fmla="*/ 0 h 462"/>
                  <a:gd name="T70" fmla="*/ 0 w 557"/>
                  <a:gd name="T71" fmla="*/ 0 h 462"/>
                  <a:gd name="T72" fmla="*/ 0 w 557"/>
                  <a:gd name="T73" fmla="*/ 0 h 462"/>
                  <a:gd name="T74" fmla="*/ 0 w 557"/>
                  <a:gd name="T75" fmla="*/ 0 h 462"/>
                  <a:gd name="T76" fmla="*/ 0 w 557"/>
                  <a:gd name="T77" fmla="*/ 0 h 462"/>
                  <a:gd name="T78" fmla="*/ 0 w 557"/>
                  <a:gd name="T79" fmla="*/ 0 h 462"/>
                  <a:gd name="T80" fmla="*/ 0 w 557"/>
                  <a:gd name="T81" fmla="*/ 0 h 462"/>
                  <a:gd name="T82" fmla="*/ 0 w 557"/>
                  <a:gd name="T83" fmla="*/ 0 h 462"/>
                  <a:gd name="T84" fmla="*/ 0 w 557"/>
                  <a:gd name="T85" fmla="*/ 0 h 462"/>
                  <a:gd name="T86" fmla="*/ 0 w 557"/>
                  <a:gd name="T87" fmla="*/ 0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7"/>
                  <a:gd name="T133" fmla="*/ 0 h 462"/>
                  <a:gd name="T134" fmla="*/ 557 w 557"/>
                  <a:gd name="T135" fmla="*/ 462 h 4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7" h="462">
                    <a:moveTo>
                      <a:pt x="556" y="119"/>
                    </a:moveTo>
                    <a:lnTo>
                      <a:pt x="443" y="462"/>
                    </a:lnTo>
                    <a:lnTo>
                      <a:pt x="460" y="422"/>
                    </a:lnTo>
                    <a:lnTo>
                      <a:pt x="472" y="385"/>
                    </a:lnTo>
                    <a:lnTo>
                      <a:pt x="478" y="352"/>
                    </a:lnTo>
                    <a:lnTo>
                      <a:pt x="480" y="323"/>
                    </a:lnTo>
                    <a:lnTo>
                      <a:pt x="480" y="298"/>
                    </a:lnTo>
                    <a:lnTo>
                      <a:pt x="478" y="277"/>
                    </a:lnTo>
                    <a:lnTo>
                      <a:pt x="474" y="260"/>
                    </a:lnTo>
                    <a:lnTo>
                      <a:pt x="470" y="248"/>
                    </a:lnTo>
                    <a:lnTo>
                      <a:pt x="467" y="241"/>
                    </a:lnTo>
                    <a:lnTo>
                      <a:pt x="466" y="239"/>
                    </a:lnTo>
                    <a:lnTo>
                      <a:pt x="454" y="245"/>
                    </a:lnTo>
                    <a:lnTo>
                      <a:pt x="442" y="258"/>
                    </a:lnTo>
                    <a:lnTo>
                      <a:pt x="431" y="276"/>
                    </a:lnTo>
                    <a:lnTo>
                      <a:pt x="420" y="297"/>
                    </a:lnTo>
                    <a:lnTo>
                      <a:pt x="411" y="320"/>
                    </a:lnTo>
                    <a:lnTo>
                      <a:pt x="404" y="342"/>
                    </a:lnTo>
                    <a:lnTo>
                      <a:pt x="397" y="363"/>
                    </a:lnTo>
                    <a:lnTo>
                      <a:pt x="392" y="379"/>
                    </a:lnTo>
                    <a:lnTo>
                      <a:pt x="389" y="391"/>
                    </a:lnTo>
                    <a:lnTo>
                      <a:pt x="388" y="395"/>
                    </a:lnTo>
                    <a:lnTo>
                      <a:pt x="405" y="341"/>
                    </a:lnTo>
                    <a:lnTo>
                      <a:pt x="414" y="298"/>
                    </a:lnTo>
                    <a:lnTo>
                      <a:pt x="417" y="267"/>
                    </a:lnTo>
                    <a:lnTo>
                      <a:pt x="416" y="245"/>
                    </a:lnTo>
                    <a:lnTo>
                      <a:pt x="411" y="229"/>
                    </a:lnTo>
                    <a:lnTo>
                      <a:pt x="404" y="221"/>
                    </a:lnTo>
                    <a:lnTo>
                      <a:pt x="397" y="216"/>
                    </a:lnTo>
                    <a:lnTo>
                      <a:pt x="389" y="215"/>
                    </a:lnTo>
                    <a:lnTo>
                      <a:pt x="385" y="215"/>
                    </a:lnTo>
                    <a:lnTo>
                      <a:pt x="382" y="216"/>
                    </a:lnTo>
                    <a:lnTo>
                      <a:pt x="369" y="221"/>
                    </a:lnTo>
                    <a:lnTo>
                      <a:pt x="355" y="232"/>
                    </a:lnTo>
                    <a:lnTo>
                      <a:pt x="339" y="247"/>
                    </a:lnTo>
                    <a:lnTo>
                      <a:pt x="324" y="264"/>
                    </a:lnTo>
                    <a:lnTo>
                      <a:pt x="310" y="282"/>
                    </a:lnTo>
                    <a:lnTo>
                      <a:pt x="296" y="301"/>
                    </a:lnTo>
                    <a:lnTo>
                      <a:pt x="286" y="316"/>
                    </a:lnTo>
                    <a:lnTo>
                      <a:pt x="276" y="330"/>
                    </a:lnTo>
                    <a:lnTo>
                      <a:pt x="270" y="339"/>
                    </a:lnTo>
                    <a:lnTo>
                      <a:pt x="269" y="342"/>
                    </a:lnTo>
                    <a:lnTo>
                      <a:pt x="319" y="257"/>
                    </a:lnTo>
                    <a:lnTo>
                      <a:pt x="332" y="232"/>
                    </a:lnTo>
                    <a:lnTo>
                      <a:pt x="338" y="214"/>
                    </a:lnTo>
                    <a:lnTo>
                      <a:pt x="337" y="201"/>
                    </a:lnTo>
                    <a:lnTo>
                      <a:pt x="330" y="194"/>
                    </a:lnTo>
                    <a:lnTo>
                      <a:pt x="320" y="189"/>
                    </a:lnTo>
                    <a:lnTo>
                      <a:pt x="308" y="188"/>
                    </a:lnTo>
                    <a:lnTo>
                      <a:pt x="296" y="189"/>
                    </a:lnTo>
                    <a:lnTo>
                      <a:pt x="286" y="191"/>
                    </a:lnTo>
                    <a:lnTo>
                      <a:pt x="279" y="193"/>
                    </a:lnTo>
                    <a:lnTo>
                      <a:pt x="275" y="194"/>
                    </a:lnTo>
                    <a:lnTo>
                      <a:pt x="0" y="366"/>
                    </a:lnTo>
                    <a:lnTo>
                      <a:pt x="267" y="177"/>
                    </a:lnTo>
                    <a:lnTo>
                      <a:pt x="265" y="160"/>
                    </a:lnTo>
                    <a:lnTo>
                      <a:pt x="254" y="153"/>
                    </a:lnTo>
                    <a:lnTo>
                      <a:pt x="232" y="152"/>
                    </a:lnTo>
                    <a:lnTo>
                      <a:pt x="206" y="157"/>
                    </a:lnTo>
                    <a:lnTo>
                      <a:pt x="176" y="165"/>
                    </a:lnTo>
                    <a:lnTo>
                      <a:pt x="146" y="176"/>
                    </a:lnTo>
                    <a:lnTo>
                      <a:pt x="119" y="188"/>
                    </a:lnTo>
                    <a:lnTo>
                      <a:pt x="95" y="197"/>
                    </a:lnTo>
                    <a:lnTo>
                      <a:pt x="80" y="204"/>
                    </a:lnTo>
                    <a:lnTo>
                      <a:pt x="74" y="207"/>
                    </a:lnTo>
                    <a:lnTo>
                      <a:pt x="451" y="6"/>
                    </a:lnTo>
                    <a:lnTo>
                      <a:pt x="454" y="5"/>
                    </a:lnTo>
                    <a:lnTo>
                      <a:pt x="460" y="4"/>
                    </a:lnTo>
                    <a:lnTo>
                      <a:pt x="468" y="1"/>
                    </a:lnTo>
                    <a:lnTo>
                      <a:pt x="479" y="0"/>
                    </a:lnTo>
                    <a:lnTo>
                      <a:pt x="490" y="1"/>
                    </a:lnTo>
                    <a:lnTo>
                      <a:pt x="501" y="4"/>
                    </a:lnTo>
                    <a:lnTo>
                      <a:pt x="511" y="8"/>
                    </a:lnTo>
                    <a:lnTo>
                      <a:pt x="519" y="17"/>
                    </a:lnTo>
                    <a:lnTo>
                      <a:pt x="524" y="31"/>
                    </a:lnTo>
                    <a:lnTo>
                      <a:pt x="525" y="49"/>
                    </a:lnTo>
                    <a:lnTo>
                      <a:pt x="524" y="50"/>
                    </a:lnTo>
                    <a:lnTo>
                      <a:pt x="524" y="55"/>
                    </a:lnTo>
                    <a:lnTo>
                      <a:pt x="524" y="62"/>
                    </a:lnTo>
                    <a:lnTo>
                      <a:pt x="524" y="70"/>
                    </a:lnTo>
                    <a:lnTo>
                      <a:pt x="525" y="80"/>
                    </a:lnTo>
                    <a:lnTo>
                      <a:pt x="528" y="89"/>
                    </a:lnTo>
                    <a:lnTo>
                      <a:pt x="531" y="99"/>
                    </a:lnTo>
                    <a:lnTo>
                      <a:pt x="537" y="107"/>
                    </a:lnTo>
                    <a:lnTo>
                      <a:pt x="547" y="114"/>
                    </a:lnTo>
                    <a:lnTo>
                      <a:pt x="557" y="120"/>
                    </a:lnTo>
                    <a:lnTo>
                      <a:pt x="556" y="119"/>
                    </a:lnTo>
                    <a:close/>
                  </a:path>
                </a:pathLst>
              </a:custGeom>
              <a:solidFill>
                <a:srgbClr val="FFC2D9"/>
              </a:solidFill>
              <a:ln w="9525">
                <a:noFill/>
                <a:round/>
                <a:headEnd/>
                <a:tailEnd/>
              </a:ln>
            </p:spPr>
            <p:txBody>
              <a:bodyPr/>
              <a:lstStyle/>
              <a:p>
                <a:endParaRPr lang="tr-TR"/>
              </a:p>
            </p:txBody>
          </p:sp>
          <p:sp>
            <p:nvSpPr>
              <p:cNvPr id="40034" name="Freeform 97"/>
              <p:cNvSpPr>
                <a:spLocks/>
              </p:cNvSpPr>
              <p:nvPr/>
            </p:nvSpPr>
            <p:spPr bwMode="auto">
              <a:xfrm rot="506214">
                <a:off x="4868" y="1638"/>
                <a:ext cx="173" cy="142"/>
              </a:xfrm>
              <a:custGeom>
                <a:avLst/>
                <a:gdLst>
                  <a:gd name="T0" fmla="*/ 0 w 551"/>
                  <a:gd name="T1" fmla="*/ 0 h 458"/>
                  <a:gd name="T2" fmla="*/ 0 w 551"/>
                  <a:gd name="T3" fmla="*/ 0 h 458"/>
                  <a:gd name="T4" fmla="*/ 0 w 551"/>
                  <a:gd name="T5" fmla="*/ 0 h 458"/>
                  <a:gd name="T6" fmla="*/ 0 w 551"/>
                  <a:gd name="T7" fmla="*/ 0 h 458"/>
                  <a:gd name="T8" fmla="*/ 0 w 551"/>
                  <a:gd name="T9" fmla="*/ 0 h 458"/>
                  <a:gd name="T10" fmla="*/ 0 w 551"/>
                  <a:gd name="T11" fmla="*/ 0 h 458"/>
                  <a:gd name="T12" fmla="*/ 0 w 551"/>
                  <a:gd name="T13" fmla="*/ 0 h 458"/>
                  <a:gd name="T14" fmla="*/ 0 w 551"/>
                  <a:gd name="T15" fmla="*/ 0 h 458"/>
                  <a:gd name="T16" fmla="*/ 0 w 551"/>
                  <a:gd name="T17" fmla="*/ 0 h 458"/>
                  <a:gd name="T18" fmla="*/ 0 w 551"/>
                  <a:gd name="T19" fmla="*/ 0 h 458"/>
                  <a:gd name="T20" fmla="*/ 0 w 551"/>
                  <a:gd name="T21" fmla="*/ 0 h 458"/>
                  <a:gd name="T22" fmla="*/ 0 w 551"/>
                  <a:gd name="T23" fmla="*/ 0 h 458"/>
                  <a:gd name="T24" fmla="*/ 0 w 551"/>
                  <a:gd name="T25" fmla="*/ 0 h 458"/>
                  <a:gd name="T26" fmla="*/ 0 w 551"/>
                  <a:gd name="T27" fmla="*/ 0 h 458"/>
                  <a:gd name="T28" fmla="*/ 0 w 551"/>
                  <a:gd name="T29" fmla="*/ 0 h 458"/>
                  <a:gd name="T30" fmla="*/ 0 w 551"/>
                  <a:gd name="T31" fmla="*/ 0 h 458"/>
                  <a:gd name="T32" fmla="*/ 0 w 551"/>
                  <a:gd name="T33" fmla="*/ 0 h 458"/>
                  <a:gd name="T34" fmla="*/ 0 w 551"/>
                  <a:gd name="T35" fmla="*/ 0 h 458"/>
                  <a:gd name="T36" fmla="*/ 0 w 551"/>
                  <a:gd name="T37" fmla="*/ 0 h 458"/>
                  <a:gd name="T38" fmla="*/ 0 w 551"/>
                  <a:gd name="T39" fmla="*/ 0 h 458"/>
                  <a:gd name="T40" fmla="*/ 0 w 551"/>
                  <a:gd name="T41" fmla="*/ 0 h 458"/>
                  <a:gd name="T42" fmla="*/ 0 w 551"/>
                  <a:gd name="T43" fmla="*/ 0 h 458"/>
                  <a:gd name="T44" fmla="*/ 0 w 551"/>
                  <a:gd name="T45" fmla="*/ 0 h 458"/>
                  <a:gd name="T46" fmla="*/ 0 w 551"/>
                  <a:gd name="T47" fmla="*/ 0 h 458"/>
                  <a:gd name="T48" fmla="*/ 0 w 551"/>
                  <a:gd name="T49" fmla="*/ 0 h 458"/>
                  <a:gd name="T50" fmla="*/ 0 w 551"/>
                  <a:gd name="T51" fmla="*/ 0 h 458"/>
                  <a:gd name="T52" fmla="*/ 0 w 551"/>
                  <a:gd name="T53" fmla="*/ 0 h 458"/>
                  <a:gd name="T54" fmla="*/ 0 w 551"/>
                  <a:gd name="T55" fmla="*/ 0 h 458"/>
                  <a:gd name="T56" fmla="*/ 0 w 551"/>
                  <a:gd name="T57" fmla="*/ 0 h 458"/>
                  <a:gd name="T58" fmla="*/ 0 w 551"/>
                  <a:gd name="T59" fmla="*/ 0 h 458"/>
                  <a:gd name="T60" fmla="*/ 0 w 551"/>
                  <a:gd name="T61" fmla="*/ 0 h 458"/>
                  <a:gd name="T62" fmla="*/ 0 w 551"/>
                  <a:gd name="T63" fmla="*/ 0 h 458"/>
                  <a:gd name="T64" fmla="*/ 0 w 551"/>
                  <a:gd name="T65" fmla="*/ 0 h 458"/>
                  <a:gd name="T66" fmla="*/ 0 w 551"/>
                  <a:gd name="T67" fmla="*/ 0 h 458"/>
                  <a:gd name="T68" fmla="*/ 0 w 551"/>
                  <a:gd name="T69" fmla="*/ 0 h 458"/>
                  <a:gd name="T70" fmla="*/ 0 w 551"/>
                  <a:gd name="T71" fmla="*/ 0 h 458"/>
                  <a:gd name="T72" fmla="*/ 0 w 551"/>
                  <a:gd name="T73" fmla="*/ 0 h 458"/>
                  <a:gd name="T74" fmla="*/ 0 w 551"/>
                  <a:gd name="T75" fmla="*/ 0 h 458"/>
                  <a:gd name="T76" fmla="*/ 0 w 551"/>
                  <a:gd name="T77" fmla="*/ 0 h 458"/>
                  <a:gd name="T78" fmla="*/ 0 w 551"/>
                  <a:gd name="T79" fmla="*/ 0 h 458"/>
                  <a:gd name="T80" fmla="*/ 0 w 551"/>
                  <a:gd name="T81" fmla="*/ 0 h 458"/>
                  <a:gd name="T82" fmla="*/ 0 w 551"/>
                  <a:gd name="T83" fmla="*/ 0 h 458"/>
                  <a:gd name="T84" fmla="*/ 0 w 551"/>
                  <a:gd name="T85" fmla="*/ 0 h 458"/>
                  <a:gd name="T86" fmla="*/ 0 w 551"/>
                  <a:gd name="T87" fmla="*/ 0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1"/>
                  <a:gd name="T133" fmla="*/ 0 h 458"/>
                  <a:gd name="T134" fmla="*/ 551 w 551"/>
                  <a:gd name="T135" fmla="*/ 458 h 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1" h="458">
                    <a:moveTo>
                      <a:pt x="550" y="119"/>
                    </a:moveTo>
                    <a:lnTo>
                      <a:pt x="438" y="458"/>
                    </a:lnTo>
                    <a:lnTo>
                      <a:pt x="456" y="417"/>
                    </a:lnTo>
                    <a:lnTo>
                      <a:pt x="467" y="382"/>
                    </a:lnTo>
                    <a:lnTo>
                      <a:pt x="473" y="348"/>
                    </a:lnTo>
                    <a:lnTo>
                      <a:pt x="476" y="320"/>
                    </a:lnTo>
                    <a:lnTo>
                      <a:pt x="475" y="295"/>
                    </a:lnTo>
                    <a:lnTo>
                      <a:pt x="473" y="274"/>
                    </a:lnTo>
                    <a:lnTo>
                      <a:pt x="469" y="257"/>
                    </a:lnTo>
                    <a:lnTo>
                      <a:pt x="465" y="245"/>
                    </a:lnTo>
                    <a:lnTo>
                      <a:pt x="463" y="238"/>
                    </a:lnTo>
                    <a:lnTo>
                      <a:pt x="462" y="236"/>
                    </a:lnTo>
                    <a:lnTo>
                      <a:pt x="450" y="241"/>
                    </a:lnTo>
                    <a:lnTo>
                      <a:pt x="438" y="255"/>
                    </a:lnTo>
                    <a:lnTo>
                      <a:pt x="426" y="272"/>
                    </a:lnTo>
                    <a:lnTo>
                      <a:pt x="417" y="294"/>
                    </a:lnTo>
                    <a:lnTo>
                      <a:pt x="407" y="316"/>
                    </a:lnTo>
                    <a:lnTo>
                      <a:pt x="400" y="338"/>
                    </a:lnTo>
                    <a:lnTo>
                      <a:pt x="393" y="358"/>
                    </a:lnTo>
                    <a:lnTo>
                      <a:pt x="388" y="375"/>
                    </a:lnTo>
                    <a:lnTo>
                      <a:pt x="384" y="387"/>
                    </a:lnTo>
                    <a:lnTo>
                      <a:pt x="383" y="390"/>
                    </a:lnTo>
                    <a:lnTo>
                      <a:pt x="400" y="337"/>
                    </a:lnTo>
                    <a:lnTo>
                      <a:pt x="409" y="295"/>
                    </a:lnTo>
                    <a:lnTo>
                      <a:pt x="413" y="264"/>
                    </a:lnTo>
                    <a:lnTo>
                      <a:pt x="412" y="241"/>
                    </a:lnTo>
                    <a:lnTo>
                      <a:pt x="407" y="227"/>
                    </a:lnTo>
                    <a:lnTo>
                      <a:pt x="400" y="218"/>
                    </a:lnTo>
                    <a:lnTo>
                      <a:pt x="393" y="214"/>
                    </a:lnTo>
                    <a:lnTo>
                      <a:pt x="386" y="213"/>
                    </a:lnTo>
                    <a:lnTo>
                      <a:pt x="380" y="213"/>
                    </a:lnTo>
                    <a:lnTo>
                      <a:pt x="378" y="213"/>
                    </a:lnTo>
                    <a:lnTo>
                      <a:pt x="365" y="219"/>
                    </a:lnTo>
                    <a:lnTo>
                      <a:pt x="351" y="230"/>
                    </a:lnTo>
                    <a:lnTo>
                      <a:pt x="336" y="244"/>
                    </a:lnTo>
                    <a:lnTo>
                      <a:pt x="321" y="261"/>
                    </a:lnTo>
                    <a:lnTo>
                      <a:pt x="307" y="280"/>
                    </a:lnTo>
                    <a:lnTo>
                      <a:pt x="294" y="297"/>
                    </a:lnTo>
                    <a:lnTo>
                      <a:pt x="282" y="313"/>
                    </a:lnTo>
                    <a:lnTo>
                      <a:pt x="274" y="327"/>
                    </a:lnTo>
                    <a:lnTo>
                      <a:pt x="268" y="335"/>
                    </a:lnTo>
                    <a:lnTo>
                      <a:pt x="265" y="339"/>
                    </a:lnTo>
                    <a:lnTo>
                      <a:pt x="315" y="253"/>
                    </a:lnTo>
                    <a:lnTo>
                      <a:pt x="330" y="228"/>
                    </a:lnTo>
                    <a:lnTo>
                      <a:pt x="334" y="211"/>
                    </a:lnTo>
                    <a:lnTo>
                      <a:pt x="333" y="199"/>
                    </a:lnTo>
                    <a:lnTo>
                      <a:pt x="326" y="190"/>
                    </a:lnTo>
                    <a:lnTo>
                      <a:pt x="316" y="187"/>
                    </a:lnTo>
                    <a:lnTo>
                      <a:pt x="305" y="186"/>
                    </a:lnTo>
                    <a:lnTo>
                      <a:pt x="293" y="187"/>
                    </a:lnTo>
                    <a:lnTo>
                      <a:pt x="282" y="188"/>
                    </a:lnTo>
                    <a:lnTo>
                      <a:pt x="275" y="190"/>
                    </a:lnTo>
                    <a:lnTo>
                      <a:pt x="272" y="190"/>
                    </a:lnTo>
                    <a:lnTo>
                      <a:pt x="0" y="363"/>
                    </a:lnTo>
                    <a:lnTo>
                      <a:pt x="264" y="174"/>
                    </a:lnTo>
                    <a:lnTo>
                      <a:pt x="263" y="158"/>
                    </a:lnTo>
                    <a:lnTo>
                      <a:pt x="251" y="151"/>
                    </a:lnTo>
                    <a:lnTo>
                      <a:pt x="230" y="150"/>
                    </a:lnTo>
                    <a:lnTo>
                      <a:pt x="203" y="155"/>
                    </a:lnTo>
                    <a:lnTo>
                      <a:pt x="175" y="163"/>
                    </a:lnTo>
                    <a:lnTo>
                      <a:pt x="145" y="174"/>
                    </a:lnTo>
                    <a:lnTo>
                      <a:pt x="116" y="184"/>
                    </a:lnTo>
                    <a:lnTo>
                      <a:pt x="94" y="195"/>
                    </a:lnTo>
                    <a:lnTo>
                      <a:pt x="78" y="202"/>
                    </a:lnTo>
                    <a:lnTo>
                      <a:pt x="72" y="205"/>
                    </a:lnTo>
                    <a:lnTo>
                      <a:pt x="446" y="6"/>
                    </a:lnTo>
                    <a:lnTo>
                      <a:pt x="449" y="5"/>
                    </a:lnTo>
                    <a:lnTo>
                      <a:pt x="455" y="4"/>
                    </a:lnTo>
                    <a:lnTo>
                      <a:pt x="463" y="1"/>
                    </a:lnTo>
                    <a:lnTo>
                      <a:pt x="473" y="0"/>
                    </a:lnTo>
                    <a:lnTo>
                      <a:pt x="485" y="1"/>
                    </a:lnTo>
                    <a:lnTo>
                      <a:pt x="495" y="3"/>
                    </a:lnTo>
                    <a:lnTo>
                      <a:pt x="505" y="9"/>
                    </a:lnTo>
                    <a:lnTo>
                      <a:pt x="513" y="17"/>
                    </a:lnTo>
                    <a:lnTo>
                      <a:pt x="518" y="30"/>
                    </a:lnTo>
                    <a:lnTo>
                      <a:pt x="518" y="48"/>
                    </a:lnTo>
                    <a:lnTo>
                      <a:pt x="518" y="50"/>
                    </a:lnTo>
                    <a:lnTo>
                      <a:pt x="518" y="55"/>
                    </a:lnTo>
                    <a:lnTo>
                      <a:pt x="518" y="61"/>
                    </a:lnTo>
                    <a:lnTo>
                      <a:pt x="518" y="69"/>
                    </a:lnTo>
                    <a:lnTo>
                      <a:pt x="519" y="79"/>
                    </a:lnTo>
                    <a:lnTo>
                      <a:pt x="521" y="88"/>
                    </a:lnTo>
                    <a:lnTo>
                      <a:pt x="525" y="98"/>
                    </a:lnTo>
                    <a:lnTo>
                      <a:pt x="531" y="107"/>
                    </a:lnTo>
                    <a:lnTo>
                      <a:pt x="539" y="114"/>
                    </a:lnTo>
                    <a:lnTo>
                      <a:pt x="551" y="119"/>
                    </a:lnTo>
                    <a:lnTo>
                      <a:pt x="550" y="119"/>
                    </a:lnTo>
                    <a:close/>
                  </a:path>
                </a:pathLst>
              </a:custGeom>
              <a:solidFill>
                <a:srgbClr val="FFC5DB"/>
              </a:solidFill>
              <a:ln w="9525">
                <a:noFill/>
                <a:round/>
                <a:headEnd/>
                <a:tailEnd/>
              </a:ln>
            </p:spPr>
            <p:txBody>
              <a:bodyPr/>
              <a:lstStyle/>
              <a:p>
                <a:endParaRPr lang="tr-TR"/>
              </a:p>
            </p:txBody>
          </p:sp>
          <p:sp>
            <p:nvSpPr>
              <p:cNvPr id="40035" name="Freeform 98"/>
              <p:cNvSpPr>
                <a:spLocks/>
              </p:cNvSpPr>
              <p:nvPr/>
            </p:nvSpPr>
            <p:spPr bwMode="auto">
              <a:xfrm rot="506214">
                <a:off x="4869" y="1638"/>
                <a:ext cx="171" cy="141"/>
              </a:xfrm>
              <a:custGeom>
                <a:avLst/>
                <a:gdLst>
                  <a:gd name="T0" fmla="*/ 0 w 547"/>
                  <a:gd name="T1" fmla="*/ 0 h 453"/>
                  <a:gd name="T2" fmla="*/ 0 w 547"/>
                  <a:gd name="T3" fmla="*/ 0 h 453"/>
                  <a:gd name="T4" fmla="*/ 0 w 547"/>
                  <a:gd name="T5" fmla="*/ 0 h 453"/>
                  <a:gd name="T6" fmla="*/ 0 w 547"/>
                  <a:gd name="T7" fmla="*/ 0 h 453"/>
                  <a:gd name="T8" fmla="*/ 0 w 547"/>
                  <a:gd name="T9" fmla="*/ 0 h 453"/>
                  <a:gd name="T10" fmla="*/ 0 w 547"/>
                  <a:gd name="T11" fmla="*/ 0 h 453"/>
                  <a:gd name="T12" fmla="*/ 0 w 547"/>
                  <a:gd name="T13" fmla="*/ 0 h 453"/>
                  <a:gd name="T14" fmla="*/ 0 w 547"/>
                  <a:gd name="T15" fmla="*/ 0 h 453"/>
                  <a:gd name="T16" fmla="*/ 0 w 547"/>
                  <a:gd name="T17" fmla="*/ 0 h 453"/>
                  <a:gd name="T18" fmla="*/ 0 w 547"/>
                  <a:gd name="T19" fmla="*/ 0 h 453"/>
                  <a:gd name="T20" fmla="*/ 0 w 547"/>
                  <a:gd name="T21" fmla="*/ 0 h 453"/>
                  <a:gd name="T22" fmla="*/ 0 w 547"/>
                  <a:gd name="T23" fmla="*/ 0 h 453"/>
                  <a:gd name="T24" fmla="*/ 0 w 547"/>
                  <a:gd name="T25" fmla="*/ 0 h 453"/>
                  <a:gd name="T26" fmla="*/ 0 w 547"/>
                  <a:gd name="T27" fmla="*/ 0 h 453"/>
                  <a:gd name="T28" fmla="*/ 0 w 547"/>
                  <a:gd name="T29" fmla="*/ 0 h 453"/>
                  <a:gd name="T30" fmla="*/ 0 w 547"/>
                  <a:gd name="T31" fmla="*/ 0 h 453"/>
                  <a:gd name="T32" fmla="*/ 0 w 547"/>
                  <a:gd name="T33" fmla="*/ 0 h 453"/>
                  <a:gd name="T34" fmla="*/ 0 w 547"/>
                  <a:gd name="T35" fmla="*/ 0 h 453"/>
                  <a:gd name="T36" fmla="*/ 0 w 547"/>
                  <a:gd name="T37" fmla="*/ 0 h 453"/>
                  <a:gd name="T38" fmla="*/ 0 w 547"/>
                  <a:gd name="T39" fmla="*/ 0 h 453"/>
                  <a:gd name="T40" fmla="*/ 0 w 547"/>
                  <a:gd name="T41" fmla="*/ 0 h 453"/>
                  <a:gd name="T42" fmla="*/ 0 w 547"/>
                  <a:gd name="T43" fmla="*/ 0 h 453"/>
                  <a:gd name="T44" fmla="*/ 0 w 547"/>
                  <a:gd name="T45" fmla="*/ 0 h 453"/>
                  <a:gd name="T46" fmla="*/ 0 w 547"/>
                  <a:gd name="T47" fmla="*/ 0 h 453"/>
                  <a:gd name="T48" fmla="*/ 0 w 547"/>
                  <a:gd name="T49" fmla="*/ 0 h 453"/>
                  <a:gd name="T50" fmla="*/ 0 w 547"/>
                  <a:gd name="T51" fmla="*/ 0 h 453"/>
                  <a:gd name="T52" fmla="*/ 0 w 547"/>
                  <a:gd name="T53" fmla="*/ 0 h 453"/>
                  <a:gd name="T54" fmla="*/ 0 w 547"/>
                  <a:gd name="T55" fmla="*/ 0 h 453"/>
                  <a:gd name="T56" fmla="*/ 0 w 547"/>
                  <a:gd name="T57" fmla="*/ 0 h 453"/>
                  <a:gd name="T58" fmla="*/ 0 w 547"/>
                  <a:gd name="T59" fmla="*/ 0 h 453"/>
                  <a:gd name="T60" fmla="*/ 0 w 547"/>
                  <a:gd name="T61" fmla="*/ 0 h 453"/>
                  <a:gd name="T62" fmla="*/ 0 w 547"/>
                  <a:gd name="T63" fmla="*/ 0 h 453"/>
                  <a:gd name="T64" fmla="*/ 0 w 547"/>
                  <a:gd name="T65" fmla="*/ 0 h 453"/>
                  <a:gd name="T66" fmla="*/ 0 w 547"/>
                  <a:gd name="T67" fmla="*/ 0 h 453"/>
                  <a:gd name="T68" fmla="*/ 0 w 547"/>
                  <a:gd name="T69" fmla="*/ 0 h 453"/>
                  <a:gd name="T70" fmla="*/ 0 w 547"/>
                  <a:gd name="T71" fmla="*/ 0 h 453"/>
                  <a:gd name="T72" fmla="*/ 0 w 547"/>
                  <a:gd name="T73" fmla="*/ 0 h 453"/>
                  <a:gd name="T74" fmla="*/ 0 w 547"/>
                  <a:gd name="T75" fmla="*/ 0 h 453"/>
                  <a:gd name="T76" fmla="*/ 0 w 547"/>
                  <a:gd name="T77" fmla="*/ 0 h 453"/>
                  <a:gd name="T78" fmla="*/ 0 w 547"/>
                  <a:gd name="T79" fmla="*/ 0 h 453"/>
                  <a:gd name="T80" fmla="*/ 0 w 547"/>
                  <a:gd name="T81" fmla="*/ 0 h 453"/>
                  <a:gd name="T82" fmla="*/ 0 w 547"/>
                  <a:gd name="T83" fmla="*/ 0 h 453"/>
                  <a:gd name="T84" fmla="*/ 0 w 547"/>
                  <a:gd name="T85" fmla="*/ 0 h 453"/>
                  <a:gd name="T86" fmla="*/ 0 w 547"/>
                  <a:gd name="T87" fmla="*/ 0 h 4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7"/>
                  <a:gd name="T133" fmla="*/ 0 h 453"/>
                  <a:gd name="T134" fmla="*/ 547 w 547"/>
                  <a:gd name="T135" fmla="*/ 453 h 4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7" h="453">
                    <a:moveTo>
                      <a:pt x="546" y="118"/>
                    </a:moveTo>
                    <a:lnTo>
                      <a:pt x="436" y="453"/>
                    </a:lnTo>
                    <a:lnTo>
                      <a:pt x="453" y="413"/>
                    </a:lnTo>
                    <a:lnTo>
                      <a:pt x="464" y="377"/>
                    </a:lnTo>
                    <a:lnTo>
                      <a:pt x="471" y="345"/>
                    </a:lnTo>
                    <a:lnTo>
                      <a:pt x="473" y="315"/>
                    </a:lnTo>
                    <a:lnTo>
                      <a:pt x="472" y="292"/>
                    </a:lnTo>
                    <a:lnTo>
                      <a:pt x="470" y="270"/>
                    </a:lnTo>
                    <a:lnTo>
                      <a:pt x="466" y="255"/>
                    </a:lnTo>
                    <a:lnTo>
                      <a:pt x="462" y="243"/>
                    </a:lnTo>
                    <a:lnTo>
                      <a:pt x="460" y="236"/>
                    </a:lnTo>
                    <a:lnTo>
                      <a:pt x="459" y="232"/>
                    </a:lnTo>
                    <a:lnTo>
                      <a:pt x="447" y="239"/>
                    </a:lnTo>
                    <a:lnTo>
                      <a:pt x="435" y="251"/>
                    </a:lnTo>
                    <a:lnTo>
                      <a:pt x="424" y="269"/>
                    </a:lnTo>
                    <a:lnTo>
                      <a:pt x="414" y="290"/>
                    </a:lnTo>
                    <a:lnTo>
                      <a:pt x="405" y="312"/>
                    </a:lnTo>
                    <a:lnTo>
                      <a:pt x="397" y="334"/>
                    </a:lnTo>
                    <a:lnTo>
                      <a:pt x="391" y="355"/>
                    </a:lnTo>
                    <a:lnTo>
                      <a:pt x="386" y="371"/>
                    </a:lnTo>
                    <a:lnTo>
                      <a:pt x="383" y="382"/>
                    </a:lnTo>
                    <a:lnTo>
                      <a:pt x="381" y="387"/>
                    </a:lnTo>
                    <a:lnTo>
                      <a:pt x="398" y="333"/>
                    </a:lnTo>
                    <a:lnTo>
                      <a:pt x="408" y="292"/>
                    </a:lnTo>
                    <a:lnTo>
                      <a:pt x="411" y="261"/>
                    </a:lnTo>
                    <a:lnTo>
                      <a:pt x="409" y="238"/>
                    </a:lnTo>
                    <a:lnTo>
                      <a:pt x="404" y="224"/>
                    </a:lnTo>
                    <a:lnTo>
                      <a:pt x="398" y="216"/>
                    </a:lnTo>
                    <a:lnTo>
                      <a:pt x="390" y="211"/>
                    </a:lnTo>
                    <a:lnTo>
                      <a:pt x="384" y="210"/>
                    </a:lnTo>
                    <a:lnTo>
                      <a:pt x="378" y="211"/>
                    </a:lnTo>
                    <a:lnTo>
                      <a:pt x="377" y="211"/>
                    </a:lnTo>
                    <a:lnTo>
                      <a:pt x="364" y="216"/>
                    </a:lnTo>
                    <a:lnTo>
                      <a:pt x="349" y="226"/>
                    </a:lnTo>
                    <a:lnTo>
                      <a:pt x="334" y="240"/>
                    </a:lnTo>
                    <a:lnTo>
                      <a:pt x="319" y="257"/>
                    </a:lnTo>
                    <a:lnTo>
                      <a:pt x="305" y="276"/>
                    </a:lnTo>
                    <a:lnTo>
                      <a:pt x="292" y="294"/>
                    </a:lnTo>
                    <a:lnTo>
                      <a:pt x="281" y="309"/>
                    </a:lnTo>
                    <a:lnTo>
                      <a:pt x="272" y="323"/>
                    </a:lnTo>
                    <a:lnTo>
                      <a:pt x="267" y="332"/>
                    </a:lnTo>
                    <a:lnTo>
                      <a:pt x="265" y="336"/>
                    </a:lnTo>
                    <a:lnTo>
                      <a:pt x="313" y="250"/>
                    </a:lnTo>
                    <a:lnTo>
                      <a:pt x="328" y="226"/>
                    </a:lnTo>
                    <a:lnTo>
                      <a:pt x="333" y="208"/>
                    </a:lnTo>
                    <a:lnTo>
                      <a:pt x="331" y="197"/>
                    </a:lnTo>
                    <a:lnTo>
                      <a:pt x="325" y="188"/>
                    </a:lnTo>
                    <a:lnTo>
                      <a:pt x="315" y="185"/>
                    </a:lnTo>
                    <a:lnTo>
                      <a:pt x="304" y="183"/>
                    </a:lnTo>
                    <a:lnTo>
                      <a:pt x="292" y="185"/>
                    </a:lnTo>
                    <a:lnTo>
                      <a:pt x="281" y="186"/>
                    </a:lnTo>
                    <a:lnTo>
                      <a:pt x="274" y="187"/>
                    </a:lnTo>
                    <a:lnTo>
                      <a:pt x="271" y="188"/>
                    </a:lnTo>
                    <a:lnTo>
                      <a:pt x="0" y="358"/>
                    </a:lnTo>
                    <a:lnTo>
                      <a:pt x="263" y="172"/>
                    </a:lnTo>
                    <a:lnTo>
                      <a:pt x="262" y="156"/>
                    </a:lnTo>
                    <a:lnTo>
                      <a:pt x="249" y="149"/>
                    </a:lnTo>
                    <a:lnTo>
                      <a:pt x="229" y="148"/>
                    </a:lnTo>
                    <a:lnTo>
                      <a:pt x="204" y="153"/>
                    </a:lnTo>
                    <a:lnTo>
                      <a:pt x="174" y="161"/>
                    </a:lnTo>
                    <a:lnTo>
                      <a:pt x="144" y="172"/>
                    </a:lnTo>
                    <a:lnTo>
                      <a:pt x="117" y="182"/>
                    </a:lnTo>
                    <a:lnTo>
                      <a:pt x="94" y="192"/>
                    </a:lnTo>
                    <a:lnTo>
                      <a:pt x="79" y="199"/>
                    </a:lnTo>
                    <a:lnTo>
                      <a:pt x="73" y="202"/>
                    </a:lnTo>
                    <a:lnTo>
                      <a:pt x="443" y="6"/>
                    </a:lnTo>
                    <a:lnTo>
                      <a:pt x="446" y="5"/>
                    </a:lnTo>
                    <a:lnTo>
                      <a:pt x="452" y="4"/>
                    </a:lnTo>
                    <a:lnTo>
                      <a:pt x="460" y="2"/>
                    </a:lnTo>
                    <a:lnTo>
                      <a:pt x="470" y="0"/>
                    </a:lnTo>
                    <a:lnTo>
                      <a:pt x="480" y="0"/>
                    </a:lnTo>
                    <a:lnTo>
                      <a:pt x="491" y="3"/>
                    </a:lnTo>
                    <a:lnTo>
                      <a:pt x="501" y="9"/>
                    </a:lnTo>
                    <a:lnTo>
                      <a:pt x="509" y="17"/>
                    </a:lnTo>
                    <a:lnTo>
                      <a:pt x="512" y="30"/>
                    </a:lnTo>
                    <a:lnTo>
                      <a:pt x="514" y="48"/>
                    </a:lnTo>
                    <a:lnTo>
                      <a:pt x="514" y="49"/>
                    </a:lnTo>
                    <a:lnTo>
                      <a:pt x="512" y="54"/>
                    </a:lnTo>
                    <a:lnTo>
                      <a:pt x="512" y="61"/>
                    </a:lnTo>
                    <a:lnTo>
                      <a:pt x="514" y="69"/>
                    </a:lnTo>
                    <a:lnTo>
                      <a:pt x="515" y="79"/>
                    </a:lnTo>
                    <a:lnTo>
                      <a:pt x="517" y="88"/>
                    </a:lnTo>
                    <a:lnTo>
                      <a:pt x="521" y="98"/>
                    </a:lnTo>
                    <a:lnTo>
                      <a:pt x="527" y="106"/>
                    </a:lnTo>
                    <a:lnTo>
                      <a:pt x="535" y="113"/>
                    </a:lnTo>
                    <a:lnTo>
                      <a:pt x="547" y="119"/>
                    </a:lnTo>
                    <a:lnTo>
                      <a:pt x="546" y="118"/>
                    </a:lnTo>
                    <a:close/>
                  </a:path>
                </a:pathLst>
              </a:custGeom>
              <a:solidFill>
                <a:srgbClr val="FFC8DC"/>
              </a:solidFill>
              <a:ln w="9525">
                <a:noFill/>
                <a:round/>
                <a:headEnd/>
                <a:tailEnd/>
              </a:ln>
            </p:spPr>
            <p:txBody>
              <a:bodyPr/>
              <a:lstStyle/>
              <a:p>
                <a:endParaRPr lang="tr-TR"/>
              </a:p>
            </p:txBody>
          </p:sp>
          <p:sp>
            <p:nvSpPr>
              <p:cNvPr id="40036" name="Freeform 99"/>
              <p:cNvSpPr>
                <a:spLocks/>
              </p:cNvSpPr>
              <p:nvPr/>
            </p:nvSpPr>
            <p:spPr bwMode="auto">
              <a:xfrm rot="506214">
                <a:off x="4871" y="1638"/>
                <a:ext cx="168" cy="140"/>
              </a:xfrm>
              <a:custGeom>
                <a:avLst/>
                <a:gdLst>
                  <a:gd name="T0" fmla="*/ 0 w 540"/>
                  <a:gd name="T1" fmla="*/ 0 h 447"/>
                  <a:gd name="T2" fmla="*/ 0 w 540"/>
                  <a:gd name="T3" fmla="*/ 0 h 447"/>
                  <a:gd name="T4" fmla="*/ 0 w 540"/>
                  <a:gd name="T5" fmla="*/ 0 h 447"/>
                  <a:gd name="T6" fmla="*/ 0 w 540"/>
                  <a:gd name="T7" fmla="*/ 0 h 447"/>
                  <a:gd name="T8" fmla="*/ 0 w 540"/>
                  <a:gd name="T9" fmla="*/ 0 h 447"/>
                  <a:gd name="T10" fmla="*/ 0 w 540"/>
                  <a:gd name="T11" fmla="*/ 0 h 447"/>
                  <a:gd name="T12" fmla="*/ 0 w 540"/>
                  <a:gd name="T13" fmla="*/ 0 h 447"/>
                  <a:gd name="T14" fmla="*/ 0 w 540"/>
                  <a:gd name="T15" fmla="*/ 0 h 447"/>
                  <a:gd name="T16" fmla="*/ 0 w 540"/>
                  <a:gd name="T17" fmla="*/ 0 h 447"/>
                  <a:gd name="T18" fmla="*/ 0 w 540"/>
                  <a:gd name="T19" fmla="*/ 0 h 447"/>
                  <a:gd name="T20" fmla="*/ 0 w 540"/>
                  <a:gd name="T21" fmla="*/ 0 h 447"/>
                  <a:gd name="T22" fmla="*/ 0 w 540"/>
                  <a:gd name="T23" fmla="*/ 0 h 447"/>
                  <a:gd name="T24" fmla="*/ 0 w 540"/>
                  <a:gd name="T25" fmla="*/ 0 h 447"/>
                  <a:gd name="T26" fmla="*/ 0 w 540"/>
                  <a:gd name="T27" fmla="*/ 0 h 447"/>
                  <a:gd name="T28" fmla="*/ 0 w 540"/>
                  <a:gd name="T29" fmla="*/ 0 h 447"/>
                  <a:gd name="T30" fmla="*/ 0 w 540"/>
                  <a:gd name="T31" fmla="*/ 0 h 447"/>
                  <a:gd name="T32" fmla="*/ 0 w 540"/>
                  <a:gd name="T33" fmla="*/ 0 h 447"/>
                  <a:gd name="T34" fmla="*/ 0 w 540"/>
                  <a:gd name="T35" fmla="*/ 0 h 447"/>
                  <a:gd name="T36" fmla="*/ 0 w 540"/>
                  <a:gd name="T37" fmla="*/ 0 h 447"/>
                  <a:gd name="T38" fmla="*/ 0 w 540"/>
                  <a:gd name="T39" fmla="*/ 0 h 447"/>
                  <a:gd name="T40" fmla="*/ 0 w 540"/>
                  <a:gd name="T41" fmla="*/ 0 h 447"/>
                  <a:gd name="T42" fmla="*/ 0 w 540"/>
                  <a:gd name="T43" fmla="*/ 0 h 447"/>
                  <a:gd name="T44" fmla="*/ 0 w 540"/>
                  <a:gd name="T45" fmla="*/ 0 h 447"/>
                  <a:gd name="T46" fmla="*/ 0 w 540"/>
                  <a:gd name="T47" fmla="*/ 0 h 447"/>
                  <a:gd name="T48" fmla="*/ 0 w 540"/>
                  <a:gd name="T49" fmla="*/ 0 h 447"/>
                  <a:gd name="T50" fmla="*/ 0 w 540"/>
                  <a:gd name="T51" fmla="*/ 0 h 447"/>
                  <a:gd name="T52" fmla="*/ 0 w 540"/>
                  <a:gd name="T53" fmla="*/ 0 h 447"/>
                  <a:gd name="T54" fmla="*/ 0 w 540"/>
                  <a:gd name="T55" fmla="*/ 0 h 447"/>
                  <a:gd name="T56" fmla="*/ 0 w 540"/>
                  <a:gd name="T57" fmla="*/ 0 h 447"/>
                  <a:gd name="T58" fmla="*/ 0 w 540"/>
                  <a:gd name="T59" fmla="*/ 0 h 447"/>
                  <a:gd name="T60" fmla="*/ 0 w 540"/>
                  <a:gd name="T61" fmla="*/ 0 h 447"/>
                  <a:gd name="T62" fmla="*/ 0 w 540"/>
                  <a:gd name="T63" fmla="*/ 0 h 447"/>
                  <a:gd name="T64" fmla="*/ 0 w 540"/>
                  <a:gd name="T65" fmla="*/ 0 h 447"/>
                  <a:gd name="T66" fmla="*/ 0 w 540"/>
                  <a:gd name="T67" fmla="*/ 0 h 447"/>
                  <a:gd name="T68" fmla="*/ 0 w 540"/>
                  <a:gd name="T69" fmla="*/ 0 h 447"/>
                  <a:gd name="T70" fmla="*/ 0 w 540"/>
                  <a:gd name="T71" fmla="*/ 0 h 447"/>
                  <a:gd name="T72" fmla="*/ 0 w 540"/>
                  <a:gd name="T73" fmla="*/ 0 h 447"/>
                  <a:gd name="T74" fmla="*/ 0 w 540"/>
                  <a:gd name="T75" fmla="*/ 0 h 447"/>
                  <a:gd name="T76" fmla="*/ 0 w 540"/>
                  <a:gd name="T77" fmla="*/ 0 h 447"/>
                  <a:gd name="T78" fmla="*/ 0 w 540"/>
                  <a:gd name="T79" fmla="*/ 0 h 447"/>
                  <a:gd name="T80" fmla="*/ 0 w 540"/>
                  <a:gd name="T81" fmla="*/ 0 h 447"/>
                  <a:gd name="T82" fmla="*/ 0 w 540"/>
                  <a:gd name="T83" fmla="*/ 0 h 447"/>
                  <a:gd name="T84" fmla="*/ 0 w 540"/>
                  <a:gd name="T85" fmla="*/ 0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0"/>
                  <a:gd name="T130" fmla="*/ 0 h 447"/>
                  <a:gd name="T131" fmla="*/ 540 w 540"/>
                  <a:gd name="T132" fmla="*/ 447 h 4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0" h="447">
                    <a:moveTo>
                      <a:pt x="540" y="117"/>
                    </a:moveTo>
                    <a:lnTo>
                      <a:pt x="431" y="447"/>
                    </a:lnTo>
                    <a:lnTo>
                      <a:pt x="448" y="407"/>
                    </a:lnTo>
                    <a:lnTo>
                      <a:pt x="460" y="372"/>
                    </a:lnTo>
                    <a:lnTo>
                      <a:pt x="466" y="340"/>
                    </a:lnTo>
                    <a:lnTo>
                      <a:pt x="468" y="311"/>
                    </a:lnTo>
                    <a:lnTo>
                      <a:pt x="468" y="287"/>
                    </a:lnTo>
                    <a:lnTo>
                      <a:pt x="466" y="266"/>
                    </a:lnTo>
                    <a:lnTo>
                      <a:pt x="462" y="250"/>
                    </a:lnTo>
                    <a:lnTo>
                      <a:pt x="459" y="238"/>
                    </a:lnTo>
                    <a:lnTo>
                      <a:pt x="455" y="231"/>
                    </a:lnTo>
                    <a:lnTo>
                      <a:pt x="454" y="229"/>
                    </a:lnTo>
                    <a:lnTo>
                      <a:pt x="442" y="235"/>
                    </a:lnTo>
                    <a:lnTo>
                      <a:pt x="431" y="248"/>
                    </a:lnTo>
                    <a:lnTo>
                      <a:pt x="421" y="265"/>
                    </a:lnTo>
                    <a:lnTo>
                      <a:pt x="410" y="286"/>
                    </a:lnTo>
                    <a:lnTo>
                      <a:pt x="401" y="307"/>
                    </a:lnTo>
                    <a:lnTo>
                      <a:pt x="393" y="330"/>
                    </a:lnTo>
                    <a:lnTo>
                      <a:pt x="387" y="350"/>
                    </a:lnTo>
                    <a:lnTo>
                      <a:pt x="382" y="366"/>
                    </a:lnTo>
                    <a:lnTo>
                      <a:pt x="379" y="378"/>
                    </a:lnTo>
                    <a:lnTo>
                      <a:pt x="378" y="381"/>
                    </a:lnTo>
                    <a:lnTo>
                      <a:pt x="394" y="329"/>
                    </a:lnTo>
                    <a:lnTo>
                      <a:pt x="403" y="287"/>
                    </a:lnTo>
                    <a:lnTo>
                      <a:pt x="406" y="256"/>
                    </a:lnTo>
                    <a:lnTo>
                      <a:pt x="405" y="235"/>
                    </a:lnTo>
                    <a:lnTo>
                      <a:pt x="400" y="221"/>
                    </a:lnTo>
                    <a:lnTo>
                      <a:pt x="394" y="211"/>
                    </a:lnTo>
                    <a:lnTo>
                      <a:pt x="386" y="208"/>
                    </a:lnTo>
                    <a:lnTo>
                      <a:pt x="379" y="206"/>
                    </a:lnTo>
                    <a:lnTo>
                      <a:pt x="374" y="206"/>
                    </a:lnTo>
                    <a:lnTo>
                      <a:pt x="373" y="206"/>
                    </a:lnTo>
                    <a:lnTo>
                      <a:pt x="360" y="212"/>
                    </a:lnTo>
                    <a:lnTo>
                      <a:pt x="345" y="223"/>
                    </a:lnTo>
                    <a:lnTo>
                      <a:pt x="330" y="237"/>
                    </a:lnTo>
                    <a:lnTo>
                      <a:pt x="316" y="254"/>
                    </a:lnTo>
                    <a:lnTo>
                      <a:pt x="301" y="272"/>
                    </a:lnTo>
                    <a:lnTo>
                      <a:pt x="289" y="290"/>
                    </a:lnTo>
                    <a:lnTo>
                      <a:pt x="278" y="305"/>
                    </a:lnTo>
                    <a:lnTo>
                      <a:pt x="269" y="318"/>
                    </a:lnTo>
                    <a:lnTo>
                      <a:pt x="263" y="328"/>
                    </a:lnTo>
                    <a:lnTo>
                      <a:pt x="262" y="330"/>
                    </a:lnTo>
                    <a:lnTo>
                      <a:pt x="311" y="247"/>
                    </a:lnTo>
                    <a:lnTo>
                      <a:pt x="324" y="222"/>
                    </a:lnTo>
                    <a:lnTo>
                      <a:pt x="329" y="204"/>
                    </a:lnTo>
                    <a:lnTo>
                      <a:pt x="328" y="192"/>
                    </a:lnTo>
                    <a:lnTo>
                      <a:pt x="322" y="185"/>
                    </a:lnTo>
                    <a:lnTo>
                      <a:pt x="312" y="181"/>
                    </a:lnTo>
                    <a:lnTo>
                      <a:pt x="300" y="180"/>
                    </a:lnTo>
                    <a:lnTo>
                      <a:pt x="288" y="180"/>
                    </a:lnTo>
                    <a:lnTo>
                      <a:pt x="279" y="183"/>
                    </a:lnTo>
                    <a:lnTo>
                      <a:pt x="270" y="184"/>
                    </a:lnTo>
                    <a:lnTo>
                      <a:pt x="268" y="185"/>
                    </a:lnTo>
                    <a:lnTo>
                      <a:pt x="0" y="354"/>
                    </a:lnTo>
                    <a:lnTo>
                      <a:pt x="260" y="168"/>
                    </a:lnTo>
                    <a:lnTo>
                      <a:pt x="258" y="153"/>
                    </a:lnTo>
                    <a:lnTo>
                      <a:pt x="247" y="145"/>
                    </a:lnTo>
                    <a:lnTo>
                      <a:pt x="226" y="145"/>
                    </a:lnTo>
                    <a:lnTo>
                      <a:pt x="201" y="149"/>
                    </a:lnTo>
                    <a:lnTo>
                      <a:pt x="173" y="158"/>
                    </a:lnTo>
                    <a:lnTo>
                      <a:pt x="143" y="168"/>
                    </a:lnTo>
                    <a:lnTo>
                      <a:pt x="115" y="179"/>
                    </a:lnTo>
                    <a:lnTo>
                      <a:pt x="93" y="189"/>
                    </a:lnTo>
                    <a:lnTo>
                      <a:pt x="77" y="196"/>
                    </a:lnTo>
                    <a:lnTo>
                      <a:pt x="73" y="198"/>
                    </a:lnTo>
                    <a:lnTo>
                      <a:pt x="438" y="4"/>
                    </a:lnTo>
                    <a:lnTo>
                      <a:pt x="441" y="4"/>
                    </a:lnTo>
                    <a:lnTo>
                      <a:pt x="447" y="3"/>
                    </a:lnTo>
                    <a:lnTo>
                      <a:pt x="454" y="1"/>
                    </a:lnTo>
                    <a:lnTo>
                      <a:pt x="465" y="0"/>
                    </a:lnTo>
                    <a:lnTo>
                      <a:pt x="475" y="0"/>
                    </a:lnTo>
                    <a:lnTo>
                      <a:pt x="485" y="2"/>
                    </a:lnTo>
                    <a:lnTo>
                      <a:pt x="494" y="7"/>
                    </a:lnTo>
                    <a:lnTo>
                      <a:pt x="502" y="16"/>
                    </a:lnTo>
                    <a:lnTo>
                      <a:pt x="506" y="28"/>
                    </a:lnTo>
                    <a:lnTo>
                      <a:pt x="507" y="47"/>
                    </a:lnTo>
                    <a:lnTo>
                      <a:pt x="507" y="48"/>
                    </a:lnTo>
                    <a:lnTo>
                      <a:pt x="506" y="53"/>
                    </a:lnTo>
                    <a:lnTo>
                      <a:pt x="506" y="59"/>
                    </a:lnTo>
                    <a:lnTo>
                      <a:pt x="507" y="67"/>
                    </a:lnTo>
                    <a:lnTo>
                      <a:pt x="509" y="77"/>
                    </a:lnTo>
                    <a:lnTo>
                      <a:pt x="511" y="86"/>
                    </a:lnTo>
                    <a:lnTo>
                      <a:pt x="515" y="96"/>
                    </a:lnTo>
                    <a:lnTo>
                      <a:pt x="521" y="105"/>
                    </a:lnTo>
                    <a:lnTo>
                      <a:pt x="529" y="112"/>
                    </a:lnTo>
                    <a:lnTo>
                      <a:pt x="540" y="117"/>
                    </a:lnTo>
                    <a:close/>
                  </a:path>
                </a:pathLst>
              </a:custGeom>
              <a:solidFill>
                <a:srgbClr val="FFCBDE"/>
              </a:solidFill>
              <a:ln w="9525">
                <a:noFill/>
                <a:round/>
                <a:headEnd/>
                <a:tailEnd/>
              </a:ln>
            </p:spPr>
            <p:txBody>
              <a:bodyPr/>
              <a:lstStyle/>
              <a:p>
                <a:endParaRPr lang="tr-TR"/>
              </a:p>
            </p:txBody>
          </p:sp>
          <p:sp>
            <p:nvSpPr>
              <p:cNvPr id="40037" name="Freeform 100"/>
              <p:cNvSpPr>
                <a:spLocks/>
              </p:cNvSpPr>
              <p:nvPr/>
            </p:nvSpPr>
            <p:spPr bwMode="auto">
              <a:xfrm rot="506214">
                <a:off x="4872" y="1638"/>
                <a:ext cx="167" cy="138"/>
              </a:xfrm>
              <a:custGeom>
                <a:avLst/>
                <a:gdLst>
                  <a:gd name="T0" fmla="*/ 0 w 535"/>
                  <a:gd name="T1" fmla="*/ 0 h 442"/>
                  <a:gd name="T2" fmla="*/ 0 w 535"/>
                  <a:gd name="T3" fmla="*/ 0 h 442"/>
                  <a:gd name="T4" fmla="*/ 0 w 535"/>
                  <a:gd name="T5" fmla="*/ 0 h 442"/>
                  <a:gd name="T6" fmla="*/ 0 w 535"/>
                  <a:gd name="T7" fmla="*/ 0 h 442"/>
                  <a:gd name="T8" fmla="*/ 0 w 535"/>
                  <a:gd name="T9" fmla="*/ 0 h 442"/>
                  <a:gd name="T10" fmla="*/ 0 w 535"/>
                  <a:gd name="T11" fmla="*/ 0 h 442"/>
                  <a:gd name="T12" fmla="*/ 0 w 535"/>
                  <a:gd name="T13" fmla="*/ 0 h 442"/>
                  <a:gd name="T14" fmla="*/ 0 w 535"/>
                  <a:gd name="T15" fmla="*/ 0 h 442"/>
                  <a:gd name="T16" fmla="*/ 0 w 535"/>
                  <a:gd name="T17" fmla="*/ 0 h 442"/>
                  <a:gd name="T18" fmla="*/ 0 w 535"/>
                  <a:gd name="T19" fmla="*/ 0 h 442"/>
                  <a:gd name="T20" fmla="*/ 0 w 535"/>
                  <a:gd name="T21" fmla="*/ 0 h 442"/>
                  <a:gd name="T22" fmla="*/ 0 w 535"/>
                  <a:gd name="T23" fmla="*/ 0 h 442"/>
                  <a:gd name="T24" fmla="*/ 0 w 535"/>
                  <a:gd name="T25" fmla="*/ 0 h 442"/>
                  <a:gd name="T26" fmla="*/ 0 w 535"/>
                  <a:gd name="T27" fmla="*/ 0 h 442"/>
                  <a:gd name="T28" fmla="*/ 0 w 535"/>
                  <a:gd name="T29" fmla="*/ 0 h 442"/>
                  <a:gd name="T30" fmla="*/ 0 w 535"/>
                  <a:gd name="T31" fmla="*/ 0 h 442"/>
                  <a:gd name="T32" fmla="*/ 0 w 535"/>
                  <a:gd name="T33" fmla="*/ 0 h 442"/>
                  <a:gd name="T34" fmla="*/ 0 w 535"/>
                  <a:gd name="T35" fmla="*/ 0 h 442"/>
                  <a:gd name="T36" fmla="*/ 0 w 535"/>
                  <a:gd name="T37" fmla="*/ 0 h 442"/>
                  <a:gd name="T38" fmla="*/ 0 w 535"/>
                  <a:gd name="T39" fmla="*/ 0 h 442"/>
                  <a:gd name="T40" fmla="*/ 0 w 535"/>
                  <a:gd name="T41" fmla="*/ 0 h 442"/>
                  <a:gd name="T42" fmla="*/ 0 w 535"/>
                  <a:gd name="T43" fmla="*/ 0 h 442"/>
                  <a:gd name="T44" fmla="*/ 0 w 535"/>
                  <a:gd name="T45" fmla="*/ 0 h 442"/>
                  <a:gd name="T46" fmla="*/ 0 w 535"/>
                  <a:gd name="T47" fmla="*/ 0 h 442"/>
                  <a:gd name="T48" fmla="*/ 0 w 535"/>
                  <a:gd name="T49" fmla="*/ 0 h 442"/>
                  <a:gd name="T50" fmla="*/ 0 w 535"/>
                  <a:gd name="T51" fmla="*/ 0 h 442"/>
                  <a:gd name="T52" fmla="*/ 0 w 535"/>
                  <a:gd name="T53" fmla="*/ 0 h 442"/>
                  <a:gd name="T54" fmla="*/ 0 w 535"/>
                  <a:gd name="T55" fmla="*/ 0 h 442"/>
                  <a:gd name="T56" fmla="*/ 0 w 535"/>
                  <a:gd name="T57" fmla="*/ 0 h 442"/>
                  <a:gd name="T58" fmla="*/ 0 w 535"/>
                  <a:gd name="T59" fmla="*/ 0 h 442"/>
                  <a:gd name="T60" fmla="*/ 0 w 535"/>
                  <a:gd name="T61" fmla="*/ 0 h 442"/>
                  <a:gd name="T62" fmla="*/ 0 w 535"/>
                  <a:gd name="T63" fmla="*/ 0 h 442"/>
                  <a:gd name="T64" fmla="*/ 0 w 535"/>
                  <a:gd name="T65" fmla="*/ 0 h 442"/>
                  <a:gd name="T66" fmla="*/ 0 w 535"/>
                  <a:gd name="T67" fmla="*/ 0 h 442"/>
                  <a:gd name="T68" fmla="*/ 0 w 535"/>
                  <a:gd name="T69" fmla="*/ 0 h 442"/>
                  <a:gd name="T70" fmla="*/ 0 w 535"/>
                  <a:gd name="T71" fmla="*/ 0 h 442"/>
                  <a:gd name="T72" fmla="*/ 0 w 535"/>
                  <a:gd name="T73" fmla="*/ 0 h 442"/>
                  <a:gd name="T74" fmla="*/ 0 w 535"/>
                  <a:gd name="T75" fmla="*/ 0 h 442"/>
                  <a:gd name="T76" fmla="*/ 0 w 535"/>
                  <a:gd name="T77" fmla="*/ 0 h 442"/>
                  <a:gd name="T78" fmla="*/ 0 w 535"/>
                  <a:gd name="T79" fmla="*/ 0 h 442"/>
                  <a:gd name="T80" fmla="*/ 0 w 535"/>
                  <a:gd name="T81" fmla="*/ 0 h 442"/>
                  <a:gd name="T82" fmla="*/ 0 w 535"/>
                  <a:gd name="T83" fmla="*/ 0 h 442"/>
                  <a:gd name="T84" fmla="*/ 0 w 535"/>
                  <a:gd name="T85" fmla="*/ 0 h 4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5"/>
                  <a:gd name="T130" fmla="*/ 0 h 442"/>
                  <a:gd name="T131" fmla="*/ 535 w 535"/>
                  <a:gd name="T132" fmla="*/ 442 h 4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5" h="442">
                    <a:moveTo>
                      <a:pt x="535" y="116"/>
                    </a:moveTo>
                    <a:lnTo>
                      <a:pt x="429" y="442"/>
                    </a:lnTo>
                    <a:lnTo>
                      <a:pt x="446" y="404"/>
                    </a:lnTo>
                    <a:lnTo>
                      <a:pt x="457" y="368"/>
                    </a:lnTo>
                    <a:lnTo>
                      <a:pt x="463" y="336"/>
                    </a:lnTo>
                    <a:lnTo>
                      <a:pt x="465" y="308"/>
                    </a:lnTo>
                    <a:lnTo>
                      <a:pt x="465" y="284"/>
                    </a:lnTo>
                    <a:lnTo>
                      <a:pt x="463" y="264"/>
                    </a:lnTo>
                    <a:lnTo>
                      <a:pt x="459" y="247"/>
                    </a:lnTo>
                    <a:lnTo>
                      <a:pt x="456" y="235"/>
                    </a:lnTo>
                    <a:lnTo>
                      <a:pt x="453" y="228"/>
                    </a:lnTo>
                    <a:lnTo>
                      <a:pt x="452" y="226"/>
                    </a:lnTo>
                    <a:lnTo>
                      <a:pt x="440" y="232"/>
                    </a:lnTo>
                    <a:lnTo>
                      <a:pt x="428" y="245"/>
                    </a:lnTo>
                    <a:lnTo>
                      <a:pt x="418" y="261"/>
                    </a:lnTo>
                    <a:lnTo>
                      <a:pt x="408" y="283"/>
                    </a:lnTo>
                    <a:lnTo>
                      <a:pt x="398" y="304"/>
                    </a:lnTo>
                    <a:lnTo>
                      <a:pt x="391" y="325"/>
                    </a:lnTo>
                    <a:lnTo>
                      <a:pt x="384" y="346"/>
                    </a:lnTo>
                    <a:lnTo>
                      <a:pt x="379" y="362"/>
                    </a:lnTo>
                    <a:lnTo>
                      <a:pt x="377" y="373"/>
                    </a:lnTo>
                    <a:lnTo>
                      <a:pt x="376" y="377"/>
                    </a:lnTo>
                    <a:lnTo>
                      <a:pt x="392" y="324"/>
                    </a:lnTo>
                    <a:lnTo>
                      <a:pt x="401" y="284"/>
                    </a:lnTo>
                    <a:lnTo>
                      <a:pt x="404" y="253"/>
                    </a:lnTo>
                    <a:lnTo>
                      <a:pt x="403" y="232"/>
                    </a:lnTo>
                    <a:lnTo>
                      <a:pt x="398" y="217"/>
                    </a:lnTo>
                    <a:lnTo>
                      <a:pt x="391" y="209"/>
                    </a:lnTo>
                    <a:lnTo>
                      <a:pt x="384" y="204"/>
                    </a:lnTo>
                    <a:lnTo>
                      <a:pt x="377" y="203"/>
                    </a:lnTo>
                    <a:lnTo>
                      <a:pt x="372" y="204"/>
                    </a:lnTo>
                    <a:lnTo>
                      <a:pt x="370" y="204"/>
                    </a:lnTo>
                    <a:lnTo>
                      <a:pt x="358" y="209"/>
                    </a:lnTo>
                    <a:lnTo>
                      <a:pt x="344" y="220"/>
                    </a:lnTo>
                    <a:lnTo>
                      <a:pt x="329" y="234"/>
                    </a:lnTo>
                    <a:lnTo>
                      <a:pt x="314" y="251"/>
                    </a:lnTo>
                    <a:lnTo>
                      <a:pt x="301" y="268"/>
                    </a:lnTo>
                    <a:lnTo>
                      <a:pt x="288" y="285"/>
                    </a:lnTo>
                    <a:lnTo>
                      <a:pt x="277" y="302"/>
                    </a:lnTo>
                    <a:lnTo>
                      <a:pt x="269" y="315"/>
                    </a:lnTo>
                    <a:lnTo>
                      <a:pt x="263" y="323"/>
                    </a:lnTo>
                    <a:lnTo>
                      <a:pt x="260" y="327"/>
                    </a:lnTo>
                    <a:lnTo>
                      <a:pt x="309" y="243"/>
                    </a:lnTo>
                    <a:lnTo>
                      <a:pt x="322" y="220"/>
                    </a:lnTo>
                    <a:lnTo>
                      <a:pt x="328" y="202"/>
                    </a:lnTo>
                    <a:lnTo>
                      <a:pt x="326" y="190"/>
                    </a:lnTo>
                    <a:lnTo>
                      <a:pt x="320" y="183"/>
                    </a:lnTo>
                    <a:lnTo>
                      <a:pt x="310" y="178"/>
                    </a:lnTo>
                    <a:lnTo>
                      <a:pt x="298" y="177"/>
                    </a:lnTo>
                    <a:lnTo>
                      <a:pt x="288" y="178"/>
                    </a:lnTo>
                    <a:lnTo>
                      <a:pt x="277" y="179"/>
                    </a:lnTo>
                    <a:lnTo>
                      <a:pt x="270" y="182"/>
                    </a:lnTo>
                    <a:lnTo>
                      <a:pt x="267" y="182"/>
                    </a:lnTo>
                    <a:lnTo>
                      <a:pt x="0" y="349"/>
                    </a:lnTo>
                    <a:lnTo>
                      <a:pt x="259" y="166"/>
                    </a:lnTo>
                    <a:lnTo>
                      <a:pt x="258" y="151"/>
                    </a:lnTo>
                    <a:lnTo>
                      <a:pt x="246" y="142"/>
                    </a:lnTo>
                    <a:lnTo>
                      <a:pt x="226" y="142"/>
                    </a:lnTo>
                    <a:lnTo>
                      <a:pt x="201" y="147"/>
                    </a:lnTo>
                    <a:lnTo>
                      <a:pt x="172" y="155"/>
                    </a:lnTo>
                    <a:lnTo>
                      <a:pt x="143" y="166"/>
                    </a:lnTo>
                    <a:lnTo>
                      <a:pt x="116" y="177"/>
                    </a:lnTo>
                    <a:lnTo>
                      <a:pt x="93" y="186"/>
                    </a:lnTo>
                    <a:lnTo>
                      <a:pt x="79" y="194"/>
                    </a:lnTo>
                    <a:lnTo>
                      <a:pt x="73" y="196"/>
                    </a:lnTo>
                    <a:lnTo>
                      <a:pt x="435" y="5"/>
                    </a:lnTo>
                    <a:lnTo>
                      <a:pt x="438" y="5"/>
                    </a:lnTo>
                    <a:lnTo>
                      <a:pt x="443" y="2"/>
                    </a:lnTo>
                    <a:lnTo>
                      <a:pt x="451" y="1"/>
                    </a:lnTo>
                    <a:lnTo>
                      <a:pt x="460" y="0"/>
                    </a:lnTo>
                    <a:lnTo>
                      <a:pt x="471" y="0"/>
                    </a:lnTo>
                    <a:lnTo>
                      <a:pt x="482" y="2"/>
                    </a:lnTo>
                    <a:lnTo>
                      <a:pt x="490" y="7"/>
                    </a:lnTo>
                    <a:lnTo>
                      <a:pt x="497" y="15"/>
                    </a:lnTo>
                    <a:lnTo>
                      <a:pt x="502" y="28"/>
                    </a:lnTo>
                    <a:lnTo>
                      <a:pt x="502" y="46"/>
                    </a:lnTo>
                    <a:lnTo>
                      <a:pt x="502" y="47"/>
                    </a:lnTo>
                    <a:lnTo>
                      <a:pt x="502" y="52"/>
                    </a:lnTo>
                    <a:lnTo>
                      <a:pt x="502" y="59"/>
                    </a:lnTo>
                    <a:lnTo>
                      <a:pt x="502" y="68"/>
                    </a:lnTo>
                    <a:lnTo>
                      <a:pt x="503" y="77"/>
                    </a:lnTo>
                    <a:lnTo>
                      <a:pt x="507" y="87"/>
                    </a:lnTo>
                    <a:lnTo>
                      <a:pt x="510" y="96"/>
                    </a:lnTo>
                    <a:lnTo>
                      <a:pt x="516" y="104"/>
                    </a:lnTo>
                    <a:lnTo>
                      <a:pt x="525" y="111"/>
                    </a:lnTo>
                    <a:lnTo>
                      <a:pt x="535" y="116"/>
                    </a:lnTo>
                    <a:close/>
                  </a:path>
                </a:pathLst>
              </a:custGeom>
              <a:solidFill>
                <a:srgbClr val="FFCDE0"/>
              </a:solidFill>
              <a:ln w="9525">
                <a:noFill/>
                <a:round/>
                <a:headEnd/>
                <a:tailEnd/>
              </a:ln>
            </p:spPr>
            <p:txBody>
              <a:bodyPr/>
              <a:lstStyle/>
              <a:p>
                <a:endParaRPr lang="tr-TR"/>
              </a:p>
            </p:txBody>
          </p:sp>
          <p:sp>
            <p:nvSpPr>
              <p:cNvPr id="40038" name="Freeform 101"/>
              <p:cNvSpPr>
                <a:spLocks/>
              </p:cNvSpPr>
              <p:nvPr/>
            </p:nvSpPr>
            <p:spPr bwMode="auto">
              <a:xfrm rot="506214">
                <a:off x="4873" y="1639"/>
                <a:ext cx="166" cy="137"/>
              </a:xfrm>
              <a:custGeom>
                <a:avLst/>
                <a:gdLst>
                  <a:gd name="T0" fmla="*/ 0 w 529"/>
                  <a:gd name="T1" fmla="*/ 0 h 437"/>
                  <a:gd name="T2" fmla="*/ 0 w 529"/>
                  <a:gd name="T3" fmla="*/ 0 h 437"/>
                  <a:gd name="T4" fmla="*/ 0 w 529"/>
                  <a:gd name="T5" fmla="*/ 0 h 437"/>
                  <a:gd name="T6" fmla="*/ 0 w 529"/>
                  <a:gd name="T7" fmla="*/ 0 h 437"/>
                  <a:gd name="T8" fmla="*/ 0 w 529"/>
                  <a:gd name="T9" fmla="*/ 0 h 437"/>
                  <a:gd name="T10" fmla="*/ 0 w 529"/>
                  <a:gd name="T11" fmla="*/ 0 h 437"/>
                  <a:gd name="T12" fmla="*/ 0 w 529"/>
                  <a:gd name="T13" fmla="*/ 0 h 437"/>
                  <a:gd name="T14" fmla="*/ 0 w 529"/>
                  <a:gd name="T15" fmla="*/ 0 h 437"/>
                  <a:gd name="T16" fmla="*/ 0 w 529"/>
                  <a:gd name="T17" fmla="*/ 0 h 437"/>
                  <a:gd name="T18" fmla="*/ 0 w 529"/>
                  <a:gd name="T19" fmla="*/ 0 h 437"/>
                  <a:gd name="T20" fmla="*/ 0 w 529"/>
                  <a:gd name="T21" fmla="*/ 0 h 437"/>
                  <a:gd name="T22" fmla="*/ 0 w 529"/>
                  <a:gd name="T23" fmla="*/ 0 h 437"/>
                  <a:gd name="T24" fmla="*/ 0 w 529"/>
                  <a:gd name="T25" fmla="*/ 0 h 437"/>
                  <a:gd name="T26" fmla="*/ 0 w 529"/>
                  <a:gd name="T27" fmla="*/ 0 h 437"/>
                  <a:gd name="T28" fmla="*/ 0 w 529"/>
                  <a:gd name="T29" fmla="*/ 0 h 437"/>
                  <a:gd name="T30" fmla="*/ 0 w 529"/>
                  <a:gd name="T31" fmla="*/ 0 h 437"/>
                  <a:gd name="T32" fmla="*/ 0 w 529"/>
                  <a:gd name="T33" fmla="*/ 0 h 437"/>
                  <a:gd name="T34" fmla="*/ 0 w 529"/>
                  <a:gd name="T35" fmla="*/ 0 h 437"/>
                  <a:gd name="T36" fmla="*/ 0 w 529"/>
                  <a:gd name="T37" fmla="*/ 0 h 437"/>
                  <a:gd name="T38" fmla="*/ 0 w 529"/>
                  <a:gd name="T39" fmla="*/ 0 h 437"/>
                  <a:gd name="T40" fmla="*/ 0 w 529"/>
                  <a:gd name="T41" fmla="*/ 0 h 437"/>
                  <a:gd name="T42" fmla="*/ 0 w 529"/>
                  <a:gd name="T43" fmla="*/ 0 h 437"/>
                  <a:gd name="T44" fmla="*/ 0 w 529"/>
                  <a:gd name="T45" fmla="*/ 0 h 437"/>
                  <a:gd name="T46" fmla="*/ 0 w 529"/>
                  <a:gd name="T47" fmla="*/ 0 h 437"/>
                  <a:gd name="T48" fmla="*/ 0 w 529"/>
                  <a:gd name="T49" fmla="*/ 0 h 437"/>
                  <a:gd name="T50" fmla="*/ 0 w 529"/>
                  <a:gd name="T51" fmla="*/ 0 h 437"/>
                  <a:gd name="T52" fmla="*/ 0 w 529"/>
                  <a:gd name="T53" fmla="*/ 0 h 437"/>
                  <a:gd name="T54" fmla="*/ 0 w 529"/>
                  <a:gd name="T55" fmla="*/ 0 h 437"/>
                  <a:gd name="T56" fmla="*/ 0 w 529"/>
                  <a:gd name="T57" fmla="*/ 0 h 437"/>
                  <a:gd name="T58" fmla="*/ 0 w 529"/>
                  <a:gd name="T59" fmla="*/ 0 h 437"/>
                  <a:gd name="T60" fmla="*/ 0 w 529"/>
                  <a:gd name="T61" fmla="*/ 0 h 437"/>
                  <a:gd name="T62" fmla="*/ 0 w 529"/>
                  <a:gd name="T63" fmla="*/ 0 h 437"/>
                  <a:gd name="T64" fmla="*/ 0 w 529"/>
                  <a:gd name="T65" fmla="*/ 0 h 437"/>
                  <a:gd name="T66" fmla="*/ 0 w 529"/>
                  <a:gd name="T67" fmla="*/ 0 h 437"/>
                  <a:gd name="T68" fmla="*/ 0 w 529"/>
                  <a:gd name="T69" fmla="*/ 0 h 437"/>
                  <a:gd name="T70" fmla="*/ 0 w 529"/>
                  <a:gd name="T71" fmla="*/ 0 h 437"/>
                  <a:gd name="T72" fmla="*/ 0 w 529"/>
                  <a:gd name="T73" fmla="*/ 0 h 437"/>
                  <a:gd name="T74" fmla="*/ 0 w 529"/>
                  <a:gd name="T75" fmla="*/ 0 h 437"/>
                  <a:gd name="T76" fmla="*/ 0 w 529"/>
                  <a:gd name="T77" fmla="*/ 0 h 437"/>
                  <a:gd name="T78" fmla="*/ 0 w 529"/>
                  <a:gd name="T79" fmla="*/ 0 h 437"/>
                  <a:gd name="T80" fmla="*/ 0 w 529"/>
                  <a:gd name="T81" fmla="*/ 0 h 437"/>
                  <a:gd name="T82" fmla="*/ 0 w 529"/>
                  <a:gd name="T83" fmla="*/ 0 h 437"/>
                  <a:gd name="T84" fmla="*/ 0 w 529"/>
                  <a:gd name="T85" fmla="*/ 0 h 437"/>
                  <a:gd name="T86" fmla="*/ 0 w 529"/>
                  <a:gd name="T87" fmla="*/ 0 h 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9"/>
                  <a:gd name="T133" fmla="*/ 0 h 437"/>
                  <a:gd name="T134" fmla="*/ 529 w 529"/>
                  <a:gd name="T135" fmla="*/ 437 h 4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9" h="437">
                    <a:moveTo>
                      <a:pt x="529" y="115"/>
                    </a:moveTo>
                    <a:lnTo>
                      <a:pt x="424" y="437"/>
                    </a:lnTo>
                    <a:lnTo>
                      <a:pt x="441" y="399"/>
                    </a:lnTo>
                    <a:lnTo>
                      <a:pt x="452" y="364"/>
                    </a:lnTo>
                    <a:lnTo>
                      <a:pt x="458" y="332"/>
                    </a:lnTo>
                    <a:lnTo>
                      <a:pt x="460" y="304"/>
                    </a:lnTo>
                    <a:lnTo>
                      <a:pt x="460" y="280"/>
                    </a:lnTo>
                    <a:lnTo>
                      <a:pt x="458" y="260"/>
                    </a:lnTo>
                    <a:lnTo>
                      <a:pt x="454" y="244"/>
                    </a:lnTo>
                    <a:lnTo>
                      <a:pt x="451" y="233"/>
                    </a:lnTo>
                    <a:lnTo>
                      <a:pt x="448" y="226"/>
                    </a:lnTo>
                    <a:lnTo>
                      <a:pt x="447" y="223"/>
                    </a:lnTo>
                    <a:lnTo>
                      <a:pt x="435" y="229"/>
                    </a:lnTo>
                    <a:lnTo>
                      <a:pt x="424" y="241"/>
                    </a:lnTo>
                    <a:lnTo>
                      <a:pt x="414" y="259"/>
                    </a:lnTo>
                    <a:lnTo>
                      <a:pt x="403" y="279"/>
                    </a:lnTo>
                    <a:lnTo>
                      <a:pt x="395" y="301"/>
                    </a:lnTo>
                    <a:lnTo>
                      <a:pt x="386" y="322"/>
                    </a:lnTo>
                    <a:lnTo>
                      <a:pt x="380" y="342"/>
                    </a:lnTo>
                    <a:lnTo>
                      <a:pt x="376" y="358"/>
                    </a:lnTo>
                    <a:lnTo>
                      <a:pt x="373" y="368"/>
                    </a:lnTo>
                    <a:lnTo>
                      <a:pt x="372" y="373"/>
                    </a:lnTo>
                    <a:lnTo>
                      <a:pt x="387" y="321"/>
                    </a:lnTo>
                    <a:lnTo>
                      <a:pt x="397" y="280"/>
                    </a:lnTo>
                    <a:lnTo>
                      <a:pt x="399" y="251"/>
                    </a:lnTo>
                    <a:lnTo>
                      <a:pt x="398" y="229"/>
                    </a:lnTo>
                    <a:lnTo>
                      <a:pt x="393" y="215"/>
                    </a:lnTo>
                    <a:lnTo>
                      <a:pt x="387" y="206"/>
                    </a:lnTo>
                    <a:lnTo>
                      <a:pt x="380" y="202"/>
                    </a:lnTo>
                    <a:lnTo>
                      <a:pt x="373" y="201"/>
                    </a:lnTo>
                    <a:lnTo>
                      <a:pt x="368" y="201"/>
                    </a:lnTo>
                    <a:lnTo>
                      <a:pt x="366" y="202"/>
                    </a:lnTo>
                    <a:lnTo>
                      <a:pt x="354" y="207"/>
                    </a:lnTo>
                    <a:lnTo>
                      <a:pt x="340" y="217"/>
                    </a:lnTo>
                    <a:lnTo>
                      <a:pt x="326" y="231"/>
                    </a:lnTo>
                    <a:lnTo>
                      <a:pt x="311" y="247"/>
                    </a:lnTo>
                    <a:lnTo>
                      <a:pt x="297" y="265"/>
                    </a:lnTo>
                    <a:lnTo>
                      <a:pt x="284" y="282"/>
                    </a:lnTo>
                    <a:lnTo>
                      <a:pt x="273" y="298"/>
                    </a:lnTo>
                    <a:lnTo>
                      <a:pt x="265" y="311"/>
                    </a:lnTo>
                    <a:lnTo>
                      <a:pt x="260" y="320"/>
                    </a:lnTo>
                    <a:lnTo>
                      <a:pt x="258" y="323"/>
                    </a:lnTo>
                    <a:lnTo>
                      <a:pt x="305" y="240"/>
                    </a:lnTo>
                    <a:lnTo>
                      <a:pt x="318" y="216"/>
                    </a:lnTo>
                    <a:lnTo>
                      <a:pt x="324" y="200"/>
                    </a:lnTo>
                    <a:lnTo>
                      <a:pt x="323" y="188"/>
                    </a:lnTo>
                    <a:lnTo>
                      <a:pt x="316" y="179"/>
                    </a:lnTo>
                    <a:lnTo>
                      <a:pt x="306" y="176"/>
                    </a:lnTo>
                    <a:lnTo>
                      <a:pt x="296" y="175"/>
                    </a:lnTo>
                    <a:lnTo>
                      <a:pt x="284" y="176"/>
                    </a:lnTo>
                    <a:lnTo>
                      <a:pt x="274" y="177"/>
                    </a:lnTo>
                    <a:lnTo>
                      <a:pt x="267" y="179"/>
                    </a:lnTo>
                    <a:lnTo>
                      <a:pt x="264" y="179"/>
                    </a:lnTo>
                    <a:lnTo>
                      <a:pt x="0" y="346"/>
                    </a:lnTo>
                    <a:lnTo>
                      <a:pt x="256" y="164"/>
                    </a:lnTo>
                    <a:lnTo>
                      <a:pt x="255" y="149"/>
                    </a:lnTo>
                    <a:lnTo>
                      <a:pt x="243" y="140"/>
                    </a:lnTo>
                    <a:lnTo>
                      <a:pt x="223" y="140"/>
                    </a:lnTo>
                    <a:lnTo>
                      <a:pt x="198" y="145"/>
                    </a:lnTo>
                    <a:lnTo>
                      <a:pt x="169" y="153"/>
                    </a:lnTo>
                    <a:lnTo>
                      <a:pt x="141" y="163"/>
                    </a:lnTo>
                    <a:lnTo>
                      <a:pt x="115" y="173"/>
                    </a:lnTo>
                    <a:lnTo>
                      <a:pt x="92" y="183"/>
                    </a:lnTo>
                    <a:lnTo>
                      <a:pt x="78" y="190"/>
                    </a:lnTo>
                    <a:lnTo>
                      <a:pt x="72" y="194"/>
                    </a:lnTo>
                    <a:lnTo>
                      <a:pt x="430" y="5"/>
                    </a:lnTo>
                    <a:lnTo>
                      <a:pt x="433" y="5"/>
                    </a:lnTo>
                    <a:lnTo>
                      <a:pt x="438" y="2"/>
                    </a:lnTo>
                    <a:lnTo>
                      <a:pt x="446" y="1"/>
                    </a:lnTo>
                    <a:lnTo>
                      <a:pt x="455" y="0"/>
                    </a:lnTo>
                    <a:lnTo>
                      <a:pt x="465" y="0"/>
                    </a:lnTo>
                    <a:lnTo>
                      <a:pt x="476" y="2"/>
                    </a:lnTo>
                    <a:lnTo>
                      <a:pt x="484" y="7"/>
                    </a:lnTo>
                    <a:lnTo>
                      <a:pt x="491" y="15"/>
                    </a:lnTo>
                    <a:lnTo>
                      <a:pt x="496" y="28"/>
                    </a:lnTo>
                    <a:lnTo>
                      <a:pt x="496" y="46"/>
                    </a:lnTo>
                    <a:lnTo>
                      <a:pt x="496" y="47"/>
                    </a:lnTo>
                    <a:lnTo>
                      <a:pt x="496" y="52"/>
                    </a:lnTo>
                    <a:lnTo>
                      <a:pt x="496" y="58"/>
                    </a:lnTo>
                    <a:lnTo>
                      <a:pt x="496" y="67"/>
                    </a:lnTo>
                    <a:lnTo>
                      <a:pt x="497" y="76"/>
                    </a:lnTo>
                    <a:lnTo>
                      <a:pt x="501" y="86"/>
                    </a:lnTo>
                    <a:lnTo>
                      <a:pt x="504" y="95"/>
                    </a:lnTo>
                    <a:lnTo>
                      <a:pt x="510" y="103"/>
                    </a:lnTo>
                    <a:lnTo>
                      <a:pt x="519" y="110"/>
                    </a:lnTo>
                    <a:lnTo>
                      <a:pt x="529" y="116"/>
                    </a:lnTo>
                    <a:lnTo>
                      <a:pt x="529" y="115"/>
                    </a:lnTo>
                    <a:close/>
                  </a:path>
                </a:pathLst>
              </a:custGeom>
              <a:solidFill>
                <a:srgbClr val="FFD0E2"/>
              </a:solidFill>
              <a:ln w="9525">
                <a:noFill/>
                <a:round/>
                <a:headEnd/>
                <a:tailEnd/>
              </a:ln>
            </p:spPr>
            <p:txBody>
              <a:bodyPr/>
              <a:lstStyle/>
              <a:p>
                <a:endParaRPr lang="tr-TR"/>
              </a:p>
            </p:txBody>
          </p:sp>
          <p:sp>
            <p:nvSpPr>
              <p:cNvPr id="40039" name="Freeform 102"/>
              <p:cNvSpPr>
                <a:spLocks/>
              </p:cNvSpPr>
              <p:nvPr/>
            </p:nvSpPr>
            <p:spPr bwMode="auto">
              <a:xfrm rot="506214">
                <a:off x="4874" y="1639"/>
                <a:ext cx="164" cy="135"/>
              </a:xfrm>
              <a:custGeom>
                <a:avLst/>
                <a:gdLst>
                  <a:gd name="T0" fmla="*/ 0 w 524"/>
                  <a:gd name="T1" fmla="*/ 0 h 433"/>
                  <a:gd name="T2" fmla="*/ 0 w 524"/>
                  <a:gd name="T3" fmla="*/ 0 h 433"/>
                  <a:gd name="T4" fmla="*/ 0 w 524"/>
                  <a:gd name="T5" fmla="*/ 0 h 433"/>
                  <a:gd name="T6" fmla="*/ 0 w 524"/>
                  <a:gd name="T7" fmla="*/ 0 h 433"/>
                  <a:gd name="T8" fmla="*/ 0 w 524"/>
                  <a:gd name="T9" fmla="*/ 0 h 433"/>
                  <a:gd name="T10" fmla="*/ 0 w 524"/>
                  <a:gd name="T11" fmla="*/ 0 h 433"/>
                  <a:gd name="T12" fmla="*/ 0 w 524"/>
                  <a:gd name="T13" fmla="*/ 0 h 433"/>
                  <a:gd name="T14" fmla="*/ 0 w 524"/>
                  <a:gd name="T15" fmla="*/ 0 h 433"/>
                  <a:gd name="T16" fmla="*/ 0 w 524"/>
                  <a:gd name="T17" fmla="*/ 0 h 433"/>
                  <a:gd name="T18" fmla="*/ 0 w 524"/>
                  <a:gd name="T19" fmla="*/ 0 h 433"/>
                  <a:gd name="T20" fmla="*/ 0 w 524"/>
                  <a:gd name="T21" fmla="*/ 0 h 433"/>
                  <a:gd name="T22" fmla="*/ 0 w 524"/>
                  <a:gd name="T23" fmla="*/ 0 h 433"/>
                  <a:gd name="T24" fmla="*/ 0 w 524"/>
                  <a:gd name="T25" fmla="*/ 0 h 433"/>
                  <a:gd name="T26" fmla="*/ 0 w 524"/>
                  <a:gd name="T27" fmla="*/ 0 h 433"/>
                  <a:gd name="T28" fmla="*/ 0 w 524"/>
                  <a:gd name="T29" fmla="*/ 0 h 433"/>
                  <a:gd name="T30" fmla="*/ 0 w 524"/>
                  <a:gd name="T31" fmla="*/ 0 h 433"/>
                  <a:gd name="T32" fmla="*/ 0 w 524"/>
                  <a:gd name="T33" fmla="*/ 0 h 433"/>
                  <a:gd name="T34" fmla="*/ 0 w 524"/>
                  <a:gd name="T35" fmla="*/ 0 h 433"/>
                  <a:gd name="T36" fmla="*/ 0 w 524"/>
                  <a:gd name="T37" fmla="*/ 0 h 433"/>
                  <a:gd name="T38" fmla="*/ 0 w 524"/>
                  <a:gd name="T39" fmla="*/ 0 h 433"/>
                  <a:gd name="T40" fmla="*/ 0 w 524"/>
                  <a:gd name="T41" fmla="*/ 0 h 433"/>
                  <a:gd name="T42" fmla="*/ 0 w 524"/>
                  <a:gd name="T43" fmla="*/ 0 h 433"/>
                  <a:gd name="T44" fmla="*/ 0 w 524"/>
                  <a:gd name="T45" fmla="*/ 0 h 433"/>
                  <a:gd name="T46" fmla="*/ 0 w 524"/>
                  <a:gd name="T47" fmla="*/ 0 h 433"/>
                  <a:gd name="T48" fmla="*/ 0 w 524"/>
                  <a:gd name="T49" fmla="*/ 0 h 433"/>
                  <a:gd name="T50" fmla="*/ 0 w 524"/>
                  <a:gd name="T51" fmla="*/ 0 h 433"/>
                  <a:gd name="T52" fmla="*/ 0 w 524"/>
                  <a:gd name="T53" fmla="*/ 0 h 433"/>
                  <a:gd name="T54" fmla="*/ 0 w 524"/>
                  <a:gd name="T55" fmla="*/ 0 h 433"/>
                  <a:gd name="T56" fmla="*/ 0 w 524"/>
                  <a:gd name="T57" fmla="*/ 0 h 433"/>
                  <a:gd name="T58" fmla="*/ 0 w 524"/>
                  <a:gd name="T59" fmla="*/ 0 h 433"/>
                  <a:gd name="T60" fmla="*/ 0 w 524"/>
                  <a:gd name="T61" fmla="*/ 0 h 433"/>
                  <a:gd name="T62" fmla="*/ 0 w 524"/>
                  <a:gd name="T63" fmla="*/ 0 h 433"/>
                  <a:gd name="T64" fmla="*/ 0 w 524"/>
                  <a:gd name="T65" fmla="*/ 0 h 433"/>
                  <a:gd name="T66" fmla="*/ 0 w 524"/>
                  <a:gd name="T67" fmla="*/ 0 h 433"/>
                  <a:gd name="T68" fmla="*/ 0 w 524"/>
                  <a:gd name="T69" fmla="*/ 0 h 433"/>
                  <a:gd name="T70" fmla="*/ 0 w 524"/>
                  <a:gd name="T71" fmla="*/ 0 h 433"/>
                  <a:gd name="T72" fmla="*/ 0 w 524"/>
                  <a:gd name="T73" fmla="*/ 0 h 433"/>
                  <a:gd name="T74" fmla="*/ 0 w 524"/>
                  <a:gd name="T75" fmla="*/ 0 h 433"/>
                  <a:gd name="T76" fmla="*/ 0 w 524"/>
                  <a:gd name="T77" fmla="*/ 0 h 433"/>
                  <a:gd name="T78" fmla="*/ 0 w 524"/>
                  <a:gd name="T79" fmla="*/ 0 h 433"/>
                  <a:gd name="T80" fmla="*/ 0 w 524"/>
                  <a:gd name="T81" fmla="*/ 0 h 433"/>
                  <a:gd name="T82" fmla="*/ 0 w 524"/>
                  <a:gd name="T83" fmla="*/ 0 h 433"/>
                  <a:gd name="T84" fmla="*/ 0 w 524"/>
                  <a:gd name="T85" fmla="*/ 0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433"/>
                  <a:gd name="T131" fmla="*/ 524 w 524"/>
                  <a:gd name="T132" fmla="*/ 433 h 4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433">
                    <a:moveTo>
                      <a:pt x="524" y="115"/>
                    </a:moveTo>
                    <a:lnTo>
                      <a:pt x="422" y="433"/>
                    </a:lnTo>
                    <a:lnTo>
                      <a:pt x="437" y="395"/>
                    </a:lnTo>
                    <a:lnTo>
                      <a:pt x="448" y="359"/>
                    </a:lnTo>
                    <a:lnTo>
                      <a:pt x="455" y="328"/>
                    </a:lnTo>
                    <a:lnTo>
                      <a:pt x="457" y="301"/>
                    </a:lnTo>
                    <a:lnTo>
                      <a:pt x="456" y="277"/>
                    </a:lnTo>
                    <a:lnTo>
                      <a:pt x="454" y="257"/>
                    </a:lnTo>
                    <a:lnTo>
                      <a:pt x="450" y="241"/>
                    </a:lnTo>
                    <a:lnTo>
                      <a:pt x="448" y="230"/>
                    </a:lnTo>
                    <a:lnTo>
                      <a:pt x="444" y="222"/>
                    </a:lnTo>
                    <a:lnTo>
                      <a:pt x="443" y="220"/>
                    </a:lnTo>
                    <a:lnTo>
                      <a:pt x="431" y="226"/>
                    </a:lnTo>
                    <a:lnTo>
                      <a:pt x="420" y="238"/>
                    </a:lnTo>
                    <a:lnTo>
                      <a:pt x="410" y="256"/>
                    </a:lnTo>
                    <a:lnTo>
                      <a:pt x="400" y="276"/>
                    </a:lnTo>
                    <a:lnTo>
                      <a:pt x="392" y="297"/>
                    </a:lnTo>
                    <a:lnTo>
                      <a:pt x="383" y="319"/>
                    </a:lnTo>
                    <a:lnTo>
                      <a:pt x="378" y="338"/>
                    </a:lnTo>
                    <a:lnTo>
                      <a:pt x="373" y="354"/>
                    </a:lnTo>
                    <a:lnTo>
                      <a:pt x="370" y="365"/>
                    </a:lnTo>
                    <a:lnTo>
                      <a:pt x="369" y="369"/>
                    </a:lnTo>
                    <a:lnTo>
                      <a:pt x="385" y="318"/>
                    </a:lnTo>
                    <a:lnTo>
                      <a:pt x="393" y="277"/>
                    </a:lnTo>
                    <a:lnTo>
                      <a:pt x="397" y="247"/>
                    </a:lnTo>
                    <a:lnTo>
                      <a:pt x="395" y="226"/>
                    </a:lnTo>
                    <a:lnTo>
                      <a:pt x="391" y="212"/>
                    </a:lnTo>
                    <a:lnTo>
                      <a:pt x="385" y="203"/>
                    </a:lnTo>
                    <a:lnTo>
                      <a:pt x="378" y="199"/>
                    </a:lnTo>
                    <a:lnTo>
                      <a:pt x="370" y="197"/>
                    </a:lnTo>
                    <a:lnTo>
                      <a:pt x="366" y="199"/>
                    </a:lnTo>
                    <a:lnTo>
                      <a:pt x="363" y="199"/>
                    </a:lnTo>
                    <a:lnTo>
                      <a:pt x="351" y="203"/>
                    </a:lnTo>
                    <a:lnTo>
                      <a:pt x="337" y="214"/>
                    </a:lnTo>
                    <a:lnTo>
                      <a:pt x="323" y="228"/>
                    </a:lnTo>
                    <a:lnTo>
                      <a:pt x="308" y="244"/>
                    </a:lnTo>
                    <a:lnTo>
                      <a:pt x="294" y="262"/>
                    </a:lnTo>
                    <a:lnTo>
                      <a:pt x="282" y="278"/>
                    </a:lnTo>
                    <a:lnTo>
                      <a:pt x="271" y="295"/>
                    </a:lnTo>
                    <a:lnTo>
                      <a:pt x="263" y="307"/>
                    </a:lnTo>
                    <a:lnTo>
                      <a:pt x="257" y="316"/>
                    </a:lnTo>
                    <a:lnTo>
                      <a:pt x="256" y="319"/>
                    </a:lnTo>
                    <a:lnTo>
                      <a:pt x="304" y="237"/>
                    </a:lnTo>
                    <a:lnTo>
                      <a:pt x="317" y="214"/>
                    </a:lnTo>
                    <a:lnTo>
                      <a:pt x="322" y="196"/>
                    </a:lnTo>
                    <a:lnTo>
                      <a:pt x="320" y="184"/>
                    </a:lnTo>
                    <a:lnTo>
                      <a:pt x="314" y="177"/>
                    </a:lnTo>
                    <a:lnTo>
                      <a:pt x="305" y="174"/>
                    </a:lnTo>
                    <a:lnTo>
                      <a:pt x="293" y="172"/>
                    </a:lnTo>
                    <a:lnTo>
                      <a:pt x="282" y="174"/>
                    </a:lnTo>
                    <a:lnTo>
                      <a:pt x="271" y="175"/>
                    </a:lnTo>
                    <a:lnTo>
                      <a:pt x="264" y="176"/>
                    </a:lnTo>
                    <a:lnTo>
                      <a:pt x="262" y="177"/>
                    </a:lnTo>
                    <a:lnTo>
                      <a:pt x="0" y="341"/>
                    </a:lnTo>
                    <a:lnTo>
                      <a:pt x="254" y="161"/>
                    </a:lnTo>
                    <a:lnTo>
                      <a:pt x="252" y="146"/>
                    </a:lnTo>
                    <a:lnTo>
                      <a:pt x="242" y="138"/>
                    </a:lnTo>
                    <a:lnTo>
                      <a:pt x="221" y="138"/>
                    </a:lnTo>
                    <a:lnTo>
                      <a:pt x="196" y="143"/>
                    </a:lnTo>
                    <a:lnTo>
                      <a:pt x="169" y="151"/>
                    </a:lnTo>
                    <a:lnTo>
                      <a:pt x="140" y="161"/>
                    </a:lnTo>
                    <a:lnTo>
                      <a:pt x="114" y="171"/>
                    </a:lnTo>
                    <a:lnTo>
                      <a:pt x="92" y="181"/>
                    </a:lnTo>
                    <a:lnTo>
                      <a:pt x="77" y="188"/>
                    </a:lnTo>
                    <a:lnTo>
                      <a:pt x="71" y="190"/>
                    </a:lnTo>
                    <a:lnTo>
                      <a:pt x="426" y="5"/>
                    </a:lnTo>
                    <a:lnTo>
                      <a:pt x="429" y="4"/>
                    </a:lnTo>
                    <a:lnTo>
                      <a:pt x="434" y="3"/>
                    </a:lnTo>
                    <a:lnTo>
                      <a:pt x="442" y="1"/>
                    </a:lnTo>
                    <a:lnTo>
                      <a:pt x="450" y="0"/>
                    </a:lnTo>
                    <a:lnTo>
                      <a:pt x="461" y="0"/>
                    </a:lnTo>
                    <a:lnTo>
                      <a:pt x="470" y="3"/>
                    </a:lnTo>
                    <a:lnTo>
                      <a:pt x="479" y="7"/>
                    </a:lnTo>
                    <a:lnTo>
                      <a:pt x="486" y="16"/>
                    </a:lnTo>
                    <a:lnTo>
                      <a:pt x="490" y="27"/>
                    </a:lnTo>
                    <a:lnTo>
                      <a:pt x="491" y="45"/>
                    </a:lnTo>
                    <a:lnTo>
                      <a:pt x="491" y="46"/>
                    </a:lnTo>
                    <a:lnTo>
                      <a:pt x="491" y="51"/>
                    </a:lnTo>
                    <a:lnTo>
                      <a:pt x="491" y="58"/>
                    </a:lnTo>
                    <a:lnTo>
                      <a:pt x="491" y="67"/>
                    </a:lnTo>
                    <a:lnTo>
                      <a:pt x="492" y="76"/>
                    </a:lnTo>
                    <a:lnTo>
                      <a:pt x="495" y="86"/>
                    </a:lnTo>
                    <a:lnTo>
                      <a:pt x="499" y="95"/>
                    </a:lnTo>
                    <a:lnTo>
                      <a:pt x="505" y="104"/>
                    </a:lnTo>
                    <a:lnTo>
                      <a:pt x="513" y="111"/>
                    </a:lnTo>
                    <a:lnTo>
                      <a:pt x="524" y="115"/>
                    </a:lnTo>
                    <a:close/>
                  </a:path>
                </a:pathLst>
              </a:custGeom>
              <a:solidFill>
                <a:srgbClr val="FFD3E4"/>
              </a:solidFill>
              <a:ln w="9525">
                <a:noFill/>
                <a:round/>
                <a:headEnd/>
                <a:tailEnd/>
              </a:ln>
            </p:spPr>
            <p:txBody>
              <a:bodyPr/>
              <a:lstStyle/>
              <a:p>
                <a:endParaRPr lang="tr-TR"/>
              </a:p>
            </p:txBody>
          </p:sp>
          <p:sp>
            <p:nvSpPr>
              <p:cNvPr id="40040" name="Freeform 103"/>
              <p:cNvSpPr>
                <a:spLocks/>
              </p:cNvSpPr>
              <p:nvPr/>
            </p:nvSpPr>
            <p:spPr bwMode="auto">
              <a:xfrm rot="506214">
                <a:off x="4876" y="1640"/>
                <a:ext cx="162" cy="134"/>
              </a:xfrm>
              <a:custGeom>
                <a:avLst/>
                <a:gdLst>
                  <a:gd name="T0" fmla="*/ 0 w 518"/>
                  <a:gd name="T1" fmla="*/ 0 h 428"/>
                  <a:gd name="T2" fmla="*/ 0 w 518"/>
                  <a:gd name="T3" fmla="*/ 0 h 428"/>
                  <a:gd name="T4" fmla="*/ 0 w 518"/>
                  <a:gd name="T5" fmla="*/ 0 h 428"/>
                  <a:gd name="T6" fmla="*/ 0 w 518"/>
                  <a:gd name="T7" fmla="*/ 0 h 428"/>
                  <a:gd name="T8" fmla="*/ 0 w 518"/>
                  <a:gd name="T9" fmla="*/ 0 h 428"/>
                  <a:gd name="T10" fmla="*/ 0 w 518"/>
                  <a:gd name="T11" fmla="*/ 0 h 428"/>
                  <a:gd name="T12" fmla="*/ 0 w 518"/>
                  <a:gd name="T13" fmla="*/ 0 h 428"/>
                  <a:gd name="T14" fmla="*/ 0 w 518"/>
                  <a:gd name="T15" fmla="*/ 0 h 428"/>
                  <a:gd name="T16" fmla="*/ 0 w 518"/>
                  <a:gd name="T17" fmla="*/ 0 h 428"/>
                  <a:gd name="T18" fmla="*/ 0 w 518"/>
                  <a:gd name="T19" fmla="*/ 0 h 428"/>
                  <a:gd name="T20" fmla="*/ 0 w 518"/>
                  <a:gd name="T21" fmla="*/ 0 h 428"/>
                  <a:gd name="T22" fmla="*/ 0 w 518"/>
                  <a:gd name="T23" fmla="*/ 0 h 428"/>
                  <a:gd name="T24" fmla="*/ 0 w 518"/>
                  <a:gd name="T25" fmla="*/ 0 h 428"/>
                  <a:gd name="T26" fmla="*/ 0 w 518"/>
                  <a:gd name="T27" fmla="*/ 0 h 428"/>
                  <a:gd name="T28" fmla="*/ 0 w 518"/>
                  <a:gd name="T29" fmla="*/ 0 h 428"/>
                  <a:gd name="T30" fmla="*/ 0 w 518"/>
                  <a:gd name="T31" fmla="*/ 0 h 428"/>
                  <a:gd name="T32" fmla="*/ 0 w 518"/>
                  <a:gd name="T33" fmla="*/ 0 h 428"/>
                  <a:gd name="T34" fmla="*/ 0 w 518"/>
                  <a:gd name="T35" fmla="*/ 0 h 428"/>
                  <a:gd name="T36" fmla="*/ 0 w 518"/>
                  <a:gd name="T37" fmla="*/ 0 h 428"/>
                  <a:gd name="T38" fmla="*/ 0 w 518"/>
                  <a:gd name="T39" fmla="*/ 0 h 428"/>
                  <a:gd name="T40" fmla="*/ 0 w 518"/>
                  <a:gd name="T41" fmla="*/ 0 h 428"/>
                  <a:gd name="T42" fmla="*/ 0 w 518"/>
                  <a:gd name="T43" fmla="*/ 0 h 428"/>
                  <a:gd name="T44" fmla="*/ 0 w 518"/>
                  <a:gd name="T45" fmla="*/ 0 h 428"/>
                  <a:gd name="T46" fmla="*/ 0 w 518"/>
                  <a:gd name="T47" fmla="*/ 0 h 428"/>
                  <a:gd name="T48" fmla="*/ 0 w 518"/>
                  <a:gd name="T49" fmla="*/ 0 h 428"/>
                  <a:gd name="T50" fmla="*/ 0 w 518"/>
                  <a:gd name="T51" fmla="*/ 0 h 428"/>
                  <a:gd name="T52" fmla="*/ 0 w 518"/>
                  <a:gd name="T53" fmla="*/ 0 h 428"/>
                  <a:gd name="T54" fmla="*/ 0 w 518"/>
                  <a:gd name="T55" fmla="*/ 0 h 428"/>
                  <a:gd name="T56" fmla="*/ 0 w 518"/>
                  <a:gd name="T57" fmla="*/ 0 h 428"/>
                  <a:gd name="T58" fmla="*/ 0 w 518"/>
                  <a:gd name="T59" fmla="*/ 0 h 428"/>
                  <a:gd name="T60" fmla="*/ 0 w 518"/>
                  <a:gd name="T61" fmla="*/ 0 h 428"/>
                  <a:gd name="T62" fmla="*/ 0 w 518"/>
                  <a:gd name="T63" fmla="*/ 0 h 428"/>
                  <a:gd name="T64" fmla="*/ 0 w 518"/>
                  <a:gd name="T65" fmla="*/ 0 h 428"/>
                  <a:gd name="T66" fmla="*/ 0 w 518"/>
                  <a:gd name="T67" fmla="*/ 0 h 428"/>
                  <a:gd name="T68" fmla="*/ 0 w 518"/>
                  <a:gd name="T69" fmla="*/ 0 h 428"/>
                  <a:gd name="T70" fmla="*/ 0 w 518"/>
                  <a:gd name="T71" fmla="*/ 0 h 428"/>
                  <a:gd name="T72" fmla="*/ 0 w 518"/>
                  <a:gd name="T73" fmla="*/ 0 h 428"/>
                  <a:gd name="T74" fmla="*/ 0 w 518"/>
                  <a:gd name="T75" fmla="*/ 0 h 428"/>
                  <a:gd name="T76" fmla="*/ 0 w 518"/>
                  <a:gd name="T77" fmla="*/ 0 h 428"/>
                  <a:gd name="T78" fmla="*/ 0 w 518"/>
                  <a:gd name="T79" fmla="*/ 0 h 428"/>
                  <a:gd name="T80" fmla="*/ 0 w 518"/>
                  <a:gd name="T81" fmla="*/ 0 h 428"/>
                  <a:gd name="T82" fmla="*/ 0 w 518"/>
                  <a:gd name="T83" fmla="*/ 0 h 428"/>
                  <a:gd name="T84" fmla="*/ 0 w 518"/>
                  <a:gd name="T85" fmla="*/ 0 h 428"/>
                  <a:gd name="T86" fmla="*/ 0 w 518"/>
                  <a:gd name="T87" fmla="*/ 0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8"/>
                  <a:gd name="T133" fmla="*/ 0 h 428"/>
                  <a:gd name="T134" fmla="*/ 518 w 518"/>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8" h="428">
                    <a:moveTo>
                      <a:pt x="517" y="114"/>
                    </a:moveTo>
                    <a:lnTo>
                      <a:pt x="417" y="428"/>
                    </a:lnTo>
                    <a:lnTo>
                      <a:pt x="433" y="390"/>
                    </a:lnTo>
                    <a:lnTo>
                      <a:pt x="444" y="356"/>
                    </a:lnTo>
                    <a:lnTo>
                      <a:pt x="450" y="325"/>
                    </a:lnTo>
                    <a:lnTo>
                      <a:pt x="452" y="296"/>
                    </a:lnTo>
                    <a:lnTo>
                      <a:pt x="451" y="274"/>
                    </a:lnTo>
                    <a:lnTo>
                      <a:pt x="449" y="254"/>
                    </a:lnTo>
                    <a:lnTo>
                      <a:pt x="446" y="238"/>
                    </a:lnTo>
                    <a:lnTo>
                      <a:pt x="443" y="226"/>
                    </a:lnTo>
                    <a:lnTo>
                      <a:pt x="439" y="219"/>
                    </a:lnTo>
                    <a:lnTo>
                      <a:pt x="439" y="217"/>
                    </a:lnTo>
                    <a:lnTo>
                      <a:pt x="427" y="223"/>
                    </a:lnTo>
                    <a:lnTo>
                      <a:pt x="417" y="236"/>
                    </a:lnTo>
                    <a:lnTo>
                      <a:pt x="406" y="252"/>
                    </a:lnTo>
                    <a:lnTo>
                      <a:pt x="396" y="273"/>
                    </a:lnTo>
                    <a:lnTo>
                      <a:pt x="387" y="294"/>
                    </a:lnTo>
                    <a:lnTo>
                      <a:pt x="380" y="314"/>
                    </a:lnTo>
                    <a:lnTo>
                      <a:pt x="374" y="334"/>
                    </a:lnTo>
                    <a:lnTo>
                      <a:pt x="369" y="350"/>
                    </a:lnTo>
                    <a:lnTo>
                      <a:pt x="365" y="361"/>
                    </a:lnTo>
                    <a:lnTo>
                      <a:pt x="365" y="364"/>
                    </a:lnTo>
                    <a:lnTo>
                      <a:pt x="381" y="313"/>
                    </a:lnTo>
                    <a:lnTo>
                      <a:pt x="389" y="274"/>
                    </a:lnTo>
                    <a:lnTo>
                      <a:pt x="393" y="244"/>
                    </a:lnTo>
                    <a:lnTo>
                      <a:pt x="392" y="223"/>
                    </a:lnTo>
                    <a:lnTo>
                      <a:pt x="387" y="208"/>
                    </a:lnTo>
                    <a:lnTo>
                      <a:pt x="380" y="200"/>
                    </a:lnTo>
                    <a:lnTo>
                      <a:pt x="373" y="196"/>
                    </a:lnTo>
                    <a:lnTo>
                      <a:pt x="367" y="195"/>
                    </a:lnTo>
                    <a:lnTo>
                      <a:pt x="362" y="195"/>
                    </a:lnTo>
                    <a:lnTo>
                      <a:pt x="359" y="196"/>
                    </a:lnTo>
                    <a:lnTo>
                      <a:pt x="347" y="201"/>
                    </a:lnTo>
                    <a:lnTo>
                      <a:pt x="333" y="211"/>
                    </a:lnTo>
                    <a:lnTo>
                      <a:pt x="319" y="225"/>
                    </a:lnTo>
                    <a:lnTo>
                      <a:pt x="305" y="242"/>
                    </a:lnTo>
                    <a:lnTo>
                      <a:pt x="291" y="258"/>
                    </a:lnTo>
                    <a:lnTo>
                      <a:pt x="278" y="275"/>
                    </a:lnTo>
                    <a:lnTo>
                      <a:pt x="268" y="290"/>
                    </a:lnTo>
                    <a:lnTo>
                      <a:pt x="259" y="303"/>
                    </a:lnTo>
                    <a:lnTo>
                      <a:pt x="255" y="312"/>
                    </a:lnTo>
                    <a:lnTo>
                      <a:pt x="252" y="315"/>
                    </a:lnTo>
                    <a:lnTo>
                      <a:pt x="300" y="234"/>
                    </a:lnTo>
                    <a:lnTo>
                      <a:pt x="313" y="211"/>
                    </a:lnTo>
                    <a:lnTo>
                      <a:pt x="318" y="194"/>
                    </a:lnTo>
                    <a:lnTo>
                      <a:pt x="317" y="182"/>
                    </a:lnTo>
                    <a:lnTo>
                      <a:pt x="311" y="175"/>
                    </a:lnTo>
                    <a:lnTo>
                      <a:pt x="301" y="171"/>
                    </a:lnTo>
                    <a:lnTo>
                      <a:pt x="290" y="170"/>
                    </a:lnTo>
                    <a:lnTo>
                      <a:pt x="278" y="170"/>
                    </a:lnTo>
                    <a:lnTo>
                      <a:pt x="269" y="173"/>
                    </a:lnTo>
                    <a:lnTo>
                      <a:pt x="262" y="174"/>
                    </a:lnTo>
                    <a:lnTo>
                      <a:pt x="258" y="175"/>
                    </a:lnTo>
                    <a:lnTo>
                      <a:pt x="0" y="338"/>
                    </a:lnTo>
                    <a:lnTo>
                      <a:pt x="251" y="158"/>
                    </a:lnTo>
                    <a:lnTo>
                      <a:pt x="250" y="143"/>
                    </a:lnTo>
                    <a:lnTo>
                      <a:pt x="238" y="136"/>
                    </a:lnTo>
                    <a:lnTo>
                      <a:pt x="219" y="136"/>
                    </a:lnTo>
                    <a:lnTo>
                      <a:pt x="194" y="141"/>
                    </a:lnTo>
                    <a:lnTo>
                      <a:pt x="166" y="149"/>
                    </a:lnTo>
                    <a:lnTo>
                      <a:pt x="139" y="158"/>
                    </a:lnTo>
                    <a:lnTo>
                      <a:pt x="113" y="169"/>
                    </a:lnTo>
                    <a:lnTo>
                      <a:pt x="91" y="179"/>
                    </a:lnTo>
                    <a:lnTo>
                      <a:pt x="76" y="186"/>
                    </a:lnTo>
                    <a:lnTo>
                      <a:pt x="71" y="188"/>
                    </a:lnTo>
                    <a:lnTo>
                      <a:pt x="423" y="5"/>
                    </a:lnTo>
                    <a:lnTo>
                      <a:pt x="424" y="4"/>
                    </a:lnTo>
                    <a:lnTo>
                      <a:pt x="429" y="3"/>
                    </a:lnTo>
                    <a:lnTo>
                      <a:pt x="437" y="2"/>
                    </a:lnTo>
                    <a:lnTo>
                      <a:pt x="445" y="0"/>
                    </a:lnTo>
                    <a:lnTo>
                      <a:pt x="455" y="0"/>
                    </a:lnTo>
                    <a:lnTo>
                      <a:pt x="464" y="3"/>
                    </a:lnTo>
                    <a:lnTo>
                      <a:pt x="473" y="7"/>
                    </a:lnTo>
                    <a:lnTo>
                      <a:pt x="480" y="16"/>
                    </a:lnTo>
                    <a:lnTo>
                      <a:pt x="483" y="28"/>
                    </a:lnTo>
                    <a:lnTo>
                      <a:pt x="485" y="45"/>
                    </a:lnTo>
                    <a:lnTo>
                      <a:pt x="483" y="47"/>
                    </a:lnTo>
                    <a:lnTo>
                      <a:pt x="483" y="51"/>
                    </a:lnTo>
                    <a:lnTo>
                      <a:pt x="483" y="57"/>
                    </a:lnTo>
                    <a:lnTo>
                      <a:pt x="485" y="66"/>
                    </a:lnTo>
                    <a:lnTo>
                      <a:pt x="486" y="75"/>
                    </a:lnTo>
                    <a:lnTo>
                      <a:pt x="488" y="85"/>
                    </a:lnTo>
                    <a:lnTo>
                      <a:pt x="493" y="94"/>
                    </a:lnTo>
                    <a:lnTo>
                      <a:pt x="499" y="103"/>
                    </a:lnTo>
                    <a:lnTo>
                      <a:pt x="507" y="110"/>
                    </a:lnTo>
                    <a:lnTo>
                      <a:pt x="518" y="114"/>
                    </a:lnTo>
                    <a:lnTo>
                      <a:pt x="517" y="114"/>
                    </a:lnTo>
                    <a:close/>
                  </a:path>
                </a:pathLst>
              </a:custGeom>
              <a:solidFill>
                <a:srgbClr val="FFD6E6"/>
              </a:solidFill>
              <a:ln w="9525">
                <a:noFill/>
                <a:round/>
                <a:headEnd/>
                <a:tailEnd/>
              </a:ln>
            </p:spPr>
            <p:txBody>
              <a:bodyPr/>
              <a:lstStyle/>
              <a:p>
                <a:endParaRPr lang="tr-TR"/>
              </a:p>
            </p:txBody>
          </p:sp>
          <p:sp>
            <p:nvSpPr>
              <p:cNvPr id="40041" name="Freeform 104"/>
              <p:cNvSpPr>
                <a:spLocks/>
              </p:cNvSpPr>
              <p:nvPr/>
            </p:nvSpPr>
            <p:spPr bwMode="auto">
              <a:xfrm rot="506214">
                <a:off x="4877" y="1641"/>
                <a:ext cx="161" cy="132"/>
              </a:xfrm>
              <a:custGeom>
                <a:avLst/>
                <a:gdLst>
                  <a:gd name="T0" fmla="*/ 0 w 514"/>
                  <a:gd name="T1" fmla="*/ 0 h 423"/>
                  <a:gd name="T2" fmla="*/ 0 w 514"/>
                  <a:gd name="T3" fmla="*/ 0 h 423"/>
                  <a:gd name="T4" fmla="*/ 0 w 514"/>
                  <a:gd name="T5" fmla="*/ 0 h 423"/>
                  <a:gd name="T6" fmla="*/ 0 w 514"/>
                  <a:gd name="T7" fmla="*/ 0 h 423"/>
                  <a:gd name="T8" fmla="*/ 0 w 514"/>
                  <a:gd name="T9" fmla="*/ 0 h 423"/>
                  <a:gd name="T10" fmla="*/ 0 w 514"/>
                  <a:gd name="T11" fmla="*/ 0 h 423"/>
                  <a:gd name="T12" fmla="*/ 0 w 514"/>
                  <a:gd name="T13" fmla="*/ 0 h 423"/>
                  <a:gd name="T14" fmla="*/ 0 w 514"/>
                  <a:gd name="T15" fmla="*/ 0 h 423"/>
                  <a:gd name="T16" fmla="*/ 0 w 514"/>
                  <a:gd name="T17" fmla="*/ 0 h 423"/>
                  <a:gd name="T18" fmla="*/ 0 w 514"/>
                  <a:gd name="T19" fmla="*/ 0 h 423"/>
                  <a:gd name="T20" fmla="*/ 0 w 514"/>
                  <a:gd name="T21" fmla="*/ 0 h 423"/>
                  <a:gd name="T22" fmla="*/ 0 w 514"/>
                  <a:gd name="T23" fmla="*/ 0 h 423"/>
                  <a:gd name="T24" fmla="*/ 0 w 514"/>
                  <a:gd name="T25" fmla="*/ 0 h 423"/>
                  <a:gd name="T26" fmla="*/ 0 w 514"/>
                  <a:gd name="T27" fmla="*/ 0 h 423"/>
                  <a:gd name="T28" fmla="*/ 0 w 514"/>
                  <a:gd name="T29" fmla="*/ 0 h 423"/>
                  <a:gd name="T30" fmla="*/ 0 w 514"/>
                  <a:gd name="T31" fmla="*/ 0 h 423"/>
                  <a:gd name="T32" fmla="*/ 0 w 514"/>
                  <a:gd name="T33" fmla="*/ 0 h 423"/>
                  <a:gd name="T34" fmla="*/ 0 w 514"/>
                  <a:gd name="T35" fmla="*/ 0 h 423"/>
                  <a:gd name="T36" fmla="*/ 0 w 514"/>
                  <a:gd name="T37" fmla="*/ 0 h 423"/>
                  <a:gd name="T38" fmla="*/ 0 w 514"/>
                  <a:gd name="T39" fmla="*/ 0 h 423"/>
                  <a:gd name="T40" fmla="*/ 0 w 514"/>
                  <a:gd name="T41" fmla="*/ 0 h 423"/>
                  <a:gd name="T42" fmla="*/ 0 w 514"/>
                  <a:gd name="T43" fmla="*/ 0 h 423"/>
                  <a:gd name="T44" fmla="*/ 0 w 514"/>
                  <a:gd name="T45" fmla="*/ 0 h 423"/>
                  <a:gd name="T46" fmla="*/ 0 w 514"/>
                  <a:gd name="T47" fmla="*/ 0 h 423"/>
                  <a:gd name="T48" fmla="*/ 0 w 514"/>
                  <a:gd name="T49" fmla="*/ 0 h 423"/>
                  <a:gd name="T50" fmla="*/ 0 w 514"/>
                  <a:gd name="T51" fmla="*/ 0 h 423"/>
                  <a:gd name="T52" fmla="*/ 0 w 514"/>
                  <a:gd name="T53" fmla="*/ 0 h 423"/>
                  <a:gd name="T54" fmla="*/ 0 w 514"/>
                  <a:gd name="T55" fmla="*/ 0 h 423"/>
                  <a:gd name="T56" fmla="*/ 0 w 514"/>
                  <a:gd name="T57" fmla="*/ 0 h 423"/>
                  <a:gd name="T58" fmla="*/ 0 w 514"/>
                  <a:gd name="T59" fmla="*/ 0 h 423"/>
                  <a:gd name="T60" fmla="*/ 0 w 514"/>
                  <a:gd name="T61" fmla="*/ 0 h 423"/>
                  <a:gd name="T62" fmla="*/ 0 w 514"/>
                  <a:gd name="T63" fmla="*/ 0 h 423"/>
                  <a:gd name="T64" fmla="*/ 0 w 514"/>
                  <a:gd name="T65" fmla="*/ 0 h 423"/>
                  <a:gd name="T66" fmla="*/ 0 w 514"/>
                  <a:gd name="T67" fmla="*/ 0 h 423"/>
                  <a:gd name="T68" fmla="*/ 0 w 514"/>
                  <a:gd name="T69" fmla="*/ 0 h 423"/>
                  <a:gd name="T70" fmla="*/ 0 w 514"/>
                  <a:gd name="T71" fmla="*/ 0 h 423"/>
                  <a:gd name="T72" fmla="*/ 0 w 514"/>
                  <a:gd name="T73" fmla="*/ 0 h 423"/>
                  <a:gd name="T74" fmla="*/ 0 w 514"/>
                  <a:gd name="T75" fmla="*/ 0 h 423"/>
                  <a:gd name="T76" fmla="*/ 0 w 514"/>
                  <a:gd name="T77" fmla="*/ 0 h 423"/>
                  <a:gd name="T78" fmla="*/ 0 w 514"/>
                  <a:gd name="T79" fmla="*/ 0 h 423"/>
                  <a:gd name="T80" fmla="*/ 0 w 514"/>
                  <a:gd name="T81" fmla="*/ 0 h 423"/>
                  <a:gd name="T82" fmla="*/ 0 w 514"/>
                  <a:gd name="T83" fmla="*/ 0 h 423"/>
                  <a:gd name="T84" fmla="*/ 0 w 514"/>
                  <a:gd name="T85" fmla="*/ 0 h 423"/>
                  <a:gd name="T86" fmla="*/ 0 w 514"/>
                  <a:gd name="T87" fmla="*/ 0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4"/>
                  <a:gd name="T133" fmla="*/ 0 h 423"/>
                  <a:gd name="T134" fmla="*/ 514 w 514"/>
                  <a:gd name="T135" fmla="*/ 423 h 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4" h="423">
                    <a:moveTo>
                      <a:pt x="513" y="112"/>
                    </a:moveTo>
                    <a:lnTo>
                      <a:pt x="415" y="423"/>
                    </a:lnTo>
                    <a:lnTo>
                      <a:pt x="430" y="385"/>
                    </a:lnTo>
                    <a:lnTo>
                      <a:pt x="441" y="350"/>
                    </a:lnTo>
                    <a:lnTo>
                      <a:pt x="447" y="319"/>
                    </a:lnTo>
                    <a:lnTo>
                      <a:pt x="449" y="292"/>
                    </a:lnTo>
                    <a:lnTo>
                      <a:pt x="449" y="269"/>
                    </a:lnTo>
                    <a:lnTo>
                      <a:pt x="447" y="249"/>
                    </a:lnTo>
                    <a:lnTo>
                      <a:pt x="443" y="234"/>
                    </a:lnTo>
                    <a:lnTo>
                      <a:pt x="440" y="223"/>
                    </a:lnTo>
                    <a:lnTo>
                      <a:pt x="437" y="216"/>
                    </a:lnTo>
                    <a:lnTo>
                      <a:pt x="436" y="213"/>
                    </a:lnTo>
                    <a:lnTo>
                      <a:pt x="424" y="219"/>
                    </a:lnTo>
                    <a:lnTo>
                      <a:pt x="414" y="231"/>
                    </a:lnTo>
                    <a:lnTo>
                      <a:pt x="403" y="248"/>
                    </a:lnTo>
                    <a:lnTo>
                      <a:pt x="393" y="268"/>
                    </a:lnTo>
                    <a:lnTo>
                      <a:pt x="385" y="288"/>
                    </a:lnTo>
                    <a:lnTo>
                      <a:pt x="378" y="310"/>
                    </a:lnTo>
                    <a:lnTo>
                      <a:pt x="372" y="329"/>
                    </a:lnTo>
                    <a:lnTo>
                      <a:pt x="367" y="344"/>
                    </a:lnTo>
                    <a:lnTo>
                      <a:pt x="364" y="355"/>
                    </a:lnTo>
                    <a:lnTo>
                      <a:pt x="362" y="360"/>
                    </a:lnTo>
                    <a:lnTo>
                      <a:pt x="378" y="309"/>
                    </a:lnTo>
                    <a:lnTo>
                      <a:pt x="387" y="269"/>
                    </a:lnTo>
                    <a:lnTo>
                      <a:pt x="390" y="240"/>
                    </a:lnTo>
                    <a:lnTo>
                      <a:pt x="389" y="219"/>
                    </a:lnTo>
                    <a:lnTo>
                      <a:pt x="385" y="205"/>
                    </a:lnTo>
                    <a:lnTo>
                      <a:pt x="378" y="197"/>
                    </a:lnTo>
                    <a:lnTo>
                      <a:pt x="371" y="193"/>
                    </a:lnTo>
                    <a:lnTo>
                      <a:pt x="365" y="192"/>
                    </a:lnTo>
                    <a:lnTo>
                      <a:pt x="360" y="192"/>
                    </a:lnTo>
                    <a:lnTo>
                      <a:pt x="358" y="192"/>
                    </a:lnTo>
                    <a:lnTo>
                      <a:pt x="346" y="197"/>
                    </a:lnTo>
                    <a:lnTo>
                      <a:pt x="331" y="208"/>
                    </a:lnTo>
                    <a:lnTo>
                      <a:pt x="317" y="221"/>
                    </a:lnTo>
                    <a:lnTo>
                      <a:pt x="304" y="237"/>
                    </a:lnTo>
                    <a:lnTo>
                      <a:pt x="290" y="254"/>
                    </a:lnTo>
                    <a:lnTo>
                      <a:pt x="278" y="271"/>
                    </a:lnTo>
                    <a:lnTo>
                      <a:pt x="267" y="286"/>
                    </a:lnTo>
                    <a:lnTo>
                      <a:pt x="259" y="299"/>
                    </a:lnTo>
                    <a:lnTo>
                      <a:pt x="254" y="307"/>
                    </a:lnTo>
                    <a:lnTo>
                      <a:pt x="252" y="311"/>
                    </a:lnTo>
                    <a:lnTo>
                      <a:pt x="298" y="230"/>
                    </a:lnTo>
                    <a:lnTo>
                      <a:pt x="311" y="208"/>
                    </a:lnTo>
                    <a:lnTo>
                      <a:pt x="316" y="190"/>
                    </a:lnTo>
                    <a:lnTo>
                      <a:pt x="315" y="179"/>
                    </a:lnTo>
                    <a:lnTo>
                      <a:pt x="309" y="171"/>
                    </a:lnTo>
                    <a:lnTo>
                      <a:pt x="299" y="167"/>
                    </a:lnTo>
                    <a:lnTo>
                      <a:pt x="288" y="166"/>
                    </a:lnTo>
                    <a:lnTo>
                      <a:pt x="278" y="167"/>
                    </a:lnTo>
                    <a:lnTo>
                      <a:pt x="267" y="168"/>
                    </a:lnTo>
                    <a:lnTo>
                      <a:pt x="260" y="171"/>
                    </a:lnTo>
                    <a:lnTo>
                      <a:pt x="258" y="171"/>
                    </a:lnTo>
                    <a:lnTo>
                      <a:pt x="0" y="332"/>
                    </a:lnTo>
                    <a:lnTo>
                      <a:pt x="250" y="155"/>
                    </a:lnTo>
                    <a:lnTo>
                      <a:pt x="249" y="140"/>
                    </a:lnTo>
                    <a:lnTo>
                      <a:pt x="237" y="133"/>
                    </a:lnTo>
                    <a:lnTo>
                      <a:pt x="218" y="133"/>
                    </a:lnTo>
                    <a:lnTo>
                      <a:pt x="194" y="137"/>
                    </a:lnTo>
                    <a:lnTo>
                      <a:pt x="167" y="146"/>
                    </a:lnTo>
                    <a:lnTo>
                      <a:pt x="138" y="155"/>
                    </a:lnTo>
                    <a:lnTo>
                      <a:pt x="113" y="166"/>
                    </a:lnTo>
                    <a:lnTo>
                      <a:pt x="92" y="175"/>
                    </a:lnTo>
                    <a:lnTo>
                      <a:pt x="76" y="181"/>
                    </a:lnTo>
                    <a:lnTo>
                      <a:pt x="72" y="184"/>
                    </a:lnTo>
                    <a:lnTo>
                      <a:pt x="420" y="4"/>
                    </a:lnTo>
                    <a:lnTo>
                      <a:pt x="421" y="3"/>
                    </a:lnTo>
                    <a:lnTo>
                      <a:pt x="426" y="2"/>
                    </a:lnTo>
                    <a:lnTo>
                      <a:pt x="433" y="0"/>
                    </a:lnTo>
                    <a:lnTo>
                      <a:pt x="442" y="0"/>
                    </a:lnTo>
                    <a:lnTo>
                      <a:pt x="452" y="0"/>
                    </a:lnTo>
                    <a:lnTo>
                      <a:pt x="460" y="1"/>
                    </a:lnTo>
                    <a:lnTo>
                      <a:pt x="468" y="7"/>
                    </a:lnTo>
                    <a:lnTo>
                      <a:pt x="476" y="14"/>
                    </a:lnTo>
                    <a:lnTo>
                      <a:pt x="479" y="27"/>
                    </a:lnTo>
                    <a:lnTo>
                      <a:pt x="479" y="43"/>
                    </a:lnTo>
                    <a:lnTo>
                      <a:pt x="479" y="45"/>
                    </a:lnTo>
                    <a:lnTo>
                      <a:pt x="479" y="49"/>
                    </a:lnTo>
                    <a:lnTo>
                      <a:pt x="479" y="57"/>
                    </a:lnTo>
                    <a:lnTo>
                      <a:pt x="480" y="65"/>
                    </a:lnTo>
                    <a:lnTo>
                      <a:pt x="482" y="74"/>
                    </a:lnTo>
                    <a:lnTo>
                      <a:pt x="484" y="84"/>
                    </a:lnTo>
                    <a:lnTo>
                      <a:pt x="489" y="93"/>
                    </a:lnTo>
                    <a:lnTo>
                      <a:pt x="495" y="102"/>
                    </a:lnTo>
                    <a:lnTo>
                      <a:pt x="503" y="109"/>
                    </a:lnTo>
                    <a:lnTo>
                      <a:pt x="514" y="114"/>
                    </a:lnTo>
                    <a:lnTo>
                      <a:pt x="513" y="112"/>
                    </a:lnTo>
                    <a:close/>
                  </a:path>
                </a:pathLst>
              </a:custGeom>
              <a:solidFill>
                <a:srgbClr val="FFD9E7"/>
              </a:solidFill>
              <a:ln w="9525">
                <a:noFill/>
                <a:round/>
                <a:headEnd/>
                <a:tailEnd/>
              </a:ln>
            </p:spPr>
            <p:txBody>
              <a:bodyPr/>
              <a:lstStyle/>
              <a:p>
                <a:endParaRPr lang="tr-TR"/>
              </a:p>
            </p:txBody>
          </p:sp>
          <p:sp>
            <p:nvSpPr>
              <p:cNvPr id="40042" name="Freeform 105"/>
              <p:cNvSpPr>
                <a:spLocks/>
              </p:cNvSpPr>
              <p:nvPr/>
            </p:nvSpPr>
            <p:spPr bwMode="auto">
              <a:xfrm rot="506214">
                <a:off x="4878" y="1641"/>
                <a:ext cx="159" cy="131"/>
              </a:xfrm>
              <a:custGeom>
                <a:avLst/>
                <a:gdLst>
                  <a:gd name="T0" fmla="*/ 0 w 506"/>
                  <a:gd name="T1" fmla="*/ 0 h 418"/>
                  <a:gd name="T2" fmla="*/ 0 w 506"/>
                  <a:gd name="T3" fmla="*/ 0 h 418"/>
                  <a:gd name="T4" fmla="*/ 0 w 506"/>
                  <a:gd name="T5" fmla="*/ 0 h 418"/>
                  <a:gd name="T6" fmla="*/ 0 w 506"/>
                  <a:gd name="T7" fmla="*/ 0 h 418"/>
                  <a:gd name="T8" fmla="*/ 0 w 506"/>
                  <a:gd name="T9" fmla="*/ 0 h 418"/>
                  <a:gd name="T10" fmla="*/ 0 w 506"/>
                  <a:gd name="T11" fmla="*/ 0 h 418"/>
                  <a:gd name="T12" fmla="*/ 0 w 506"/>
                  <a:gd name="T13" fmla="*/ 0 h 418"/>
                  <a:gd name="T14" fmla="*/ 0 w 506"/>
                  <a:gd name="T15" fmla="*/ 0 h 418"/>
                  <a:gd name="T16" fmla="*/ 0 w 506"/>
                  <a:gd name="T17" fmla="*/ 0 h 418"/>
                  <a:gd name="T18" fmla="*/ 0 w 506"/>
                  <a:gd name="T19" fmla="*/ 0 h 418"/>
                  <a:gd name="T20" fmla="*/ 0 w 506"/>
                  <a:gd name="T21" fmla="*/ 0 h 418"/>
                  <a:gd name="T22" fmla="*/ 0 w 506"/>
                  <a:gd name="T23" fmla="*/ 0 h 418"/>
                  <a:gd name="T24" fmla="*/ 0 w 506"/>
                  <a:gd name="T25" fmla="*/ 0 h 418"/>
                  <a:gd name="T26" fmla="*/ 0 w 506"/>
                  <a:gd name="T27" fmla="*/ 0 h 418"/>
                  <a:gd name="T28" fmla="*/ 0 w 506"/>
                  <a:gd name="T29" fmla="*/ 0 h 418"/>
                  <a:gd name="T30" fmla="*/ 0 w 506"/>
                  <a:gd name="T31" fmla="*/ 0 h 418"/>
                  <a:gd name="T32" fmla="*/ 0 w 506"/>
                  <a:gd name="T33" fmla="*/ 0 h 418"/>
                  <a:gd name="T34" fmla="*/ 0 w 506"/>
                  <a:gd name="T35" fmla="*/ 0 h 418"/>
                  <a:gd name="T36" fmla="*/ 0 w 506"/>
                  <a:gd name="T37" fmla="*/ 0 h 418"/>
                  <a:gd name="T38" fmla="*/ 0 w 506"/>
                  <a:gd name="T39" fmla="*/ 0 h 418"/>
                  <a:gd name="T40" fmla="*/ 0 w 506"/>
                  <a:gd name="T41" fmla="*/ 0 h 418"/>
                  <a:gd name="T42" fmla="*/ 0 w 506"/>
                  <a:gd name="T43" fmla="*/ 0 h 418"/>
                  <a:gd name="T44" fmla="*/ 0 w 506"/>
                  <a:gd name="T45" fmla="*/ 0 h 418"/>
                  <a:gd name="T46" fmla="*/ 0 w 506"/>
                  <a:gd name="T47" fmla="*/ 0 h 418"/>
                  <a:gd name="T48" fmla="*/ 0 w 506"/>
                  <a:gd name="T49" fmla="*/ 0 h 418"/>
                  <a:gd name="T50" fmla="*/ 0 w 506"/>
                  <a:gd name="T51" fmla="*/ 0 h 418"/>
                  <a:gd name="T52" fmla="*/ 0 w 506"/>
                  <a:gd name="T53" fmla="*/ 0 h 418"/>
                  <a:gd name="T54" fmla="*/ 0 w 506"/>
                  <a:gd name="T55" fmla="*/ 0 h 418"/>
                  <a:gd name="T56" fmla="*/ 0 w 506"/>
                  <a:gd name="T57" fmla="*/ 0 h 418"/>
                  <a:gd name="T58" fmla="*/ 0 w 506"/>
                  <a:gd name="T59" fmla="*/ 0 h 418"/>
                  <a:gd name="T60" fmla="*/ 0 w 506"/>
                  <a:gd name="T61" fmla="*/ 0 h 418"/>
                  <a:gd name="T62" fmla="*/ 0 w 506"/>
                  <a:gd name="T63" fmla="*/ 0 h 418"/>
                  <a:gd name="T64" fmla="*/ 0 w 506"/>
                  <a:gd name="T65" fmla="*/ 0 h 418"/>
                  <a:gd name="T66" fmla="*/ 0 w 506"/>
                  <a:gd name="T67" fmla="*/ 0 h 418"/>
                  <a:gd name="T68" fmla="*/ 0 w 506"/>
                  <a:gd name="T69" fmla="*/ 0 h 418"/>
                  <a:gd name="T70" fmla="*/ 0 w 506"/>
                  <a:gd name="T71" fmla="*/ 0 h 418"/>
                  <a:gd name="T72" fmla="*/ 0 w 506"/>
                  <a:gd name="T73" fmla="*/ 0 h 418"/>
                  <a:gd name="T74" fmla="*/ 0 w 506"/>
                  <a:gd name="T75" fmla="*/ 0 h 418"/>
                  <a:gd name="T76" fmla="*/ 0 w 506"/>
                  <a:gd name="T77" fmla="*/ 0 h 418"/>
                  <a:gd name="T78" fmla="*/ 0 w 506"/>
                  <a:gd name="T79" fmla="*/ 0 h 418"/>
                  <a:gd name="T80" fmla="*/ 0 w 506"/>
                  <a:gd name="T81" fmla="*/ 0 h 418"/>
                  <a:gd name="T82" fmla="*/ 0 w 506"/>
                  <a:gd name="T83" fmla="*/ 0 h 418"/>
                  <a:gd name="T84" fmla="*/ 0 w 506"/>
                  <a:gd name="T85" fmla="*/ 0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6"/>
                  <a:gd name="T130" fmla="*/ 0 h 418"/>
                  <a:gd name="T131" fmla="*/ 506 w 506"/>
                  <a:gd name="T132" fmla="*/ 418 h 4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6" h="418">
                    <a:moveTo>
                      <a:pt x="506" y="114"/>
                    </a:moveTo>
                    <a:lnTo>
                      <a:pt x="410" y="418"/>
                    </a:lnTo>
                    <a:lnTo>
                      <a:pt x="425" y="381"/>
                    </a:lnTo>
                    <a:lnTo>
                      <a:pt x="436" y="348"/>
                    </a:lnTo>
                    <a:lnTo>
                      <a:pt x="442" y="317"/>
                    </a:lnTo>
                    <a:lnTo>
                      <a:pt x="444" y="290"/>
                    </a:lnTo>
                    <a:lnTo>
                      <a:pt x="444" y="267"/>
                    </a:lnTo>
                    <a:lnTo>
                      <a:pt x="442" y="247"/>
                    </a:lnTo>
                    <a:lnTo>
                      <a:pt x="438" y="231"/>
                    </a:lnTo>
                    <a:lnTo>
                      <a:pt x="435" y="221"/>
                    </a:lnTo>
                    <a:lnTo>
                      <a:pt x="432" y="213"/>
                    </a:lnTo>
                    <a:lnTo>
                      <a:pt x="431" y="211"/>
                    </a:lnTo>
                    <a:lnTo>
                      <a:pt x="421" y="217"/>
                    </a:lnTo>
                    <a:lnTo>
                      <a:pt x="409" y="229"/>
                    </a:lnTo>
                    <a:lnTo>
                      <a:pt x="399" y="246"/>
                    </a:lnTo>
                    <a:lnTo>
                      <a:pt x="390" y="266"/>
                    </a:lnTo>
                    <a:lnTo>
                      <a:pt x="381" y="286"/>
                    </a:lnTo>
                    <a:lnTo>
                      <a:pt x="373" y="307"/>
                    </a:lnTo>
                    <a:lnTo>
                      <a:pt x="367" y="326"/>
                    </a:lnTo>
                    <a:lnTo>
                      <a:pt x="362" y="342"/>
                    </a:lnTo>
                    <a:lnTo>
                      <a:pt x="360" y="353"/>
                    </a:lnTo>
                    <a:lnTo>
                      <a:pt x="359" y="356"/>
                    </a:lnTo>
                    <a:lnTo>
                      <a:pt x="374" y="306"/>
                    </a:lnTo>
                    <a:lnTo>
                      <a:pt x="382" y="267"/>
                    </a:lnTo>
                    <a:lnTo>
                      <a:pt x="386" y="237"/>
                    </a:lnTo>
                    <a:lnTo>
                      <a:pt x="385" y="217"/>
                    </a:lnTo>
                    <a:lnTo>
                      <a:pt x="380" y="203"/>
                    </a:lnTo>
                    <a:lnTo>
                      <a:pt x="374" y="194"/>
                    </a:lnTo>
                    <a:lnTo>
                      <a:pt x="367" y="191"/>
                    </a:lnTo>
                    <a:lnTo>
                      <a:pt x="360" y="190"/>
                    </a:lnTo>
                    <a:lnTo>
                      <a:pt x="355" y="190"/>
                    </a:lnTo>
                    <a:lnTo>
                      <a:pt x="354" y="191"/>
                    </a:lnTo>
                    <a:lnTo>
                      <a:pt x="341" y="196"/>
                    </a:lnTo>
                    <a:lnTo>
                      <a:pt x="328" y="205"/>
                    </a:lnTo>
                    <a:lnTo>
                      <a:pt x="314" y="219"/>
                    </a:lnTo>
                    <a:lnTo>
                      <a:pt x="300" y="235"/>
                    </a:lnTo>
                    <a:lnTo>
                      <a:pt x="287" y="252"/>
                    </a:lnTo>
                    <a:lnTo>
                      <a:pt x="274" y="268"/>
                    </a:lnTo>
                    <a:lnTo>
                      <a:pt x="264" y="284"/>
                    </a:lnTo>
                    <a:lnTo>
                      <a:pt x="256" y="297"/>
                    </a:lnTo>
                    <a:lnTo>
                      <a:pt x="250" y="305"/>
                    </a:lnTo>
                    <a:lnTo>
                      <a:pt x="249" y="307"/>
                    </a:lnTo>
                    <a:lnTo>
                      <a:pt x="295" y="228"/>
                    </a:lnTo>
                    <a:lnTo>
                      <a:pt x="307" y="205"/>
                    </a:lnTo>
                    <a:lnTo>
                      <a:pt x="313" y="189"/>
                    </a:lnTo>
                    <a:lnTo>
                      <a:pt x="311" y="177"/>
                    </a:lnTo>
                    <a:lnTo>
                      <a:pt x="305" y="169"/>
                    </a:lnTo>
                    <a:lnTo>
                      <a:pt x="297" y="166"/>
                    </a:lnTo>
                    <a:lnTo>
                      <a:pt x="285" y="165"/>
                    </a:lnTo>
                    <a:lnTo>
                      <a:pt x="274" y="166"/>
                    </a:lnTo>
                    <a:lnTo>
                      <a:pt x="264" y="167"/>
                    </a:lnTo>
                    <a:lnTo>
                      <a:pt x="257" y="168"/>
                    </a:lnTo>
                    <a:lnTo>
                      <a:pt x="255" y="169"/>
                    </a:lnTo>
                    <a:lnTo>
                      <a:pt x="0" y="330"/>
                    </a:lnTo>
                    <a:lnTo>
                      <a:pt x="247" y="154"/>
                    </a:lnTo>
                    <a:lnTo>
                      <a:pt x="245" y="139"/>
                    </a:lnTo>
                    <a:lnTo>
                      <a:pt x="235" y="131"/>
                    </a:lnTo>
                    <a:lnTo>
                      <a:pt x="216" y="131"/>
                    </a:lnTo>
                    <a:lnTo>
                      <a:pt x="192" y="136"/>
                    </a:lnTo>
                    <a:lnTo>
                      <a:pt x="164" y="145"/>
                    </a:lnTo>
                    <a:lnTo>
                      <a:pt x="137" y="154"/>
                    </a:lnTo>
                    <a:lnTo>
                      <a:pt x="112" y="165"/>
                    </a:lnTo>
                    <a:lnTo>
                      <a:pt x="90" y="173"/>
                    </a:lnTo>
                    <a:lnTo>
                      <a:pt x="76" y="180"/>
                    </a:lnTo>
                    <a:lnTo>
                      <a:pt x="70" y="183"/>
                    </a:lnTo>
                    <a:lnTo>
                      <a:pt x="415" y="5"/>
                    </a:lnTo>
                    <a:lnTo>
                      <a:pt x="416" y="4"/>
                    </a:lnTo>
                    <a:lnTo>
                      <a:pt x="421" y="3"/>
                    </a:lnTo>
                    <a:lnTo>
                      <a:pt x="428" y="1"/>
                    </a:lnTo>
                    <a:lnTo>
                      <a:pt x="436" y="0"/>
                    </a:lnTo>
                    <a:lnTo>
                      <a:pt x="446" y="1"/>
                    </a:lnTo>
                    <a:lnTo>
                      <a:pt x="454" y="2"/>
                    </a:lnTo>
                    <a:lnTo>
                      <a:pt x="462" y="7"/>
                    </a:lnTo>
                    <a:lnTo>
                      <a:pt x="468" y="15"/>
                    </a:lnTo>
                    <a:lnTo>
                      <a:pt x="473" y="27"/>
                    </a:lnTo>
                    <a:lnTo>
                      <a:pt x="473" y="45"/>
                    </a:lnTo>
                    <a:lnTo>
                      <a:pt x="473" y="46"/>
                    </a:lnTo>
                    <a:lnTo>
                      <a:pt x="473" y="51"/>
                    </a:lnTo>
                    <a:lnTo>
                      <a:pt x="473" y="57"/>
                    </a:lnTo>
                    <a:lnTo>
                      <a:pt x="474" y="65"/>
                    </a:lnTo>
                    <a:lnTo>
                      <a:pt x="475" y="74"/>
                    </a:lnTo>
                    <a:lnTo>
                      <a:pt x="478" y="84"/>
                    </a:lnTo>
                    <a:lnTo>
                      <a:pt x="482" y="93"/>
                    </a:lnTo>
                    <a:lnTo>
                      <a:pt x="488" y="102"/>
                    </a:lnTo>
                    <a:lnTo>
                      <a:pt x="497" y="109"/>
                    </a:lnTo>
                    <a:lnTo>
                      <a:pt x="506" y="114"/>
                    </a:lnTo>
                    <a:close/>
                  </a:path>
                </a:pathLst>
              </a:custGeom>
              <a:solidFill>
                <a:srgbClr val="FFDCE9"/>
              </a:solidFill>
              <a:ln w="9525">
                <a:noFill/>
                <a:round/>
                <a:headEnd/>
                <a:tailEnd/>
              </a:ln>
            </p:spPr>
            <p:txBody>
              <a:bodyPr/>
              <a:lstStyle/>
              <a:p>
                <a:endParaRPr lang="tr-TR"/>
              </a:p>
            </p:txBody>
          </p:sp>
          <p:sp>
            <p:nvSpPr>
              <p:cNvPr id="40043" name="Freeform 106"/>
              <p:cNvSpPr>
                <a:spLocks/>
              </p:cNvSpPr>
              <p:nvPr/>
            </p:nvSpPr>
            <p:spPr bwMode="auto">
              <a:xfrm rot="506214">
                <a:off x="4880" y="1641"/>
                <a:ext cx="156" cy="129"/>
              </a:xfrm>
              <a:custGeom>
                <a:avLst/>
                <a:gdLst>
                  <a:gd name="T0" fmla="*/ 0 w 500"/>
                  <a:gd name="T1" fmla="*/ 0 h 413"/>
                  <a:gd name="T2" fmla="*/ 0 w 500"/>
                  <a:gd name="T3" fmla="*/ 0 h 413"/>
                  <a:gd name="T4" fmla="*/ 0 w 500"/>
                  <a:gd name="T5" fmla="*/ 0 h 413"/>
                  <a:gd name="T6" fmla="*/ 0 w 500"/>
                  <a:gd name="T7" fmla="*/ 0 h 413"/>
                  <a:gd name="T8" fmla="*/ 0 w 500"/>
                  <a:gd name="T9" fmla="*/ 0 h 413"/>
                  <a:gd name="T10" fmla="*/ 0 w 500"/>
                  <a:gd name="T11" fmla="*/ 0 h 413"/>
                  <a:gd name="T12" fmla="*/ 0 w 500"/>
                  <a:gd name="T13" fmla="*/ 0 h 413"/>
                  <a:gd name="T14" fmla="*/ 0 w 500"/>
                  <a:gd name="T15" fmla="*/ 0 h 413"/>
                  <a:gd name="T16" fmla="*/ 0 w 500"/>
                  <a:gd name="T17" fmla="*/ 0 h 413"/>
                  <a:gd name="T18" fmla="*/ 0 w 500"/>
                  <a:gd name="T19" fmla="*/ 0 h 413"/>
                  <a:gd name="T20" fmla="*/ 0 w 500"/>
                  <a:gd name="T21" fmla="*/ 0 h 413"/>
                  <a:gd name="T22" fmla="*/ 0 w 500"/>
                  <a:gd name="T23" fmla="*/ 0 h 413"/>
                  <a:gd name="T24" fmla="*/ 0 w 500"/>
                  <a:gd name="T25" fmla="*/ 0 h 413"/>
                  <a:gd name="T26" fmla="*/ 0 w 500"/>
                  <a:gd name="T27" fmla="*/ 0 h 413"/>
                  <a:gd name="T28" fmla="*/ 0 w 500"/>
                  <a:gd name="T29" fmla="*/ 0 h 413"/>
                  <a:gd name="T30" fmla="*/ 0 w 500"/>
                  <a:gd name="T31" fmla="*/ 0 h 413"/>
                  <a:gd name="T32" fmla="*/ 0 w 500"/>
                  <a:gd name="T33" fmla="*/ 0 h 413"/>
                  <a:gd name="T34" fmla="*/ 0 w 500"/>
                  <a:gd name="T35" fmla="*/ 0 h 413"/>
                  <a:gd name="T36" fmla="*/ 0 w 500"/>
                  <a:gd name="T37" fmla="*/ 0 h 413"/>
                  <a:gd name="T38" fmla="*/ 0 w 500"/>
                  <a:gd name="T39" fmla="*/ 0 h 413"/>
                  <a:gd name="T40" fmla="*/ 0 w 500"/>
                  <a:gd name="T41" fmla="*/ 0 h 413"/>
                  <a:gd name="T42" fmla="*/ 0 w 500"/>
                  <a:gd name="T43" fmla="*/ 0 h 413"/>
                  <a:gd name="T44" fmla="*/ 0 w 500"/>
                  <a:gd name="T45" fmla="*/ 0 h 413"/>
                  <a:gd name="T46" fmla="*/ 0 w 500"/>
                  <a:gd name="T47" fmla="*/ 0 h 413"/>
                  <a:gd name="T48" fmla="*/ 0 w 500"/>
                  <a:gd name="T49" fmla="*/ 0 h 413"/>
                  <a:gd name="T50" fmla="*/ 0 w 500"/>
                  <a:gd name="T51" fmla="*/ 0 h 413"/>
                  <a:gd name="T52" fmla="*/ 0 w 500"/>
                  <a:gd name="T53" fmla="*/ 0 h 413"/>
                  <a:gd name="T54" fmla="*/ 0 w 500"/>
                  <a:gd name="T55" fmla="*/ 0 h 413"/>
                  <a:gd name="T56" fmla="*/ 0 w 500"/>
                  <a:gd name="T57" fmla="*/ 0 h 413"/>
                  <a:gd name="T58" fmla="*/ 0 w 500"/>
                  <a:gd name="T59" fmla="*/ 0 h 413"/>
                  <a:gd name="T60" fmla="*/ 0 w 500"/>
                  <a:gd name="T61" fmla="*/ 0 h 413"/>
                  <a:gd name="T62" fmla="*/ 0 w 500"/>
                  <a:gd name="T63" fmla="*/ 0 h 413"/>
                  <a:gd name="T64" fmla="*/ 0 w 500"/>
                  <a:gd name="T65" fmla="*/ 0 h 413"/>
                  <a:gd name="T66" fmla="*/ 0 w 500"/>
                  <a:gd name="T67" fmla="*/ 0 h 413"/>
                  <a:gd name="T68" fmla="*/ 0 w 500"/>
                  <a:gd name="T69" fmla="*/ 0 h 413"/>
                  <a:gd name="T70" fmla="*/ 0 w 500"/>
                  <a:gd name="T71" fmla="*/ 0 h 413"/>
                  <a:gd name="T72" fmla="*/ 0 w 500"/>
                  <a:gd name="T73" fmla="*/ 0 h 413"/>
                  <a:gd name="T74" fmla="*/ 0 w 500"/>
                  <a:gd name="T75" fmla="*/ 0 h 413"/>
                  <a:gd name="T76" fmla="*/ 0 w 500"/>
                  <a:gd name="T77" fmla="*/ 0 h 413"/>
                  <a:gd name="T78" fmla="*/ 0 w 500"/>
                  <a:gd name="T79" fmla="*/ 0 h 413"/>
                  <a:gd name="T80" fmla="*/ 0 w 500"/>
                  <a:gd name="T81" fmla="*/ 0 h 413"/>
                  <a:gd name="T82" fmla="*/ 0 w 500"/>
                  <a:gd name="T83" fmla="*/ 0 h 413"/>
                  <a:gd name="T84" fmla="*/ 0 w 500"/>
                  <a:gd name="T85" fmla="*/ 0 h 4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0"/>
                  <a:gd name="T130" fmla="*/ 0 h 413"/>
                  <a:gd name="T131" fmla="*/ 500 w 500"/>
                  <a:gd name="T132" fmla="*/ 413 h 4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0" h="413">
                    <a:moveTo>
                      <a:pt x="500" y="113"/>
                    </a:moveTo>
                    <a:lnTo>
                      <a:pt x="406" y="413"/>
                    </a:lnTo>
                    <a:lnTo>
                      <a:pt x="421" y="377"/>
                    </a:lnTo>
                    <a:lnTo>
                      <a:pt x="431" y="343"/>
                    </a:lnTo>
                    <a:lnTo>
                      <a:pt x="437" y="312"/>
                    </a:lnTo>
                    <a:lnTo>
                      <a:pt x="439" y="286"/>
                    </a:lnTo>
                    <a:lnTo>
                      <a:pt x="439" y="262"/>
                    </a:lnTo>
                    <a:lnTo>
                      <a:pt x="437" y="243"/>
                    </a:lnTo>
                    <a:lnTo>
                      <a:pt x="433" y="229"/>
                    </a:lnTo>
                    <a:lnTo>
                      <a:pt x="431" y="217"/>
                    </a:lnTo>
                    <a:lnTo>
                      <a:pt x="427" y="211"/>
                    </a:lnTo>
                    <a:lnTo>
                      <a:pt x="426" y="209"/>
                    </a:lnTo>
                    <a:lnTo>
                      <a:pt x="416" y="214"/>
                    </a:lnTo>
                    <a:lnTo>
                      <a:pt x="405" y="226"/>
                    </a:lnTo>
                    <a:lnTo>
                      <a:pt x="394" y="242"/>
                    </a:lnTo>
                    <a:lnTo>
                      <a:pt x="385" y="262"/>
                    </a:lnTo>
                    <a:lnTo>
                      <a:pt x="376" y="283"/>
                    </a:lnTo>
                    <a:lnTo>
                      <a:pt x="369" y="303"/>
                    </a:lnTo>
                    <a:lnTo>
                      <a:pt x="363" y="322"/>
                    </a:lnTo>
                    <a:lnTo>
                      <a:pt x="358" y="337"/>
                    </a:lnTo>
                    <a:lnTo>
                      <a:pt x="356" y="348"/>
                    </a:lnTo>
                    <a:lnTo>
                      <a:pt x="355" y="352"/>
                    </a:lnTo>
                    <a:lnTo>
                      <a:pt x="370" y="302"/>
                    </a:lnTo>
                    <a:lnTo>
                      <a:pt x="379" y="264"/>
                    </a:lnTo>
                    <a:lnTo>
                      <a:pt x="382" y="235"/>
                    </a:lnTo>
                    <a:lnTo>
                      <a:pt x="381" y="214"/>
                    </a:lnTo>
                    <a:lnTo>
                      <a:pt x="376" y="201"/>
                    </a:lnTo>
                    <a:lnTo>
                      <a:pt x="370" y="192"/>
                    </a:lnTo>
                    <a:lnTo>
                      <a:pt x="363" y="189"/>
                    </a:lnTo>
                    <a:lnTo>
                      <a:pt x="356" y="188"/>
                    </a:lnTo>
                    <a:lnTo>
                      <a:pt x="351" y="188"/>
                    </a:lnTo>
                    <a:lnTo>
                      <a:pt x="350" y="188"/>
                    </a:lnTo>
                    <a:lnTo>
                      <a:pt x="337" y="192"/>
                    </a:lnTo>
                    <a:lnTo>
                      <a:pt x="324" y="203"/>
                    </a:lnTo>
                    <a:lnTo>
                      <a:pt x="311" y="216"/>
                    </a:lnTo>
                    <a:lnTo>
                      <a:pt x="296" y="231"/>
                    </a:lnTo>
                    <a:lnTo>
                      <a:pt x="283" y="248"/>
                    </a:lnTo>
                    <a:lnTo>
                      <a:pt x="271" y="265"/>
                    </a:lnTo>
                    <a:lnTo>
                      <a:pt x="261" y="280"/>
                    </a:lnTo>
                    <a:lnTo>
                      <a:pt x="252" y="292"/>
                    </a:lnTo>
                    <a:lnTo>
                      <a:pt x="248" y="300"/>
                    </a:lnTo>
                    <a:lnTo>
                      <a:pt x="245" y="304"/>
                    </a:lnTo>
                    <a:lnTo>
                      <a:pt x="292" y="224"/>
                    </a:lnTo>
                    <a:lnTo>
                      <a:pt x="305" y="202"/>
                    </a:lnTo>
                    <a:lnTo>
                      <a:pt x="309" y="185"/>
                    </a:lnTo>
                    <a:lnTo>
                      <a:pt x="308" y="174"/>
                    </a:lnTo>
                    <a:lnTo>
                      <a:pt x="302" y="167"/>
                    </a:lnTo>
                    <a:lnTo>
                      <a:pt x="293" y="164"/>
                    </a:lnTo>
                    <a:lnTo>
                      <a:pt x="282" y="163"/>
                    </a:lnTo>
                    <a:lnTo>
                      <a:pt x="271" y="163"/>
                    </a:lnTo>
                    <a:lnTo>
                      <a:pt x="261" y="165"/>
                    </a:lnTo>
                    <a:lnTo>
                      <a:pt x="255" y="166"/>
                    </a:lnTo>
                    <a:lnTo>
                      <a:pt x="251" y="167"/>
                    </a:lnTo>
                    <a:lnTo>
                      <a:pt x="0" y="325"/>
                    </a:lnTo>
                    <a:lnTo>
                      <a:pt x="244" y="152"/>
                    </a:lnTo>
                    <a:lnTo>
                      <a:pt x="243" y="136"/>
                    </a:lnTo>
                    <a:lnTo>
                      <a:pt x="232" y="129"/>
                    </a:lnTo>
                    <a:lnTo>
                      <a:pt x="213" y="129"/>
                    </a:lnTo>
                    <a:lnTo>
                      <a:pt x="189" y="134"/>
                    </a:lnTo>
                    <a:lnTo>
                      <a:pt x="163" y="141"/>
                    </a:lnTo>
                    <a:lnTo>
                      <a:pt x="136" y="152"/>
                    </a:lnTo>
                    <a:lnTo>
                      <a:pt x="109" y="161"/>
                    </a:lnTo>
                    <a:lnTo>
                      <a:pt x="89" y="171"/>
                    </a:lnTo>
                    <a:lnTo>
                      <a:pt x="75" y="178"/>
                    </a:lnTo>
                    <a:lnTo>
                      <a:pt x="69" y="180"/>
                    </a:lnTo>
                    <a:lnTo>
                      <a:pt x="410" y="4"/>
                    </a:lnTo>
                    <a:lnTo>
                      <a:pt x="411" y="4"/>
                    </a:lnTo>
                    <a:lnTo>
                      <a:pt x="416" y="3"/>
                    </a:lnTo>
                    <a:lnTo>
                      <a:pt x="423" y="1"/>
                    </a:lnTo>
                    <a:lnTo>
                      <a:pt x="431" y="0"/>
                    </a:lnTo>
                    <a:lnTo>
                      <a:pt x="439" y="0"/>
                    </a:lnTo>
                    <a:lnTo>
                      <a:pt x="449" y="2"/>
                    </a:lnTo>
                    <a:lnTo>
                      <a:pt x="456" y="7"/>
                    </a:lnTo>
                    <a:lnTo>
                      <a:pt x="462" y="15"/>
                    </a:lnTo>
                    <a:lnTo>
                      <a:pt x="466" y="27"/>
                    </a:lnTo>
                    <a:lnTo>
                      <a:pt x="467" y="44"/>
                    </a:lnTo>
                    <a:lnTo>
                      <a:pt x="467" y="46"/>
                    </a:lnTo>
                    <a:lnTo>
                      <a:pt x="467" y="50"/>
                    </a:lnTo>
                    <a:lnTo>
                      <a:pt x="467" y="57"/>
                    </a:lnTo>
                    <a:lnTo>
                      <a:pt x="467" y="65"/>
                    </a:lnTo>
                    <a:lnTo>
                      <a:pt x="469" y="73"/>
                    </a:lnTo>
                    <a:lnTo>
                      <a:pt x="472" y="84"/>
                    </a:lnTo>
                    <a:lnTo>
                      <a:pt x="476" y="92"/>
                    </a:lnTo>
                    <a:lnTo>
                      <a:pt x="482" y="101"/>
                    </a:lnTo>
                    <a:lnTo>
                      <a:pt x="491" y="108"/>
                    </a:lnTo>
                    <a:lnTo>
                      <a:pt x="500" y="113"/>
                    </a:lnTo>
                    <a:close/>
                  </a:path>
                </a:pathLst>
              </a:custGeom>
              <a:solidFill>
                <a:srgbClr val="FFDFEB"/>
              </a:solidFill>
              <a:ln w="9525">
                <a:noFill/>
                <a:round/>
                <a:headEnd/>
                <a:tailEnd/>
              </a:ln>
            </p:spPr>
            <p:txBody>
              <a:bodyPr/>
              <a:lstStyle/>
              <a:p>
                <a:endParaRPr lang="tr-TR"/>
              </a:p>
            </p:txBody>
          </p:sp>
          <p:sp>
            <p:nvSpPr>
              <p:cNvPr id="40044" name="Freeform 107"/>
              <p:cNvSpPr>
                <a:spLocks/>
              </p:cNvSpPr>
              <p:nvPr/>
            </p:nvSpPr>
            <p:spPr bwMode="auto">
              <a:xfrm rot="506214">
                <a:off x="4881" y="1642"/>
                <a:ext cx="155" cy="127"/>
              </a:xfrm>
              <a:custGeom>
                <a:avLst/>
                <a:gdLst>
                  <a:gd name="T0" fmla="*/ 0 w 496"/>
                  <a:gd name="T1" fmla="*/ 0 h 409"/>
                  <a:gd name="T2" fmla="*/ 0 w 496"/>
                  <a:gd name="T3" fmla="*/ 0 h 409"/>
                  <a:gd name="T4" fmla="*/ 0 w 496"/>
                  <a:gd name="T5" fmla="*/ 0 h 409"/>
                  <a:gd name="T6" fmla="*/ 0 w 496"/>
                  <a:gd name="T7" fmla="*/ 0 h 409"/>
                  <a:gd name="T8" fmla="*/ 0 w 496"/>
                  <a:gd name="T9" fmla="*/ 0 h 409"/>
                  <a:gd name="T10" fmla="*/ 0 w 496"/>
                  <a:gd name="T11" fmla="*/ 0 h 409"/>
                  <a:gd name="T12" fmla="*/ 0 w 496"/>
                  <a:gd name="T13" fmla="*/ 0 h 409"/>
                  <a:gd name="T14" fmla="*/ 0 w 496"/>
                  <a:gd name="T15" fmla="*/ 0 h 409"/>
                  <a:gd name="T16" fmla="*/ 0 w 496"/>
                  <a:gd name="T17" fmla="*/ 0 h 409"/>
                  <a:gd name="T18" fmla="*/ 0 w 496"/>
                  <a:gd name="T19" fmla="*/ 0 h 409"/>
                  <a:gd name="T20" fmla="*/ 0 w 496"/>
                  <a:gd name="T21" fmla="*/ 0 h 409"/>
                  <a:gd name="T22" fmla="*/ 0 w 496"/>
                  <a:gd name="T23" fmla="*/ 0 h 409"/>
                  <a:gd name="T24" fmla="*/ 0 w 496"/>
                  <a:gd name="T25" fmla="*/ 0 h 409"/>
                  <a:gd name="T26" fmla="*/ 0 w 496"/>
                  <a:gd name="T27" fmla="*/ 0 h 409"/>
                  <a:gd name="T28" fmla="*/ 0 w 496"/>
                  <a:gd name="T29" fmla="*/ 0 h 409"/>
                  <a:gd name="T30" fmla="*/ 0 w 496"/>
                  <a:gd name="T31" fmla="*/ 0 h 409"/>
                  <a:gd name="T32" fmla="*/ 0 w 496"/>
                  <a:gd name="T33" fmla="*/ 0 h 409"/>
                  <a:gd name="T34" fmla="*/ 0 w 496"/>
                  <a:gd name="T35" fmla="*/ 0 h 409"/>
                  <a:gd name="T36" fmla="*/ 0 w 496"/>
                  <a:gd name="T37" fmla="*/ 0 h 409"/>
                  <a:gd name="T38" fmla="*/ 0 w 496"/>
                  <a:gd name="T39" fmla="*/ 0 h 409"/>
                  <a:gd name="T40" fmla="*/ 0 w 496"/>
                  <a:gd name="T41" fmla="*/ 0 h 409"/>
                  <a:gd name="T42" fmla="*/ 0 w 496"/>
                  <a:gd name="T43" fmla="*/ 0 h 409"/>
                  <a:gd name="T44" fmla="*/ 0 w 496"/>
                  <a:gd name="T45" fmla="*/ 0 h 409"/>
                  <a:gd name="T46" fmla="*/ 0 w 496"/>
                  <a:gd name="T47" fmla="*/ 0 h 409"/>
                  <a:gd name="T48" fmla="*/ 0 w 496"/>
                  <a:gd name="T49" fmla="*/ 0 h 409"/>
                  <a:gd name="T50" fmla="*/ 0 w 496"/>
                  <a:gd name="T51" fmla="*/ 0 h 409"/>
                  <a:gd name="T52" fmla="*/ 0 w 496"/>
                  <a:gd name="T53" fmla="*/ 0 h 409"/>
                  <a:gd name="T54" fmla="*/ 0 w 496"/>
                  <a:gd name="T55" fmla="*/ 0 h 409"/>
                  <a:gd name="T56" fmla="*/ 0 w 496"/>
                  <a:gd name="T57" fmla="*/ 0 h 409"/>
                  <a:gd name="T58" fmla="*/ 0 w 496"/>
                  <a:gd name="T59" fmla="*/ 0 h 409"/>
                  <a:gd name="T60" fmla="*/ 0 w 496"/>
                  <a:gd name="T61" fmla="*/ 0 h 409"/>
                  <a:gd name="T62" fmla="*/ 0 w 496"/>
                  <a:gd name="T63" fmla="*/ 0 h 409"/>
                  <a:gd name="T64" fmla="*/ 0 w 496"/>
                  <a:gd name="T65" fmla="*/ 0 h 409"/>
                  <a:gd name="T66" fmla="*/ 0 w 496"/>
                  <a:gd name="T67" fmla="*/ 0 h 409"/>
                  <a:gd name="T68" fmla="*/ 0 w 496"/>
                  <a:gd name="T69" fmla="*/ 0 h 409"/>
                  <a:gd name="T70" fmla="*/ 0 w 496"/>
                  <a:gd name="T71" fmla="*/ 0 h 409"/>
                  <a:gd name="T72" fmla="*/ 0 w 496"/>
                  <a:gd name="T73" fmla="*/ 0 h 409"/>
                  <a:gd name="T74" fmla="*/ 0 w 496"/>
                  <a:gd name="T75" fmla="*/ 0 h 409"/>
                  <a:gd name="T76" fmla="*/ 0 w 496"/>
                  <a:gd name="T77" fmla="*/ 0 h 409"/>
                  <a:gd name="T78" fmla="*/ 0 w 496"/>
                  <a:gd name="T79" fmla="*/ 0 h 409"/>
                  <a:gd name="T80" fmla="*/ 0 w 496"/>
                  <a:gd name="T81" fmla="*/ 0 h 409"/>
                  <a:gd name="T82" fmla="*/ 0 w 496"/>
                  <a:gd name="T83" fmla="*/ 0 h 409"/>
                  <a:gd name="T84" fmla="*/ 0 w 496"/>
                  <a:gd name="T85" fmla="*/ 0 h 409"/>
                  <a:gd name="T86" fmla="*/ 0 w 496"/>
                  <a:gd name="T87" fmla="*/ 0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6"/>
                  <a:gd name="T133" fmla="*/ 0 h 409"/>
                  <a:gd name="T134" fmla="*/ 496 w 496"/>
                  <a:gd name="T135" fmla="*/ 409 h 4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6" h="409">
                    <a:moveTo>
                      <a:pt x="496" y="112"/>
                    </a:moveTo>
                    <a:lnTo>
                      <a:pt x="403" y="409"/>
                    </a:lnTo>
                    <a:lnTo>
                      <a:pt x="418" y="372"/>
                    </a:lnTo>
                    <a:lnTo>
                      <a:pt x="429" y="339"/>
                    </a:lnTo>
                    <a:lnTo>
                      <a:pt x="435" y="309"/>
                    </a:lnTo>
                    <a:lnTo>
                      <a:pt x="438" y="283"/>
                    </a:lnTo>
                    <a:lnTo>
                      <a:pt x="436" y="259"/>
                    </a:lnTo>
                    <a:lnTo>
                      <a:pt x="434" y="240"/>
                    </a:lnTo>
                    <a:lnTo>
                      <a:pt x="432" y="226"/>
                    </a:lnTo>
                    <a:lnTo>
                      <a:pt x="428" y="215"/>
                    </a:lnTo>
                    <a:lnTo>
                      <a:pt x="426" y="208"/>
                    </a:lnTo>
                    <a:lnTo>
                      <a:pt x="424" y="206"/>
                    </a:lnTo>
                    <a:lnTo>
                      <a:pt x="413" y="211"/>
                    </a:lnTo>
                    <a:lnTo>
                      <a:pt x="402" y="223"/>
                    </a:lnTo>
                    <a:lnTo>
                      <a:pt x="392" y="239"/>
                    </a:lnTo>
                    <a:lnTo>
                      <a:pt x="383" y="259"/>
                    </a:lnTo>
                    <a:lnTo>
                      <a:pt x="374" y="279"/>
                    </a:lnTo>
                    <a:lnTo>
                      <a:pt x="367" y="299"/>
                    </a:lnTo>
                    <a:lnTo>
                      <a:pt x="361" y="318"/>
                    </a:lnTo>
                    <a:lnTo>
                      <a:pt x="357" y="334"/>
                    </a:lnTo>
                    <a:lnTo>
                      <a:pt x="354" y="343"/>
                    </a:lnTo>
                    <a:lnTo>
                      <a:pt x="353" y="348"/>
                    </a:lnTo>
                    <a:lnTo>
                      <a:pt x="368" y="298"/>
                    </a:lnTo>
                    <a:lnTo>
                      <a:pt x="377" y="260"/>
                    </a:lnTo>
                    <a:lnTo>
                      <a:pt x="379" y="232"/>
                    </a:lnTo>
                    <a:lnTo>
                      <a:pt x="378" y="211"/>
                    </a:lnTo>
                    <a:lnTo>
                      <a:pt x="374" y="197"/>
                    </a:lnTo>
                    <a:lnTo>
                      <a:pt x="367" y="189"/>
                    </a:lnTo>
                    <a:lnTo>
                      <a:pt x="361" y="185"/>
                    </a:lnTo>
                    <a:lnTo>
                      <a:pt x="354" y="184"/>
                    </a:lnTo>
                    <a:lnTo>
                      <a:pt x="349" y="185"/>
                    </a:lnTo>
                    <a:lnTo>
                      <a:pt x="348" y="185"/>
                    </a:lnTo>
                    <a:lnTo>
                      <a:pt x="335" y="190"/>
                    </a:lnTo>
                    <a:lnTo>
                      <a:pt x="322" y="200"/>
                    </a:lnTo>
                    <a:lnTo>
                      <a:pt x="309" y="213"/>
                    </a:lnTo>
                    <a:lnTo>
                      <a:pt x="295" y="228"/>
                    </a:lnTo>
                    <a:lnTo>
                      <a:pt x="281" y="245"/>
                    </a:lnTo>
                    <a:lnTo>
                      <a:pt x="270" y="261"/>
                    </a:lnTo>
                    <a:lnTo>
                      <a:pt x="260" y="277"/>
                    </a:lnTo>
                    <a:lnTo>
                      <a:pt x="252" y="289"/>
                    </a:lnTo>
                    <a:lnTo>
                      <a:pt x="246" y="297"/>
                    </a:lnTo>
                    <a:lnTo>
                      <a:pt x="245" y="301"/>
                    </a:lnTo>
                    <a:lnTo>
                      <a:pt x="290" y="222"/>
                    </a:lnTo>
                    <a:lnTo>
                      <a:pt x="303" y="200"/>
                    </a:lnTo>
                    <a:lnTo>
                      <a:pt x="308" y="183"/>
                    </a:lnTo>
                    <a:lnTo>
                      <a:pt x="306" y="171"/>
                    </a:lnTo>
                    <a:lnTo>
                      <a:pt x="301" y="165"/>
                    </a:lnTo>
                    <a:lnTo>
                      <a:pt x="291" y="162"/>
                    </a:lnTo>
                    <a:lnTo>
                      <a:pt x="280" y="160"/>
                    </a:lnTo>
                    <a:lnTo>
                      <a:pt x="270" y="160"/>
                    </a:lnTo>
                    <a:lnTo>
                      <a:pt x="260" y="163"/>
                    </a:lnTo>
                    <a:lnTo>
                      <a:pt x="253" y="164"/>
                    </a:lnTo>
                    <a:lnTo>
                      <a:pt x="250" y="164"/>
                    </a:lnTo>
                    <a:lnTo>
                      <a:pt x="0" y="322"/>
                    </a:lnTo>
                    <a:lnTo>
                      <a:pt x="243" y="150"/>
                    </a:lnTo>
                    <a:lnTo>
                      <a:pt x="242" y="134"/>
                    </a:lnTo>
                    <a:lnTo>
                      <a:pt x="231" y="127"/>
                    </a:lnTo>
                    <a:lnTo>
                      <a:pt x="212" y="127"/>
                    </a:lnTo>
                    <a:lnTo>
                      <a:pt x="189" y="132"/>
                    </a:lnTo>
                    <a:lnTo>
                      <a:pt x="162" y="139"/>
                    </a:lnTo>
                    <a:lnTo>
                      <a:pt x="135" y="150"/>
                    </a:lnTo>
                    <a:lnTo>
                      <a:pt x="110" y="159"/>
                    </a:lnTo>
                    <a:lnTo>
                      <a:pt x="90" y="169"/>
                    </a:lnTo>
                    <a:lnTo>
                      <a:pt x="75" y="175"/>
                    </a:lnTo>
                    <a:lnTo>
                      <a:pt x="71" y="177"/>
                    </a:lnTo>
                    <a:lnTo>
                      <a:pt x="407" y="5"/>
                    </a:lnTo>
                    <a:lnTo>
                      <a:pt x="408" y="5"/>
                    </a:lnTo>
                    <a:lnTo>
                      <a:pt x="413" y="3"/>
                    </a:lnTo>
                    <a:lnTo>
                      <a:pt x="420" y="1"/>
                    </a:lnTo>
                    <a:lnTo>
                      <a:pt x="427" y="0"/>
                    </a:lnTo>
                    <a:lnTo>
                      <a:pt x="436" y="0"/>
                    </a:lnTo>
                    <a:lnTo>
                      <a:pt x="445" y="2"/>
                    </a:lnTo>
                    <a:lnTo>
                      <a:pt x="452" y="7"/>
                    </a:lnTo>
                    <a:lnTo>
                      <a:pt x="458" y="15"/>
                    </a:lnTo>
                    <a:lnTo>
                      <a:pt x="461" y="27"/>
                    </a:lnTo>
                    <a:lnTo>
                      <a:pt x="461" y="44"/>
                    </a:lnTo>
                    <a:lnTo>
                      <a:pt x="461" y="45"/>
                    </a:lnTo>
                    <a:lnTo>
                      <a:pt x="461" y="50"/>
                    </a:lnTo>
                    <a:lnTo>
                      <a:pt x="463" y="56"/>
                    </a:lnTo>
                    <a:lnTo>
                      <a:pt x="463" y="64"/>
                    </a:lnTo>
                    <a:lnTo>
                      <a:pt x="465" y="74"/>
                    </a:lnTo>
                    <a:lnTo>
                      <a:pt x="467" y="83"/>
                    </a:lnTo>
                    <a:lnTo>
                      <a:pt x="472" y="93"/>
                    </a:lnTo>
                    <a:lnTo>
                      <a:pt x="478" y="101"/>
                    </a:lnTo>
                    <a:lnTo>
                      <a:pt x="486" y="108"/>
                    </a:lnTo>
                    <a:lnTo>
                      <a:pt x="496" y="113"/>
                    </a:lnTo>
                    <a:lnTo>
                      <a:pt x="496" y="112"/>
                    </a:lnTo>
                    <a:close/>
                  </a:path>
                </a:pathLst>
              </a:custGeom>
              <a:solidFill>
                <a:srgbClr val="FFE2ED"/>
              </a:solidFill>
              <a:ln w="9525">
                <a:noFill/>
                <a:round/>
                <a:headEnd/>
                <a:tailEnd/>
              </a:ln>
            </p:spPr>
            <p:txBody>
              <a:bodyPr/>
              <a:lstStyle/>
              <a:p>
                <a:endParaRPr lang="tr-TR"/>
              </a:p>
            </p:txBody>
          </p:sp>
          <p:sp>
            <p:nvSpPr>
              <p:cNvPr id="40045" name="Freeform 108"/>
              <p:cNvSpPr>
                <a:spLocks/>
              </p:cNvSpPr>
              <p:nvPr/>
            </p:nvSpPr>
            <p:spPr bwMode="auto">
              <a:xfrm rot="506214">
                <a:off x="4883" y="1642"/>
                <a:ext cx="153" cy="127"/>
              </a:xfrm>
              <a:custGeom>
                <a:avLst/>
                <a:gdLst>
                  <a:gd name="T0" fmla="*/ 0 w 490"/>
                  <a:gd name="T1" fmla="*/ 0 h 404"/>
                  <a:gd name="T2" fmla="*/ 0 w 490"/>
                  <a:gd name="T3" fmla="*/ 0 h 404"/>
                  <a:gd name="T4" fmla="*/ 0 w 490"/>
                  <a:gd name="T5" fmla="*/ 0 h 404"/>
                  <a:gd name="T6" fmla="*/ 0 w 490"/>
                  <a:gd name="T7" fmla="*/ 0 h 404"/>
                  <a:gd name="T8" fmla="*/ 0 w 490"/>
                  <a:gd name="T9" fmla="*/ 0 h 404"/>
                  <a:gd name="T10" fmla="*/ 0 w 490"/>
                  <a:gd name="T11" fmla="*/ 0 h 404"/>
                  <a:gd name="T12" fmla="*/ 0 w 490"/>
                  <a:gd name="T13" fmla="*/ 0 h 404"/>
                  <a:gd name="T14" fmla="*/ 0 w 490"/>
                  <a:gd name="T15" fmla="*/ 0 h 404"/>
                  <a:gd name="T16" fmla="*/ 0 w 490"/>
                  <a:gd name="T17" fmla="*/ 0 h 404"/>
                  <a:gd name="T18" fmla="*/ 0 w 490"/>
                  <a:gd name="T19" fmla="*/ 0 h 404"/>
                  <a:gd name="T20" fmla="*/ 0 w 490"/>
                  <a:gd name="T21" fmla="*/ 0 h 404"/>
                  <a:gd name="T22" fmla="*/ 0 w 490"/>
                  <a:gd name="T23" fmla="*/ 0 h 404"/>
                  <a:gd name="T24" fmla="*/ 0 w 490"/>
                  <a:gd name="T25" fmla="*/ 0 h 404"/>
                  <a:gd name="T26" fmla="*/ 0 w 490"/>
                  <a:gd name="T27" fmla="*/ 0 h 404"/>
                  <a:gd name="T28" fmla="*/ 0 w 490"/>
                  <a:gd name="T29" fmla="*/ 0 h 404"/>
                  <a:gd name="T30" fmla="*/ 0 w 490"/>
                  <a:gd name="T31" fmla="*/ 0 h 404"/>
                  <a:gd name="T32" fmla="*/ 0 w 490"/>
                  <a:gd name="T33" fmla="*/ 0 h 404"/>
                  <a:gd name="T34" fmla="*/ 0 w 490"/>
                  <a:gd name="T35" fmla="*/ 0 h 404"/>
                  <a:gd name="T36" fmla="*/ 0 w 490"/>
                  <a:gd name="T37" fmla="*/ 0 h 404"/>
                  <a:gd name="T38" fmla="*/ 0 w 490"/>
                  <a:gd name="T39" fmla="*/ 0 h 404"/>
                  <a:gd name="T40" fmla="*/ 0 w 490"/>
                  <a:gd name="T41" fmla="*/ 0 h 404"/>
                  <a:gd name="T42" fmla="*/ 0 w 490"/>
                  <a:gd name="T43" fmla="*/ 0 h 404"/>
                  <a:gd name="T44" fmla="*/ 0 w 490"/>
                  <a:gd name="T45" fmla="*/ 0 h 404"/>
                  <a:gd name="T46" fmla="*/ 0 w 490"/>
                  <a:gd name="T47" fmla="*/ 0 h 404"/>
                  <a:gd name="T48" fmla="*/ 0 w 490"/>
                  <a:gd name="T49" fmla="*/ 0 h 404"/>
                  <a:gd name="T50" fmla="*/ 0 w 490"/>
                  <a:gd name="T51" fmla="*/ 0 h 404"/>
                  <a:gd name="T52" fmla="*/ 0 w 490"/>
                  <a:gd name="T53" fmla="*/ 0 h 404"/>
                  <a:gd name="T54" fmla="*/ 0 w 490"/>
                  <a:gd name="T55" fmla="*/ 0 h 404"/>
                  <a:gd name="T56" fmla="*/ 0 w 490"/>
                  <a:gd name="T57" fmla="*/ 0 h 404"/>
                  <a:gd name="T58" fmla="*/ 0 w 490"/>
                  <a:gd name="T59" fmla="*/ 0 h 404"/>
                  <a:gd name="T60" fmla="*/ 0 w 490"/>
                  <a:gd name="T61" fmla="*/ 0 h 404"/>
                  <a:gd name="T62" fmla="*/ 0 w 490"/>
                  <a:gd name="T63" fmla="*/ 0 h 404"/>
                  <a:gd name="T64" fmla="*/ 0 w 490"/>
                  <a:gd name="T65" fmla="*/ 0 h 404"/>
                  <a:gd name="T66" fmla="*/ 0 w 490"/>
                  <a:gd name="T67" fmla="*/ 0 h 404"/>
                  <a:gd name="T68" fmla="*/ 0 w 490"/>
                  <a:gd name="T69" fmla="*/ 0 h 404"/>
                  <a:gd name="T70" fmla="*/ 0 w 490"/>
                  <a:gd name="T71" fmla="*/ 0 h 404"/>
                  <a:gd name="T72" fmla="*/ 0 w 490"/>
                  <a:gd name="T73" fmla="*/ 0 h 404"/>
                  <a:gd name="T74" fmla="*/ 0 w 490"/>
                  <a:gd name="T75" fmla="*/ 0 h 404"/>
                  <a:gd name="T76" fmla="*/ 0 w 490"/>
                  <a:gd name="T77" fmla="*/ 0 h 404"/>
                  <a:gd name="T78" fmla="*/ 0 w 490"/>
                  <a:gd name="T79" fmla="*/ 0 h 404"/>
                  <a:gd name="T80" fmla="*/ 0 w 490"/>
                  <a:gd name="T81" fmla="*/ 0 h 404"/>
                  <a:gd name="T82" fmla="*/ 0 w 490"/>
                  <a:gd name="T83" fmla="*/ 0 h 404"/>
                  <a:gd name="T84" fmla="*/ 0 w 490"/>
                  <a:gd name="T85" fmla="*/ 0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0"/>
                  <a:gd name="T130" fmla="*/ 0 h 404"/>
                  <a:gd name="T131" fmla="*/ 490 w 490"/>
                  <a:gd name="T132" fmla="*/ 404 h 4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0" h="404">
                    <a:moveTo>
                      <a:pt x="490" y="112"/>
                    </a:moveTo>
                    <a:lnTo>
                      <a:pt x="398" y="404"/>
                    </a:lnTo>
                    <a:lnTo>
                      <a:pt x="413" y="369"/>
                    </a:lnTo>
                    <a:lnTo>
                      <a:pt x="424" y="335"/>
                    </a:lnTo>
                    <a:lnTo>
                      <a:pt x="430" y="306"/>
                    </a:lnTo>
                    <a:lnTo>
                      <a:pt x="433" y="279"/>
                    </a:lnTo>
                    <a:lnTo>
                      <a:pt x="431" y="256"/>
                    </a:lnTo>
                    <a:lnTo>
                      <a:pt x="430" y="238"/>
                    </a:lnTo>
                    <a:lnTo>
                      <a:pt x="427" y="222"/>
                    </a:lnTo>
                    <a:lnTo>
                      <a:pt x="423" y="212"/>
                    </a:lnTo>
                    <a:lnTo>
                      <a:pt x="421" y="205"/>
                    </a:lnTo>
                    <a:lnTo>
                      <a:pt x="419" y="202"/>
                    </a:lnTo>
                    <a:lnTo>
                      <a:pt x="409" y="208"/>
                    </a:lnTo>
                    <a:lnTo>
                      <a:pt x="398" y="220"/>
                    </a:lnTo>
                    <a:lnTo>
                      <a:pt x="387" y="237"/>
                    </a:lnTo>
                    <a:lnTo>
                      <a:pt x="379" y="256"/>
                    </a:lnTo>
                    <a:lnTo>
                      <a:pt x="371" y="276"/>
                    </a:lnTo>
                    <a:lnTo>
                      <a:pt x="363" y="296"/>
                    </a:lnTo>
                    <a:lnTo>
                      <a:pt x="357" y="314"/>
                    </a:lnTo>
                    <a:lnTo>
                      <a:pt x="353" y="329"/>
                    </a:lnTo>
                    <a:lnTo>
                      <a:pt x="350" y="340"/>
                    </a:lnTo>
                    <a:lnTo>
                      <a:pt x="349" y="344"/>
                    </a:lnTo>
                    <a:lnTo>
                      <a:pt x="363" y="295"/>
                    </a:lnTo>
                    <a:lnTo>
                      <a:pt x="372" y="257"/>
                    </a:lnTo>
                    <a:lnTo>
                      <a:pt x="375" y="228"/>
                    </a:lnTo>
                    <a:lnTo>
                      <a:pt x="374" y="208"/>
                    </a:lnTo>
                    <a:lnTo>
                      <a:pt x="369" y="195"/>
                    </a:lnTo>
                    <a:lnTo>
                      <a:pt x="363" y="187"/>
                    </a:lnTo>
                    <a:lnTo>
                      <a:pt x="356" y="183"/>
                    </a:lnTo>
                    <a:lnTo>
                      <a:pt x="350" y="182"/>
                    </a:lnTo>
                    <a:lnTo>
                      <a:pt x="346" y="182"/>
                    </a:lnTo>
                    <a:lnTo>
                      <a:pt x="343" y="182"/>
                    </a:lnTo>
                    <a:lnTo>
                      <a:pt x="331" y="188"/>
                    </a:lnTo>
                    <a:lnTo>
                      <a:pt x="318" y="197"/>
                    </a:lnTo>
                    <a:lnTo>
                      <a:pt x="305" y="210"/>
                    </a:lnTo>
                    <a:lnTo>
                      <a:pt x="292" y="226"/>
                    </a:lnTo>
                    <a:lnTo>
                      <a:pt x="279" y="243"/>
                    </a:lnTo>
                    <a:lnTo>
                      <a:pt x="267" y="258"/>
                    </a:lnTo>
                    <a:lnTo>
                      <a:pt x="256" y="273"/>
                    </a:lnTo>
                    <a:lnTo>
                      <a:pt x="249" y="285"/>
                    </a:lnTo>
                    <a:lnTo>
                      <a:pt x="243" y="294"/>
                    </a:lnTo>
                    <a:lnTo>
                      <a:pt x="242" y="296"/>
                    </a:lnTo>
                    <a:lnTo>
                      <a:pt x="287" y="219"/>
                    </a:lnTo>
                    <a:lnTo>
                      <a:pt x="299" y="196"/>
                    </a:lnTo>
                    <a:lnTo>
                      <a:pt x="304" y="181"/>
                    </a:lnTo>
                    <a:lnTo>
                      <a:pt x="303" y="169"/>
                    </a:lnTo>
                    <a:lnTo>
                      <a:pt x="297" y="162"/>
                    </a:lnTo>
                    <a:lnTo>
                      <a:pt x="288" y="158"/>
                    </a:lnTo>
                    <a:lnTo>
                      <a:pt x="278" y="157"/>
                    </a:lnTo>
                    <a:lnTo>
                      <a:pt x="267" y="158"/>
                    </a:lnTo>
                    <a:lnTo>
                      <a:pt x="257" y="159"/>
                    </a:lnTo>
                    <a:lnTo>
                      <a:pt x="250" y="162"/>
                    </a:lnTo>
                    <a:lnTo>
                      <a:pt x="248" y="162"/>
                    </a:lnTo>
                    <a:lnTo>
                      <a:pt x="0" y="317"/>
                    </a:lnTo>
                    <a:lnTo>
                      <a:pt x="240" y="146"/>
                    </a:lnTo>
                    <a:lnTo>
                      <a:pt x="240" y="132"/>
                    </a:lnTo>
                    <a:lnTo>
                      <a:pt x="228" y="125"/>
                    </a:lnTo>
                    <a:lnTo>
                      <a:pt x="210" y="125"/>
                    </a:lnTo>
                    <a:lnTo>
                      <a:pt x="186" y="130"/>
                    </a:lnTo>
                    <a:lnTo>
                      <a:pt x="160" y="137"/>
                    </a:lnTo>
                    <a:lnTo>
                      <a:pt x="133" y="146"/>
                    </a:lnTo>
                    <a:lnTo>
                      <a:pt x="108" y="157"/>
                    </a:lnTo>
                    <a:lnTo>
                      <a:pt x="88" y="166"/>
                    </a:lnTo>
                    <a:lnTo>
                      <a:pt x="74" y="172"/>
                    </a:lnTo>
                    <a:lnTo>
                      <a:pt x="69" y="175"/>
                    </a:lnTo>
                    <a:lnTo>
                      <a:pt x="402" y="5"/>
                    </a:lnTo>
                    <a:lnTo>
                      <a:pt x="403" y="5"/>
                    </a:lnTo>
                    <a:lnTo>
                      <a:pt x="408" y="2"/>
                    </a:lnTo>
                    <a:lnTo>
                      <a:pt x="413" y="1"/>
                    </a:lnTo>
                    <a:lnTo>
                      <a:pt x="422" y="0"/>
                    </a:lnTo>
                    <a:lnTo>
                      <a:pt x="430" y="0"/>
                    </a:lnTo>
                    <a:lnTo>
                      <a:pt x="439" y="2"/>
                    </a:lnTo>
                    <a:lnTo>
                      <a:pt x="446" y="7"/>
                    </a:lnTo>
                    <a:lnTo>
                      <a:pt x="452" y="14"/>
                    </a:lnTo>
                    <a:lnTo>
                      <a:pt x="455" y="26"/>
                    </a:lnTo>
                    <a:lnTo>
                      <a:pt x="455" y="43"/>
                    </a:lnTo>
                    <a:lnTo>
                      <a:pt x="455" y="45"/>
                    </a:lnTo>
                    <a:lnTo>
                      <a:pt x="455" y="49"/>
                    </a:lnTo>
                    <a:lnTo>
                      <a:pt x="455" y="56"/>
                    </a:lnTo>
                    <a:lnTo>
                      <a:pt x="456" y="64"/>
                    </a:lnTo>
                    <a:lnTo>
                      <a:pt x="459" y="73"/>
                    </a:lnTo>
                    <a:lnTo>
                      <a:pt x="461" y="82"/>
                    </a:lnTo>
                    <a:lnTo>
                      <a:pt x="466" y="92"/>
                    </a:lnTo>
                    <a:lnTo>
                      <a:pt x="472" y="100"/>
                    </a:lnTo>
                    <a:lnTo>
                      <a:pt x="479" y="107"/>
                    </a:lnTo>
                    <a:lnTo>
                      <a:pt x="490" y="112"/>
                    </a:lnTo>
                    <a:close/>
                  </a:path>
                </a:pathLst>
              </a:custGeom>
              <a:solidFill>
                <a:srgbClr val="FFE5EF"/>
              </a:solidFill>
              <a:ln w="9525">
                <a:noFill/>
                <a:round/>
                <a:headEnd/>
                <a:tailEnd/>
              </a:ln>
            </p:spPr>
            <p:txBody>
              <a:bodyPr/>
              <a:lstStyle/>
              <a:p>
                <a:endParaRPr lang="tr-TR"/>
              </a:p>
            </p:txBody>
          </p:sp>
          <p:sp>
            <p:nvSpPr>
              <p:cNvPr id="40046" name="Freeform 109"/>
              <p:cNvSpPr>
                <a:spLocks/>
              </p:cNvSpPr>
              <p:nvPr/>
            </p:nvSpPr>
            <p:spPr bwMode="auto">
              <a:xfrm rot="506214">
                <a:off x="4885" y="1642"/>
                <a:ext cx="151" cy="125"/>
              </a:xfrm>
              <a:custGeom>
                <a:avLst/>
                <a:gdLst>
                  <a:gd name="T0" fmla="*/ 0 w 485"/>
                  <a:gd name="T1" fmla="*/ 0 h 400"/>
                  <a:gd name="T2" fmla="*/ 0 w 485"/>
                  <a:gd name="T3" fmla="*/ 0 h 400"/>
                  <a:gd name="T4" fmla="*/ 0 w 485"/>
                  <a:gd name="T5" fmla="*/ 0 h 400"/>
                  <a:gd name="T6" fmla="*/ 0 w 485"/>
                  <a:gd name="T7" fmla="*/ 0 h 400"/>
                  <a:gd name="T8" fmla="*/ 0 w 485"/>
                  <a:gd name="T9" fmla="*/ 0 h 400"/>
                  <a:gd name="T10" fmla="*/ 0 w 485"/>
                  <a:gd name="T11" fmla="*/ 0 h 400"/>
                  <a:gd name="T12" fmla="*/ 0 w 485"/>
                  <a:gd name="T13" fmla="*/ 0 h 400"/>
                  <a:gd name="T14" fmla="*/ 0 w 485"/>
                  <a:gd name="T15" fmla="*/ 0 h 400"/>
                  <a:gd name="T16" fmla="*/ 0 w 485"/>
                  <a:gd name="T17" fmla="*/ 0 h 400"/>
                  <a:gd name="T18" fmla="*/ 0 w 485"/>
                  <a:gd name="T19" fmla="*/ 0 h 400"/>
                  <a:gd name="T20" fmla="*/ 0 w 485"/>
                  <a:gd name="T21" fmla="*/ 0 h 400"/>
                  <a:gd name="T22" fmla="*/ 0 w 485"/>
                  <a:gd name="T23" fmla="*/ 0 h 400"/>
                  <a:gd name="T24" fmla="*/ 0 w 485"/>
                  <a:gd name="T25" fmla="*/ 0 h 400"/>
                  <a:gd name="T26" fmla="*/ 0 w 485"/>
                  <a:gd name="T27" fmla="*/ 0 h 400"/>
                  <a:gd name="T28" fmla="*/ 0 w 485"/>
                  <a:gd name="T29" fmla="*/ 0 h 400"/>
                  <a:gd name="T30" fmla="*/ 0 w 485"/>
                  <a:gd name="T31" fmla="*/ 0 h 400"/>
                  <a:gd name="T32" fmla="*/ 0 w 485"/>
                  <a:gd name="T33" fmla="*/ 0 h 400"/>
                  <a:gd name="T34" fmla="*/ 0 w 485"/>
                  <a:gd name="T35" fmla="*/ 0 h 400"/>
                  <a:gd name="T36" fmla="*/ 0 w 485"/>
                  <a:gd name="T37" fmla="*/ 0 h 400"/>
                  <a:gd name="T38" fmla="*/ 0 w 485"/>
                  <a:gd name="T39" fmla="*/ 0 h 400"/>
                  <a:gd name="T40" fmla="*/ 0 w 485"/>
                  <a:gd name="T41" fmla="*/ 0 h 400"/>
                  <a:gd name="T42" fmla="*/ 0 w 485"/>
                  <a:gd name="T43" fmla="*/ 0 h 400"/>
                  <a:gd name="T44" fmla="*/ 0 w 485"/>
                  <a:gd name="T45" fmla="*/ 0 h 400"/>
                  <a:gd name="T46" fmla="*/ 0 w 485"/>
                  <a:gd name="T47" fmla="*/ 0 h 400"/>
                  <a:gd name="T48" fmla="*/ 0 w 485"/>
                  <a:gd name="T49" fmla="*/ 0 h 400"/>
                  <a:gd name="T50" fmla="*/ 0 w 485"/>
                  <a:gd name="T51" fmla="*/ 0 h 400"/>
                  <a:gd name="T52" fmla="*/ 0 w 485"/>
                  <a:gd name="T53" fmla="*/ 0 h 400"/>
                  <a:gd name="T54" fmla="*/ 0 w 485"/>
                  <a:gd name="T55" fmla="*/ 0 h 400"/>
                  <a:gd name="T56" fmla="*/ 0 w 485"/>
                  <a:gd name="T57" fmla="*/ 0 h 400"/>
                  <a:gd name="T58" fmla="*/ 0 w 485"/>
                  <a:gd name="T59" fmla="*/ 0 h 400"/>
                  <a:gd name="T60" fmla="*/ 0 w 485"/>
                  <a:gd name="T61" fmla="*/ 0 h 400"/>
                  <a:gd name="T62" fmla="*/ 0 w 485"/>
                  <a:gd name="T63" fmla="*/ 0 h 400"/>
                  <a:gd name="T64" fmla="*/ 0 w 485"/>
                  <a:gd name="T65" fmla="*/ 0 h 400"/>
                  <a:gd name="T66" fmla="*/ 0 w 485"/>
                  <a:gd name="T67" fmla="*/ 0 h 400"/>
                  <a:gd name="T68" fmla="*/ 0 w 485"/>
                  <a:gd name="T69" fmla="*/ 0 h 400"/>
                  <a:gd name="T70" fmla="*/ 0 w 485"/>
                  <a:gd name="T71" fmla="*/ 0 h 400"/>
                  <a:gd name="T72" fmla="*/ 0 w 485"/>
                  <a:gd name="T73" fmla="*/ 0 h 400"/>
                  <a:gd name="T74" fmla="*/ 0 w 485"/>
                  <a:gd name="T75" fmla="*/ 0 h 400"/>
                  <a:gd name="T76" fmla="*/ 0 w 485"/>
                  <a:gd name="T77" fmla="*/ 0 h 400"/>
                  <a:gd name="T78" fmla="*/ 0 w 485"/>
                  <a:gd name="T79" fmla="*/ 0 h 400"/>
                  <a:gd name="T80" fmla="*/ 0 w 485"/>
                  <a:gd name="T81" fmla="*/ 0 h 400"/>
                  <a:gd name="T82" fmla="*/ 0 w 485"/>
                  <a:gd name="T83" fmla="*/ 0 h 400"/>
                  <a:gd name="T84" fmla="*/ 0 w 485"/>
                  <a:gd name="T85" fmla="*/ 0 h 400"/>
                  <a:gd name="T86" fmla="*/ 0 w 485"/>
                  <a:gd name="T87" fmla="*/ 0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5"/>
                  <a:gd name="T133" fmla="*/ 0 h 400"/>
                  <a:gd name="T134" fmla="*/ 485 w 485"/>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5" h="400">
                    <a:moveTo>
                      <a:pt x="483" y="111"/>
                    </a:moveTo>
                    <a:lnTo>
                      <a:pt x="395" y="400"/>
                    </a:lnTo>
                    <a:lnTo>
                      <a:pt x="411" y="364"/>
                    </a:lnTo>
                    <a:lnTo>
                      <a:pt x="420" y="331"/>
                    </a:lnTo>
                    <a:lnTo>
                      <a:pt x="426" y="301"/>
                    </a:lnTo>
                    <a:lnTo>
                      <a:pt x="429" y="275"/>
                    </a:lnTo>
                    <a:lnTo>
                      <a:pt x="429" y="252"/>
                    </a:lnTo>
                    <a:lnTo>
                      <a:pt x="426" y="234"/>
                    </a:lnTo>
                    <a:lnTo>
                      <a:pt x="423" y="219"/>
                    </a:lnTo>
                    <a:lnTo>
                      <a:pt x="419" y="208"/>
                    </a:lnTo>
                    <a:lnTo>
                      <a:pt x="417" y="202"/>
                    </a:lnTo>
                    <a:lnTo>
                      <a:pt x="415" y="200"/>
                    </a:lnTo>
                    <a:lnTo>
                      <a:pt x="405" y="205"/>
                    </a:lnTo>
                    <a:lnTo>
                      <a:pt x="394" y="217"/>
                    </a:lnTo>
                    <a:lnTo>
                      <a:pt x="384" y="233"/>
                    </a:lnTo>
                    <a:lnTo>
                      <a:pt x="375" y="252"/>
                    </a:lnTo>
                    <a:lnTo>
                      <a:pt x="367" y="272"/>
                    </a:lnTo>
                    <a:lnTo>
                      <a:pt x="359" y="291"/>
                    </a:lnTo>
                    <a:lnTo>
                      <a:pt x="353" y="311"/>
                    </a:lnTo>
                    <a:lnTo>
                      <a:pt x="350" y="325"/>
                    </a:lnTo>
                    <a:lnTo>
                      <a:pt x="346" y="335"/>
                    </a:lnTo>
                    <a:lnTo>
                      <a:pt x="346" y="339"/>
                    </a:lnTo>
                    <a:lnTo>
                      <a:pt x="361" y="291"/>
                    </a:lnTo>
                    <a:lnTo>
                      <a:pt x="369" y="253"/>
                    </a:lnTo>
                    <a:lnTo>
                      <a:pt x="373" y="225"/>
                    </a:lnTo>
                    <a:lnTo>
                      <a:pt x="371" y="205"/>
                    </a:lnTo>
                    <a:lnTo>
                      <a:pt x="367" y="192"/>
                    </a:lnTo>
                    <a:lnTo>
                      <a:pt x="361" y="185"/>
                    </a:lnTo>
                    <a:lnTo>
                      <a:pt x="353" y="180"/>
                    </a:lnTo>
                    <a:lnTo>
                      <a:pt x="348" y="179"/>
                    </a:lnTo>
                    <a:lnTo>
                      <a:pt x="343" y="180"/>
                    </a:lnTo>
                    <a:lnTo>
                      <a:pt x="340" y="180"/>
                    </a:lnTo>
                    <a:lnTo>
                      <a:pt x="328" y="185"/>
                    </a:lnTo>
                    <a:lnTo>
                      <a:pt x="317" y="194"/>
                    </a:lnTo>
                    <a:lnTo>
                      <a:pt x="302" y="207"/>
                    </a:lnTo>
                    <a:lnTo>
                      <a:pt x="289" y="223"/>
                    </a:lnTo>
                    <a:lnTo>
                      <a:pt x="276" y="239"/>
                    </a:lnTo>
                    <a:lnTo>
                      <a:pt x="264" y="255"/>
                    </a:lnTo>
                    <a:lnTo>
                      <a:pt x="255" y="270"/>
                    </a:lnTo>
                    <a:lnTo>
                      <a:pt x="246" y="282"/>
                    </a:lnTo>
                    <a:lnTo>
                      <a:pt x="241" y="289"/>
                    </a:lnTo>
                    <a:lnTo>
                      <a:pt x="239" y="293"/>
                    </a:lnTo>
                    <a:lnTo>
                      <a:pt x="284" y="215"/>
                    </a:lnTo>
                    <a:lnTo>
                      <a:pt x="296" y="194"/>
                    </a:lnTo>
                    <a:lnTo>
                      <a:pt x="301" y="177"/>
                    </a:lnTo>
                    <a:lnTo>
                      <a:pt x="300" y="167"/>
                    </a:lnTo>
                    <a:lnTo>
                      <a:pt x="294" y="160"/>
                    </a:lnTo>
                    <a:lnTo>
                      <a:pt x="286" y="156"/>
                    </a:lnTo>
                    <a:lnTo>
                      <a:pt x="275" y="155"/>
                    </a:lnTo>
                    <a:lnTo>
                      <a:pt x="264" y="156"/>
                    </a:lnTo>
                    <a:lnTo>
                      <a:pt x="255" y="157"/>
                    </a:lnTo>
                    <a:lnTo>
                      <a:pt x="247" y="158"/>
                    </a:lnTo>
                    <a:lnTo>
                      <a:pt x="245" y="160"/>
                    </a:lnTo>
                    <a:lnTo>
                      <a:pt x="0" y="314"/>
                    </a:lnTo>
                    <a:lnTo>
                      <a:pt x="238" y="144"/>
                    </a:lnTo>
                    <a:lnTo>
                      <a:pt x="237" y="130"/>
                    </a:lnTo>
                    <a:lnTo>
                      <a:pt x="226" y="123"/>
                    </a:lnTo>
                    <a:lnTo>
                      <a:pt x="208" y="123"/>
                    </a:lnTo>
                    <a:lnTo>
                      <a:pt x="185" y="127"/>
                    </a:lnTo>
                    <a:lnTo>
                      <a:pt x="159" y="135"/>
                    </a:lnTo>
                    <a:lnTo>
                      <a:pt x="133" y="144"/>
                    </a:lnTo>
                    <a:lnTo>
                      <a:pt x="108" y="155"/>
                    </a:lnTo>
                    <a:lnTo>
                      <a:pt x="88" y="163"/>
                    </a:lnTo>
                    <a:lnTo>
                      <a:pt x="73" y="170"/>
                    </a:lnTo>
                    <a:lnTo>
                      <a:pt x="69" y="173"/>
                    </a:lnTo>
                    <a:lnTo>
                      <a:pt x="398" y="5"/>
                    </a:lnTo>
                    <a:lnTo>
                      <a:pt x="399" y="5"/>
                    </a:lnTo>
                    <a:lnTo>
                      <a:pt x="404" y="3"/>
                    </a:lnTo>
                    <a:lnTo>
                      <a:pt x="409" y="1"/>
                    </a:lnTo>
                    <a:lnTo>
                      <a:pt x="418" y="0"/>
                    </a:lnTo>
                    <a:lnTo>
                      <a:pt x="425" y="0"/>
                    </a:lnTo>
                    <a:lnTo>
                      <a:pt x="433" y="3"/>
                    </a:lnTo>
                    <a:lnTo>
                      <a:pt x="440" y="7"/>
                    </a:lnTo>
                    <a:lnTo>
                      <a:pt x="446" y="15"/>
                    </a:lnTo>
                    <a:lnTo>
                      <a:pt x="450" y="26"/>
                    </a:lnTo>
                    <a:lnTo>
                      <a:pt x="450" y="43"/>
                    </a:lnTo>
                    <a:lnTo>
                      <a:pt x="450" y="44"/>
                    </a:lnTo>
                    <a:lnTo>
                      <a:pt x="450" y="49"/>
                    </a:lnTo>
                    <a:lnTo>
                      <a:pt x="450" y="55"/>
                    </a:lnTo>
                    <a:lnTo>
                      <a:pt x="451" y="63"/>
                    </a:lnTo>
                    <a:lnTo>
                      <a:pt x="454" y="73"/>
                    </a:lnTo>
                    <a:lnTo>
                      <a:pt x="456" y="82"/>
                    </a:lnTo>
                    <a:lnTo>
                      <a:pt x="461" y="92"/>
                    </a:lnTo>
                    <a:lnTo>
                      <a:pt x="467" y="100"/>
                    </a:lnTo>
                    <a:lnTo>
                      <a:pt x="474" y="107"/>
                    </a:lnTo>
                    <a:lnTo>
                      <a:pt x="485" y="112"/>
                    </a:lnTo>
                    <a:lnTo>
                      <a:pt x="483" y="111"/>
                    </a:lnTo>
                    <a:close/>
                  </a:path>
                </a:pathLst>
              </a:custGeom>
              <a:solidFill>
                <a:srgbClr val="FFE8F0"/>
              </a:solidFill>
              <a:ln w="9525">
                <a:noFill/>
                <a:round/>
                <a:headEnd/>
                <a:tailEnd/>
              </a:ln>
            </p:spPr>
            <p:txBody>
              <a:bodyPr/>
              <a:lstStyle/>
              <a:p>
                <a:endParaRPr lang="tr-TR"/>
              </a:p>
            </p:txBody>
          </p:sp>
          <p:sp>
            <p:nvSpPr>
              <p:cNvPr id="40047" name="Freeform 110"/>
              <p:cNvSpPr>
                <a:spLocks/>
              </p:cNvSpPr>
              <p:nvPr/>
            </p:nvSpPr>
            <p:spPr bwMode="auto">
              <a:xfrm rot="506214">
                <a:off x="4886" y="1643"/>
                <a:ext cx="150" cy="123"/>
              </a:xfrm>
              <a:custGeom>
                <a:avLst/>
                <a:gdLst>
                  <a:gd name="T0" fmla="*/ 0 w 479"/>
                  <a:gd name="T1" fmla="*/ 0 h 395"/>
                  <a:gd name="T2" fmla="*/ 0 w 479"/>
                  <a:gd name="T3" fmla="*/ 0 h 395"/>
                  <a:gd name="T4" fmla="*/ 0 w 479"/>
                  <a:gd name="T5" fmla="*/ 0 h 395"/>
                  <a:gd name="T6" fmla="*/ 0 w 479"/>
                  <a:gd name="T7" fmla="*/ 0 h 395"/>
                  <a:gd name="T8" fmla="*/ 0 w 479"/>
                  <a:gd name="T9" fmla="*/ 0 h 395"/>
                  <a:gd name="T10" fmla="*/ 0 w 479"/>
                  <a:gd name="T11" fmla="*/ 0 h 395"/>
                  <a:gd name="T12" fmla="*/ 0 w 479"/>
                  <a:gd name="T13" fmla="*/ 0 h 395"/>
                  <a:gd name="T14" fmla="*/ 0 w 479"/>
                  <a:gd name="T15" fmla="*/ 0 h 395"/>
                  <a:gd name="T16" fmla="*/ 0 w 479"/>
                  <a:gd name="T17" fmla="*/ 0 h 395"/>
                  <a:gd name="T18" fmla="*/ 0 w 479"/>
                  <a:gd name="T19" fmla="*/ 0 h 395"/>
                  <a:gd name="T20" fmla="*/ 0 w 479"/>
                  <a:gd name="T21" fmla="*/ 0 h 395"/>
                  <a:gd name="T22" fmla="*/ 0 w 479"/>
                  <a:gd name="T23" fmla="*/ 0 h 395"/>
                  <a:gd name="T24" fmla="*/ 0 w 479"/>
                  <a:gd name="T25" fmla="*/ 0 h 395"/>
                  <a:gd name="T26" fmla="*/ 0 w 479"/>
                  <a:gd name="T27" fmla="*/ 0 h 395"/>
                  <a:gd name="T28" fmla="*/ 0 w 479"/>
                  <a:gd name="T29" fmla="*/ 0 h 395"/>
                  <a:gd name="T30" fmla="*/ 0 w 479"/>
                  <a:gd name="T31" fmla="*/ 0 h 395"/>
                  <a:gd name="T32" fmla="*/ 0 w 479"/>
                  <a:gd name="T33" fmla="*/ 0 h 395"/>
                  <a:gd name="T34" fmla="*/ 0 w 479"/>
                  <a:gd name="T35" fmla="*/ 0 h 395"/>
                  <a:gd name="T36" fmla="*/ 0 w 479"/>
                  <a:gd name="T37" fmla="*/ 0 h 395"/>
                  <a:gd name="T38" fmla="*/ 0 w 479"/>
                  <a:gd name="T39" fmla="*/ 0 h 395"/>
                  <a:gd name="T40" fmla="*/ 0 w 479"/>
                  <a:gd name="T41" fmla="*/ 0 h 395"/>
                  <a:gd name="T42" fmla="*/ 0 w 479"/>
                  <a:gd name="T43" fmla="*/ 0 h 395"/>
                  <a:gd name="T44" fmla="*/ 0 w 479"/>
                  <a:gd name="T45" fmla="*/ 0 h 395"/>
                  <a:gd name="T46" fmla="*/ 0 w 479"/>
                  <a:gd name="T47" fmla="*/ 0 h 395"/>
                  <a:gd name="T48" fmla="*/ 0 w 479"/>
                  <a:gd name="T49" fmla="*/ 0 h 395"/>
                  <a:gd name="T50" fmla="*/ 0 w 479"/>
                  <a:gd name="T51" fmla="*/ 0 h 395"/>
                  <a:gd name="T52" fmla="*/ 0 w 479"/>
                  <a:gd name="T53" fmla="*/ 0 h 395"/>
                  <a:gd name="T54" fmla="*/ 0 w 479"/>
                  <a:gd name="T55" fmla="*/ 0 h 395"/>
                  <a:gd name="T56" fmla="*/ 0 w 479"/>
                  <a:gd name="T57" fmla="*/ 0 h 395"/>
                  <a:gd name="T58" fmla="*/ 0 w 479"/>
                  <a:gd name="T59" fmla="*/ 0 h 395"/>
                  <a:gd name="T60" fmla="*/ 0 w 479"/>
                  <a:gd name="T61" fmla="*/ 0 h 395"/>
                  <a:gd name="T62" fmla="*/ 0 w 479"/>
                  <a:gd name="T63" fmla="*/ 0 h 395"/>
                  <a:gd name="T64" fmla="*/ 0 w 479"/>
                  <a:gd name="T65" fmla="*/ 0 h 395"/>
                  <a:gd name="T66" fmla="*/ 0 w 479"/>
                  <a:gd name="T67" fmla="*/ 0 h 395"/>
                  <a:gd name="T68" fmla="*/ 0 w 479"/>
                  <a:gd name="T69" fmla="*/ 0 h 395"/>
                  <a:gd name="T70" fmla="*/ 0 w 479"/>
                  <a:gd name="T71" fmla="*/ 0 h 395"/>
                  <a:gd name="T72" fmla="*/ 0 w 479"/>
                  <a:gd name="T73" fmla="*/ 0 h 395"/>
                  <a:gd name="T74" fmla="*/ 0 w 479"/>
                  <a:gd name="T75" fmla="*/ 0 h 395"/>
                  <a:gd name="T76" fmla="*/ 0 w 479"/>
                  <a:gd name="T77" fmla="*/ 0 h 395"/>
                  <a:gd name="T78" fmla="*/ 0 w 479"/>
                  <a:gd name="T79" fmla="*/ 0 h 395"/>
                  <a:gd name="T80" fmla="*/ 0 w 479"/>
                  <a:gd name="T81" fmla="*/ 0 h 395"/>
                  <a:gd name="T82" fmla="*/ 0 w 479"/>
                  <a:gd name="T83" fmla="*/ 0 h 395"/>
                  <a:gd name="T84" fmla="*/ 0 w 479"/>
                  <a:gd name="T85" fmla="*/ 0 h 395"/>
                  <a:gd name="T86" fmla="*/ 0 w 479"/>
                  <a:gd name="T87" fmla="*/ 0 h 3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9"/>
                  <a:gd name="T133" fmla="*/ 0 h 395"/>
                  <a:gd name="T134" fmla="*/ 479 w 479"/>
                  <a:gd name="T135" fmla="*/ 395 h 3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9" h="395">
                    <a:moveTo>
                      <a:pt x="478" y="111"/>
                    </a:moveTo>
                    <a:lnTo>
                      <a:pt x="391" y="395"/>
                    </a:lnTo>
                    <a:lnTo>
                      <a:pt x="407" y="359"/>
                    </a:lnTo>
                    <a:lnTo>
                      <a:pt x="416" y="326"/>
                    </a:lnTo>
                    <a:lnTo>
                      <a:pt x="422" y="298"/>
                    </a:lnTo>
                    <a:lnTo>
                      <a:pt x="425" y="271"/>
                    </a:lnTo>
                    <a:lnTo>
                      <a:pt x="425" y="249"/>
                    </a:lnTo>
                    <a:lnTo>
                      <a:pt x="422" y="231"/>
                    </a:lnTo>
                    <a:lnTo>
                      <a:pt x="419" y="217"/>
                    </a:lnTo>
                    <a:lnTo>
                      <a:pt x="416" y="206"/>
                    </a:lnTo>
                    <a:lnTo>
                      <a:pt x="414" y="199"/>
                    </a:lnTo>
                    <a:lnTo>
                      <a:pt x="413" y="197"/>
                    </a:lnTo>
                    <a:lnTo>
                      <a:pt x="402" y="203"/>
                    </a:lnTo>
                    <a:lnTo>
                      <a:pt x="391" y="213"/>
                    </a:lnTo>
                    <a:lnTo>
                      <a:pt x="380" y="230"/>
                    </a:lnTo>
                    <a:lnTo>
                      <a:pt x="372" y="249"/>
                    </a:lnTo>
                    <a:lnTo>
                      <a:pt x="364" y="268"/>
                    </a:lnTo>
                    <a:lnTo>
                      <a:pt x="357" y="288"/>
                    </a:lnTo>
                    <a:lnTo>
                      <a:pt x="351" y="306"/>
                    </a:lnTo>
                    <a:lnTo>
                      <a:pt x="347" y="321"/>
                    </a:lnTo>
                    <a:lnTo>
                      <a:pt x="344" y="331"/>
                    </a:lnTo>
                    <a:lnTo>
                      <a:pt x="342" y="334"/>
                    </a:lnTo>
                    <a:lnTo>
                      <a:pt x="358" y="287"/>
                    </a:lnTo>
                    <a:lnTo>
                      <a:pt x="366" y="250"/>
                    </a:lnTo>
                    <a:lnTo>
                      <a:pt x="369" y="222"/>
                    </a:lnTo>
                    <a:lnTo>
                      <a:pt x="367" y="203"/>
                    </a:lnTo>
                    <a:lnTo>
                      <a:pt x="364" y="189"/>
                    </a:lnTo>
                    <a:lnTo>
                      <a:pt x="358" y="181"/>
                    </a:lnTo>
                    <a:lnTo>
                      <a:pt x="351" y="178"/>
                    </a:lnTo>
                    <a:lnTo>
                      <a:pt x="345" y="176"/>
                    </a:lnTo>
                    <a:lnTo>
                      <a:pt x="340" y="176"/>
                    </a:lnTo>
                    <a:lnTo>
                      <a:pt x="338" y="178"/>
                    </a:lnTo>
                    <a:lnTo>
                      <a:pt x="326" y="182"/>
                    </a:lnTo>
                    <a:lnTo>
                      <a:pt x="314" y="191"/>
                    </a:lnTo>
                    <a:lnTo>
                      <a:pt x="299" y="204"/>
                    </a:lnTo>
                    <a:lnTo>
                      <a:pt x="286" y="219"/>
                    </a:lnTo>
                    <a:lnTo>
                      <a:pt x="274" y="236"/>
                    </a:lnTo>
                    <a:lnTo>
                      <a:pt x="262" y="251"/>
                    </a:lnTo>
                    <a:lnTo>
                      <a:pt x="252" y="266"/>
                    </a:lnTo>
                    <a:lnTo>
                      <a:pt x="245" y="277"/>
                    </a:lnTo>
                    <a:lnTo>
                      <a:pt x="239" y="286"/>
                    </a:lnTo>
                    <a:lnTo>
                      <a:pt x="237" y="289"/>
                    </a:lnTo>
                    <a:lnTo>
                      <a:pt x="282" y="213"/>
                    </a:lnTo>
                    <a:lnTo>
                      <a:pt x="293" y="191"/>
                    </a:lnTo>
                    <a:lnTo>
                      <a:pt x="298" y="175"/>
                    </a:lnTo>
                    <a:lnTo>
                      <a:pt x="297" y="163"/>
                    </a:lnTo>
                    <a:lnTo>
                      <a:pt x="292" y="157"/>
                    </a:lnTo>
                    <a:lnTo>
                      <a:pt x="283" y="154"/>
                    </a:lnTo>
                    <a:lnTo>
                      <a:pt x="272" y="153"/>
                    </a:lnTo>
                    <a:lnTo>
                      <a:pt x="261" y="153"/>
                    </a:lnTo>
                    <a:lnTo>
                      <a:pt x="253" y="155"/>
                    </a:lnTo>
                    <a:lnTo>
                      <a:pt x="246" y="156"/>
                    </a:lnTo>
                    <a:lnTo>
                      <a:pt x="243" y="157"/>
                    </a:lnTo>
                    <a:lnTo>
                      <a:pt x="0" y="310"/>
                    </a:lnTo>
                    <a:lnTo>
                      <a:pt x="236" y="142"/>
                    </a:lnTo>
                    <a:lnTo>
                      <a:pt x="235" y="128"/>
                    </a:lnTo>
                    <a:lnTo>
                      <a:pt x="224" y="121"/>
                    </a:lnTo>
                    <a:lnTo>
                      <a:pt x="206" y="121"/>
                    </a:lnTo>
                    <a:lnTo>
                      <a:pt x="184" y="125"/>
                    </a:lnTo>
                    <a:lnTo>
                      <a:pt x="158" y="132"/>
                    </a:lnTo>
                    <a:lnTo>
                      <a:pt x="131" y="142"/>
                    </a:lnTo>
                    <a:lnTo>
                      <a:pt x="108" y="151"/>
                    </a:lnTo>
                    <a:lnTo>
                      <a:pt x="87" y="161"/>
                    </a:lnTo>
                    <a:lnTo>
                      <a:pt x="74" y="167"/>
                    </a:lnTo>
                    <a:lnTo>
                      <a:pt x="68" y="169"/>
                    </a:lnTo>
                    <a:lnTo>
                      <a:pt x="394" y="5"/>
                    </a:lnTo>
                    <a:lnTo>
                      <a:pt x="395" y="4"/>
                    </a:lnTo>
                    <a:lnTo>
                      <a:pt x="400" y="3"/>
                    </a:lnTo>
                    <a:lnTo>
                      <a:pt x="405" y="2"/>
                    </a:lnTo>
                    <a:lnTo>
                      <a:pt x="413" y="0"/>
                    </a:lnTo>
                    <a:lnTo>
                      <a:pt x="421" y="0"/>
                    </a:lnTo>
                    <a:lnTo>
                      <a:pt x="428" y="3"/>
                    </a:lnTo>
                    <a:lnTo>
                      <a:pt x="435" y="6"/>
                    </a:lnTo>
                    <a:lnTo>
                      <a:pt x="441" y="15"/>
                    </a:lnTo>
                    <a:lnTo>
                      <a:pt x="444" y="27"/>
                    </a:lnTo>
                    <a:lnTo>
                      <a:pt x="445" y="42"/>
                    </a:lnTo>
                    <a:lnTo>
                      <a:pt x="445" y="44"/>
                    </a:lnTo>
                    <a:lnTo>
                      <a:pt x="445" y="48"/>
                    </a:lnTo>
                    <a:lnTo>
                      <a:pt x="445" y="55"/>
                    </a:lnTo>
                    <a:lnTo>
                      <a:pt x="446" y="63"/>
                    </a:lnTo>
                    <a:lnTo>
                      <a:pt x="447" y="72"/>
                    </a:lnTo>
                    <a:lnTo>
                      <a:pt x="451" y="81"/>
                    </a:lnTo>
                    <a:lnTo>
                      <a:pt x="456" y="91"/>
                    </a:lnTo>
                    <a:lnTo>
                      <a:pt x="461" y="99"/>
                    </a:lnTo>
                    <a:lnTo>
                      <a:pt x="469" y="106"/>
                    </a:lnTo>
                    <a:lnTo>
                      <a:pt x="479" y="111"/>
                    </a:lnTo>
                    <a:lnTo>
                      <a:pt x="478" y="111"/>
                    </a:lnTo>
                    <a:close/>
                  </a:path>
                </a:pathLst>
              </a:custGeom>
              <a:solidFill>
                <a:srgbClr val="FFEBF2"/>
              </a:solidFill>
              <a:ln w="9525">
                <a:noFill/>
                <a:round/>
                <a:headEnd/>
                <a:tailEnd/>
              </a:ln>
            </p:spPr>
            <p:txBody>
              <a:bodyPr/>
              <a:lstStyle/>
              <a:p>
                <a:endParaRPr lang="tr-TR"/>
              </a:p>
            </p:txBody>
          </p:sp>
          <p:sp>
            <p:nvSpPr>
              <p:cNvPr id="40048" name="Freeform 111"/>
              <p:cNvSpPr>
                <a:spLocks/>
              </p:cNvSpPr>
              <p:nvPr/>
            </p:nvSpPr>
            <p:spPr bwMode="auto">
              <a:xfrm rot="506214">
                <a:off x="4887" y="1643"/>
                <a:ext cx="148" cy="122"/>
              </a:xfrm>
              <a:custGeom>
                <a:avLst/>
                <a:gdLst>
                  <a:gd name="T0" fmla="*/ 0 w 474"/>
                  <a:gd name="T1" fmla="*/ 0 h 390"/>
                  <a:gd name="T2" fmla="*/ 0 w 474"/>
                  <a:gd name="T3" fmla="*/ 0 h 390"/>
                  <a:gd name="T4" fmla="*/ 0 w 474"/>
                  <a:gd name="T5" fmla="*/ 0 h 390"/>
                  <a:gd name="T6" fmla="*/ 0 w 474"/>
                  <a:gd name="T7" fmla="*/ 0 h 390"/>
                  <a:gd name="T8" fmla="*/ 0 w 474"/>
                  <a:gd name="T9" fmla="*/ 0 h 390"/>
                  <a:gd name="T10" fmla="*/ 0 w 474"/>
                  <a:gd name="T11" fmla="*/ 0 h 390"/>
                  <a:gd name="T12" fmla="*/ 0 w 474"/>
                  <a:gd name="T13" fmla="*/ 0 h 390"/>
                  <a:gd name="T14" fmla="*/ 0 w 474"/>
                  <a:gd name="T15" fmla="*/ 0 h 390"/>
                  <a:gd name="T16" fmla="*/ 0 w 474"/>
                  <a:gd name="T17" fmla="*/ 0 h 390"/>
                  <a:gd name="T18" fmla="*/ 0 w 474"/>
                  <a:gd name="T19" fmla="*/ 0 h 390"/>
                  <a:gd name="T20" fmla="*/ 0 w 474"/>
                  <a:gd name="T21" fmla="*/ 0 h 390"/>
                  <a:gd name="T22" fmla="*/ 0 w 474"/>
                  <a:gd name="T23" fmla="*/ 0 h 390"/>
                  <a:gd name="T24" fmla="*/ 0 w 474"/>
                  <a:gd name="T25" fmla="*/ 0 h 390"/>
                  <a:gd name="T26" fmla="*/ 0 w 474"/>
                  <a:gd name="T27" fmla="*/ 0 h 390"/>
                  <a:gd name="T28" fmla="*/ 0 w 474"/>
                  <a:gd name="T29" fmla="*/ 0 h 390"/>
                  <a:gd name="T30" fmla="*/ 0 w 474"/>
                  <a:gd name="T31" fmla="*/ 0 h 390"/>
                  <a:gd name="T32" fmla="*/ 0 w 474"/>
                  <a:gd name="T33" fmla="*/ 0 h 390"/>
                  <a:gd name="T34" fmla="*/ 0 w 474"/>
                  <a:gd name="T35" fmla="*/ 0 h 390"/>
                  <a:gd name="T36" fmla="*/ 0 w 474"/>
                  <a:gd name="T37" fmla="*/ 0 h 390"/>
                  <a:gd name="T38" fmla="*/ 0 w 474"/>
                  <a:gd name="T39" fmla="*/ 0 h 390"/>
                  <a:gd name="T40" fmla="*/ 0 w 474"/>
                  <a:gd name="T41" fmla="*/ 0 h 390"/>
                  <a:gd name="T42" fmla="*/ 0 w 474"/>
                  <a:gd name="T43" fmla="*/ 0 h 390"/>
                  <a:gd name="T44" fmla="*/ 0 w 474"/>
                  <a:gd name="T45" fmla="*/ 0 h 390"/>
                  <a:gd name="T46" fmla="*/ 0 w 474"/>
                  <a:gd name="T47" fmla="*/ 0 h 390"/>
                  <a:gd name="T48" fmla="*/ 0 w 474"/>
                  <a:gd name="T49" fmla="*/ 0 h 390"/>
                  <a:gd name="T50" fmla="*/ 0 w 474"/>
                  <a:gd name="T51" fmla="*/ 0 h 390"/>
                  <a:gd name="T52" fmla="*/ 0 w 474"/>
                  <a:gd name="T53" fmla="*/ 0 h 390"/>
                  <a:gd name="T54" fmla="*/ 0 w 474"/>
                  <a:gd name="T55" fmla="*/ 0 h 390"/>
                  <a:gd name="T56" fmla="*/ 0 w 474"/>
                  <a:gd name="T57" fmla="*/ 0 h 390"/>
                  <a:gd name="T58" fmla="*/ 0 w 474"/>
                  <a:gd name="T59" fmla="*/ 0 h 390"/>
                  <a:gd name="T60" fmla="*/ 0 w 474"/>
                  <a:gd name="T61" fmla="*/ 0 h 390"/>
                  <a:gd name="T62" fmla="*/ 0 w 474"/>
                  <a:gd name="T63" fmla="*/ 0 h 390"/>
                  <a:gd name="T64" fmla="*/ 0 w 474"/>
                  <a:gd name="T65" fmla="*/ 0 h 390"/>
                  <a:gd name="T66" fmla="*/ 0 w 474"/>
                  <a:gd name="T67" fmla="*/ 0 h 390"/>
                  <a:gd name="T68" fmla="*/ 0 w 474"/>
                  <a:gd name="T69" fmla="*/ 0 h 390"/>
                  <a:gd name="T70" fmla="*/ 0 w 474"/>
                  <a:gd name="T71" fmla="*/ 0 h 390"/>
                  <a:gd name="T72" fmla="*/ 0 w 474"/>
                  <a:gd name="T73" fmla="*/ 0 h 390"/>
                  <a:gd name="T74" fmla="*/ 0 w 474"/>
                  <a:gd name="T75" fmla="*/ 0 h 390"/>
                  <a:gd name="T76" fmla="*/ 0 w 474"/>
                  <a:gd name="T77" fmla="*/ 0 h 390"/>
                  <a:gd name="T78" fmla="*/ 0 w 474"/>
                  <a:gd name="T79" fmla="*/ 0 h 390"/>
                  <a:gd name="T80" fmla="*/ 0 w 474"/>
                  <a:gd name="T81" fmla="*/ 0 h 390"/>
                  <a:gd name="T82" fmla="*/ 0 w 474"/>
                  <a:gd name="T83" fmla="*/ 0 h 390"/>
                  <a:gd name="T84" fmla="*/ 0 w 474"/>
                  <a:gd name="T85" fmla="*/ 0 h 390"/>
                  <a:gd name="T86" fmla="*/ 0 w 474"/>
                  <a:gd name="T87" fmla="*/ 0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
                  <a:gd name="T133" fmla="*/ 0 h 390"/>
                  <a:gd name="T134" fmla="*/ 474 w 474"/>
                  <a:gd name="T135" fmla="*/ 390 h 3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 h="390">
                    <a:moveTo>
                      <a:pt x="473" y="109"/>
                    </a:moveTo>
                    <a:lnTo>
                      <a:pt x="388" y="390"/>
                    </a:lnTo>
                    <a:lnTo>
                      <a:pt x="403" y="354"/>
                    </a:lnTo>
                    <a:lnTo>
                      <a:pt x="413" y="322"/>
                    </a:lnTo>
                    <a:lnTo>
                      <a:pt x="418" y="292"/>
                    </a:lnTo>
                    <a:lnTo>
                      <a:pt x="421" y="267"/>
                    </a:lnTo>
                    <a:lnTo>
                      <a:pt x="421" y="245"/>
                    </a:lnTo>
                    <a:lnTo>
                      <a:pt x="418" y="227"/>
                    </a:lnTo>
                    <a:lnTo>
                      <a:pt x="416" y="212"/>
                    </a:lnTo>
                    <a:lnTo>
                      <a:pt x="412" y="202"/>
                    </a:lnTo>
                    <a:lnTo>
                      <a:pt x="410" y="195"/>
                    </a:lnTo>
                    <a:lnTo>
                      <a:pt x="409" y="193"/>
                    </a:lnTo>
                    <a:lnTo>
                      <a:pt x="398" y="198"/>
                    </a:lnTo>
                    <a:lnTo>
                      <a:pt x="387" y="210"/>
                    </a:lnTo>
                    <a:lnTo>
                      <a:pt x="378" y="225"/>
                    </a:lnTo>
                    <a:lnTo>
                      <a:pt x="368" y="245"/>
                    </a:lnTo>
                    <a:lnTo>
                      <a:pt x="361" y="264"/>
                    </a:lnTo>
                    <a:lnTo>
                      <a:pt x="354" y="284"/>
                    </a:lnTo>
                    <a:lnTo>
                      <a:pt x="348" y="302"/>
                    </a:lnTo>
                    <a:lnTo>
                      <a:pt x="343" y="316"/>
                    </a:lnTo>
                    <a:lnTo>
                      <a:pt x="341" y="327"/>
                    </a:lnTo>
                    <a:lnTo>
                      <a:pt x="340" y="330"/>
                    </a:lnTo>
                    <a:lnTo>
                      <a:pt x="355" y="283"/>
                    </a:lnTo>
                    <a:lnTo>
                      <a:pt x="362" y="246"/>
                    </a:lnTo>
                    <a:lnTo>
                      <a:pt x="366" y="218"/>
                    </a:lnTo>
                    <a:lnTo>
                      <a:pt x="365" y="198"/>
                    </a:lnTo>
                    <a:lnTo>
                      <a:pt x="360" y="185"/>
                    </a:lnTo>
                    <a:lnTo>
                      <a:pt x="354" y="178"/>
                    </a:lnTo>
                    <a:lnTo>
                      <a:pt x="348" y="173"/>
                    </a:lnTo>
                    <a:lnTo>
                      <a:pt x="341" y="172"/>
                    </a:lnTo>
                    <a:lnTo>
                      <a:pt x="337" y="173"/>
                    </a:lnTo>
                    <a:lnTo>
                      <a:pt x="335" y="173"/>
                    </a:lnTo>
                    <a:lnTo>
                      <a:pt x="323" y="178"/>
                    </a:lnTo>
                    <a:lnTo>
                      <a:pt x="311" y="187"/>
                    </a:lnTo>
                    <a:lnTo>
                      <a:pt x="298" y="201"/>
                    </a:lnTo>
                    <a:lnTo>
                      <a:pt x="285" y="215"/>
                    </a:lnTo>
                    <a:lnTo>
                      <a:pt x="272" y="231"/>
                    </a:lnTo>
                    <a:lnTo>
                      <a:pt x="260" y="247"/>
                    </a:lnTo>
                    <a:lnTo>
                      <a:pt x="250" y="261"/>
                    </a:lnTo>
                    <a:lnTo>
                      <a:pt x="242" y="273"/>
                    </a:lnTo>
                    <a:lnTo>
                      <a:pt x="237" y="281"/>
                    </a:lnTo>
                    <a:lnTo>
                      <a:pt x="236" y="284"/>
                    </a:lnTo>
                    <a:lnTo>
                      <a:pt x="280" y="209"/>
                    </a:lnTo>
                    <a:lnTo>
                      <a:pt x="292" y="187"/>
                    </a:lnTo>
                    <a:lnTo>
                      <a:pt x="297" y="171"/>
                    </a:lnTo>
                    <a:lnTo>
                      <a:pt x="295" y="160"/>
                    </a:lnTo>
                    <a:lnTo>
                      <a:pt x="289" y="153"/>
                    </a:lnTo>
                    <a:lnTo>
                      <a:pt x="280" y="149"/>
                    </a:lnTo>
                    <a:lnTo>
                      <a:pt x="270" y="149"/>
                    </a:lnTo>
                    <a:lnTo>
                      <a:pt x="260" y="149"/>
                    </a:lnTo>
                    <a:lnTo>
                      <a:pt x="250" y="151"/>
                    </a:lnTo>
                    <a:lnTo>
                      <a:pt x="244" y="153"/>
                    </a:lnTo>
                    <a:lnTo>
                      <a:pt x="241" y="153"/>
                    </a:lnTo>
                    <a:lnTo>
                      <a:pt x="0" y="305"/>
                    </a:lnTo>
                    <a:lnTo>
                      <a:pt x="233" y="139"/>
                    </a:lnTo>
                    <a:lnTo>
                      <a:pt x="233" y="124"/>
                    </a:lnTo>
                    <a:lnTo>
                      <a:pt x="223" y="117"/>
                    </a:lnTo>
                    <a:lnTo>
                      <a:pt x="205" y="117"/>
                    </a:lnTo>
                    <a:lnTo>
                      <a:pt x="182" y="122"/>
                    </a:lnTo>
                    <a:lnTo>
                      <a:pt x="157" y="129"/>
                    </a:lnTo>
                    <a:lnTo>
                      <a:pt x="131" y="139"/>
                    </a:lnTo>
                    <a:lnTo>
                      <a:pt x="107" y="148"/>
                    </a:lnTo>
                    <a:lnTo>
                      <a:pt x="87" y="158"/>
                    </a:lnTo>
                    <a:lnTo>
                      <a:pt x="74" y="164"/>
                    </a:lnTo>
                    <a:lnTo>
                      <a:pt x="68" y="166"/>
                    </a:lnTo>
                    <a:lnTo>
                      <a:pt x="390" y="4"/>
                    </a:lnTo>
                    <a:lnTo>
                      <a:pt x="391" y="3"/>
                    </a:lnTo>
                    <a:lnTo>
                      <a:pt x="396" y="2"/>
                    </a:lnTo>
                    <a:lnTo>
                      <a:pt x="401" y="1"/>
                    </a:lnTo>
                    <a:lnTo>
                      <a:pt x="409" y="0"/>
                    </a:lnTo>
                    <a:lnTo>
                      <a:pt x="416" y="0"/>
                    </a:lnTo>
                    <a:lnTo>
                      <a:pt x="424" y="1"/>
                    </a:lnTo>
                    <a:lnTo>
                      <a:pt x="430" y="6"/>
                    </a:lnTo>
                    <a:lnTo>
                      <a:pt x="436" y="14"/>
                    </a:lnTo>
                    <a:lnTo>
                      <a:pt x="438" y="25"/>
                    </a:lnTo>
                    <a:lnTo>
                      <a:pt x="438" y="41"/>
                    </a:lnTo>
                    <a:lnTo>
                      <a:pt x="438" y="42"/>
                    </a:lnTo>
                    <a:lnTo>
                      <a:pt x="438" y="47"/>
                    </a:lnTo>
                    <a:lnTo>
                      <a:pt x="440" y="53"/>
                    </a:lnTo>
                    <a:lnTo>
                      <a:pt x="441" y="61"/>
                    </a:lnTo>
                    <a:lnTo>
                      <a:pt x="442" y="71"/>
                    </a:lnTo>
                    <a:lnTo>
                      <a:pt x="446" y="80"/>
                    </a:lnTo>
                    <a:lnTo>
                      <a:pt x="450" y="90"/>
                    </a:lnTo>
                    <a:lnTo>
                      <a:pt x="456" y="98"/>
                    </a:lnTo>
                    <a:lnTo>
                      <a:pt x="463" y="104"/>
                    </a:lnTo>
                    <a:lnTo>
                      <a:pt x="474" y="109"/>
                    </a:lnTo>
                    <a:lnTo>
                      <a:pt x="473" y="109"/>
                    </a:lnTo>
                    <a:close/>
                  </a:path>
                </a:pathLst>
              </a:custGeom>
              <a:solidFill>
                <a:srgbClr val="FFEEF4"/>
              </a:solidFill>
              <a:ln w="9525">
                <a:noFill/>
                <a:round/>
                <a:headEnd/>
                <a:tailEnd/>
              </a:ln>
            </p:spPr>
            <p:txBody>
              <a:bodyPr/>
              <a:lstStyle/>
              <a:p>
                <a:endParaRPr lang="tr-TR"/>
              </a:p>
            </p:txBody>
          </p:sp>
          <p:sp>
            <p:nvSpPr>
              <p:cNvPr id="40049" name="Freeform 112"/>
              <p:cNvSpPr>
                <a:spLocks/>
              </p:cNvSpPr>
              <p:nvPr/>
            </p:nvSpPr>
            <p:spPr bwMode="auto">
              <a:xfrm rot="506214">
                <a:off x="4889" y="1644"/>
                <a:ext cx="146" cy="120"/>
              </a:xfrm>
              <a:custGeom>
                <a:avLst/>
                <a:gdLst>
                  <a:gd name="T0" fmla="*/ 0 w 467"/>
                  <a:gd name="T1" fmla="*/ 0 h 384"/>
                  <a:gd name="T2" fmla="*/ 0 w 467"/>
                  <a:gd name="T3" fmla="*/ 0 h 384"/>
                  <a:gd name="T4" fmla="*/ 0 w 467"/>
                  <a:gd name="T5" fmla="*/ 0 h 384"/>
                  <a:gd name="T6" fmla="*/ 0 w 467"/>
                  <a:gd name="T7" fmla="*/ 0 h 384"/>
                  <a:gd name="T8" fmla="*/ 0 w 467"/>
                  <a:gd name="T9" fmla="*/ 0 h 384"/>
                  <a:gd name="T10" fmla="*/ 0 w 467"/>
                  <a:gd name="T11" fmla="*/ 0 h 384"/>
                  <a:gd name="T12" fmla="*/ 0 w 467"/>
                  <a:gd name="T13" fmla="*/ 0 h 384"/>
                  <a:gd name="T14" fmla="*/ 0 w 467"/>
                  <a:gd name="T15" fmla="*/ 0 h 384"/>
                  <a:gd name="T16" fmla="*/ 0 w 467"/>
                  <a:gd name="T17" fmla="*/ 0 h 384"/>
                  <a:gd name="T18" fmla="*/ 0 w 467"/>
                  <a:gd name="T19" fmla="*/ 0 h 384"/>
                  <a:gd name="T20" fmla="*/ 0 w 467"/>
                  <a:gd name="T21" fmla="*/ 0 h 384"/>
                  <a:gd name="T22" fmla="*/ 0 w 467"/>
                  <a:gd name="T23" fmla="*/ 0 h 384"/>
                  <a:gd name="T24" fmla="*/ 0 w 467"/>
                  <a:gd name="T25" fmla="*/ 0 h 384"/>
                  <a:gd name="T26" fmla="*/ 0 w 467"/>
                  <a:gd name="T27" fmla="*/ 0 h 384"/>
                  <a:gd name="T28" fmla="*/ 0 w 467"/>
                  <a:gd name="T29" fmla="*/ 0 h 384"/>
                  <a:gd name="T30" fmla="*/ 0 w 467"/>
                  <a:gd name="T31" fmla="*/ 0 h 384"/>
                  <a:gd name="T32" fmla="*/ 0 w 467"/>
                  <a:gd name="T33" fmla="*/ 0 h 384"/>
                  <a:gd name="T34" fmla="*/ 0 w 467"/>
                  <a:gd name="T35" fmla="*/ 0 h 384"/>
                  <a:gd name="T36" fmla="*/ 0 w 467"/>
                  <a:gd name="T37" fmla="*/ 0 h 384"/>
                  <a:gd name="T38" fmla="*/ 0 w 467"/>
                  <a:gd name="T39" fmla="*/ 0 h 384"/>
                  <a:gd name="T40" fmla="*/ 0 w 467"/>
                  <a:gd name="T41" fmla="*/ 0 h 384"/>
                  <a:gd name="T42" fmla="*/ 0 w 467"/>
                  <a:gd name="T43" fmla="*/ 0 h 384"/>
                  <a:gd name="T44" fmla="*/ 0 w 467"/>
                  <a:gd name="T45" fmla="*/ 0 h 384"/>
                  <a:gd name="T46" fmla="*/ 0 w 467"/>
                  <a:gd name="T47" fmla="*/ 0 h 384"/>
                  <a:gd name="T48" fmla="*/ 0 w 467"/>
                  <a:gd name="T49" fmla="*/ 0 h 384"/>
                  <a:gd name="T50" fmla="*/ 0 w 467"/>
                  <a:gd name="T51" fmla="*/ 0 h 384"/>
                  <a:gd name="T52" fmla="*/ 0 w 467"/>
                  <a:gd name="T53" fmla="*/ 0 h 384"/>
                  <a:gd name="T54" fmla="*/ 0 w 467"/>
                  <a:gd name="T55" fmla="*/ 0 h 384"/>
                  <a:gd name="T56" fmla="*/ 0 w 467"/>
                  <a:gd name="T57" fmla="*/ 0 h 384"/>
                  <a:gd name="T58" fmla="*/ 0 w 467"/>
                  <a:gd name="T59" fmla="*/ 0 h 384"/>
                  <a:gd name="T60" fmla="*/ 0 w 467"/>
                  <a:gd name="T61" fmla="*/ 0 h 384"/>
                  <a:gd name="T62" fmla="*/ 0 w 467"/>
                  <a:gd name="T63" fmla="*/ 0 h 384"/>
                  <a:gd name="T64" fmla="*/ 0 w 467"/>
                  <a:gd name="T65" fmla="*/ 0 h 384"/>
                  <a:gd name="T66" fmla="*/ 0 w 467"/>
                  <a:gd name="T67" fmla="*/ 0 h 384"/>
                  <a:gd name="T68" fmla="*/ 0 w 467"/>
                  <a:gd name="T69" fmla="*/ 0 h 384"/>
                  <a:gd name="T70" fmla="*/ 0 w 467"/>
                  <a:gd name="T71" fmla="*/ 0 h 384"/>
                  <a:gd name="T72" fmla="*/ 0 w 467"/>
                  <a:gd name="T73" fmla="*/ 0 h 384"/>
                  <a:gd name="T74" fmla="*/ 0 w 467"/>
                  <a:gd name="T75" fmla="*/ 0 h 384"/>
                  <a:gd name="T76" fmla="*/ 0 w 467"/>
                  <a:gd name="T77" fmla="*/ 0 h 384"/>
                  <a:gd name="T78" fmla="*/ 0 w 467"/>
                  <a:gd name="T79" fmla="*/ 0 h 384"/>
                  <a:gd name="T80" fmla="*/ 0 w 467"/>
                  <a:gd name="T81" fmla="*/ 0 h 384"/>
                  <a:gd name="T82" fmla="*/ 0 w 467"/>
                  <a:gd name="T83" fmla="*/ 0 h 384"/>
                  <a:gd name="T84" fmla="*/ 0 w 467"/>
                  <a:gd name="T85" fmla="*/ 0 h 384"/>
                  <a:gd name="T86" fmla="*/ 0 w 467"/>
                  <a:gd name="T87" fmla="*/ 0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7"/>
                  <a:gd name="T133" fmla="*/ 0 h 384"/>
                  <a:gd name="T134" fmla="*/ 467 w 467"/>
                  <a:gd name="T135" fmla="*/ 384 h 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7" h="384">
                    <a:moveTo>
                      <a:pt x="467" y="108"/>
                    </a:moveTo>
                    <a:lnTo>
                      <a:pt x="383" y="384"/>
                    </a:lnTo>
                    <a:lnTo>
                      <a:pt x="399" y="349"/>
                    </a:lnTo>
                    <a:lnTo>
                      <a:pt x="408" y="317"/>
                    </a:lnTo>
                    <a:lnTo>
                      <a:pt x="414" y="289"/>
                    </a:lnTo>
                    <a:lnTo>
                      <a:pt x="417" y="264"/>
                    </a:lnTo>
                    <a:lnTo>
                      <a:pt x="416" y="241"/>
                    </a:lnTo>
                    <a:lnTo>
                      <a:pt x="413" y="223"/>
                    </a:lnTo>
                    <a:lnTo>
                      <a:pt x="411" y="209"/>
                    </a:lnTo>
                    <a:lnTo>
                      <a:pt x="407" y="198"/>
                    </a:lnTo>
                    <a:lnTo>
                      <a:pt x="405" y="192"/>
                    </a:lnTo>
                    <a:lnTo>
                      <a:pt x="404" y="190"/>
                    </a:lnTo>
                    <a:lnTo>
                      <a:pt x="393" y="196"/>
                    </a:lnTo>
                    <a:lnTo>
                      <a:pt x="383" y="207"/>
                    </a:lnTo>
                    <a:lnTo>
                      <a:pt x="374" y="222"/>
                    </a:lnTo>
                    <a:lnTo>
                      <a:pt x="364" y="241"/>
                    </a:lnTo>
                    <a:lnTo>
                      <a:pt x="356" y="260"/>
                    </a:lnTo>
                    <a:lnTo>
                      <a:pt x="350" y="280"/>
                    </a:lnTo>
                    <a:lnTo>
                      <a:pt x="344" y="297"/>
                    </a:lnTo>
                    <a:lnTo>
                      <a:pt x="339" y="312"/>
                    </a:lnTo>
                    <a:lnTo>
                      <a:pt x="337" y="322"/>
                    </a:lnTo>
                    <a:lnTo>
                      <a:pt x="336" y="326"/>
                    </a:lnTo>
                    <a:lnTo>
                      <a:pt x="350" y="279"/>
                    </a:lnTo>
                    <a:lnTo>
                      <a:pt x="358" y="242"/>
                    </a:lnTo>
                    <a:lnTo>
                      <a:pt x="362" y="215"/>
                    </a:lnTo>
                    <a:lnTo>
                      <a:pt x="360" y="195"/>
                    </a:lnTo>
                    <a:lnTo>
                      <a:pt x="356" y="183"/>
                    </a:lnTo>
                    <a:lnTo>
                      <a:pt x="350" y="175"/>
                    </a:lnTo>
                    <a:lnTo>
                      <a:pt x="343" y="171"/>
                    </a:lnTo>
                    <a:lnTo>
                      <a:pt x="337" y="170"/>
                    </a:lnTo>
                    <a:lnTo>
                      <a:pt x="332" y="170"/>
                    </a:lnTo>
                    <a:lnTo>
                      <a:pt x="331" y="171"/>
                    </a:lnTo>
                    <a:lnTo>
                      <a:pt x="319" y="176"/>
                    </a:lnTo>
                    <a:lnTo>
                      <a:pt x="307" y="184"/>
                    </a:lnTo>
                    <a:lnTo>
                      <a:pt x="294" y="197"/>
                    </a:lnTo>
                    <a:lnTo>
                      <a:pt x="281" y="213"/>
                    </a:lnTo>
                    <a:lnTo>
                      <a:pt x="268" y="228"/>
                    </a:lnTo>
                    <a:lnTo>
                      <a:pt x="257" y="244"/>
                    </a:lnTo>
                    <a:lnTo>
                      <a:pt x="246" y="258"/>
                    </a:lnTo>
                    <a:lnTo>
                      <a:pt x="239" y="270"/>
                    </a:lnTo>
                    <a:lnTo>
                      <a:pt x="234" y="278"/>
                    </a:lnTo>
                    <a:lnTo>
                      <a:pt x="232" y="280"/>
                    </a:lnTo>
                    <a:lnTo>
                      <a:pt x="276" y="205"/>
                    </a:lnTo>
                    <a:lnTo>
                      <a:pt x="288" y="184"/>
                    </a:lnTo>
                    <a:lnTo>
                      <a:pt x="293" y="169"/>
                    </a:lnTo>
                    <a:lnTo>
                      <a:pt x="292" y="158"/>
                    </a:lnTo>
                    <a:lnTo>
                      <a:pt x="286" y="151"/>
                    </a:lnTo>
                    <a:lnTo>
                      <a:pt x="277" y="147"/>
                    </a:lnTo>
                    <a:lnTo>
                      <a:pt x="267" y="146"/>
                    </a:lnTo>
                    <a:lnTo>
                      <a:pt x="256" y="147"/>
                    </a:lnTo>
                    <a:lnTo>
                      <a:pt x="248" y="148"/>
                    </a:lnTo>
                    <a:lnTo>
                      <a:pt x="240" y="150"/>
                    </a:lnTo>
                    <a:lnTo>
                      <a:pt x="238" y="151"/>
                    </a:lnTo>
                    <a:lnTo>
                      <a:pt x="0" y="301"/>
                    </a:lnTo>
                    <a:lnTo>
                      <a:pt x="231" y="137"/>
                    </a:lnTo>
                    <a:lnTo>
                      <a:pt x="230" y="122"/>
                    </a:lnTo>
                    <a:lnTo>
                      <a:pt x="220" y="115"/>
                    </a:lnTo>
                    <a:lnTo>
                      <a:pt x="202" y="115"/>
                    </a:lnTo>
                    <a:lnTo>
                      <a:pt x="180" y="120"/>
                    </a:lnTo>
                    <a:lnTo>
                      <a:pt x="155" y="127"/>
                    </a:lnTo>
                    <a:lnTo>
                      <a:pt x="130" y="137"/>
                    </a:lnTo>
                    <a:lnTo>
                      <a:pt x="106" y="146"/>
                    </a:lnTo>
                    <a:lnTo>
                      <a:pt x="85" y="154"/>
                    </a:lnTo>
                    <a:lnTo>
                      <a:pt x="72" y="161"/>
                    </a:lnTo>
                    <a:lnTo>
                      <a:pt x="68" y="164"/>
                    </a:lnTo>
                    <a:lnTo>
                      <a:pt x="385" y="5"/>
                    </a:lnTo>
                    <a:lnTo>
                      <a:pt x="387" y="3"/>
                    </a:lnTo>
                    <a:lnTo>
                      <a:pt x="391" y="2"/>
                    </a:lnTo>
                    <a:lnTo>
                      <a:pt x="396" y="1"/>
                    </a:lnTo>
                    <a:lnTo>
                      <a:pt x="402" y="0"/>
                    </a:lnTo>
                    <a:lnTo>
                      <a:pt x="411" y="0"/>
                    </a:lnTo>
                    <a:lnTo>
                      <a:pt x="418" y="1"/>
                    </a:lnTo>
                    <a:lnTo>
                      <a:pt x="424" y="6"/>
                    </a:lnTo>
                    <a:lnTo>
                      <a:pt x="429" y="13"/>
                    </a:lnTo>
                    <a:lnTo>
                      <a:pt x="432" y="25"/>
                    </a:lnTo>
                    <a:lnTo>
                      <a:pt x="432" y="40"/>
                    </a:lnTo>
                    <a:lnTo>
                      <a:pt x="432" y="43"/>
                    </a:lnTo>
                    <a:lnTo>
                      <a:pt x="432" y="46"/>
                    </a:lnTo>
                    <a:lnTo>
                      <a:pt x="433" y="53"/>
                    </a:lnTo>
                    <a:lnTo>
                      <a:pt x="435" y="62"/>
                    </a:lnTo>
                    <a:lnTo>
                      <a:pt x="436" y="70"/>
                    </a:lnTo>
                    <a:lnTo>
                      <a:pt x="439" y="79"/>
                    </a:lnTo>
                    <a:lnTo>
                      <a:pt x="443" y="89"/>
                    </a:lnTo>
                    <a:lnTo>
                      <a:pt x="450" y="97"/>
                    </a:lnTo>
                    <a:lnTo>
                      <a:pt x="457" y="104"/>
                    </a:lnTo>
                    <a:lnTo>
                      <a:pt x="467" y="109"/>
                    </a:lnTo>
                    <a:lnTo>
                      <a:pt x="467" y="108"/>
                    </a:lnTo>
                    <a:close/>
                  </a:path>
                </a:pathLst>
              </a:custGeom>
              <a:solidFill>
                <a:srgbClr val="FFF0F6"/>
              </a:solidFill>
              <a:ln w="9525">
                <a:noFill/>
                <a:round/>
                <a:headEnd/>
                <a:tailEnd/>
              </a:ln>
            </p:spPr>
            <p:txBody>
              <a:bodyPr/>
              <a:lstStyle/>
              <a:p>
                <a:endParaRPr lang="tr-TR"/>
              </a:p>
            </p:txBody>
          </p:sp>
          <p:sp>
            <p:nvSpPr>
              <p:cNvPr id="40050" name="Freeform 113"/>
              <p:cNvSpPr>
                <a:spLocks/>
              </p:cNvSpPr>
              <p:nvPr/>
            </p:nvSpPr>
            <p:spPr bwMode="auto">
              <a:xfrm rot="506214">
                <a:off x="4890" y="1644"/>
                <a:ext cx="144" cy="118"/>
              </a:xfrm>
              <a:custGeom>
                <a:avLst/>
                <a:gdLst>
                  <a:gd name="T0" fmla="*/ 0 w 463"/>
                  <a:gd name="T1" fmla="*/ 0 h 380"/>
                  <a:gd name="T2" fmla="*/ 0 w 463"/>
                  <a:gd name="T3" fmla="*/ 0 h 380"/>
                  <a:gd name="T4" fmla="*/ 0 w 463"/>
                  <a:gd name="T5" fmla="*/ 0 h 380"/>
                  <a:gd name="T6" fmla="*/ 0 w 463"/>
                  <a:gd name="T7" fmla="*/ 0 h 380"/>
                  <a:gd name="T8" fmla="*/ 0 w 463"/>
                  <a:gd name="T9" fmla="*/ 0 h 380"/>
                  <a:gd name="T10" fmla="*/ 0 w 463"/>
                  <a:gd name="T11" fmla="*/ 0 h 380"/>
                  <a:gd name="T12" fmla="*/ 0 w 463"/>
                  <a:gd name="T13" fmla="*/ 0 h 380"/>
                  <a:gd name="T14" fmla="*/ 0 w 463"/>
                  <a:gd name="T15" fmla="*/ 0 h 380"/>
                  <a:gd name="T16" fmla="*/ 0 w 463"/>
                  <a:gd name="T17" fmla="*/ 0 h 380"/>
                  <a:gd name="T18" fmla="*/ 0 w 463"/>
                  <a:gd name="T19" fmla="*/ 0 h 380"/>
                  <a:gd name="T20" fmla="*/ 0 w 463"/>
                  <a:gd name="T21" fmla="*/ 0 h 380"/>
                  <a:gd name="T22" fmla="*/ 0 w 463"/>
                  <a:gd name="T23" fmla="*/ 0 h 380"/>
                  <a:gd name="T24" fmla="*/ 0 w 463"/>
                  <a:gd name="T25" fmla="*/ 0 h 380"/>
                  <a:gd name="T26" fmla="*/ 0 w 463"/>
                  <a:gd name="T27" fmla="*/ 0 h 380"/>
                  <a:gd name="T28" fmla="*/ 0 w 463"/>
                  <a:gd name="T29" fmla="*/ 0 h 380"/>
                  <a:gd name="T30" fmla="*/ 0 w 463"/>
                  <a:gd name="T31" fmla="*/ 0 h 380"/>
                  <a:gd name="T32" fmla="*/ 0 w 463"/>
                  <a:gd name="T33" fmla="*/ 0 h 380"/>
                  <a:gd name="T34" fmla="*/ 0 w 463"/>
                  <a:gd name="T35" fmla="*/ 0 h 380"/>
                  <a:gd name="T36" fmla="*/ 0 w 463"/>
                  <a:gd name="T37" fmla="*/ 0 h 380"/>
                  <a:gd name="T38" fmla="*/ 0 w 463"/>
                  <a:gd name="T39" fmla="*/ 0 h 380"/>
                  <a:gd name="T40" fmla="*/ 0 w 463"/>
                  <a:gd name="T41" fmla="*/ 0 h 380"/>
                  <a:gd name="T42" fmla="*/ 0 w 463"/>
                  <a:gd name="T43" fmla="*/ 0 h 380"/>
                  <a:gd name="T44" fmla="*/ 0 w 463"/>
                  <a:gd name="T45" fmla="*/ 0 h 380"/>
                  <a:gd name="T46" fmla="*/ 0 w 463"/>
                  <a:gd name="T47" fmla="*/ 0 h 380"/>
                  <a:gd name="T48" fmla="*/ 0 w 463"/>
                  <a:gd name="T49" fmla="*/ 0 h 380"/>
                  <a:gd name="T50" fmla="*/ 0 w 463"/>
                  <a:gd name="T51" fmla="*/ 0 h 380"/>
                  <a:gd name="T52" fmla="*/ 0 w 463"/>
                  <a:gd name="T53" fmla="*/ 0 h 380"/>
                  <a:gd name="T54" fmla="*/ 0 w 463"/>
                  <a:gd name="T55" fmla="*/ 0 h 380"/>
                  <a:gd name="T56" fmla="*/ 0 w 463"/>
                  <a:gd name="T57" fmla="*/ 0 h 380"/>
                  <a:gd name="T58" fmla="*/ 0 w 463"/>
                  <a:gd name="T59" fmla="*/ 0 h 380"/>
                  <a:gd name="T60" fmla="*/ 0 w 463"/>
                  <a:gd name="T61" fmla="*/ 0 h 380"/>
                  <a:gd name="T62" fmla="*/ 0 w 463"/>
                  <a:gd name="T63" fmla="*/ 0 h 380"/>
                  <a:gd name="T64" fmla="*/ 0 w 463"/>
                  <a:gd name="T65" fmla="*/ 0 h 380"/>
                  <a:gd name="T66" fmla="*/ 0 w 463"/>
                  <a:gd name="T67" fmla="*/ 0 h 380"/>
                  <a:gd name="T68" fmla="*/ 0 w 463"/>
                  <a:gd name="T69" fmla="*/ 0 h 380"/>
                  <a:gd name="T70" fmla="*/ 0 w 463"/>
                  <a:gd name="T71" fmla="*/ 0 h 380"/>
                  <a:gd name="T72" fmla="*/ 0 w 463"/>
                  <a:gd name="T73" fmla="*/ 0 h 380"/>
                  <a:gd name="T74" fmla="*/ 0 w 463"/>
                  <a:gd name="T75" fmla="*/ 0 h 380"/>
                  <a:gd name="T76" fmla="*/ 0 w 463"/>
                  <a:gd name="T77" fmla="*/ 0 h 380"/>
                  <a:gd name="T78" fmla="*/ 0 w 463"/>
                  <a:gd name="T79" fmla="*/ 0 h 380"/>
                  <a:gd name="T80" fmla="*/ 0 w 463"/>
                  <a:gd name="T81" fmla="*/ 0 h 380"/>
                  <a:gd name="T82" fmla="*/ 0 w 463"/>
                  <a:gd name="T83" fmla="*/ 0 h 380"/>
                  <a:gd name="T84" fmla="*/ 0 w 463"/>
                  <a:gd name="T85" fmla="*/ 0 h 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3"/>
                  <a:gd name="T130" fmla="*/ 0 h 380"/>
                  <a:gd name="T131" fmla="*/ 463 w 463"/>
                  <a:gd name="T132" fmla="*/ 380 h 3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3" h="380">
                    <a:moveTo>
                      <a:pt x="463" y="109"/>
                    </a:moveTo>
                    <a:lnTo>
                      <a:pt x="382" y="380"/>
                    </a:lnTo>
                    <a:lnTo>
                      <a:pt x="396" y="346"/>
                    </a:lnTo>
                    <a:lnTo>
                      <a:pt x="405" y="315"/>
                    </a:lnTo>
                    <a:lnTo>
                      <a:pt x="411" y="286"/>
                    </a:lnTo>
                    <a:lnTo>
                      <a:pt x="414" y="261"/>
                    </a:lnTo>
                    <a:lnTo>
                      <a:pt x="413" y="239"/>
                    </a:lnTo>
                    <a:lnTo>
                      <a:pt x="411" y="221"/>
                    </a:lnTo>
                    <a:lnTo>
                      <a:pt x="408" y="207"/>
                    </a:lnTo>
                    <a:lnTo>
                      <a:pt x="404" y="197"/>
                    </a:lnTo>
                    <a:lnTo>
                      <a:pt x="402" y="190"/>
                    </a:lnTo>
                    <a:lnTo>
                      <a:pt x="402" y="188"/>
                    </a:lnTo>
                    <a:lnTo>
                      <a:pt x="391" y="194"/>
                    </a:lnTo>
                    <a:lnTo>
                      <a:pt x="380" y="204"/>
                    </a:lnTo>
                    <a:lnTo>
                      <a:pt x="371" y="220"/>
                    </a:lnTo>
                    <a:lnTo>
                      <a:pt x="363" y="239"/>
                    </a:lnTo>
                    <a:lnTo>
                      <a:pt x="354" y="258"/>
                    </a:lnTo>
                    <a:lnTo>
                      <a:pt x="347" y="277"/>
                    </a:lnTo>
                    <a:lnTo>
                      <a:pt x="342" y="295"/>
                    </a:lnTo>
                    <a:lnTo>
                      <a:pt x="337" y="309"/>
                    </a:lnTo>
                    <a:lnTo>
                      <a:pt x="335" y="318"/>
                    </a:lnTo>
                    <a:lnTo>
                      <a:pt x="334" y="322"/>
                    </a:lnTo>
                    <a:lnTo>
                      <a:pt x="348" y="276"/>
                    </a:lnTo>
                    <a:lnTo>
                      <a:pt x="357" y="240"/>
                    </a:lnTo>
                    <a:lnTo>
                      <a:pt x="359" y="213"/>
                    </a:lnTo>
                    <a:lnTo>
                      <a:pt x="358" y="194"/>
                    </a:lnTo>
                    <a:lnTo>
                      <a:pt x="354" y="181"/>
                    </a:lnTo>
                    <a:lnTo>
                      <a:pt x="348" y="173"/>
                    </a:lnTo>
                    <a:lnTo>
                      <a:pt x="341" y="169"/>
                    </a:lnTo>
                    <a:lnTo>
                      <a:pt x="335" y="169"/>
                    </a:lnTo>
                    <a:lnTo>
                      <a:pt x="330" y="169"/>
                    </a:lnTo>
                    <a:lnTo>
                      <a:pt x="329" y="169"/>
                    </a:lnTo>
                    <a:lnTo>
                      <a:pt x="317" y="173"/>
                    </a:lnTo>
                    <a:lnTo>
                      <a:pt x="305" y="183"/>
                    </a:lnTo>
                    <a:lnTo>
                      <a:pt x="292" y="195"/>
                    </a:lnTo>
                    <a:lnTo>
                      <a:pt x="279" y="210"/>
                    </a:lnTo>
                    <a:lnTo>
                      <a:pt x="267" y="226"/>
                    </a:lnTo>
                    <a:lnTo>
                      <a:pt x="255" y="241"/>
                    </a:lnTo>
                    <a:lnTo>
                      <a:pt x="246" y="255"/>
                    </a:lnTo>
                    <a:lnTo>
                      <a:pt x="239" y="267"/>
                    </a:lnTo>
                    <a:lnTo>
                      <a:pt x="233" y="274"/>
                    </a:lnTo>
                    <a:lnTo>
                      <a:pt x="231" y="278"/>
                    </a:lnTo>
                    <a:lnTo>
                      <a:pt x="274" y="203"/>
                    </a:lnTo>
                    <a:lnTo>
                      <a:pt x="286" y="182"/>
                    </a:lnTo>
                    <a:lnTo>
                      <a:pt x="291" y="166"/>
                    </a:lnTo>
                    <a:lnTo>
                      <a:pt x="290" y="156"/>
                    </a:lnTo>
                    <a:lnTo>
                      <a:pt x="284" y="150"/>
                    </a:lnTo>
                    <a:lnTo>
                      <a:pt x="276" y="146"/>
                    </a:lnTo>
                    <a:lnTo>
                      <a:pt x="266" y="145"/>
                    </a:lnTo>
                    <a:lnTo>
                      <a:pt x="255" y="146"/>
                    </a:lnTo>
                    <a:lnTo>
                      <a:pt x="246" y="147"/>
                    </a:lnTo>
                    <a:lnTo>
                      <a:pt x="240" y="148"/>
                    </a:lnTo>
                    <a:lnTo>
                      <a:pt x="237" y="150"/>
                    </a:lnTo>
                    <a:lnTo>
                      <a:pt x="0" y="298"/>
                    </a:lnTo>
                    <a:lnTo>
                      <a:pt x="230" y="135"/>
                    </a:lnTo>
                    <a:lnTo>
                      <a:pt x="229" y="121"/>
                    </a:lnTo>
                    <a:lnTo>
                      <a:pt x="218" y="114"/>
                    </a:lnTo>
                    <a:lnTo>
                      <a:pt x="202" y="114"/>
                    </a:lnTo>
                    <a:lnTo>
                      <a:pt x="179" y="119"/>
                    </a:lnTo>
                    <a:lnTo>
                      <a:pt x="154" y="126"/>
                    </a:lnTo>
                    <a:lnTo>
                      <a:pt x="129" y="135"/>
                    </a:lnTo>
                    <a:lnTo>
                      <a:pt x="106" y="145"/>
                    </a:lnTo>
                    <a:lnTo>
                      <a:pt x="86" y="153"/>
                    </a:lnTo>
                    <a:lnTo>
                      <a:pt x="73" y="159"/>
                    </a:lnTo>
                    <a:lnTo>
                      <a:pt x="68" y="161"/>
                    </a:lnTo>
                    <a:lnTo>
                      <a:pt x="382" y="5"/>
                    </a:lnTo>
                    <a:lnTo>
                      <a:pt x="384" y="5"/>
                    </a:lnTo>
                    <a:lnTo>
                      <a:pt x="388" y="3"/>
                    </a:lnTo>
                    <a:lnTo>
                      <a:pt x="392" y="1"/>
                    </a:lnTo>
                    <a:lnTo>
                      <a:pt x="399" y="0"/>
                    </a:lnTo>
                    <a:lnTo>
                      <a:pt x="407" y="1"/>
                    </a:lnTo>
                    <a:lnTo>
                      <a:pt x="414" y="2"/>
                    </a:lnTo>
                    <a:lnTo>
                      <a:pt x="420" y="7"/>
                    </a:lnTo>
                    <a:lnTo>
                      <a:pt x="424" y="14"/>
                    </a:lnTo>
                    <a:lnTo>
                      <a:pt x="428" y="26"/>
                    </a:lnTo>
                    <a:lnTo>
                      <a:pt x="428" y="41"/>
                    </a:lnTo>
                    <a:lnTo>
                      <a:pt x="428" y="43"/>
                    </a:lnTo>
                    <a:lnTo>
                      <a:pt x="428" y="47"/>
                    </a:lnTo>
                    <a:lnTo>
                      <a:pt x="428" y="53"/>
                    </a:lnTo>
                    <a:lnTo>
                      <a:pt x="429" y="62"/>
                    </a:lnTo>
                    <a:lnTo>
                      <a:pt x="432" y="71"/>
                    </a:lnTo>
                    <a:lnTo>
                      <a:pt x="435" y="81"/>
                    </a:lnTo>
                    <a:lnTo>
                      <a:pt x="439" y="89"/>
                    </a:lnTo>
                    <a:lnTo>
                      <a:pt x="445" y="97"/>
                    </a:lnTo>
                    <a:lnTo>
                      <a:pt x="453" y="104"/>
                    </a:lnTo>
                    <a:lnTo>
                      <a:pt x="463" y="109"/>
                    </a:lnTo>
                    <a:close/>
                  </a:path>
                </a:pathLst>
              </a:custGeom>
              <a:solidFill>
                <a:srgbClr val="FFF3F8"/>
              </a:solidFill>
              <a:ln w="9525">
                <a:noFill/>
                <a:round/>
                <a:headEnd/>
                <a:tailEnd/>
              </a:ln>
            </p:spPr>
            <p:txBody>
              <a:bodyPr/>
              <a:lstStyle/>
              <a:p>
                <a:endParaRPr lang="tr-TR"/>
              </a:p>
            </p:txBody>
          </p:sp>
          <p:sp>
            <p:nvSpPr>
              <p:cNvPr id="40051" name="Freeform 114"/>
              <p:cNvSpPr>
                <a:spLocks/>
              </p:cNvSpPr>
              <p:nvPr/>
            </p:nvSpPr>
            <p:spPr bwMode="auto">
              <a:xfrm rot="506214">
                <a:off x="4892" y="1644"/>
                <a:ext cx="142" cy="117"/>
              </a:xfrm>
              <a:custGeom>
                <a:avLst/>
                <a:gdLst>
                  <a:gd name="T0" fmla="*/ 0 w 456"/>
                  <a:gd name="T1" fmla="*/ 0 h 376"/>
                  <a:gd name="T2" fmla="*/ 0 w 456"/>
                  <a:gd name="T3" fmla="*/ 0 h 376"/>
                  <a:gd name="T4" fmla="*/ 0 w 456"/>
                  <a:gd name="T5" fmla="*/ 0 h 376"/>
                  <a:gd name="T6" fmla="*/ 0 w 456"/>
                  <a:gd name="T7" fmla="*/ 0 h 376"/>
                  <a:gd name="T8" fmla="*/ 0 w 456"/>
                  <a:gd name="T9" fmla="*/ 0 h 376"/>
                  <a:gd name="T10" fmla="*/ 0 w 456"/>
                  <a:gd name="T11" fmla="*/ 0 h 376"/>
                  <a:gd name="T12" fmla="*/ 0 w 456"/>
                  <a:gd name="T13" fmla="*/ 0 h 376"/>
                  <a:gd name="T14" fmla="*/ 0 w 456"/>
                  <a:gd name="T15" fmla="*/ 0 h 376"/>
                  <a:gd name="T16" fmla="*/ 0 w 456"/>
                  <a:gd name="T17" fmla="*/ 0 h 376"/>
                  <a:gd name="T18" fmla="*/ 0 w 456"/>
                  <a:gd name="T19" fmla="*/ 0 h 376"/>
                  <a:gd name="T20" fmla="*/ 0 w 456"/>
                  <a:gd name="T21" fmla="*/ 0 h 376"/>
                  <a:gd name="T22" fmla="*/ 0 w 456"/>
                  <a:gd name="T23" fmla="*/ 0 h 376"/>
                  <a:gd name="T24" fmla="*/ 0 w 456"/>
                  <a:gd name="T25" fmla="*/ 0 h 376"/>
                  <a:gd name="T26" fmla="*/ 0 w 456"/>
                  <a:gd name="T27" fmla="*/ 0 h 376"/>
                  <a:gd name="T28" fmla="*/ 0 w 456"/>
                  <a:gd name="T29" fmla="*/ 0 h 376"/>
                  <a:gd name="T30" fmla="*/ 0 w 456"/>
                  <a:gd name="T31" fmla="*/ 0 h 376"/>
                  <a:gd name="T32" fmla="*/ 0 w 456"/>
                  <a:gd name="T33" fmla="*/ 0 h 376"/>
                  <a:gd name="T34" fmla="*/ 0 w 456"/>
                  <a:gd name="T35" fmla="*/ 0 h 376"/>
                  <a:gd name="T36" fmla="*/ 0 w 456"/>
                  <a:gd name="T37" fmla="*/ 0 h 376"/>
                  <a:gd name="T38" fmla="*/ 0 w 456"/>
                  <a:gd name="T39" fmla="*/ 0 h 376"/>
                  <a:gd name="T40" fmla="*/ 0 w 456"/>
                  <a:gd name="T41" fmla="*/ 0 h 376"/>
                  <a:gd name="T42" fmla="*/ 0 w 456"/>
                  <a:gd name="T43" fmla="*/ 0 h 376"/>
                  <a:gd name="T44" fmla="*/ 0 w 456"/>
                  <a:gd name="T45" fmla="*/ 0 h 376"/>
                  <a:gd name="T46" fmla="*/ 0 w 456"/>
                  <a:gd name="T47" fmla="*/ 0 h 376"/>
                  <a:gd name="T48" fmla="*/ 0 w 456"/>
                  <a:gd name="T49" fmla="*/ 0 h 376"/>
                  <a:gd name="T50" fmla="*/ 0 w 456"/>
                  <a:gd name="T51" fmla="*/ 0 h 376"/>
                  <a:gd name="T52" fmla="*/ 0 w 456"/>
                  <a:gd name="T53" fmla="*/ 0 h 376"/>
                  <a:gd name="T54" fmla="*/ 0 w 456"/>
                  <a:gd name="T55" fmla="*/ 0 h 376"/>
                  <a:gd name="T56" fmla="*/ 0 w 456"/>
                  <a:gd name="T57" fmla="*/ 0 h 376"/>
                  <a:gd name="T58" fmla="*/ 0 w 456"/>
                  <a:gd name="T59" fmla="*/ 0 h 376"/>
                  <a:gd name="T60" fmla="*/ 0 w 456"/>
                  <a:gd name="T61" fmla="*/ 0 h 376"/>
                  <a:gd name="T62" fmla="*/ 0 w 456"/>
                  <a:gd name="T63" fmla="*/ 0 h 376"/>
                  <a:gd name="T64" fmla="*/ 0 w 456"/>
                  <a:gd name="T65" fmla="*/ 0 h 376"/>
                  <a:gd name="T66" fmla="*/ 0 w 456"/>
                  <a:gd name="T67" fmla="*/ 0 h 376"/>
                  <a:gd name="T68" fmla="*/ 0 w 456"/>
                  <a:gd name="T69" fmla="*/ 0 h 376"/>
                  <a:gd name="T70" fmla="*/ 0 w 456"/>
                  <a:gd name="T71" fmla="*/ 0 h 376"/>
                  <a:gd name="T72" fmla="*/ 0 w 456"/>
                  <a:gd name="T73" fmla="*/ 0 h 376"/>
                  <a:gd name="T74" fmla="*/ 0 w 456"/>
                  <a:gd name="T75" fmla="*/ 0 h 376"/>
                  <a:gd name="T76" fmla="*/ 0 w 456"/>
                  <a:gd name="T77" fmla="*/ 0 h 376"/>
                  <a:gd name="T78" fmla="*/ 0 w 456"/>
                  <a:gd name="T79" fmla="*/ 0 h 376"/>
                  <a:gd name="T80" fmla="*/ 0 w 456"/>
                  <a:gd name="T81" fmla="*/ 0 h 376"/>
                  <a:gd name="T82" fmla="*/ 0 w 456"/>
                  <a:gd name="T83" fmla="*/ 0 h 376"/>
                  <a:gd name="T84" fmla="*/ 0 w 456"/>
                  <a:gd name="T85" fmla="*/ 0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6"/>
                  <a:gd name="T130" fmla="*/ 0 h 376"/>
                  <a:gd name="T131" fmla="*/ 456 w 456"/>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6" h="376">
                    <a:moveTo>
                      <a:pt x="456" y="108"/>
                    </a:moveTo>
                    <a:lnTo>
                      <a:pt x="377" y="376"/>
                    </a:lnTo>
                    <a:lnTo>
                      <a:pt x="391" y="341"/>
                    </a:lnTo>
                    <a:lnTo>
                      <a:pt x="402" y="310"/>
                    </a:lnTo>
                    <a:lnTo>
                      <a:pt x="406" y="282"/>
                    </a:lnTo>
                    <a:lnTo>
                      <a:pt x="409" y="257"/>
                    </a:lnTo>
                    <a:lnTo>
                      <a:pt x="409" y="235"/>
                    </a:lnTo>
                    <a:lnTo>
                      <a:pt x="406" y="218"/>
                    </a:lnTo>
                    <a:lnTo>
                      <a:pt x="403" y="203"/>
                    </a:lnTo>
                    <a:lnTo>
                      <a:pt x="400" y="194"/>
                    </a:lnTo>
                    <a:lnTo>
                      <a:pt x="398" y="188"/>
                    </a:lnTo>
                    <a:lnTo>
                      <a:pt x="397" y="185"/>
                    </a:lnTo>
                    <a:lnTo>
                      <a:pt x="386" y="190"/>
                    </a:lnTo>
                    <a:lnTo>
                      <a:pt x="377" y="201"/>
                    </a:lnTo>
                    <a:lnTo>
                      <a:pt x="367" y="216"/>
                    </a:lnTo>
                    <a:lnTo>
                      <a:pt x="358" y="235"/>
                    </a:lnTo>
                    <a:lnTo>
                      <a:pt x="350" y="254"/>
                    </a:lnTo>
                    <a:lnTo>
                      <a:pt x="343" y="273"/>
                    </a:lnTo>
                    <a:lnTo>
                      <a:pt x="337" y="291"/>
                    </a:lnTo>
                    <a:lnTo>
                      <a:pt x="334" y="306"/>
                    </a:lnTo>
                    <a:lnTo>
                      <a:pt x="331" y="315"/>
                    </a:lnTo>
                    <a:lnTo>
                      <a:pt x="330" y="319"/>
                    </a:lnTo>
                    <a:lnTo>
                      <a:pt x="344" y="272"/>
                    </a:lnTo>
                    <a:lnTo>
                      <a:pt x="352" y="237"/>
                    </a:lnTo>
                    <a:lnTo>
                      <a:pt x="355" y="209"/>
                    </a:lnTo>
                    <a:lnTo>
                      <a:pt x="354" y="190"/>
                    </a:lnTo>
                    <a:lnTo>
                      <a:pt x="349" y="177"/>
                    </a:lnTo>
                    <a:lnTo>
                      <a:pt x="343" y="170"/>
                    </a:lnTo>
                    <a:lnTo>
                      <a:pt x="337" y="166"/>
                    </a:lnTo>
                    <a:lnTo>
                      <a:pt x="331" y="165"/>
                    </a:lnTo>
                    <a:lnTo>
                      <a:pt x="327" y="165"/>
                    </a:lnTo>
                    <a:lnTo>
                      <a:pt x="325" y="166"/>
                    </a:lnTo>
                    <a:lnTo>
                      <a:pt x="313" y="171"/>
                    </a:lnTo>
                    <a:lnTo>
                      <a:pt x="301" y="180"/>
                    </a:lnTo>
                    <a:lnTo>
                      <a:pt x="288" y="193"/>
                    </a:lnTo>
                    <a:lnTo>
                      <a:pt x="275" y="207"/>
                    </a:lnTo>
                    <a:lnTo>
                      <a:pt x="263" y="222"/>
                    </a:lnTo>
                    <a:lnTo>
                      <a:pt x="253" y="238"/>
                    </a:lnTo>
                    <a:lnTo>
                      <a:pt x="243" y="252"/>
                    </a:lnTo>
                    <a:lnTo>
                      <a:pt x="235" y="263"/>
                    </a:lnTo>
                    <a:lnTo>
                      <a:pt x="230" y="271"/>
                    </a:lnTo>
                    <a:lnTo>
                      <a:pt x="229" y="273"/>
                    </a:lnTo>
                    <a:lnTo>
                      <a:pt x="272" y="201"/>
                    </a:lnTo>
                    <a:lnTo>
                      <a:pt x="282" y="180"/>
                    </a:lnTo>
                    <a:lnTo>
                      <a:pt x="287" y="164"/>
                    </a:lnTo>
                    <a:lnTo>
                      <a:pt x="286" y="153"/>
                    </a:lnTo>
                    <a:lnTo>
                      <a:pt x="281" y="147"/>
                    </a:lnTo>
                    <a:lnTo>
                      <a:pt x="272" y="144"/>
                    </a:lnTo>
                    <a:lnTo>
                      <a:pt x="262" y="143"/>
                    </a:lnTo>
                    <a:lnTo>
                      <a:pt x="251" y="143"/>
                    </a:lnTo>
                    <a:lnTo>
                      <a:pt x="243" y="145"/>
                    </a:lnTo>
                    <a:lnTo>
                      <a:pt x="236" y="146"/>
                    </a:lnTo>
                    <a:lnTo>
                      <a:pt x="234" y="146"/>
                    </a:lnTo>
                    <a:lnTo>
                      <a:pt x="0" y="294"/>
                    </a:lnTo>
                    <a:lnTo>
                      <a:pt x="228" y="132"/>
                    </a:lnTo>
                    <a:lnTo>
                      <a:pt x="226" y="119"/>
                    </a:lnTo>
                    <a:lnTo>
                      <a:pt x="216" y="112"/>
                    </a:lnTo>
                    <a:lnTo>
                      <a:pt x="199" y="112"/>
                    </a:lnTo>
                    <a:lnTo>
                      <a:pt x="176" y="117"/>
                    </a:lnTo>
                    <a:lnTo>
                      <a:pt x="153" y="124"/>
                    </a:lnTo>
                    <a:lnTo>
                      <a:pt x="128" y="133"/>
                    </a:lnTo>
                    <a:lnTo>
                      <a:pt x="105" y="143"/>
                    </a:lnTo>
                    <a:lnTo>
                      <a:pt x="85" y="151"/>
                    </a:lnTo>
                    <a:lnTo>
                      <a:pt x="72" y="157"/>
                    </a:lnTo>
                    <a:lnTo>
                      <a:pt x="67" y="159"/>
                    </a:lnTo>
                    <a:lnTo>
                      <a:pt x="377" y="5"/>
                    </a:lnTo>
                    <a:lnTo>
                      <a:pt x="379" y="5"/>
                    </a:lnTo>
                    <a:lnTo>
                      <a:pt x="383" y="4"/>
                    </a:lnTo>
                    <a:lnTo>
                      <a:pt x="387" y="1"/>
                    </a:lnTo>
                    <a:lnTo>
                      <a:pt x="394" y="0"/>
                    </a:lnTo>
                    <a:lnTo>
                      <a:pt x="400" y="0"/>
                    </a:lnTo>
                    <a:lnTo>
                      <a:pt x="408" y="2"/>
                    </a:lnTo>
                    <a:lnTo>
                      <a:pt x="414" y="7"/>
                    </a:lnTo>
                    <a:lnTo>
                      <a:pt x="418" y="14"/>
                    </a:lnTo>
                    <a:lnTo>
                      <a:pt x="421" y="25"/>
                    </a:lnTo>
                    <a:lnTo>
                      <a:pt x="422" y="40"/>
                    </a:lnTo>
                    <a:lnTo>
                      <a:pt x="422" y="43"/>
                    </a:lnTo>
                    <a:lnTo>
                      <a:pt x="422" y="46"/>
                    </a:lnTo>
                    <a:lnTo>
                      <a:pt x="422" y="54"/>
                    </a:lnTo>
                    <a:lnTo>
                      <a:pt x="423" y="62"/>
                    </a:lnTo>
                    <a:lnTo>
                      <a:pt x="425" y="70"/>
                    </a:lnTo>
                    <a:lnTo>
                      <a:pt x="429" y="80"/>
                    </a:lnTo>
                    <a:lnTo>
                      <a:pt x="433" y="89"/>
                    </a:lnTo>
                    <a:lnTo>
                      <a:pt x="439" y="97"/>
                    </a:lnTo>
                    <a:lnTo>
                      <a:pt x="447" y="103"/>
                    </a:lnTo>
                    <a:lnTo>
                      <a:pt x="456" y="108"/>
                    </a:lnTo>
                    <a:close/>
                  </a:path>
                </a:pathLst>
              </a:custGeom>
              <a:solidFill>
                <a:srgbClr val="FFF6FA"/>
              </a:solidFill>
              <a:ln w="9525">
                <a:noFill/>
                <a:round/>
                <a:headEnd/>
                <a:tailEnd/>
              </a:ln>
            </p:spPr>
            <p:txBody>
              <a:bodyPr/>
              <a:lstStyle/>
              <a:p>
                <a:endParaRPr lang="tr-TR"/>
              </a:p>
            </p:txBody>
          </p:sp>
          <p:sp>
            <p:nvSpPr>
              <p:cNvPr id="40052" name="Freeform 115"/>
              <p:cNvSpPr>
                <a:spLocks/>
              </p:cNvSpPr>
              <p:nvPr/>
            </p:nvSpPr>
            <p:spPr bwMode="auto">
              <a:xfrm rot="506214">
                <a:off x="4892" y="1644"/>
                <a:ext cx="142" cy="116"/>
              </a:xfrm>
              <a:custGeom>
                <a:avLst/>
                <a:gdLst>
                  <a:gd name="T0" fmla="*/ 0 w 451"/>
                  <a:gd name="T1" fmla="*/ 0 h 371"/>
                  <a:gd name="T2" fmla="*/ 0 w 451"/>
                  <a:gd name="T3" fmla="*/ 0 h 371"/>
                  <a:gd name="T4" fmla="*/ 0 w 451"/>
                  <a:gd name="T5" fmla="*/ 0 h 371"/>
                  <a:gd name="T6" fmla="*/ 0 w 451"/>
                  <a:gd name="T7" fmla="*/ 0 h 371"/>
                  <a:gd name="T8" fmla="*/ 0 w 451"/>
                  <a:gd name="T9" fmla="*/ 0 h 371"/>
                  <a:gd name="T10" fmla="*/ 0 w 451"/>
                  <a:gd name="T11" fmla="*/ 0 h 371"/>
                  <a:gd name="T12" fmla="*/ 0 w 451"/>
                  <a:gd name="T13" fmla="*/ 0 h 371"/>
                  <a:gd name="T14" fmla="*/ 0 w 451"/>
                  <a:gd name="T15" fmla="*/ 0 h 371"/>
                  <a:gd name="T16" fmla="*/ 0 w 451"/>
                  <a:gd name="T17" fmla="*/ 0 h 371"/>
                  <a:gd name="T18" fmla="*/ 0 w 451"/>
                  <a:gd name="T19" fmla="*/ 0 h 371"/>
                  <a:gd name="T20" fmla="*/ 0 w 451"/>
                  <a:gd name="T21" fmla="*/ 0 h 371"/>
                  <a:gd name="T22" fmla="*/ 0 w 451"/>
                  <a:gd name="T23" fmla="*/ 0 h 371"/>
                  <a:gd name="T24" fmla="*/ 0 w 451"/>
                  <a:gd name="T25" fmla="*/ 0 h 371"/>
                  <a:gd name="T26" fmla="*/ 0 w 451"/>
                  <a:gd name="T27" fmla="*/ 0 h 371"/>
                  <a:gd name="T28" fmla="*/ 0 w 451"/>
                  <a:gd name="T29" fmla="*/ 0 h 371"/>
                  <a:gd name="T30" fmla="*/ 0 w 451"/>
                  <a:gd name="T31" fmla="*/ 0 h 371"/>
                  <a:gd name="T32" fmla="*/ 0 w 451"/>
                  <a:gd name="T33" fmla="*/ 0 h 371"/>
                  <a:gd name="T34" fmla="*/ 0 w 451"/>
                  <a:gd name="T35" fmla="*/ 0 h 371"/>
                  <a:gd name="T36" fmla="*/ 0 w 451"/>
                  <a:gd name="T37" fmla="*/ 0 h 371"/>
                  <a:gd name="T38" fmla="*/ 0 w 451"/>
                  <a:gd name="T39" fmla="*/ 0 h 371"/>
                  <a:gd name="T40" fmla="*/ 0 w 451"/>
                  <a:gd name="T41" fmla="*/ 0 h 371"/>
                  <a:gd name="T42" fmla="*/ 0 w 451"/>
                  <a:gd name="T43" fmla="*/ 0 h 371"/>
                  <a:gd name="T44" fmla="*/ 0 w 451"/>
                  <a:gd name="T45" fmla="*/ 0 h 371"/>
                  <a:gd name="T46" fmla="*/ 0 w 451"/>
                  <a:gd name="T47" fmla="*/ 0 h 371"/>
                  <a:gd name="T48" fmla="*/ 0 w 451"/>
                  <a:gd name="T49" fmla="*/ 0 h 371"/>
                  <a:gd name="T50" fmla="*/ 0 w 451"/>
                  <a:gd name="T51" fmla="*/ 0 h 371"/>
                  <a:gd name="T52" fmla="*/ 0 w 451"/>
                  <a:gd name="T53" fmla="*/ 0 h 371"/>
                  <a:gd name="T54" fmla="*/ 0 w 451"/>
                  <a:gd name="T55" fmla="*/ 0 h 371"/>
                  <a:gd name="T56" fmla="*/ 0 w 451"/>
                  <a:gd name="T57" fmla="*/ 0 h 371"/>
                  <a:gd name="T58" fmla="*/ 0 w 451"/>
                  <a:gd name="T59" fmla="*/ 0 h 371"/>
                  <a:gd name="T60" fmla="*/ 0 w 451"/>
                  <a:gd name="T61" fmla="*/ 0 h 371"/>
                  <a:gd name="T62" fmla="*/ 0 w 451"/>
                  <a:gd name="T63" fmla="*/ 0 h 371"/>
                  <a:gd name="T64" fmla="*/ 0 w 451"/>
                  <a:gd name="T65" fmla="*/ 0 h 371"/>
                  <a:gd name="T66" fmla="*/ 0 w 451"/>
                  <a:gd name="T67" fmla="*/ 0 h 371"/>
                  <a:gd name="T68" fmla="*/ 0 w 451"/>
                  <a:gd name="T69" fmla="*/ 0 h 371"/>
                  <a:gd name="T70" fmla="*/ 0 w 451"/>
                  <a:gd name="T71" fmla="*/ 0 h 371"/>
                  <a:gd name="T72" fmla="*/ 0 w 451"/>
                  <a:gd name="T73" fmla="*/ 0 h 371"/>
                  <a:gd name="T74" fmla="*/ 0 w 451"/>
                  <a:gd name="T75" fmla="*/ 0 h 371"/>
                  <a:gd name="T76" fmla="*/ 0 w 451"/>
                  <a:gd name="T77" fmla="*/ 0 h 371"/>
                  <a:gd name="T78" fmla="*/ 0 w 451"/>
                  <a:gd name="T79" fmla="*/ 0 h 371"/>
                  <a:gd name="T80" fmla="*/ 0 w 451"/>
                  <a:gd name="T81" fmla="*/ 0 h 371"/>
                  <a:gd name="T82" fmla="*/ 0 w 451"/>
                  <a:gd name="T83" fmla="*/ 0 h 371"/>
                  <a:gd name="T84" fmla="*/ 0 w 451"/>
                  <a:gd name="T85" fmla="*/ 0 h 371"/>
                  <a:gd name="T86" fmla="*/ 0 w 451"/>
                  <a:gd name="T87" fmla="*/ 0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1"/>
                  <a:gd name="T133" fmla="*/ 0 h 371"/>
                  <a:gd name="T134" fmla="*/ 451 w 451"/>
                  <a:gd name="T135" fmla="*/ 371 h 3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1" h="371">
                    <a:moveTo>
                      <a:pt x="450" y="107"/>
                    </a:moveTo>
                    <a:lnTo>
                      <a:pt x="374" y="371"/>
                    </a:lnTo>
                    <a:lnTo>
                      <a:pt x="388" y="337"/>
                    </a:lnTo>
                    <a:lnTo>
                      <a:pt x="398" y="306"/>
                    </a:lnTo>
                    <a:lnTo>
                      <a:pt x="402" y="278"/>
                    </a:lnTo>
                    <a:lnTo>
                      <a:pt x="405" y="253"/>
                    </a:lnTo>
                    <a:lnTo>
                      <a:pt x="405" y="232"/>
                    </a:lnTo>
                    <a:lnTo>
                      <a:pt x="402" y="214"/>
                    </a:lnTo>
                    <a:lnTo>
                      <a:pt x="400" y="201"/>
                    </a:lnTo>
                    <a:lnTo>
                      <a:pt x="396" y="190"/>
                    </a:lnTo>
                    <a:lnTo>
                      <a:pt x="394" y="184"/>
                    </a:lnTo>
                    <a:lnTo>
                      <a:pt x="393" y="182"/>
                    </a:lnTo>
                    <a:lnTo>
                      <a:pt x="382" y="188"/>
                    </a:lnTo>
                    <a:lnTo>
                      <a:pt x="373" y="199"/>
                    </a:lnTo>
                    <a:lnTo>
                      <a:pt x="363" y="213"/>
                    </a:lnTo>
                    <a:lnTo>
                      <a:pt x="355" y="231"/>
                    </a:lnTo>
                    <a:lnTo>
                      <a:pt x="346" y="251"/>
                    </a:lnTo>
                    <a:lnTo>
                      <a:pt x="340" y="270"/>
                    </a:lnTo>
                    <a:lnTo>
                      <a:pt x="334" y="287"/>
                    </a:lnTo>
                    <a:lnTo>
                      <a:pt x="331" y="301"/>
                    </a:lnTo>
                    <a:lnTo>
                      <a:pt x="327" y="310"/>
                    </a:lnTo>
                    <a:lnTo>
                      <a:pt x="327" y="314"/>
                    </a:lnTo>
                    <a:lnTo>
                      <a:pt x="340" y="269"/>
                    </a:lnTo>
                    <a:lnTo>
                      <a:pt x="349" y="233"/>
                    </a:lnTo>
                    <a:lnTo>
                      <a:pt x="351" y="206"/>
                    </a:lnTo>
                    <a:lnTo>
                      <a:pt x="350" y="187"/>
                    </a:lnTo>
                    <a:lnTo>
                      <a:pt x="346" y="175"/>
                    </a:lnTo>
                    <a:lnTo>
                      <a:pt x="340" y="168"/>
                    </a:lnTo>
                    <a:lnTo>
                      <a:pt x="334" y="164"/>
                    </a:lnTo>
                    <a:lnTo>
                      <a:pt x="328" y="163"/>
                    </a:lnTo>
                    <a:lnTo>
                      <a:pt x="324" y="163"/>
                    </a:lnTo>
                    <a:lnTo>
                      <a:pt x="323" y="163"/>
                    </a:lnTo>
                    <a:lnTo>
                      <a:pt x="311" y="168"/>
                    </a:lnTo>
                    <a:lnTo>
                      <a:pt x="299" y="177"/>
                    </a:lnTo>
                    <a:lnTo>
                      <a:pt x="286" y="189"/>
                    </a:lnTo>
                    <a:lnTo>
                      <a:pt x="274" y="203"/>
                    </a:lnTo>
                    <a:lnTo>
                      <a:pt x="261" y="219"/>
                    </a:lnTo>
                    <a:lnTo>
                      <a:pt x="250" y="234"/>
                    </a:lnTo>
                    <a:lnTo>
                      <a:pt x="240" y="249"/>
                    </a:lnTo>
                    <a:lnTo>
                      <a:pt x="233" y="259"/>
                    </a:lnTo>
                    <a:lnTo>
                      <a:pt x="228" y="268"/>
                    </a:lnTo>
                    <a:lnTo>
                      <a:pt x="226" y="270"/>
                    </a:lnTo>
                    <a:lnTo>
                      <a:pt x="269" y="198"/>
                    </a:lnTo>
                    <a:lnTo>
                      <a:pt x="281" y="176"/>
                    </a:lnTo>
                    <a:lnTo>
                      <a:pt x="284" y="162"/>
                    </a:lnTo>
                    <a:lnTo>
                      <a:pt x="283" y="151"/>
                    </a:lnTo>
                    <a:lnTo>
                      <a:pt x="278" y="144"/>
                    </a:lnTo>
                    <a:lnTo>
                      <a:pt x="270" y="140"/>
                    </a:lnTo>
                    <a:lnTo>
                      <a:pt x="259" y="140"/>
                    </a:lnTo>
                    <a:lnTo>
                      <a:pt x="250" y="140"/>
                    </a:lnTo>
                    <a:lnTo>
                      <a:pt x="240" y="142"/>
                    </a:lnTo>
                    <a:lnTo>
                      <a:pt x="234" y="144"/>
                    </a:lnTo>
                    <a:lnTo>
                      <a:pt x="232" y="144"/>
                    </a:lnTo>
                    <a:lnTo>
                      <a:pt x="0" y="290"/>
                    </a:lnTo>
                    <a:lnTo>
                      <a:pt x="225" y="130"/>
                    </a:lnTo>
                    <a:lnTo>
                      <a:pt x="224" y="117"/>
                    </a:lnTo>
                    <a:lnTo>
                      <a:pt x="214" y="110"/>
                    </a:lnTo>
                    <a:lnTo>
                      <a:pt x="197" y="110"/>
                    </a:lnTo>
                    <a:lnTo>
                      <a:pt x="176" y="114"/>
                    </a:lnTo>
                    <a:lnTo>
                      <a:pt x="151" y="121"/>
                    </a:lnTo>
                    <a:lnTo>
                      <a:pt x="127" y="130"/>
                    </a:lnTo>
                    <a:lnTo>
                      <a:pt x="103" y="139"/>
                    </a:lnTo>
                    <a:lnTo>
                      <a:pt x="84" y="149"/>
                    </a:lnTo>
                    <a:lnTo>
                      <a:pt x="72" y="155"/>
                    </a:lnTo>
                    <a:lnTo>
                      <a:pt x="66" y="157"/>
                    </a:lnTo>
                    <a:lnTo>
                      <a:pt x="374" y="5"/>
                    </a:lnTo>
                    <a:lnTo>
                      <a:pt x="375" y="5"/>
                    </a:lnTo>
                    <a:lnTo>
                      <a:pt x="379" y="4"/>
                    </a:lnTo>
                    <a:lnTo>
                      <a:pt x="383" y="1"/>
                    </a:lnTo>
                    <a:lnTo>
                      <a:pt x="389" y="0"/>
                    </a:lnTo>
                    <a:lnTo>
                      <a:pt x="396" y="0"/>
                    </a:lnTo>
                    <a:lnTo>
                      <a:pt x="402" y="3"/>
                    </a:lnTo>
                    <a:lnTo>
                      <a:pt x="408" y="6"/>
                    </a:lnTo>
                    <a:lnTo>
                      <a:pt x="413" y="14"/>
                    </a:lnTo>
                    <a:lnTo>
                      <a:pt x="415" y="25"/>
                    </a:lnTo>
                    <a:lnTo>
                      <a:pt x="415" y="41"/>
                    </a:lnTo>
                    <a:lnTo>
                      <a:pt x="415" y="42"/>
                    </a:lnTo>
                    <a:lnTo>
                      <a:pt x="415" y="47"/>
                    </a:lnTo>
                    <a:lnTo>
                      <a:pt x="417" y="53"/>
                    </a:lnTo>
                    <a:lnTo>
                      <a:pt x="418" y="61"/>
                    </a:lnTo>
                    <a:lnTo>
                      <a:pt x="420" y="70"/>
                    </a:lnTo>
                    <a:lnTo>
                      <a:pt x="424" y="80"/>
                    </a:lnTo>
                    <a:lnTo>
                      <a:pt x="427" y="88"/>
                    </a:lnTo>
                    <a:lnTo>
                      <a:pt x="433" y="96"/>
                    </a:lnTo>
                    <a:lnTo>
                      <a:pt x="442" y="104"/>
                    </a:lnTo>
                    <a:lnTo>
                      <a:pt x="451" y="108"/>
                    </a:lnTo>
                    <a:lnTo>
                      <a:pt x="450" y="107"/>
                    </a:lnTo>
                    <a:close/>
                  </a:path>
                </a:pathLst>
              </a:custGeom>
              <a:solidFill>
                <a:srgbClr val="FFF9FB"/>
              </a:solidFill>
              <a:ln w="9525">
                <a:noFill/>
                <a:round/>
                <a:headEnd/>
                <a:tailEnd/>
              </a:ln>
            </p:spPr>
            <p:txBody>
              <a:bodyPr/>
              <a:lstStyle/>
              <a:p>
                <a:endParaRPr lang="tr-TR"/>
              </a:p>
            </p:txBody>
          </p:sp>
          <p:sp>
            <p:nvSpPr>
              <p:cNvPr id="40053" name="Freeform 116"/>
              <p:cNvSpPr>
                <a:spLocks/>
              </p:cNvSpPr>
              <p:nvPr/>
            </p:nvSpPr>
            <p:spPr bwMode="auto">
              <a:xfrm rot="506214">
                <a:off x="4894" y="1645"/>
                <a:ext cx="140" cy="114"/>
              </a:xfrm>
              <a:custGeom>
                <a:avLst/>
                <a:gdLst>
                  <a:gd name="T0" fmla="*/ 0 w 446"/>
                  <a:gd name="T1" fmla="*/ 0 h 367"/>
                  <a:gd name="T2" fmla="*/ 0 w 446"/>
                  <a:gd name="T3" fmla="*/ 0 h 367"/>
                  <a:gd name="T4" fmla="*/ 0 w 446"/>
                  <a:gd name="T5" fmla="*/ 0 h 367"/>
                  <a:gd name="T6" fmla="*/ 0 w 446"/>
                  <a:gd name="T7" fmla="*/ 0 h 367"/>
                  <a:gd name="T8" fmla="*/ 0 w 446"/>
                  <a:gd name="T9" fmla="*/ 0 h 367"/>
                  <a:gd name="T10" fmla="*/ 0 w 446"/>
                  <a:gd name="T11" fmla="*/ 0 h 367"/>
                  <a:gd name="T12" fmla="*/ 0 w 446"/>
                  <a:gd name="T13" fmla="*/ 0 h 367"/>
                  <a:gd name="T14" fmla="*/ 0 w 446"/>
                  <a:gd name="T15" fmla="*/ 0 h 367"/>
                  <a:gd name="T16" fmla="*/ 0 w 446"/>
                  <a:gd name="T17" fmla="*/ 0 h 367"/>
                  <a:gd name="T18" fmla="*/ 0 w 446"/>
                  <a:gd name="T19" fmla="*/ 0 h 367"/>
                  <a:gd name="T20" fmla="*/ 0 w 446"/>
                  <a:gd name="T21" fmla="*/ 0 h 367"/>
                  <a:gd name="T22" fmla="*/ 0 w 446"/>
                  <a:gd name="T23" fmla="*/ 0 h 367"/>
                  <a:gd name="T24" fmla="*/ 0 w 446"/>
                  <a:gd name="T25" fmla="*/ 0 h 367"/>
                  <a:gd name="T26" fmla="*/ 0 w 446"/>
                  <a:gd name="T27" fmla="*/ 0 h 367"/>
                  <a:gd name="T28" fmla="*/ 0 w 446"/>
                  <a:gd name="T29" fmla="*/ 0 h 367"/>
                  <a:gd name="T30" fmla="*/ 0 w 446"/>
                  <a:gd name="T31" fmla="*/ 0 h 367"/>
                  <a:gd name="T32" fmla="*/ 0 w 446"/>
                  <a:gd name="T33" fmla="*/ 0 h 367"/>
                  <a:gd name="T34" fmla="*/ 0 w 446"/>
                  <a:gd name="T35" fmla="*/ 0 h 367"/>
                  <a:gd name="T36" fmla="*/ 0 w 446"/>
                  <a:gd name="T37" fmla="*/ 0 h 367"/>
                  <a:gd name="T38" fmla="*/ 0 w 446"/>
                  <a:gd name="T39" fmla="*/ 0 h 367"/>
                  <a:gd name="T40" fmla="*/ 0 w 446"/>
                  <a:gd name="T41" fmla="*/ 0 h 367"/>
                  <a:gd name="T42" fmla="*/ 0 w 446"/>
                  <a:gd name="T43" fmla="*/ 0 h 367"/>
                  <a:gd name="T44" fmla="*/ 0 w 446"/>
                  <a:gd name="T45" fmla="*/ 0 h 367"/>
                  <a:gd name="T46" fmla="*/ 0 w 446"/>
                  <a:gd name="T47" fmla="*/ 0 h 367"/>
                  <a:gd name="T48" fmla="*/ 0 w 446"/>
                  <a:gd name="T49" fmla="*/ 0 h 367"/>
                  <a:gd name="T50" fmla="*/ 0 w 446"/>
                  <a:gd name="T51" fmla="*/ 0 h 367"/>
                  <a:gd name="T52" fmla="*/ 0 w 446"/>
                  <a:gd name="T53" fmla="*/ 0 h 367"/>
                  <a:gd name="T54" fmla="*/ 0 w 446"/>
                  <a:gd name="T55" fmla="*/ 0 h 367"/>
                  <a:gd name="T56" fmla="*/ 0 w 446"/>
                  <a:gd name="T57" fmla="*/ 0 h 367"/>
                  <a:gd name="T58" fmla="*/ 0 w 446"/>
                  <a:gd name="T59" fmla="*/ 0 h 367"/>
                  <a:gd name="T60" fmla="*/ 0 w 446"/>
                  <a:gd name="T61" fmla="*/ 0 h 367"/>
                  <a:gd name="T62" fmla="*/ 0 w 446"/>
                  <a:gd name="T63" fmla="*/ 0 h 367"/>
                  <a:gd name="T64" fmla="*/ 0 w 446"/>
                  <a:gd name="T65" fmla="*/ 0 h 367"/>
                  <a:gd name="T66" fmla="*/ 0 w 446"/>
                  <a:gd name="T67" fmla="*/ 0 h 367"/>
                  <a:gd name="T68" fmla="*/ 0 w 446"/>
                  <a:gd name="T69" fmla="*/ 0 h 367"/>
                  <a:gd name="T70" fmla="*/ 0 w 446"/>
                  <a:gd name="T71" fmla="*/ 0 h 367"/>
                  <a:gd name="T72" fmla="*/ 0 w 446"/>
                  <a:gd name="T73" fmla="*/ 0 h 367"/>
                  <a:gd name="T74" fmla="*/ 0 w 446"/>
                  <a:gd name="T75" fmla="*/ 0 h 367"/>
                  <a:gd name="T76" fmla="*/ 0 w 446"/>
                  <a:gd name="T77" fmla="*/ 0 h 367"/>
                  <a:gd name="T78" fmla="*/ 0 w 446"/>
                  <a:gd name="T79" fmla="*/ 0 h 367"/>
                  <a:gd name="T80" fmla="*/ 0 w 446"/>
                  <a:gd name="T81" fmla="*/ 0 h 367"/>
                  <a:gd name="T82" fmla="*/ 0 w 446"/>
                  <a:gd name="T83" fmla="*/ 0 h 367"/>
                  <a:gd name="T84" fmla="*/ 0 w 446"/>
                  <a:gd name="T85" fmla="*/ 0 h 367"/>
                  <a:gd name="T86" fmla="*/ 0 w 446"/>
                  <a:gd name="T87" fmla="*/ 0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6"/>
                  <a:gd name="T133" fmla="*/ 0 h 367"/>
                  <a:gd name="T134" fmla="*/ 446 w 446"/>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6" h="367">
                    <a:moveTo>
                      <a:pt x="445" y="107"/>
                    </a:moveTo>
                    <a:lnTo>
                      <a:pt x="370" y="367"/>
                    </a:lnTo>
                    <a:lnTo>
                      <a:pt x="384" y="332"/>
                    </a:lnTo>
                    <a:lnTo>
                      <a:pt x="394" y="302"/>
                    </a:lnTo>
                    <a:lnTo>
                      <a:pt x="400" y="274"/>
                    </a:lnTo>
                    <a:lnTo>
                      <a:pt x="401" y="250"/>
                    </a:lnTo>
                    <a:lnTo>
                      <a:pt x="401" y="229"/>
                    </a:lnTo>
                    <a:lnTo>
                      <a:pt x="398" y="212"/>
                    </a:lnTo>
                    <a:lnTo>
                      <a:pt x="396" y="198"/>
                    </a:lnTo>
                    <a:lnTo>
                      <a:pt x="392" y="187"/>
                    </a:lnTo>
                    <a:lnTo>
                      <a:pt x="390" y="181"/>
                    </a:lnTo>
                    <a:lnTo>
                      <a:pt x="389" y="180"/>
                    </a:lnTo>
                    <a:lnTo>
                      <a:pt x="379" y="185"/>
                    </a:lnTo>
                    <a:lnTo>
                      <a:pt x="370" y="195"/>
                    </a:lnTo>
                    <a:lnTo>
                      <a:pt x="360" y="211"/>
                    </a:lnTo>
                    <a:lnTo>
                      <a:pt x="352" y="227"/>
                    </a:lnTo>
                    <a:lnTo>
                      <a:pt x="344" y="246"/>
                    </a:lnTo>
                    <a:lnTo>
                      <a:pt x="336" y="265"/>
                    </a:lnTo>
                    <a:lnTo>
                      <a:pt x="332" y="283"/>
                    </a:lnTo>
                    <a:lnTo>
                      <a:pt x="327" y="296"/>
                    </a:lnTo>
                    <a:lnTo>
                      <a:pt x="324" y="306"/>
                    </a:lnTo>
                    <a:lnTo>
                      <a:pt x="323" y="309"/>
                    </a:lnTo>
                    <a:lnTo>
                      <a:pt x="338" y="264"/>
                    </a:lnTo>
                    <a:lnTo>
                      <a:pt x="346" y="230"/>
                    </a:lnTo>
                    <a:lnTo>
                      <a:pt x="348" y="204"/>
                    </a:lnTo>
                    <a:lnTo>
                      <a:pt x="347" y="185"/>
                    </a:lnTo>
                    <a:lnTo>
                      <a:pt x="344" y="172"/>
                    </a:lnTo>
                    <a:lnTo>
                      <a:pt x="338" y="164"/>
                    </a:lnTo>
                    <a:lnTo>
                      <a:pt x="332" y="161"/>
                    </a:lnTo>
                    <a:lnTo>
                      <a:pt x="326" y="160"/>
                    </a:lnTo>
                    <a:lnTo>
                      <a:pt x="321" y="161"/>
                    </a:lnTo>
                    <a:lnTo>
                      <a:pt x="319" y="161"/>
                    </a:lnTo>
                    <a:lnTo>
                      <a:pt x="308" y="166"/>
                    </a:lnTo>
                    <a:lnTo>
                      <a:pt x="296" y="174"/>
                    </a:lnTo>
                    <a:lnTo>
                      <a:pt x="283" y="186"/>
                    </a:lnTo>
                    <a:lnTo>
                      <a:pt x="271" y="200"/>
                    </a:lnTo>
                    <a:lnTo>
                      <a:pt x="259" y="216"/>
                    </a:lnTo>
                    <a:lnTo>
                      <a:pt x="248" y="231"/>
                    </a:lnTo>
                    <a:lnTo>
                      <a:pt x="239" y="245"/>
                    </a:lnTo>
                    <a:lnTo>
                      <a:pt x="230" y="256"/>
                    </a:lnTo>
                    <a:lnTo>
                      <a:pt x="226" y="263"/>
                    </a:lnTo>
                    <a:lnTo>
                      <a:pt x="224" y="267"/>
                    </a:lnTo>
                    <a:lnTo>
                      <a:pt x="266" y="194"/>
                    </a:lnTo>
                    <a:lnTo>
                      <a:pt x="278" y="174"/>
                    </a:lnTo>
                    <a:lnTo>
                      <a:pt x="283" y="158"/>
                    </a:lnTo>
                    <a:lnTo>
                      <a:pt x="282" y="148"/>
                    </a:lnTo>
                    <a:lnTo>
                      <a:pt x="276" y="142"/>
                    </a:lnTo>
                    <a:lnTo>
                      <a:pt x="267" y="138"/>
                    </a:lnTo>
                    <a:lnTo>
                      <a:pt x="258" y="137"/>
                    </a:lnTo>
                    <a:lnTo>
                      <a:pt x="247" y="138"/>
                    </a:lnTo>
                    <a:lnTo>
                      <a:pt x="239" y="139"/>
                    </a:lnTo>
                    <a:lnTo>
                      <a:pt x="233" y="141"/>
                    </a:lnTo>
                    <a:lnTo>
                      <a:pt x="230" y="142"/>
                    </a:lnTo>
                    <a:lnTo>
                      <a:pt x="0" y="286"/>
                    </a:lnTo>
                    <a:lnTo>
                      <a:pt x="223" y="128"/>
                    </a:lnTo>
                    <a:lnTo>
                      <a:pt x="222" y="115"/>
                    </a:lnTo>
                    <a:lnTo>
                      <a:pt x="212" y="107"/>
                    </a:lnTo>
                    <a:lnTo>
                      <a:pt x="196" y="107"/>
                    </a:lnTo>
                    <a:lnTo>
                      <a:pt x="174" y="112"/>
                    </a:lnTo>
                    <a:lnTo>
                      <a:pt x="151" y="119"/>
                    </a:lnTo>
                    <a:lnTo>
                      <a:pt x="125" y="128"/>
                    </a:lnTo>
                    <a:lnTo>
                      <a:pt x="103" y="137"/>
                    </a:lnTo>
                    <a:lnTo>
                      <a:pt x="85" y="145"/>
                    </a:lnTo>
                    <a:lnTo>
                      <a:pt x="72" y="151"/>
                    </a:lnTo>
                    <a:lnTo>
                      <a:pt x="67" y="154"/>
                    </a:lnTo>
                    <a:lnTo>
                      <a:pt x="370" y="5"/>
                    </a:lnTo>
                    <a:lnTo>
                      <a:pt x="371" y="5"/>
                    </a:lnTo>
                    <a:lnTo>
                      <a:pt x="375" y="3"/>
                    </a:lnTo>
                    <a:lnTo>
                      <a:pt x="379" y="2"/>
                    </a:lnTo>
                    <a:lnTo>
                      <a:pt x="385" y="0"/>
                    </a:lnTo>
                    <a:lnTo>
                      <a:pt x="391" y="0"/>
                    </a:lnTo>
                    <a:lnTo>
                      <a:pt x="398" y="3"/>
                    </a:lnTo>
                    <a:lnTo>
                      <a:pt x="403" y="6"/>
                    </a:lnTo>
                    <a:lnTo>
                      <a:pt x="408" y="13"/>
                    </a:lnTo>
                    <a:lnTo>
                      <a:pt x="410" y="25"/>
                    </a:lnTo>
                    <a:lnTo>
                      <a:pt x="410" y="40"/>
                    </a:lnTo>
                    <a:lnTo>
                      <a:pt x="410" y="42"/>
                    </a:lnTo>
                    <a:lnTo>
                      <a:pt x="410" y="46"/>
                    </a:lnTo>
                    <a:lnTo>
                      <a:pt x="411" y="53"/>
                    </a:lnTo>
                    <a:lnTo>
                      <a:pt x="413" y="61"/>
                    </a:lnTo>
                    <a:lnTo>
                      <a:pt x="415" y="69"/>
                    </a:lnTo>
                    <a:lnTo>
                      <a:pt x="419" y="79"/>
                    </a:lnTo>
                    <a:lnTo>
                      <a:pt x="422" y="88"/>
                    </a:lnTo>
                    <a:lnTo>
                      <a:pt x="428" y="97"/>
                    </a:lnTo>
                    <a:lnTo>
                      <a:pt x="436" y="103"/>
                    </a:lnTo>
                    <a:lnTo>
                      <a:pt x="446" y="107"/>
                    </a:lnTo>
                    <a:lnTo>
                      <a:pt x="445" y="107"/>
                    </a:lnTo>
                    <a:close/>
                  </a:path>
                </a:pathLst>
              </a:custGeom>
              <a:solidFill>
                <a:srgbClr val="FFFCFD"/>
              </a:solidFill>
              <a:ln w="9525">
                <a:noFill/>
                <a:round/>
                <a:headEnd/>
                <a:tailEnd/>
              </a:ln>
            </p:spPr>
            <p:txBody>
              <a:bodyPr/>
              <a:lstStyle/>
              <a:p>
                <a:endParaRPr lang="tr-TR"/>
              </a:p>
            </p:txBody>
          </p:sp>
          <p:sp>
            <p:nvSpPr>
              <p:cNvPr id="40054" name="Freeform 117"/>
              <p:cNvSpPr>
                <a:spLocks/>
              </p:cNvSpPr>
              <p:nvPr/>
            </p:nvSpPr>
            <p:spPr bwMode="auto">
              <a:xfrm rot="506214">
                <a:off x="4895" y="1645"/>
                <a:ext cx="138" cy="113"/>
              </a:xfrm>
              <a:custGeom>
                <a:avLst/>
                <a:gdLst>
                  <a:gd name="T0" fmla="*/ 0 w 441"/>
                  <a:gd name="T1" fmla="*/ 0 h 361"/>
                  <a:gd name="T2" fmla="*/ 0 w 441"/>
                  <a:gd name="T3" fmla="*/ 0 h 361"/>
                  <a:gd name="T4" fmla="*/ 0 w 441"/>
                  <a:gd name="T5" fmla="*/ 0 h 361"/>
                  <a:gd name="T6" fmla="*/ 0 w 441"/>
                  <a:gd name="T7" fmla="*/ 0 h 361"/>
                  <a:gd name="T8" fmla="*/ 0 w 441"/>
                  <a:gd name="T9" fmla="*/ 0 h 361"/>
                  <a:gd name="T10" fmla="*/ 0 w 441"/>
                  <a:gd name="T11" fmla="*/ 0 h 361"/>
                  <a:gd name="T12" fmla="*/ 0 w 441"/>
                  <a:gd name="T13" fmla="*/ 0 h 361"/>
                  <a:gd name="T14" fmla="*/ 0 w 441"/>
                  <a:gd name="T15" fmla="*/ 0 h 361"/>
                  <a:gd name="T16" fmla="*/ 0 w 441"/>
                  <a:gd name="T17" fmla="*/ 0 h 361"/>
                  <a:gd name="T18" fmla="*/ 0 w 441"/>
                  <a:gd name="T19" fmla="*/ 0 h 361"/>
                  <a:gd name="T20" fmla="*/ 0 w 441"/>
                  <a:gd name="T21" fmla="*/ 0 h 361"/>
                  <a:gd name="T22" fmla="*/ 0 w 441"/>
                  <a:gd name="T23" fmla="*/ 0 h 361"/>
                  <a:gd name="T24" fmla="*/ 0 w 441"/>
                  <a:gd name="T25" fmla="*/ 0 h 361"/>
                  <a:gd name="T26" fmla="*/ 0 w 441"/>
                  <a:gd name="T27" fmla="*/ 0 h 361"/>
                  <a:gd name="T28" fmla="*/ 0 w 441"/>
                  <a:gd name="T29" fmla="*/ 0 h 361"/>
                  <a:gd name="T30" fmla="*/ 0 w 441"/>
                  <a:gd name="T31" fmla="*/ 0 h 361"/>
                  <a:gd name="T32" fmla="*/ 0 w 441"/>
                  <a:gd name="T33" fmla="*/ 0 h 361"/>
                  <a:gd name="T34" fmla="*/ 0 w 441"/>
                  <a:gd name="T35" fmla="*/ 0 h 361"/>
                  <a:gd name="T36" fmla="*/ 0 w 441"/>
                  <a:gd name="T37" fmla="*/ 0 h 361"/>
                  <a:gd name="T38" fmla="*/ 0 w 441"/>
                  <a:gd name="T39" fmla="*/ 0 h 361"/>
                  <a:gd name="T40" fmla="*/ 0 w 441"/>
                  <a:gd name="T41" fmla="*/ 0 h 361"/>
                  <a:gd name="T42" fmla="*/ 0 w 441"/>
                  <a:gd name="T43" fmla="*/ 0 h 361"/>
                  <a:gd name="T44" fmla="*/ 0 w 441"/>
                  <a:gd name="T45" fmla="*/ 0 h 361"/>
                  <a:gd name="T46" fmla="*/ 0 w 441"/>
                  <a:gd name="T47" fmla="*/ 0 h 361"/>
                  <a:gd name="T48" fmla="*/ 0 w 441"/>
                  <a:gd name="T49" fmla="*/ 0 h 361"/>
                  <a:gd name="T50" fmla="*/ 0 w 441"/>
                  <a:gd name="T51" fmla="*/ 0 h 361"/>
                  <a:gd name="T52" fmla="*/ 0 w 441"/>
                  <a:gd name="T53" fmla="*/ 0 h 361"/>
                  <a:gd name="T54" fmla="*/ 0 w 441"/>
                  <a:gd name="T55" fmla="*/ 0 h 361"/>
                  <a:gd name="T56" fmla="*/ 0 w 441"/>
                  <a:gd name="T57" fmla="*/ 0 h 361"/>
                  <a:gd name="T58" fmla="*/ 0 w 441"/>
                  <a:gd name="T59" fmla="*/ 0 h 361"/>
                  <a:gd name="T60" fmla="*/ 0 w 441"/>
                  <a:gd name="T61" fmla="*/ 0 h 361"/>
                  <a:gd name="T62" fmla="*/ 0 w 441"/>
                  <a:gd name="T63" fmla="*/ 0 h 361"/>
                  <a:gd name="T64" fmla="*/ 0 w 441"/>
                  <a:gd name="T65" fmla="*/ 0 h 361"/>
                  <a:gd name="T66" fmla="*/ 0 w 441"/>
                  <a:gd name="T67" fmla="*/ 0 h 361"/>
                  <a:gd name="T68" fmla="*/ 0 w 441"/>
                  <a:gd name="T69" fmla="*/ 0 h 361"/>
                  <a:gd name="T70" fmla="*/ 0 w 441"/>
                  <a:gd name="T71" fmla="*/ 0 h 361"/>
                  <a:gd name="T72" fmla="*/ 0 w 441"/>
                  <a:gd name="T73" fmla="*/ 0 h 361"/>
                  <a:gd name="T74" fmla="*/ 0 w 441"/>
                  <a:gd name="T75" fmla="*/ 0 h 361"/>
                  <a:gd name="T76" fmla="*/ 0 w 441"/>
                  <a:gd name="T77" fmla="*/ 0 h 361"/>
                  <a:gd name="T78" fmla="*/ 0 w 441"/>
                  <a:gd name="T79" fmla="*/ 0 h 361"/>
                  <a:gd name="T80" fmla="*/ 0 w 441"/>
                  <a:gd name="T81" fmla="*/ 0 h 361"/>
                  <a:gd name="T82" fmla="*/ 0 w 441"/>
                  <a:gd name="T83" fmla="*/ 0 h 361"/>
                  <a:gd name="T84" fmla="*/ 0 w 441"/>
                  <a:gd name="T85" fmla="*/ 0 h 361"/>
                  <a:gd name="T86" fmla="*/ 0 w 441"/>
                  <a:gd name="T87" fmla="*/ 0 h 3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
                  <a:gd name="T133" fmla="*/ 0 h 361"/>
                  <a:gd name="T134" fmla="*/ 441 w 441"/>
                  <a:gd name="T135" fmla="*/ 361 h 3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 h="361">
                    <a:moveTo>
                      <a:pt x="440" y="105"/>
                    </a:moveTo>
                    <a:lnTo>
                      <a:pt x="367" y="361"/>
                    </a:lnTo>
                    <a:lnTo>
                      <a:pt x="380" y="328"/>
                    </a:lnTo>
                    <a:lnTo>
                      <a:pt x="390" y="297"/>
                    </a:lnTo>
                    <a:lnTo>
                      <a:pt x="396" y="269"/>
                    </a:lnTo>
                    <a:lnTo>
                      <a:pt x="398" y="246"/>
                    </a:lnTo>
                    <a:lnTo>
                      <a:pt x="397" y="224"/>
                    </a:lnTo>
                    <a:lnTo>
                      <a:pt x="396" y="208"/>
                    </a:lnTo>
                    <a:lnTo>
                      <a:pt x="392" y="193"/>
                    </a:lnTo>
                    <a:lnTo>
                      <a:pt x="390" y="184"/>
                    </a:lnTo>
                    <a:lnTo>
                      <a:pt x="387" y="178"/>
                    </a:lnTo>
                    <a:lnTo>
                      <a:pt x="386" y="176"/>
                    </a:lnTo>
                    <a:lnTo>
                      <a:pt x="375" y="180"/>
                    </a:lnTo>
                    <a:lnTo>
                      <a:pt x="366" y="191"/>
                    </a:lnTo>
                    <a:lnTo>
                      <a:pt x="356" y="206"/>
                    </a:lnTo>
                    <a:lnTo>
                      <a:pt x="348" y="223"/>
                    </a:lnTo>
                    <a:lnTo>
                      <a:pt x="341" y="242"/>
                    </a:lnTo>
                    <a:lnTo>
                      <a:pt x="334" y="261"/>
                    </a:lnTo>
                    <a:lnTo>
                      <a:pt x="329" y="278"/>
                    </a:lnTo>
                    <a:lnTo>
                      <a:pt x="324" y="292"/>
                    </a:lnTo>
                    <a:lnTo>
                      <a:pt x="322" y="302"/>
                    </a:lnTo>
                    <a:lnTo>
                      <a:pt x="320" y="305"/>
                    </a:lnTo>
                    <a:lnTo>
                      <a:pt x="335" y="260"/>
                    </a:lnTo>
                    <a:lnTo>
                      <a:pt x="342" y="225"/>
                    </a:lnTo>
                    <a:lnTo>
                      <a:pt x="346" y="199"/>
                    </a:lnTo>
                    <a:lnTo>
                      <a:pt x="344" y="180"/>
                    </a:lnTo>
                    <a:lnTo>
                      <a:pt x="340" y="168"/>
                    </a:lnTo>
                    <a:lnTo>
                      <a:pt x="335" y="161"/>
                    </a:lnTo>
                    <a:lnTo>
                      <a:pt x="328" y="158"/>
                    </a:lnTo>
                    <a:lnTo>
                      <a:pt x="322" y="156"/>
                    </a:lnTo>
                    <a:lnTo>
                      <a:pt x="318" y="156"/>
                    </a:lnTo>
                    <a:lnTo>
                      <a:pt x="316" y="156"/>
                    </a:lnTo>
                    <a:lnTo>
                      <a:pt x="305" y="161"/>
                    </a:lnTo>
                    <a:lnTo>
                      <a:pt x="293" y="171"/>
                    </a:lnTo>
                    <a:lnTo>
                      <a:pt x="281" y="183"/>
                    </a:lnTo>
                    <a:lnTo>
                      <a:pt x="268" y="197"/>
                    </a:lnTo>
                    <a:lnTo>
                      <a:pt x="256" y="211"/>
                    </a:lnTo>
                    <a:lnTo>
                      <a:pt x="245" y="227"/>
                    </a:lnTo>
                    <a:lnTo>
                      <a:pt x="236" y="240"/>
                    </a:lnTo>
                    <a:lnTo>
                      <a:pt x="229" y="252"/>
                    </a:lnTo>
                    <a:lnTo>
                      <a:pt x="224" y="259"/>
                    </a:lnTo>
                    <a:lnTo>
                      <a:pt x="223" y="261"/>
                    </a:lnTo>
                    <a:lnTo>
                      <a:pt x="264" y="190"/>
                    </a:lnTo>
                    <a:lnTo>
                      <a:pt x="275" y="170"/>
                    </a:lnTo>
                    <a:lnTo>
                      <a:pt x="280" y="155"/>
                    </a:lnTo>
                    <a:lnTo>
                      <a:pt x="279" y="145"/>
                    </a:lnTo>
                    <a:lnTo>
                      <a:pt x="273" y="139"/>
                    </a:lnTo>
                    <a:lnTo>
                      <a:pt x="264" y="135"/>
                    </a:lnTo>
                    <a:lnTo>
                      <a:pt x="255" y="134"/>
                    </a:lnTo>
                    <a:lnTo>
                      <a:pt x="245" y="135"/>
                    </a:lnTo>
                    <a:lnTo>
                      <a:pt x="236" y="136"/>
                    </a:lnTo>
                    <a:lnTo>
                      <a:pt x="230" y="137"/>
                    </a:lnTo>
                    <a:lnTo>
                      <a:pt x="228" y="139"/>
                    </a:lnTo>
                    <a:lnTo>
                      <a:pt x="0" y="281"/>
                    </a:lnTo>
                    <a:lnTo>
                      <a:pt x="222" y="124"/>
                    </a:lnTo>
                    <a:lnTo>
                      <a:pt x="220" y="111"/>
                    </a:lnTo>
                    <a:lnTo>
                      <a:pt x="211" y="104"/>
                    </a:lnTo>
                    <a:lnTo>
                      <a:pt x="194" y="104"/>
                    </a:lnTo>
                    <a:lnTo>
                      <a:pt x="173" y="109"/>
                    </a:lnTo>
                    <a:lnTo>
                      <a:pt x="149" y="116"/>
                    </a:lnTo>
                    <a:lnTo>
                      <a:pt x="125" y="124"/>
                    </a:lnTo>
                    <a:lnTo>
                      <a:pt x="102" y="134"/>
                    </a:lnTo>
                    <a:lnTo>
                      <a:pt x="85" y="142"/>
                    </a:lnTo>
                    <a:lnTo>
                      <a:pt x="71" y="148"/>
                    </a:lnTo>
                    <a:lnTo>
                      <a:pt x="67" y="151"/>
                    </a:lnTo>
                    <a:lnTo>
                      <a:pt x="366" y="4"/>
                    </a:lnTo>
                    <a:lnTo>
                      <a:pt x="367" y="3"/>
                    </a:lnTo>
                    <a:lnTo>
                      <a:pt x="371" y="2"/>
                    </a:lnTo>
                    <a:lnTo>
                      <a:pt x="375" y="1"/>
                    </a:lnTo>
                    <a:lnTo>
                      <a:pt x="380" y="0"/>
                    </a:lnTo>
                    <a:lnTo>
                      <a:pt x="387" y="0"/>
                    </a:lnTo>
                    <a:lnTo>
                      <a:pt x="393" y="2"/>
                    </a:lnTo>
                    <a:lnTo>
                      <a:pt x="398" y="6"/>
                    </a:lnTo>
                    <a:lnTo>
                      <a:pt x="403" y="13"/>
                    </a:lnTo>
                    <a:lnTo>
                      <a:pt x="405" y="23"/>
                    </a:lnTo>
                    <a:lnTo>
                      <a:pt x="405" y="39"/>
                    </a:lnTo>
                    <a:lnTo>
                      <a:pt x="405" y="40"/>
                    </a:lnTo>
                    <a:lnTo>
                      <a:pt x="405" y="45"/>
                    </a:lnTo>
                    <a:lnTo>
                      <a:pt x="406" y="51"/>
                    </a:lnTo>
                    <a:lnTo>
                      <a:pt x="407" y="59"/>
                    </a:lnTo>
                    <a:lnTo>
                      <a:pt x="410" y="69"/>
                    </a:lnTo>
                    <a:lnTo>
                      <a:pt x="412" y="78"/>
                    </a:lnTo>
                    <a:lnTo>
                      <a:pt x="417" y="86"/>
                    </a:lnTo>
                    <a:lnTo>
                      <a:pt x="423" y="95"/>
                    </a:lnTo>
                    <a:lnTo>
                      <a:pt x="431" y="102"/>
                    </a:lnTo>
                    <a:lnTo>
                      <a:pt x="441" y="105"/>
                    </a:lnTo>
                    <a:lnTo>
                      <a:pt x="440" y="105"/>
                    </a:lnTo>
                    <a:close/>
                  </a:path>
                </a:pathLst>
              </a:custGeom>
              <a:solidFill>
                <a:srgbClr val="FFFFFF"/>
              </a:solidFill>
              <a:ln w="9525">
                <a:noFill/>
                <a:round/>
                <a:headEnd/>
                <a:tailEnd/>
              </a:ln>
            </p:spPr>
            <p:txBody>
              <a:bodyPr/>
              <a:lstStyle/>
              <a:p>
                <a:endParaRPr lang="tr-TR"/>
              </a:p>
            </p:txBody>
          </p:sp>
        </p:grpSp>
      </p:grpSp>
      <p:sp>
        <p:nvSpPr>
          <p:cNvPr id="231542" name="Freeform 118"/>
          <p:cNvSpPr>
            <a:spLocks/>
          </p:cNvSpPr>
          <p:nvPr/>
        </p:nvSpPr>
        <p:spPr bwMode="auto">
          <a:xfrm>
            <a:off x="4572000" y="2714625"/>
            <a:ext cx="1770063" cy="1900238"/>
          </a:xfrm>
          <a:custGeom>
            <a:avLst/>
            <a:gdLst/>
            <a:ahLst/>
            <a:cxnLst>
              <a:cxn ang="0">
                <a:pos x="1115" y="0"/>
              </a:cxn>
              <a:cxn ang="0">
                <a:pos x="0" y="539"/>
              </a:cxn>
              <a:cxn ang="0">
                <a:pos x="754" y="740"/>
              </a:cxn>
              <a:cxn ang="0">
                <a:pos x="1061" y="1197"/>
              </a:cxn>
            </a:cxnLst>
            <a:rect l="0" t="0" r="r" b="b"/>
            <a:pathLst>
              <a:path w="1115" h="1197">
                <a:moveTo>
                  <a:pt x="1115" y="0"/>
                </a:moveTo>
                <a:cubicBezTo>
                  <a:pt x="929" y="91"/>
                  <a:pt x="60" y="416"/>
                  <a:pt x="0" y="539"/>
                </a:cubicBezTo>
                <a:cubicBezTo>
                  <a:pt x="170" y="503"/>
                  <a:pt x="603" y="593"/>
                  <a:pt x="754" y="740"/>
                </a:cubicBezTo>
                <a:cubicBezTo>
                  <a:pt x="905" y="887"/>
                  <a:pt x="997" y="1102"/>
                  <a:pt x="1061" y="1197"/>
                </a:cubicBezTo>
              </a:path>
            </a:pathLst>
          </a:custGeom>
          <a:noFill/>
          <a:ln w="57150" cap="flat" cmpd="sng">
            <a:solidFill>
              <a:srgbClr val="FFFF00"/>
            </a:solidFill>
            <a:prstDash val="solid"/>
            <a:round/>
            <a:headEnd type="triangle" w="med" len="med"/>
            <a:tailEnd type="triangle" w="med" len="med"/>
          </a:ln>
          <a:effectLst>
            <a:outerShdw dist="35921" dir="2700000" algn="ctr" rotWithShape="0">
              <a:schemeClr val="bg2">
                <a:alpha val="50000"/>
              </a:schemeClr>
            </a:outerShdw>
          </a:effectLst>
        </p:spPr>
        <p:txBody>
          <a:bodyPr>
            <a:spAutoFit/>
          </a:bodyPr>
          <a:lstStyle/>
          <a:p>
            <a:pPr eaLnBrk="0" hangingPunct="0">
              <a:defRPr/>
            </a:pPr>
            <a:endParaRPr lang="tr-TR" sz="2400">
              <a:solidFill>
                <a:srgbClr val="000000"/>
              </a:solidFill>
              <a:latin typeface="Arial" pitchFamily="34" charset="0"/>
              <a:ea typeface="MS PGothic" pitchFamily="34" charset="-128"/>
            </a:endParaRPr>
          </a:p>
        </p:txBody>
      </p:sp>
      <p:grpSp>
        <p:nvGrpSpPr>
          <p:cNvPr id="7" name="Group 119"/>
          <p:cNvGrpSpPr>
            <a:grpSpLocks/>
          </p:cNvGrpSpPr>
          <p:nvPr/>
        </p:nvGrpSpPr>
        <p:grpSpPr bwMode="auto">
          <a:xfrm>
            <a:off x="4406900" y="3716338"/>
            <a:ext cx="4052888" cy="2003425"/>
            <a:chOff x="2592" y="2359"/>
            <a:chExt cx="2553" cy="1262"/>
          </a:xfrm>
        </p:grpSpPr>
        <p:sp>
          <p:nvSpPr>
            <p:cNvPr id="39957" name="Text Box 120"/>
            <p:cNvSpPr txBox="1">
              <a:spLocks noChangeArrowheads="1"/>
            </p:cNvSpPr>
            <p:nvPr/>
          </p:nvSpPr>
          <p:spPr bwMode="auto">
            <a:xfrm>
              <a:off x="2592" y="2919"/>
              <a:ext cx="1255" cy="702"/>
            </a:xfrm>
            <a:prstGeom prst="rect">
              <a:avLst/>
            </a:prstGeom>
            <a:noFill/>
            <a:ln w="19050">
              <a:solidFill>
                <a:srgbClr val="FFFF00"/>
              </a:solidFill>
              <a:miter lim="800000"/>
              <a:headEnd/>
              <a:tailEnd/>
            </a:ln>
          </p:spPr>
          <p:txBody>
            <a:bodyPr>
              <a:spAutoFit/>
            </a:bodyPr>
            <a:lstStyle/>
            <a:p>
              <a:pPr algn="ctr" eaLnBrk="0" hangingPunct="0">
                <a:buFont typeface="Wingdings 3" pitchFamily="18" charset="2"/>
                <a:buChar char="ä"/>
              </a:pPr>
              <a:r>
                <a:rPr lang="en-US" sz="2400" b="1">
                  <a:solidFill>
                    <a:srgbClr val="FFFFFF"/>
                  </a:solidFill>
                  <a:ea typeface="MS PGothic" pitchFamily="34" charset="-128"/>
                  <a:cs typeface="Arial" pitchFamily="34" charset="0"/>
                </a:rPr>
                <a:t> Glu</a:t>
              </a:r>
              <a:r>
                <a:rPr lang="tr-TR" sz="2400" b="1">
                  <a:solidFill>
                    <a:srgbClr val="FFFFFF"/>
                  </a:solidFill>
                  <a:ea typeface="MS PGothic" pitchFamily="34" charset="-128"/>
                  <a:cs typeface="Arial" pitchFamily="34" charset="0"/>
                </a:rPr>
                <a:t>k</a:t>
              </a:r>
              <a:r>
                <a:rPr lang="en-US" sz="2400" b="1">
                  <a:solidFill>
                    <a:srgbClr val="FFFFFF"/>
                  </a:solidFill>
                  <a:ea typeface="MS PGothic" pitchFamily="34" charset="-128"/>
                  <a:cs typeface="Arial" pitchFamily="34" charset="0"/>
                </a:rPr>
                <a:t>agon </a:t>
              </a:r>
            </a:p>
            <a:p>
              <a:pPr algn="ctr" eaLnBrk="0" hangingPunct="0">
                <a:buFont typeface="Wingdings 3" pitchFamily="18" charset="2"/>
                <a:buNone/>
              </a:pPr>
              <a:r>
                <a:rPr lang="tr-TR" sz="1400" b="1">
                  <a:solidFill>
                    <a:srgbClr val="FFFFFF"/>
                  </a:solidFill>
                  <a:ea typeface="MS PGothic" pitchFamily="34" charset="-128"/>
                  <a:cs typeface="Arial" pitchFamily="34" charset="0"/>
                </a:rPr>
                <a:t>(</a:t>
              </a:r>
              <a:r>
                <a:rPr lang="en-US" sz="1400" b="1">
                  <a:solidFill>
                    <a:srgbClr val="FFFFFF"/>
                  </a:solidFill>
                  <a:ea typeface="MS PGothic" pitchFamily="34" charset="-128"/>
                  <a:cs typeface="Arial" pitchFamily="34" charset="0"/>
                </a:rPr>
                <a:t>al</a:t>
              </a:r>
              <a:r>
                <a:rPr lang="tr-TR" sz="1400" b="1">
                  <a:solidFill>
                    <a:srgbClr val="FFFFFF"/>
                  </a:solidFill>
                  <a:ea typeface="MS PGothic" pitchFamily="34" charset="-128"/>
                  <a:cs typeface="Arial" pitchFamily="34" charset="0"/>
                </a:rPr>
                <a:t>f</a:t>
              </a:r>
              <a:r>
                <a:rPr lang="en-US" sz="1400" b="1">
                  <a:solidFill>
                    <a:srgbClr val="FFFFFF"/>
                  </a:solidFill>
                  <a:ea typeface="MS PGothic" pitchFamily="34" charset="-128"/>
                  <a:cs typeface="Arial" pitchFamily="34" charset="0"/>
                </a:rPr>
                <a:t>a </a:t>
              </a:r>
              <a:r>
                <a:rPr lang="tr-TR" sz="1400" b="1">
                  <a:solidFill>
                    <a:srgbClr val="FFFFFF"/>
                  </a:solidFill>
                  <a:ea typeface="MS PGothic" pitchFamily="34" charset="-128"/>
                  <a:cs typeface="Arial" pitchFamily="34" charset="0"/>
                </a:rPr>
                <a:t>hclerinden)</a:t>
              </a:r>
              <a:r>
                <a:rPr lang="en-US" sz="1400" b="1">
                  <a:solidFill>
                    <a:srgbClr val="FFFFFF"/>
                  </a:solidFill>
                  <a:ea typeface="MS PGothic" pitchFamily="34" charset="-128"/>
                  <a:cs typeface="Arial" pitchFamily="34" charset="0"/>
                </a:rPr>
                <a:t> (GLP-1)</a:t>
              </a:r>
              <a:br>
                <a:rPr lang="en-US" sz="1400" b="1">
                  <a:solidFill>
                    <a:srgbClr val="FFFFFF"/>
                  </a:solidFill>
                  <a:ea typeface="MS PGothic" pitchFamily="34" charset="-128"/>
                  <a:cs typeface="Arial" pitchFamily="34" charset="0"/>
                </a:rPr>
              </a:br>
              <a:r>
                <a:rPr lang="tr-TR" sz="1400" b="1">
                  <a:solidFill>
                    <a:srgbClr val="FFFFFF"/>
                  </a:solidFill>
                  <a:ea typeface="MS PGothic" pitchFamily="34" charset="-128"/>
                  <a:cs typeface="Arial" pitchFamily="34" charset="0"/>
                </a:rPr>
                <a:t>Glukoza bağımlı</a:t>
              </a:r>
              <a:endParaRPr lang="el-GR" sz="1400" b="1">
                <a:solidFill>
                  <a:srgbClr val="FFFFFF"/>
                </a:solidFill>
                <a:ea typeface="MS PGothic" pitchFamily="34" charset="-128"/>
                <a:cs typeface="Arial" pitchFamily="34" charset="0"/>
              </a:endParaRPr>
            </a:p>
          </p:txBody>
        </p:sp>
        <p:sp>
          <p:nvSpPr>
            <p:cNvPr id="231545" name="Text Box 121"/>
            <p:cNvSpPr txBox="1">
              <a:spLocks noChangeArrowheads="1"/>
            </p:cNvSpPr>
            <p:nvPr/>
          </p:nvSpPr>
          <p:spPr bwMode="auto">
            <a:xfrm>
              <a:off x="4020" y="2777"/>
              <a:ext cx="774" cy="658"/>
            </a:xfrm>
            <a:prstGeom prst="rect">
              <a:avLst/>
            </a:prstGeom>
            <a:solidFill>
              <a:srgbClr val="FFFF66"/>
            </a:solidFill>
            <a:ln w="9525">
              <a:solidFill>
                <a:srgbClr val="FFFF00"/>
              </a:solidFill>
              <a:miter lim="800000"/>
              <a:headEnd/>
              <a:tailEnd/>
            </a:ln>
            <a:effectLst>
              <a:outerShdw dist="35921" dir="2700000" algn="ctr" rotWithShape="0">
                <a:srgbClr val="000050">
                  <a:alpha val="50000"/>
                </a:srgbClr>
              </a:outerShdw>
            </a:effectLst>
          </p:spPr>
          <p:txBody>
            <a:bodyPr lIns="45720" rIns="45720"/>
            <a:lstStyle/>
            <a:p>
              <a:pPr eaLnBrk="0" hangingPunct="0">
                <a:defRPr/>
              </a:pPr>
              <a:r>
                <a:rPr lang="en-US" sz="1400" b="1">
                  <a:solidFill>
                    <a:srgbClr val="000044"/>
                  </a:solidFill>
                  <a:ea typeface="MS PGothic" pitchFamily="34" charset="-128"/>
                  <a:cs typeface="Arial" pitchFamily="34" charset="0"/>
                  <a:sym typeface="Wingdings 3" pitchFamily="18" charset="2"/>
                </a:rPr>
                <a:t></a:t>
              </a:r>
              <a:r>
                <a:rPr lang="en-US" sz="1400" b="1">
                  <a:solidFill>
                    <a:srgbClr val="000044"/>
                  </a:solidFill>
                  <a:ea typeface="MS PGothic" pitchFamily="34" charset="-128"/>
                  <a:cs typeface="Arial" pitchFamily="34" charset="0"/>
                </a:rPr>
                <a:t> </a:t>
              </a:r>
              <a:r>
                <a:rPr lang="en-US" sz="1200" b="1">
                  <a:solidFill>
                    <a:srgbClr val="000044"/>
                  </a:solidFill>
                  <a:ea typeface="MS PGothic" pitchFamily="34" charset="-128"/>
                  <a:cs typeface="Arial" pitchFamily="34" charset="0"/>
                </a:rPr>
                <a:t>Glu</a:t>
              </a:r>
              <a:r>
                <a:rPr lang="tr-TR" sz="1200" b="1">
                  <a:solidFill>
                    <a:srgbClr val="000044"/>
                  </a:solidFill>
                  <a:ea typeface="MS PGothic" pitchFamily="34" charset="-128"/>
                  <a:cs typeface="Arial" pitchFamily="34" charset="0"/>
                </a:rPr>
                <a:t>koz salınımı</a:t>
              </a:r>
              <a:endParaRPr lang="en-US" sz="1200" b="1">
                <a:solidFill>
                  <a:srgbClr val="000044"/>
                </a:solidFill>
                <a:ea typeface="MS PGothic" pitchFamily="34" charset="-128"/>
                <a:cs typeface="Arial" pitchFamily="34" charset="0"/>
              </a:endParaRPr>
            </a:p>
          </p:txBody>
        </p:sp>
        <p:sp>
          <p:nvSpPr>
            <p:cNvPr id="231546" name="Freeform 122"/>
            <p:cNvSpPr>
              <a:spLocks/>
            </p:cNvSpPr>
            <p:nvPr/>
          </p:nvSpPr>
          <p:spPr bwMode="auto">
            <a:xfrm>
              <a:off x="2935" y="2359"/>
              <a:ext cx="1061" cy="755"/>
            </a:xfrm>
            <a:custGeom>
              <a:avLst/>
              <a:gdLst/>
              <a:ahLst/>
              <a:cxnLst>
                <a:cxn ang="0">
                  <a:pos x="0" y="0"/>
                </a:cxn>
                <a:cxn ang="0">
                  <a:pos x="1098" y="768"/>
                </a:cxn>
              </a:cxnLst>
              <a:rect l="0" t="0" r="r" b="b"/>
              <a:pathLst>
                <a:path w="1098" h="768">
                  <a:moveTo>
                    <a:pt x="0" y="0"/>
                  </a:moveTo>
                  <a:lnTo>
                    <a:pt x="1098" y="768"/>
                  </a:lnTo>
                </a:path>
              </a:pathLst>
            </a:custGeom>
            <a:noFill/>
            <a:ln w="57150">
              <a:solidFill>
                <a:srgbClr val="FFFF00"/>
              </a:solidFill>
              <a:round/>
              <a:headEnd/>
              <a:tailEnd type="stealth" w="med" len="med"/>
            </a:ln>
            <a:effectLst>
              <a:outerShdw dist="40161" dir="4293903" algn="ctr" rotWithShape="0">
                <a:schemeClr val="bg2">
                  <a:alpha val="50000"/>
                </a:schemeClr>
              </a:outerShdw>
            </a:effectLst>
          </p:spPr>
          <p:txBody>
            <a:bodyPr>
              <a:spAutoFit/>
            </a:bodyPr>
            <a:lstStyle/>
            <a:p>
              <a:pPr eaLnBrk="0" hangingPunct="0">
                <a:defRPr/>
              </a:pPr>
              <a:endParaRPr lang="tr-TR" sz="2400">
                <a:solidFill>
                  <a:srgbClr val="000000"/>
                </a:solidFill>
                <a:latin typeface="Arial" pitchFamily="34" charset="0"/>
                <a:ea typeface="MS PGothic" pitchFamily="34" charset="-128"/>
              </a:endParaRPr>
            </a:p>
          </p:txBody>
        </p:sp>
        <p:pic>
          <p:nvPicPr>
            <p:cNvPr id="39960" name="Picture 123" descr="Liver"/>
            <p:cNvPicPr>
              <a:picLocks noChangeAspect="1" noChangeArrowheads="1"/>
            </p:cNvPicPr>
            <p:nvPr/>
          </p:nvPicPr>
          <p:blipFill>
            <a:blip r:embed="rId8" cstate="print"/>
            <a:srcRect/>
            <a:stretch>
              <a:fillRect/>
            </a:stretch>
          </p:blipFill>
          <p:spPr bwMode="auto">
            <a:xfrm>
              <a:off x="4542" y="2792"/>
              <a:ext cx="603" cy="419"/>
            </a:xfrm>
            <a:prstGeom prst="rect">
              <a:avLst/>
            </a:prstGeom>
            <a:noFill/>
            <a:ln w="9525">
              <a:solidFill>
                <a:srgbClr val="FFFF00"/>
              </a:solidFill>
              <a:miter lim="800000"/>
              <a:headEnd/>
              <a:tailEnd/>
            </a:ln>
          </p:spPr>
        </p:pic>
      </p:grpSp>
      <p:cxnSp>
        <p:nvCxnSpPr>
          <p:cNvPr id="231548" name="AutoShape 124"/>
          <p:cNvCxnSpPr>
            <a:cxnSpLocks noChangeShapeType="1"/>
            <a:stCxn id="231445" idx="3"/>
            <a:endCxn id="231429" idx="0"/>
          </p:cNvCxnSpPr>
          <p:nvPr/>
        </p:nvCxnSpPr>
        <p:spPr bwMode="auto">
          <a:xfrm>
            <a:off x="8088313" y="2711450"/>
            <a:ext cx="223837" cy="706438"/>
          </a:xfrm>
          <a:prstGeom prst="bentConnector2">
            <a:avLst/>
          </a:prstGeom>
          <a:noFill/>
          <a:ln w="57150">
            <a:solidFill>
              <a:srgbClr val="FFFF00"/>
            </a:solidFill>
            <a:miter lim="800000"/>
            <a:headEnd type="none" w="sm" len="sm"/>
            <a:tailEnd type="stealth" w="sm" len="sm"/>
          </a:ln>
          <a:effectLst>
            <a:outerShdw dist="35921" dir="2700000" algn="ctr" rotWithShape="0">
              <a:schemeClr val="bg2">
                <a:alpha val="50000"/>
              </a:schemeClr>
            </a:outerShdw>
          </a:effectLst>
        </p:spPr>
      </p:cxnSp>
      <p:cxnSp>
        <p:nvCxnSpPr>
          <p:cNvPr id="231549" name="AutoShape 125"/>
          <p:cNvCxnSpPr>
            <a:cxnSpLocks noChangeShapeType="1"/>
            <a:stCxn id="0" idx="3"/>
            <a:endCxn id="231429" idx="2"/>
          </p:cNvCxnSpPr>
          <p:nvPr/>
        </p:nvCxnSpPr>
        <p:spPr bwMode="auto">
          <a:xfrm flipV="1">
            <a:off x="8167688" y="3935413"/>
            <a:ext cx="144462" cy="830262"/>
          </a:xfrm>
          <a:prstGeom prst="bentConnector2">
            <a:avLst/>
          </a:prstGeom>
          <a:noFill/>
          <a:ln w="57150">
            <a:solidFill>
              <a:srgbClr val="FFFF00"/>
            </a:solidFill>
            <a:miter lim="800000"/>
            <a:headEnd type="none" w="sm" len="sm"/>
            <a:tailEnd type="stealth" w="sm" len="sm"/>
          </a:ln>
          <a:effectLst>
            <a:outerShdw dist="35921" dir="2700000" algn="ctr" rotWithShape="0">
              <a:schemeClr val="bg2">
                <a:alpha val="50000"/>
              </a:schemeClr>
            </a:outerShdw>
          </a:effectLst>
        </p:spPr>
      </p:cxnSp>
      <p:sp>
        <p:nvSpPr>
          <p:cNvPr id="39956" name="Text Box 126"/>
          <p:cNvSpPr txBox="1">
            <a:spLocks noChangeArrowheads="1"/>
          </p:cNvSpPr>
          <p:nvPr/>
        </p:nvSpPr>
        <p:spPr bwMode="auto">
          <a:xfrm>
            <a:off x="304800" y="6003925"/>
            <a:ext cx="8534400" cy="765175"/>
          </a:xfrm>
          <a:prstGeom prst="rect">
            <a:avLst/>
          </a:prstGeom>
          <a:noFill/>
          <a:ln w="9525">
            <a:noFill/>
            <a:miter lim="800000"/>
            <a:headEnd/>
            <a:tailEnd/>
          </a:ln>
        </p:spPr>
        <p:txBody>
          <a:bodyPr anchor="b">
            <a:spAutoFit/>
          </a:bodyPr>
          <a:lstStyle/>
          <a:p>
            <a:pPr eaLnBrk="0" hangingPunct="0"/>
            <a:r>
              <a:rPr lang="en-US" sz="1100">
                <a:solidFill>
                  <a:srgbClr val="FFFFFF"/>
                </a:solidFill>
                <a:ea typeface="MS PGothic" pitchFamily="34" charset="-128"/>
              </a:rPr>
              <a:t>Brubaker PL, Drucker DJ. </a:t>
            </a:r>
            <a:r>
              <a:rPr lang="en-US" sz="1100" i="1">
                <a:solidFill>
                  <a:srgbClr val="FFFFFF"/>
                </a:solidFill>
                <a:ea typeface="MS PGothic" pitchFamily="34" charset="-128"/>
              </a:rPr>
              <a:t>Endocrinology</a:t>
            </a:r>
            <a:r>
              <a:rPr lang="en-US" sz="1100">
                <a:solidFill>
                  <a:srgbClr val="FFFFFF"/>
                </a:solidFill>
                <a:ea typeface="MS PGothic" pitchFamily="34" charset="-128"/>
              </a:rPr>
              <a:t>. 2004;145:2653–2659; Zander M et al. </a:t>
            </a:r>
            <a:r>
              <a:rPr lang="en-US" sz="1100" i="1">
                <a:solidFill>
                  <a:srgbClr val="FFFFFF"/>
                </a:solidFill>
                <a:ea typeface="MS PGothic" pitchFamily="34" charset="-128"/>
              </a:rPr>
              <a:t>Lancet</a:t>
            </a:r>
            <a:r>
              <a:rPr lang="en-US" sz="1100">
                <a:solidFill>
                  <a:srgbClr val="FFFFFF"/>
                </a:solidFill>
                <a:ea typeface="MS PGothic" pitchFamily="34" charset="-128"/>
              </a:rPr>
              <a:t>. 2002;359:824–830; Ahrén B. </a:t>
            </a:r>
            <a:r>
              <a:rPr lang="en-US" sz="1100" i="1">
                <a:solidFill>
                  <a:srgbClr val="FFFFFF"/>
                </a:solidFill>
                <a:ea typeface="MS PGothic" pitchFamily="34" charset="-128"/>
              </a:rPr>
              <a:t>Curr Diab Rep</a:t>
            </a:r>
            <a:r>
              <a:rPr lang="en-US" sz="1100">
                <a:solidFill>
                  <a:srgbClr val="FFFFFF"/>
                </a:solidFill>
                <a:ea typeface="MS PGothic" pitchFamily="34" charset="-128"/>
              </a:rPr>
              <a:t>. 2003;3:365–372; Holst JJ. </a:t>
            </a:r>
            <a:r>
              <a:rPr lang="en-US" sz="1100" i="1">
                <a:solidFill>
                  <a:srgbClr val="FFFFFF"/>
                </a:solidFill>
                <a:ea typeface="MS PGothic" pitchFamily="34" charset="-128"/>
              </a:rPr>
              <a:t>Diabetes Metab Res Rev</a:t>
            </a:r>
            <a:r>
              <a:rPr lang="en-US" sz="1100">
                <a:solidFill>
                  <a:srgbClr val="FFFFFF"/>
                </a:solidFill>
                <a:ea typeface="MS PGothic" pitchFamily="34" charset="-128"/>
              </a:rPr>
              <a:t>. 2002;18:430–441; Holz GG, Chepurny OG.</a:t>
            </a:r>
            <a:r>
              <a:rPr lang="en-US" sz="1100" i="1">
                <a:solidFill>
                  <a:srgbClr val="FFFFFF"/>
                </a:solidFill>
                <a:ea typeface="MS PGothic" pitchFamily="34" charset="-128"/>
              </a:rPr>
              <a:t> Curr Med Chem</a:t>
            </a:r>
            <a:r>
              <a:rPr lang="en-US" sz="1100">
                <a:solidFill>
                  <a:srgbClr val="FFFFFF"/>
                </a:solidFill>
                <a:ea typeface="MS PGothic" pitchFamily="34" charset="-128"/>
              </a:rPr>
              <a:t>. 2003;10:2471–2483; Creutzfeldt WOC et al. </a:t>
            </a:r>
            <a:r>
              <a:rPr lang="en-US" sz="1100" i="1">
                <a:solidFill>
                  <a:srgbClr val="FFFFFF"/>
                </a:solidFill>
                <a:ea typeface="MS PGothic" pitchFamily="34" charset="-128"/>
              </a:rPr>
              <a:t>Diabetes Care</a:t>
            </a:r>
            <a:r>
              <a:rPr lang="en-US" sz="1100">
                <a:solidFill>
                  <a:srgbClr val="FFFFFF"/>
                </a:solidFill>
                <a:ea typeface="MS PGothic" pitchFamily="34" charset="-128"/>
              </a:rPr>
              <a:t>. 1996;19:580–586; Drucker DJ. </a:t>
            </a:r>
            <a:r>
              <a:rPr lang="en-US" sz="1100" i="1">
                <a:solidFill>
                  <a:srgbClr val="FFFFFF"/>
                </a:solidFill>
                <a:ea typeface="MS PGothic" pitchFamily="34" charset="-128"/>
              </a:rPr>
              <a:t>Diabetes Care</a:t>
            </a:r>
            <a:r>
              <a:rPr lang="en-US" sz="1100">
                <a:solidFill>
                  <a:srgbClr val="FFFFFF"/>
                </a:solidFill>
                <a:ea typeface="MS PGothic" pitchFamily="34" charset="-128"/>
              </a:rPr>
              <a:t>. 2003;26:2929–2940.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1430"/>
                                        </p:tgtEl>
                                        <p:attrNameLst>
                                          <p:attrName>style.visibility</p:attrName>
                                        </p:attrNameLst>
                                      </p:cBhvr>
                                      <p:to>
                                        <p:strVal val="visible"/>
                                      </p:to>
                                    </p:set>
                                    <p:animEffect transition="in" filter="strips(downRight)">
                                      <p:cBhvr>
                                        <p:cTn id="7" dur="500"/>
                                        <p:tgtEl>
                                          <p:spTgt spid="2314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1437"/>
                                        </p:tgtEl>
                                        <p:attrNameLst>
                                          <p:attrName>style.visibility</p:attrName>
                                        </p:attrNameLst>
                                      </p:cBhvr>
                                      <p:to>
                                        <p:strVal val="visible"/>
                                      </p:to>
                                    </p:set>
                                    <p:animEffect transition="in" filter="fade">
                                      <p:cBhvr>
                                        <p:cTn id="11" dur="500"/>
                                        <p:tgtEl>
                                          <p:spTgt spid="23143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1428"/>
                                        </p:tgtEl>
                                        <p:attrNameLst>
                                          <p:attrName>style.visibility</p:attrName>
                                        </p:attrNameLst>
                                      </p:cBhvr>
                                      <p:to>
                                        <p:strVal val="visible"/>
                                      </p:to>
                                    </p:set>
                                    <p:animEffect transition="in" filter="wipe(left)">
                                      <p:cBhvr>
                                        <p:cTn id="19" dur="500"/>
                                        <p:tgtEl>
                                          <p:spTgt spid="2314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1426"/>
                                        </p:tgtEl>
                                        <p:attrNameLst>
                                          <p:attrName>style.visibility</p:attrName>
                                        </p:attrNameLst>
                                      </p:cBhvr>
                                      <p:to>
                                        <p:strVal val="visible"/>
                                      </p:to>
                                    </p:set>
                                    <p:animEffect transition="in" filter="fade">
                                      <p:cBhvr>
                                        <p:cTn id="22" dur="500"/>
                                        <p:tgtEl>
                                          <p:spTgt spid="2314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1427"/>
                                        </p:tgtEl>
                                        <p:attrNameLst>
                                          <p:attrName>style.visibility</p:attrName>
                                        </p:attrNameLst>
                                      </p:cBhvr>
                                      <p:to>
                                        <p:strVal val="visible"/>
                                      </p:to>
                                    </p:set>
                                    <p:animEffect transition="in" filter="fade">
                                      <p:cBhvr>
                                        <p:cTn id="25" dur="500"/>
                                        <p:tgtEl>
                                          <p:spTgt spid="23142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500"/>
                            </p:stCondLst>
                            <p:childTnLst>
                              <p:par>
                                <p:cTn id="34" presetID="18" presetClass="entr" presetSubtype="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Right)">
                                      <p:cBhvr>
                                        <p:cTn id="36" dur="500"/>
                                        <p:tgtEl>
                                          <p:spTgt spid="7"/>
                                        </p:tgtEl>
                                      </p:cBhvr>
                                    </p:animEffect>
                                  </p:childTnLst>
                                </p:cTn>
                              </p:par>
                              <p:par>
                                <p:cTn id="37" presetID="22" presetClass="entr" presetSubtype="8" fill="hold" nodeType="withEffect">
                                  <p:stCondLst>
                                    <p:cond delay="0"/>
                                  </p:stCondLst>
                                  <p:childTnLst>
                                    <p:set>
                                      <p:cBhvr>
                                        <p:cTn id="38" dur="1" fill="hold">
                                          <p:stCondLst>
                                            <p:cond delay="0"/>
                                          </p:stCondLst>
                                        </p:cTn>
                                        <p:tgtEl>
                                          <p:spTgt spid="231542"/>
                                        </p:tgtEl>
                                        <p:attrNameLst>
                                          <p:attrName>style.visibility</p:attrName>
                                        </p:attrNameLst>
                                      </p:cBhvr>
                                      <p:to>
                                        <p:strVal val="visible"/>
                                      </p:to>
                                    </p:set>
                                    <p:animEffect transition="in" filter="wipe(left)">
                                      <p:cBhvr>
                                        <p:cTn id="39" dur="500"/>
                                        <p:tgtEl>
                                          <p:spTgt spid="23154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1446"/>
                                        </p:tgtEl>
                                        <p:attrNameLst>
                                          <p:attrName>style.visibility</p:attrName>
                                        </p:attrNameLst>
                                      </p:cBhvr>
                                      <p:to>
                                        <p:strVal val="visible"/>
                                      </p:to>
                                    </p:set>
                                    <p:animEffect transition="in" filter="wipe(down)">
                                      <p:cBhvr>
                                        <p:cTn id="42" dur="500"/>
                                        <p:tgtEl>
                                          <p:spTgt spid="23144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1445"/>
                                        </p:tgtEl>
                                        <p:attrNameLst>
                                          <p:attrName>style.visibility</p:attrName>
                                        </p:attrNameLst>
                                      </p:cBhvr>
                                      <p:to>
                                        <p:strVal val="visible"/>
                                      </p:to>
                                    </p:set>
                                    <p:animEffect transition="in" filter="wipe(down)">
                                      <p:cBhvr>
                                        <p:cTn id="45" dur="500"/>
                                        <p:tgtEl>
                                          <p:spTgt spid="231445"/>
                                        </p:tgtEl>
                                      </p:cBhvr>
                                    </p:animEffect>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231549"/>
                                        </p:tgtEl>
                                        <p:attrNameLst>
                                          <p:attrName>style.visibility</p:attrName>
                                        </p:attrNameLst>
                                      </p:cBhvr>
                                      <p:to>
                                        <p:strVal val="visible"/>
                                      </p:to>
                                    </p:set>
                                    <p:animEffect transition="in" filter="strips(upRight)">
                                      <p:cBhvr>
                                        <p:cTn id="53" dur="500"/>
                                        <p:tgtEl>
                                          <p:spTgt spid="231549"/>
                                        </p:tgtEl>
                                      </p:cBhvr>
                                    </p:animEffect>
                                  </p:childTnLst>
                                </p:cTn>
                              </p:par>
                              <p:par>
                                <p:cTn id="54" presetID="18" presetClass="entr" presetSubtype="6" fill="hold" nodeType="withEffect">
                                  <p:stCondLst>
                                    <p:cond delay="0"/>
                                  </p:stCondLst>
                                  <p:childTnLst>
                                    <p:set>
                                      <p:cBhvr>
                                        <p:cTn id="55" dur="1" fill="hold">
                                          <p:stCondLst>
                                            <p:cond delay="0"/>
                                          </p:stCondLst>
                                        </p:cTn>
                                        <p:tgtEl>
                                          <p:spTgt spid="231548"/>
                                        </p:tgtEl>
                                        <p:attrNameLst>
                                          <p:attrName>style.visibility</p:attrName>
                                        </p:attrNameLst>
                                      </p:cBhvr>
                                      <p:to>
                                        <p:strVal val="visible"/>
                                      </p:to>
                                    </p:set>
                                    <p:animEffect transition="in" filter="strips(downRight)">
                                      <p:cBhvr>
                                        <p:cTn id="56" dur="500"/>
                                        <p:tgtEl>
                                          <p:spTgt spid="231548"/>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231429"/>
                                        </p:tgtEl>
                                        <p:attrNameLst>
                                          <p:attrName>style.visibility</p:attrName>
                                        </p:attrNameLst>
                                      </p:cBhvr>
                                      <p:to>
                                        <p:strVal val="visible"/>
                                      </p:to>
                                    </p:set>
                                    <p:anim calcmode="lin" valueType="num">
                                      <p:cBhvr>
                                        <p:cTn id="59" dur="500" fill="hold"/>
                                        <p:tgtEl>
                                          <p:spTgt spid="231429"/>
                                        </p:tgtEl>
                                        <p:attrNameLst>
                                          <p:attrName>ppt_w</p:attrName>
                                        </p:attrNameLst>
                                      </p:cBhvr>
                                      <p:tavLst>
                                        <p:tav tm="0">
                                          <p:val>
                                            <p:fltVal val="0"/>
                                          </p:val>
                                        </p:tav>
                                        <p:tav tm="100000">
                                          <p:val>
                                            <p:strVal val="#ppt_w"/>
                                          </p:val>
                                        </p:tav>
                                      </p:tavLst>
                                    </p:anim>
                                    <p:anim calcmode="lin" valueType="num">
                                      <p:cBhvr>
                                        <p:cTn id="60" dur="500" fill="hold"/>
                                        <p:tgtEl>
                                          <p:spTgt spid="231429"/>
                                        </p:tgtEl>
                                        <p:attrNameLst>
                                          <p:attrName>ppt_h</p:attrName>
                                        </p:attrNameLst>
                                      </p:cBhvr>
                                      <p:tavLst>
                                        <p:tav tm="0">
                                          <p:val>
                                            <p:fltVal val="0"/>
                                          </p:val>
                                        </p:tav>
                                        <p:tav tm="100000">
                                          <p:val>
                                            <p:strVal val="#ppt_h"/>
                                          </p:val>
                                        </p:tav>
                                      </p:tavLst>
                                    </p:anim>
                                    <p:animEffect transition="in" filter="fade">
                                      <p:cBhvr>
                                        <p:cTn id="61" dur="5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P spid="231427" grpId="0"/>
      <p:bldP spid="231429" grpId="0" animBg="1"/>
      <p:bldP spid="231437" grpId="0"/>
      <p:bldP spid="231445" grpId="0" animBg="1"/>
      <p:bldP spid="23144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lang="tr-TR" sz="4000" dirty="0" smtClean="0">
                <a:solidFill>
                  <a:srgbClr val="FFFF00"/>
                </a:solidFill>
                <a:effectLst>
                  <a:outerShdw blurRad="38100" dist="38100" dir="2700000" algn="tl" rotWithShape="0">
                    <a:srgbClr val="000000">
                      <a:alpha val="43137"/>
                    </a:srgbClr>
                  </a:outerShdw>
                </a:effectLst>
                <a:latin typeface="Comic Sans MS" pitchFamily="66" charset="0"/>
              </a:rPr>
              <a:t>Tedavi  Amacı</a:t>
            </a:r>
          </a:p>
        </p:txBody>
      </p:sp>
      <p:sp>
        <p:nvSpPr>
          <p:cNvPr id="31747" name="Rectangle 3"/>
          <p:cNvSpPr>
            <a:spLocks noGrp="1" noChangeArrowheads="1"/>
          </p:cNvSpPr>
          <p:nvPr>
            <p:ph idx="1"/>
          </p:nvPr>
        </p:nvSpPr>
        <p:spPr>
          <a:xfrm>
            <a:off x="662880" y="1665312"/>
            <a:ext cx="8229600" cy="4572000"/>
          </a:xfrm>
        </p:spPr>
        <p:txBody>
          <a:bodyPr>
            <a:normAutofit/>
          </a:bodyPr>
          <a:lstStyle/>
          <a:p>
            <a:pPr eaLnBrk="1" hangingPunct="1">
              <a:lnSpc>
                <a:spcPct val="80000"/>
              </a:lnSpc>
              <a:buClr>
                <a:srgbClr val="FFFF00"/>
              </a:buClr>
              <a:buSzTx/>
              <a:buFont typeface="Wingdings" pitchFamily="2" charset="2"/>
              <a:buChar char="q"/>
              <a:defRPr/>
            </a:pP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İyi </a:t>
            </a:r>
            <a:r>
              <a:rPr lang="tr-TR" sz="2000" dirty="0" err="1"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metabolik</a:t>
            </a: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 kontrol</a:t>
            </a:r>
          </a:p>
          <a:p>
            <a:pPr eaLnBrk="1" hangingPunct="1">
              <a:lnSpc>
                <a:spcPct val="80000"/>
              </a:lnSpc>
              <a:buClr>
                <a:srgbClr val="FFFF00"/>
              </a:buClr>
              <a:buSzTx/>
              <a:buNone/>
              <a:defRPr/>
            </a:pPr>
            <a:r>
              <a:rPr lang="tr-TR" sz="2000" dirty="0" smtClean="0">
                <a:effectLst>
                  <a:outerShdw blurRad="38100" dist="38100" dir="2700000" algn="tl">
                    <a:srgbClr val="000000">
                      <a:alpha val="43137"/>
                    </a:srgbClr>
                  </a:outerShdw>
                </a:effectLst>
                <a:latin typeface="Comic Sans MS" pitchFamily="66" charset="0"/>
                <a:sym typeface="Symbol" pitchFamily="18" charset="2"/>
              </a:rPr>
              <a:t>        -Glikoz (AKŞ-TKŞ-Hb</a:t>
            </a:r>
            <a:r>
              <a:rPr lang="tr-TR" sz="2000" baseline="-25000" dirty="0" smtClean="0">
                <a:effectLst>
                  <a:outerShdw blurRad="38100" dist="38100" dir="2700000" algn="tl">
                    <a:srgbClr val="000000">
                      <a:alpha val="43137"/>
                    </a:srgbClr>
                  </a:outerShdw>
                </a:effectLst>
                <a:latin typeface="Comic Sans MS" pitchFamily="66" charset="0"/>
                <a:sym typeface="Symbol" pitchFamily="18" charset="2"/>
              </a:rPr>
              <a:t>1</a:t>
            </a:r>
            <a:r>
              <a:rPr lang="tr-TR" sz="2000" dirty="0" smtClean="0">
                <a:effectLst>
                  <a:outerShdw blurRad="38100" dist="38100" dir="2700000" algn="tl">
                    <a:srgbClr val="000000">
                      <a:alpha val="43137"/>
                    </a:srgbClr>
                  </a:outerShdw>
                </a:effectLst>
                <a:latin typeface="Comic Sans MS" pitchFamily="66" charset="0"/>
                <a:sym typeface="Symbol" pitchFamily="18" charset="2"/>
              </a:rPr>
              <a:t>Ac)</a:t>
            </a:r>
          </a:p>
          <a:p>
            <a:pPr eaLnBrk="1" hangingPunct="1">
              <a:lnSpc>
                <a:spcPct val="80000"/>
              </a:lnSpc>
              <a:buClr>
                <a:srgbClr val="FFFF00"/>
              </a:buClr>
              <a:buSzTx/>
              <a:buNone/>
              <a:defRPr/>
            </a:pPr>
            <a:r>
              <a:rPr lang="tr-TR" sz="2000" dirty="0" smtClean="0">
                <a:effectLst>
                  <a:outerShdw blurRad="38100" dist="38100" dir="2700000" algn="tl">
                    <a:srgbClr val="000000">
                      <a:alpha val="43137"/>
                    </a:srgbClr>
                  </a:outerShdw>
                </a:effectLst>
                <a:latin typeface="Comic Sans MS" pitchFamily="66" charset="0"/>
                <a:sym typeface="Symbol" pitchFamily="18" charset="2"/>
              </a:rPr>
              <a:t>        -</a:t>
            </a:r>
            <a:r>
              <a:rPr lang="tr-TR" sz="2000" dirty="0" err="1" smtClean="0">
                <a:effectLst>
                  <a:outerShdw blurRad="38100" dist="38100" dir="2700000" algn="tl">
                    <a:srgbClr val="000000">
                      <a:alpha val="43137"/>
                    </a:srgbClr>
                  </a:outerShdw>
                </a:effectLst>
                <a:latin typeface="Comic Sans MS" pitchFamily="66" charset="0"/>
                <a:sym typeface="Symbol" pitchFamily="18" charset="2"/>
              </a:rPr>
              <a:t>Lipid</a:t>
            </a:r>
            <a:r>
              <a:rPr lang="tr-TR" sz="2000" dirty="0" smtClean="0">
                <a:effectLst>
                  <a:outerShdw blurRad="38100" dist="38100" dir="2700000" algn="tl">
                    <a:srgbClr val="000000">
                      <a:alpha val="43137"/>
                    </a:srgbClr>
                  </a:outerShdw>
                </a:effectLst>
                <a:latin typeface="Comic Sans MS" pitchFamily="66" charset="0"/>
                <a:sym typeface="Symbol" pitchFamily="18" charset="2"/>
              </a:rPr>
              <a:t> (</a:t>
            </a:r>
            <a:r>
              <a:rPr lang="tr-TR" sz="2000" dirty="0" err="1" smtClean="0">
                <a:effectLst>
                  <a:outerShdw blurRad="38100" dist="38100" dir="2700000" algn="tl">
                    <a:srgbClr val="000000">
                      <a:alpha val="43137"/>
                    </a:srgbClr>
                  </a:outerShdw>
                </a:effectLst>
                <a:latin typeface="Comic Sans MS" pitchFamily="66" charset="0"/>
                <a:sym typeface="Symbol" pitchFamily="18" charset="2"/>
              </a:rPr>
              <a:t>Kolestrol</a:t>
            </a:r>
            <a:r>
              <a:rPr lang="tr-TR" sz="2000" dirty="0" smtClean="0">
                <a:effectLst>
                  <a:outerShdw blurRad="38100" dist="38100" dir="2700000" algn="tl">
                    <a:srgbClr val="000000">
                      <a:alpha val="43137"/>
                    </a:srgbClr>
                  </a:outerShdw>
                </a:effectLst>
                <a:latin typeface="Comic Sans MS" pitchFamily="66" charset="0"/>
                <a:sym typeface="Symbol" pitchFamily="18" charset="2"/>
              </a:rPr>
              <a:t>-</a:t>
            </a:r>
            <a:r>
              <a:rPr lang="tr-TR" sz="2000" dirty="0" err="1" smtClean="0">
                <a:effectLst>
                  <a:outerShdw blurRad="38100" dist="38100" dir="2700000" algn="tl">
                    <a:srgbClr val="000000">
                      <a:alpha val="43137"/>
                    </a:srgbClr>
                  </a:outerShdw>
                </a:effectLst>
                <a:latin typeface="Comic Sans MS" pitchFamily="66" charset="0"/>
                <a:sym typeface="Symbol" pitchFamily="18" charset="2"/>
              </a:rPr>
              <a:t>Trigliserid</a:t>
            </a:r>
            <a:r>
              <a:rPr lang="tr-TR" sz="2000" dirty="0" smtClean="0">
                <a:effectLst>
                  <a:outerShdw blurRad="38100" dist="38100" dir="2700000" algn="tl">
                    <a:srgbClr val="000000">
                      <a:alpha val="43137"/>
                    </a:srgbClr>
                  </a:outerShdw>
                </a:effectLst>
                <a:latin typeface="Comic Sans MS" pitchFamily="66" charset="0"/>
                <a:sym typeface="Symbol" pitchFamily="18" charset="2"/>
              </a:rPr>
              <a:t>- HDL-LDL)</a:t>
            </a:r>
          </a:p>
          <a:p>
            <a:pPr eaLnBrk="1" hangingPunct="1">
              <a:lnSpc>
                <a:spcPct val="80000"/>
              </a:lnSpc>
              <a:buClr>
                <a:srgbClr val="FFFF00"/>
              </a:buClr>
              <a:buSzTx/>
              <a:buNone/>
              <a:defRPr/>
            </a:pPr>
            <a:r>
              <a:rPr lang="tr-TR" sz="2000" dirty="0" smtClean="0">
                <a:effectLst>
                  <a:outerShdw blurRad="38100" dist="38100" dir="2700000" algn="tl">
                    <a:srgbClr val="000000">
                      <a:alpha val="43137"/>
                    </a:srgbClr>
                  </a:outerShdw>
                </a:effectLst>
                <a:latin typeface="Comic Sans MS" pitchFamily="66" charset="0"/>
                <a:sym typeface="Symbol" pitchFamily="18" charset="2"/>
              </a:rPr>
              <a:t>        -Protein (</a:t>
            </a:r>
            <a:r>
              <a:rPr lang="tr-TR" sz="2000" dirty="0" err="1" smtClean="0">
                <a:effectLst>
                  <a:outerShdw blurRad="38100" dist="38100" dir="2700000" algn="tl">
                    <a:srgbClr val="000000">
                      <a:alpha val="43137"/>
                    </a:srgbClr>
                  </a:outerShdw>
                </a:effectLst>
                <a:latin typeface="Comic Sans MS" pitchFamily="66" charset="0"/>
                <a:sym typeface="Symbol" pitchFamily="18" charset="2"/>
              </a:rPr>
              <a:t>Proteinüri</a:t>
            </a:r>
            <a:r>
              <a:rPr lang="tr-TR" sz="2000" dirty="0" smtClean="0">
                <a:effectLst>
                  <a:outerShdw blurRad="38100" dist="38100" dir="2700000" algn="tl">
                    <a:srgbClr val="000000">
                      <a:alpha val="43137"/>
                    </a:srgbClr>
                  </a:outerShdw>
                </a:effectLst>
                <a:latin typeface="Comic Sans MS" pitchFamily="66" charset="0"/>
                <a:sym typeface="Symbol" pitchFamily="18" charset="2"/>
              </a:rPr>
              <a:t>)</a:t>
            </a:r>
          </a:p>
          <a:p>
            <a:pPr eaLnBrk="1" hangingPunct="1">
              <a:lnSpc>
                <a:spcPct val="80000"/>
              </a:lnSpc>
              <a:buClr>
                <a:srgbClr val="FFFF00"/>
              </a:buClr>
              <a:buSzTx/>
              <a:buFont typeface="Wingdings" pitchFamily="2" charset="2"/>
              <a:buChar char="q"/>
              <a:defRPr/>
            </a:pP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İyi KB kontrolü</a:t>
            </a:r>
          </a:p>
          <a:p>
            <a:pPr>
              <a:lnSpc>
                <a:spcPct val="80000"/>
              </a:lnSpc>
              <a:buClr>
                <a:srgbClr val="FFFF00"/>
              </a:buClr>
              <a:buSzTx/>
              <a:buFont typeface="Wingdings" pitchFamily="2" charset="2"/>
              <a:buChar char="q"/>
              <a:defRPr/>
            </a:pP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Sigara içiminin engellenmesi </a:t>
            </a:r>
          </a:p>
          <a:p>
            <a:pPr eaLnBrk="1" hangingPunct="1">
              <a:lnSpc>
                <a:spcPct val="80000"/>
              </a:lnSpc>
              <a:buClr>
                <a:srgbClr val="FFFF00"/>
              </a:buClr>
              <a:buSzTx/>
              <a:buFont typeface="Wingdings" pitchFamily="2" charset="2"/>
              <a:buChar char="q"/>
              <a:defRPr/>
            </a:pP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Komplikasyonların Önlenmesi </a:t>
            </a:r>
          </a:p>
          <a:p>
            <a:pPr eaLnBrk="1" hangingPunct="1">
              <a:lnSpc>
                <a:spcPct val="80000"/>
              </a:lnSpc>
              <a:buClr>
                <a:srgbClr val="FFFF00"/>
              </a:buClr>
              <a:buSzTx/>
              <a:buNone/>
              <a:defRPr/>
            </a:pP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         (</a:t>
            </a:r>
            <a:r>
              <a:rPr lang="tr-TR" sz="2000" dirty="0" err="1"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Primer</a:t>
            </a: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a:t>
            </a:r>
            <a:r>
              <a:rPr lang="tr-TR" sz="2000" dirty="0" err="1"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Sekonder</a:t>
            </a: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a:t>
            </a:r>
          </a:p>
          <a:p>
            <a:pPr eaLnBrk="1" hangingPunct="1">
              <a:lnSpc>
                <a:spcPct val="80000"/>
              </a:lnSpc>
              <a:buClr>
                <a:srgbClr val="FFFF00"/>
              </a:buClr>
              <a:buSzTx/>
              <a:buNone/>
              <a:defRPr/>
            </a:pPr>
            <a:r>
              <a:rPr lang="tr-TR" sz="2000" dirty="0" smtClean="0">
                <a:effectLst>
                  <a:outerShdw blurRad="38100" dist="38100" dir="2700000" algn="tl">
                    <a:srgbClr val="000000">
                      <a:alpha val="43137"/>
                    </a:srgbClr>
                  </a:outerShdw>
                </a:effectLst>
                <a:latin typeface="Comic Sans MS" pitchFamily="66" charset="0"/>
                <a:sym typeface="Symbol" pitchFamily="18" charset="2"/>
              </a:rPr>
              <a:t>         Organ kaybının önlenmesi</a:t>
            </a:r>
          </a:p>
          <a:p>
            <a:pPr eaLnBrk="1" hangingPunct="1">
              <a:lnSpc>
                <a:spcPct val="80000"/>
              </a:lnSpc>
              <a:buClr>
                <a:srgbClr val="FFFF00"/>
              </a:buClr>
              <a:buSzTx/>
              <a:buFont typeface="Wingdings" pitchFamily="2" charset="2"/>
              <a:buChar char="q"/>
              <a:defRPr/>
            </a:pPr>
            <a:r>
              <a:rPr lang="tr-TR" sz="2000" dirty="0" smtClean="0">
                <a:solidFill>
                  <a:srgbClr val="FFFF00"/>
                </a:solidFill>
                <a:effectLst>
                  <a:outerShdw blurRad="38100" dist="38100" dir="2700000" algn="tl">
                    <a:srgbClr val="000000">
                      <a:alpha val="43137"/>
                    </a:srgbClr>
                  </a:outerShdw>
                </a:effectLst>
                <a:latin typeface="Comic Sans MS" pitchFamily="66" charset="0"/>
                <a:sym typeface="Symbol" pitchFamily="18" charset="2"/>
              </a:rPr>
              <a:t>İyilik Hali</a:t>
            </a:r>
          </a:p>
          <a:p>
            <a:pPr eaLnBrk="1" hangingPunct="1">
              <a:lnSpc>
                <a:spcPct val="80000"/>
              </a:lnSpc>
              <a:buClr>
                <a:srgbClr val="FFFF00"/>
              </a:buClr>
              <a:buSzTx/>
              <a:buNone/>
              <a:defRPr/>
            </a:pPr>
            <a:r>
              <a:rPr lang="tr-TR" sz="2000" dirty="0" smtClean="0">
                <a:effectLst>
                  <a:outerShdw blurRad="38100" dist="38100" dir="2700000" algn="tl">
                    <a:srgbClr val="000000">
                      <a:alpha val="43137"/>
                    </a:srgbClr>
                  </a:outerShdw>
                </a:effectLst>
                <a:latin typeface="Comic Sans MS" pitchFamily="66" charset="0"/>
                <a:sym typeface="Symbol" pitchFamily="18" charset="2"/>
              </a:rPr>
              <a:t>         Kaliteli- Uzun yaşam sağlanması!</a:t>
            </a:r>
          </a:p>
          <a:p>
            <a:pPr eaLnBrk="1" hangingPunct="1">
              <a:lnSpc>
                <a:spcPct val="80000"/>
              </a:lnSpc>
              <a:buClr>
                <a:srgbClr val="FFFF00"/>
              </a:buClr>
              <a:buSzTx/>
              <a:buNone/>
              <a:defRPr/>
            </a:pPr>
            <a:endParaRPr lang="tr-TR" sz="2000" dirty="0" smtClean="0">
              <a:effectLst>
                <a:outerShdw blurRad="38100" dist="38100" dir="2700000" algn="tl">
                  <a:srgbClr val="000000">
                    <a:alpha val="43137"/>
                  </a:srgbClr>
                </a:outerShdw>
              </a:effectLst>
              <a:latin typeface="Comic Sans MS" pitchFamily="66" charset="0"/>
              <a:sym typeface="Symbol" pitchFamily="18" charset="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1514475" y="1927225"/>
            <a:ext cx="5768975" cy="3371850"/>
          </a:xfrm>
          <a:prstGeom prst="line">
            <a:avLst/>
          </a:prstGeom>
          <a:noFill/>
          <a:ln w="57150">
            <a:solidFill>
              <a:schemeClr val="tx1"/>
            </a:solidFill>
            <a:round/>
            <a:headEnd/>
            <a:tailEnd type="stealth" w="med" len="med"/>
          </a:ln>
        </p:spPr>
        <p:txBody>
          <a:bodyPr lIns="90000" tIns="46800" rIns="90000" bIns="46800" anchor="ctr"/>
          <a:lstStyle/>
          <a:p>
            <a:endParaRPr lang="tr-TR">
              <a:effectLst>
                <a:outerShdw blurRad="38100" dist="38100" dir="2700000" algn="tl">
                  <a:srgbClr val="000000">
                    <a:alpha val="43137"/>
                  </a:srgbClr>
                </a:outerShdw>
              </a:effectLst>
            </a:endParaRPr>
          </a:p>
        </p:txBody>
      </p:sp>
      <p:sp>
        <p:nvSpPr>
          <p:cNvPr id="40963" name="AutoShape 3"/>
          <p:cNvSpPr>
            <a:spLocks noChangeArrowheads="1"/>
          </p:cNvSpPr>
          <p:nvPr/>
        </p:nvSpPr>
        <p:spPr bwMode="auto">
          <a:xfrm rot="8127996">
            <a:off x="4675188" y="4703727"/>
            <a:ext cx="2362200" cy="463622"/>
          </a:xfrm>
          <a:prstGeom prst="flowChartMagneticDrum">
            <a:avLst/>
          </a:prstGeom>
          <a:solidFill>
            <a:schemeClr val="accent2"/>
          </a:solidFill>
          <a:ln w="19050">
            <a:solidFill>
              <a:srgbClr val="000000"/>
            </a:solidFill>
            <a:round/>
            <a:headEnd/>
            <a:tailEnd/>
          </a:ln>
        </p:spPr>
        <p:txBody>
          <a:bodyPr lIns="93379" tIns="46689" rIns="93379" bIns="46689" anchor="ctr">
            <a:spAutoFit/>
          </a:bodyPr>
          <a:lstStyle/>
          <a:p>
            <a:pPr eaLnBrk="0" hangingPunct="0"/>
            <a:endParaRPr lang="tr-TR" sz="2400">
              <a:effectLst>
                <a:outerShdw blurRad="38100" dist="38100" dir="2700000" algn="tl">
                  <a:srgbClr val="000000">
                    <a:alpha val="43137"/>
                  </a:srgbClr>
                </a:outerShdw>
              </a:effectLst>
              <a:latin typeface="Arial" pitchFamily="34" charset="0"/>
              <a:ea typeface="MS PGothic" pitchFamily="34" charset="-128"/>
            </a:endParaRPr>
          </a:p>
        </p:txBody>
      </p:sp>
      <p:sp>
        <p:nvSpPr>
          <p:cNvPr id="303108" name="Rectangle 4"/>
          <p:cNvSpPr>
            <a:spLocks noChangeArrowheads="1"/>
          </p:cNvSpPr>
          <p:nvPr/>
        </p:nvSpPr>
        <p:spPr bwMode="blackWhite">
          <a:xfrm>
            <a:off x="2081780" y="2092325"/>
            <a:ext cx="1195841" cy="920765"/>
          </a:xfrm>
          <a:prstGeom prst="rect">
            <a:avLst/>
          </a:prstGeom>
          <a:solidFill>
            <a:schemeClr val="accent2"/>
          </a:solidFill>
          <a:ln w="12700">
            <a:noFill/>
            <a:miter lim="800000"/>
            <a:headEnd/>
            <a:tailEnd/>
          </a:ln>
          <a:effectLst/>
        </p:spPr>
        <p:txBody>
          <a:bodyPr wrap="none" lIns="90488" tIns="44450" rIns="90488" bIns="44450">
            <a:spAutoFit/>
          </a:bodyPr>
          <a:lstStyle/>
          <a:p>
            <a:pPr algn="ctr" eaLnBrk="0" hangingPunct="0">
              <a:defRPr/>
            </a:pPr>
            <a:r>
              <a:rPr lang="en-US" b="1">
                <a:solidFill>
                  <a:schemeClr val="bg1"/>
                </a:solidFill>
                <a:effectLst>
                  <a:outerShdw blurRad="38100" dist="38100" dir="2700000" algn="tl">
                    <a:srgbClr val="000000">
                      <a:alpha val="43137"/>
                    </a:srgbClr>
                  </a:outerShdw>
                </a:effectLst>
                <a:latin typeface="Arial" pitchFamily="34" charset="0"/>
                <a:ea typeface="MS PGothic" pitchFamily="34" charset="-128"/>
              </a:rPr>
              <a:t>Intestinal</a:t>
            </a:r>
          </a:p>
          <a:p>
            <a:pPr algn="ctr" eaLnBrk="0" hangingPunct="0">
              <a:defRPr/>
            </a:pPr>
            <a:r>
              <a:rPr lang="en-US" b="1">
                <a:solidFill>
                  <a:schemeClr val="bg1"/>
                </a:solidFill>
                <a:effectLst>
                  <a:outerShdw blurRad="38100" dist="38100" dir="2700000" algn="tl">
                    <a:srgbClr val="000000">
                      <a:alpha val="43137"/>
                    </a:srgbClr>
                  </a:outerShdw>
                </a:effectLst>
                <a:latin typeface="Arial" pitchFamily="34" charset="0"/>
                <a:ea typeface="MS PGothic" pitchFamily="34" charset="-128"/>
              </a:rPr>
              <a:t>GLP-1</a:t>
            </a:r>
          </a:p>
          <a:p>
            <a:pPr algn="ctr" eaLnBrk="0" hangingPunct="0">
              <a:defRPr/>
            </a:pPr>
            <a:r>
              <a:rPr lang="tr-TR" b="1">
                <a:solidFill>
                  <a:schemeClr val="bg1"/>
                </a:solidFill>
                <a:effectLst>
                  <a:outerShdw blurRad="38100" dist="38100" dir="2700000" algn="tl">
                    <a:srgbClr val="000000">
                      <a:alpha val="43137"/>
                    </a:srgbClr>
                  </a:outerShdw>
                </a:effectLst>
                <a:latin typeface="Arial" pitchFamily="34" charset="0"/>
                <a:ea typeface="MS PGothic" pitchFamily="34" charset="-128"/>
              </a:rPr>
              <a:t>Salınımı</a:t>
            </a:r>
            <a:endParaRPr lang="en-US" b="1">
              <a:solidFill>
                <a:schemeClr val="bg1"/>
              </a:solidFill>
              <a:effectLst>
                <a:outerShdw blurRad="38100" dist="38100" dir="2700000" algn="tl">
                  <a:srgbClr val="000000">
                    <a:alpha val="43137"/>
                  </a:srgbClr>
                </a:outerShdw>
              </a:effectLst>
              <a:latin typeface="Arial" pitchFamily="34" charset="0"/>
              <a:ea typeface="MS PGothic" pitchFamily="34" charset="-128"/>
            </a:endParaRPr>
          </a:p>
        </p:txBody>
      </p:sp>
      <p:sp>
        <p:nvSpPr>
          <p:cNvPr id="40965" name="Oval 5"/>
          <p:cNvSpPr>
            <a:spLocks noChangeArrowheads="1"/>
          </p:cNvSpPr>
          <p:nvPr/>
        </p:nvSpPr>
        <p:spPr bwMode="blackWhite">
          <a:xfrm>
            <a:off x="7038975" y="4999038"/>
            <a:ext cx="2081213" cy="1252537"/>
          </a:xfrm>
          <a:prstGeom prst="ellipse">
            <a:avLst/>
          </a:prstGeom>
          <a:solidFill>
            <a:schemeClr val="hlink"/>
          </a:solidFill>
          <a:ln w="12700">
            <a:noFill/>
            <a:round/>
            <a:headEnd/>
            <a:tailEnd/>
          </a:ln>
        </p:spPr>
        <p:txBody>
          <a:bodyPr wrap="none" anchor="ctr"/>
          <a:lstStyle/>
          <a:p>
            <a:pPr algn="ctr" eaLnBrk="0" hangingPunct="0"/>
            <a:r>
              <a:rPr lang="en-US" sz="1600" b="1">
                <a:effectLst>
                  <a:outerShdw blurRad="38100" dist="38100" dir="2700000" algn="tl">
                    <a:srgbClr val="000000">
                      <a:alpha val="43137"/>
                    </a:srgbClr>
                  </a:outerShdw>
                </a:effectLst>
                <a:latin typeface="Arial" pitchFamily="34" charset="0"/>
                <a:ea typeface="MS PGothic" pitchFamily="34" charset="-128"/>
              </a:rPr>
              <a:t>GLP-1 (9</a:t>
            </a:r>
            <a:r>
              <a:rPr lang="en-US" sz="1600" b="1">
                <a:effectLst>
                  <a:outerShdw blurRad="38100" dist="38100" dir="2700000" algn="tl">
                    <a:srgbClr val="000000">
                      <a:alpha val="43137"/>
                    </a:srgbClr>
                  </a:outerShdw>
                </a:effectLst>
                <a:latin typeface="Arial" pitchFamily="34" charset="0"/>
                <a:ea typeface="MS PGothic" pitchFamily="34" charset="-128"/>
                <a:cs typeface="Arial" pitchFamily="34" charset="0"/>
              </a:rPr>
              <a:t>–</a:t>
            </a:r>
            <a:r>
              <a:rPr lang="en-US" sz="1600" b="1">
                <a:effectLst>
                  <a:outerShdw blurRad="38100" dist="38100" dir="2700000" algn="tl">
                    <a:srgbClr val="000000">
                      <a:alpha val="43137"/>
                    </a:srgbClr>
                  </a:outerShdw>
                </a:effectLst>
                <a:latin typeface="Arial" pitchFamily="34" charset="0"/>
                <a:ea typeface="MS PGothic" pitchFamily="34" charset="-128"/>
              </a:rPr>
              <a:t>36)</a:t>
            </a:r>
          </a:p>
        </p:txBody>
      </p:sp>
      <p:sp>
        <p:nvSpPr>
          <p:cNvPr id="40966" name="Oval 6"/>
          <p:cNvSpPr>
            <a:spLocks noChangeArrowheads="1"/>
          </p:cNvSpPr>
          <p:nvPr/>
        </p:nvSpPr>
        <p:spPr bwMode="blackWhite">
          <a:xfrm>
            <a:off x="3024188" y="2751138"/>
            <a:ext cx="2882900" cy="1693862"/>
          </a:xfrm>
          <a:prstGeom prst="ellipse">
            <a:avLst/>
          </a:prstGeom>
          <a:solidFill>
            <a:srgbClr val="00FF00"/>
          </a:solidFill>
          <a:ln w="12700">
            <a:noFill/>
            <a:round/>
            <a:headEnd/>
            <a:tailEnd/>
          </a:ln>
        </p:spPr>
        <p:txBody>
          <a:bodyPr wrap="none" anchor="ctr"/>
          <a:lstStyle/>
          <a:p>
            <a:pPr algn="ctr" eaLnBrk="0" hangingPunct="0"/>
            <a:r>
              <a:rPr lang="en-US" sz="2400" b="1">
                <a:solidFill>
                  <a:schemeClr val="bg2"/>
                </a:solidFill>
                <a:effectLst>
                  <a:outerShdw blurRad="38100" dist="38100" dir="2700000" algn="tl">
                    <a:srgbClr val="000000">
                      <a:alpha val="43137"/>
                    </a:srgbClr>
                  </a:outerShdw>
                </a:effectLst>
                <a:latin typeface="Arial" pitchFamily="34" charset="0"/>
                <a:ea typeface="MS PGothic" pitchFamily="34" charset="-128"/>
              </a:rPr>
              <a:t>GLP-1 (7</a:t>
            </a:r>
            <a:r>
              <a:rPr lang="en-US" sz="2400" b="1">
                <a:solidFill>
                  <a:schemeClr val="bg2"/>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a:t>
            </a:r>
            <a:r>
              <a:rPr lang="en-US" sz="2400" b="1">
                <a:solidFill>
                  <a:schemeClr val="bg2"/>
                </a:solidFill>
                <a:effectLst>
                  <a:outerShdw blurRad="38100" dist="38100" dir="2700000" algn="tl">
                    <a:srgbClr val="000000">
                      <a:alpha val="43137"/>
                    </a:srgbClr>
                  </a:outerShdw>
                </a:effectLst>
                <a:latin typeface="Arial" pitchFamily="34" charset="0"/>
                <a:ea typeface="MS PGothic" pitchFamily="34" charset="-128"/>
              </a:rPr>
              <a:t>36)</a:t>
            </a:r>
            <a:endParaRPr lang="en-US" sz="2400">
              <a:solidFill>
                <a:schemeClr val="bg2"/>
              </a:solidFill>
              <a:effectLst>
                <a:outerShdw blurRad="38100" dist="38100" dir="2700000" algn="tl">
                  <a:srgbClr val="000000">
                    <a:alpha val="43137"/>
                  </a:srgbClr>
                </a:outerShdw>
              </a:effectLst>
              <a:latin typeface="Arial" pitchFamily="34" charset="0"/>
              <a:ea typeface="MS PGothic" pitchFamily="34" charset="-128"/>
            </a:endParaRPr>
          </a:p>
          <a:p>
            <a:pPr algn="ctr" eaLnBrk="0" hangingPunct="0"/>
            <a:r>
              <a:rPr lang="en-US" sz="2400" b="1">
                <a:solidFill>
                  <a:schemeClr val="bg2"/>
                </a:solidFill>
                <a:effectLst>
                  <a:outerShdw blurRad="38100" dist="38100" dir="2700000" algn="tl">
                    <a:srgbClr val="000000">
                      <a:alpha val="43137"/>
                    </a:srgbClr>
                  </a:outerShdw>
                </a:effectLst>
                <a:latin typeface="Arial" pitchFamily="34" charset="0"/>
                <a:ea typeface="MS PGothic" pitchFamily="34" charset="-128"/>
              </a:rPr>
              <a:t>A</a:t>
            </a:r>
            <a:r>
              <a:rPr lang="tr-TR" sz="2400" b="1">
                <a:solidFill>
                  <a:schemeClr val="bg2"/>
                </a:solidFill>
                <a:effectLst>
                  <a:outerShdw blurRad="38100" dist="38100" dir="2700000" algn="tl">
                    <a:srgbClr val="000000">
                      <a:alpha val="43137"/>
                    </a:srgbClr>
                  </a:outerShdw>
                </a:effectLst>
                <a:latin typeface="Arial" pitchFamily="34" charset="0"/>
                <a:ea typeface="MS PGothic" pitchFamily="34" charset="-128"/>
              </a:rPr>
              <a:t>k</a:t>
            </a:r>
            <a:r>
              <a:rPr lang="en-US" sz="2400" b="1">
                <a:solidFill>
                  <a:schemeClr val="bg2"/>
                </a:solidFill>
                <a:effectLst>
                  <a:outerShdw blurRad="38100" dist="38100" dir="2700000" algn="tl">
                    <a:srgbClr val="000000">
                      <a:alpha val="43137"/>
                    </a:srgbClr>
                  </a:outerShdw>
                </a:effectLst>
                <a:latin typeface="Arial" pitchFamily="34" charset="0"/>
                <a:ea typeface="MS PGothic" pitchFamily="34" charset="-128"/>
              </a:rPr>
              <a:t>ti</a:t>
            </a:r>
            <a:r>
              <a:rPr lang="tr-TR" sz="2400" b="1">
                <a:solidFill>
                  <a:schemeClr val="bg2"/>
                </a:solidFill>
                <a:effectLst>
                  <a:outerShdw blurRad="38100" dist="38100" dir="2700000" algn="tl">
                    <a:srgbClr val="000000">
                      <a:alpha val="43137"/>
                    </a:srgbClr>
                  </a:outerShdw>
                </a:effectLst>
                <a:latin typeface="Arial" pitchFamily="34" charset="0"/>
                <a:ea typeface="MS PGothic" pitchFamily="34" charset="-128"/>
              </a:rPr>
              <a:t>f</a:t>
            </a:r>
            <a:endParaRPr lang="en-GB" sz="2400">
              <a:solidFill>
                <a:schemeClr val="bg2"/>
              </a:solidFill>
              <a:effectLst>
                <a:outerShdw blurRad="38100" dist="38100" dir="2700000" algn="tl">
                  <a:srgbClr val="000000">
                    <a:alpha val="43137"/>
                  </a:srgbClr>
                </a:outerShdw>
              </a:effectLst>
              <a:latin typeface="Arial" pitchFamily="34" charset="0"/>
              <a:ea typeface="MS PGothic" pitchFamily="34" charset="-128"/>
            </a:endParaRPr>
          </a:p>
        </p:txBody>
      </p:sp>
      <p:sp>
        <p:nvSpPr>
          <p:cNvPr id="303111" name="Oval 7"/>
          <p:cNvSpPr>
            <a:spLocks noChangeArrowheads="1"/>
          </p:cNvSpPr>
          <p:nvPr/>
        </p:nvSpPr>
        <p:spPr bwMode="blackWhite">
          <a:xfrm>
            <a:off x="666750" y="1411288"/>
            <a:ext cx="1536700" cy="671512"/>
          </a:xfrm>
          <a:prstGeom prst="ellipse">
            <a:avLst/>
          </a:prstGeom>
          <a:solidFill>
            <a:schemeClr val="hlink"/>
          </a:solidFill>
          <a:ln w="12700">
            <a:noFill/>
            <a:round/>
            <a:headEnd/>
            <a:tailEnd/>
          </a:ln>
          <a:effectLst/>
        </p:spPr>
        <p:txBody>
          <a:bodyPr lIns="90488" tIns="44450" rIns="90488" bIns="44450" anchor="ctr" anchorCtr="1"/>
          <a:lstStyle/>
          <a:p>
            <a:pPr algn="ctr" eaLnBrk="0" hangingPunct="0">
              <a:defRPr/>
            </a:pPr>
            <a:r>
              <a:rPr lang="en-US" b="1">
                <a:effectLst>
                  <a:outerShdw blurRad="38100" dist="38100" dir="2700000" algn="tl">
                    <a:srgbClr val="000000">
                      <a:alpha val="43137"/>
                    </a:srgbClr>
                  </a:outerShdw>
                </a:effectLst>
                <a:latin typeface="Arial" pitchFamily="34" charset="0"/>
                <a:ea typeface="MS PGothic" pitchFamily="34" charset="-128"/>
              </a:rPr>
              <a:t>Mixed Meal</a:t>
            </a:r>
          </a:p>
        </p:txBody>
      </p:sp>
      <p:sp>
        <p:nvSpPr>
          <p:cNvPr id="40968" name="Rectangle 8"/>
          <p:cNvSpPr>
            <a:spLocks noChangeArrowheads="1"/>
          </p:cNvSpPr>
          <p:nvPr/>
        </p:nvSpPr>
        <p:spPr bwMode="auto">
          <a:xfrm>
            <a:off x="5695950" y="4343400"/>
            <a:ext cx="933450" cy="396875"/>
          </a:xfrm>
          <a:prstGeom prst="rect">
            <a:avLst/>
          </a:prstGeom>
          <a:noFill/>
          <a:ln w="9525" algn="ctr">
            <a:noFill/>
            <a:miter lim="800000"/>
            <a:headEnd/>
            <a:tailEnd/>
          </a:ln>
        </p:spPr>
        <p:txBody>
          <a:bodyPr wrap="none">
            <a:spAutoFit/>
          </a:bodyPr>
          <a:lstStyle/>
          <a:p>
            <a:pPr>
              <a:spcBef>
                <a:spcPct val="20000"/>
              </a:spcBef>
              <a:buClr>
                <a:srgbClr val="FFFF00"/>
              </a:buClr>
            </a:pPr>
            <a:r>
              <a:rPr lang="en-US" sz="2000" b="1">
                <a:solidFill>
                  <a:srgbClr val="000000"/>
                </a:solidFill>
                <a:effectLst>
                  <a:outerShdw blurRad="38100" dist="38100" dir="2700000" algn="tl">
                    <a:srgbClr val="000000">
                      <a:alpha val="43137"/>
                    </a:srgbClr>
                  </a:outerShdw>
                </a:effectLst>
                <a:latin typeface="Arial" pitchFamily="34" charset="0"/>
                <a:ea typeface="MS PGothic" pitchFamily="34" charset="-128"/>
              </a:rPr>
              <a:t>DPP-4</a:t>
            </a:r>
          </a:p>
        </p:txBody>
      </p:sp>
      <p:grpSp>
        <p:nvGrpSpPr>
          <p:cNvPr id="40969" name="Group 9"/>
          <p:cNvGrpSpPr>
            <a:grpSpLocks/>
          </p:cNvGrpSpPr>
          <p:nvPr/>
        </p:nvGrpSpPr>
        <p:grpSpPr bwMode="auto">
          <a:xfrm>
            <a:off x="4768850" y="5100638"/>
            <a:ext cx="1052513" cy="776287"/>
            <a:chOff x="3004" y="3213"/>
            <a:chExt cx="663" cy="489"/>
          </a:xfrm>
        </p:grpSpPr>
        <p:sp>
          <p:nvSpPr>
            <p:cNvPr id="40977" name="Oval 10"/>
            <p:cNvSpPr>
              <a:spLocks noChangeArrowheads="1"/>
            </p:cNvSpPr>
            <p:nvPr/>
          </p:nvSpPr>
          <p:spPr bwMode="auto">
            <a:xfrm rot="2689843">
              <a:off x="3004" y="3213"/>
              <a:ext cx="663" cy="489"/>
            </a:xfrm>
            <a:prstGeom prst="ellipse">
              <a:avLst/>
            </a:prstGeom>
            <a:solidFill>
              <a:srgbClr val="FFFFCC"/>
            </a:solidFill>
            <a:ln w="12700">
              <a:noFill/>
              <a:round/>
              <a:headEnd/>
              <a:tailEnd/>
            </a:ln>
          </p:spPr>
          <p:txBody>
            <a:bodyPr wrap="none" lIns="90000" tIns="46800" rIns="90000" bIns="46800" anchor="ctr"/>
            <a:lstStyle/>
            <a:p>
              <a:pPr eaLnBrk="0" hangingPunct="0"/>
              <a:endParaRPr lang="tr-TR" sz="2400">
                <a:effectLst>
                  <a:outerShdw blurRad="38100" dist="38100" dir="2700000" algn="tl">
                    <a:srgbClr val="000000">
                      <a:alpha val="43137"/>
                    </a:srgbClr>
                  </a:outerShdw>
                </a:effectLst>
                <a:latin typeface="Arial" pitchFamily="34" charset="0"/>
                <a:ea typeface="MS PGothic" pitchFamily="34" charset="-128"/>
              </a:endParaRPr>
            </a:p>
          </p:txBody>
        </p:sp>
        <p:sp>
          <p:nvSpPr>
            <p:cNvPr id="40978" name="Rectangle 11"/>
            <p:cNvSpPr>
              <a:spLocks noChangeArrowheads="1"/>
            </p:cNvSpPr>
            <p:nvPr/>
          </p:nvSpPr>
          <p:spPr bwMode="auto">
            <a:xfrm>
              <a:off x="3073" y="3271"/>
              <a:ext cx="535" cy="351"/>
            </a:xfrm>
            <a:prstGeom prst="rect">
              <a:avLst/>
            </a:prstGeom>
            <a:noFill/>
            <a:ln w="9525" algn="ctr">
              <a:noFill/>
              <a:miter lim="800000"/>
              <a:headEnd/>
              <a:tailEnd/>
            </a:ln>
          </p:spPr>
          <p:txBody>
            <a:bodyPr wrap="none">
              <a:spAutoFit/>
            </a:bodyPr>
            <a:lstStyle/>
            <a:p>
              <a:pPr algn="ctr">
                <a:lnSpc>
                  <a:spcPct val="90000"/>
                </a:lnSpc>
                <a:spcBef>
                  <a:spcPct val="10000"/>
                </a:spcBef>
                <a:buClr>
                  <a:srgbClr val="FFFF00"/>
                </a:buClr>
              </a:pPr>
              <a:r>
                <a:rPr lang="en-US" sz="1600"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DPP-4 </a:t>
              </a:r>
            </a:p>
            <a:p>
              <a:pPr algn="ctr">
                <a:lnSpc>
                  <a:spcPct val="90000"/>
                </a:lnSpc>
                <a:spcBef>
                  <a:spcPct val="10000"/>
                </a:spcBef>
                <a:buClr>
                  <a:srgbClr val="FFFF00"/>
                </a:buClr>
              </a:pPr>
              <a:r>
                <a:rPr lang="en-US" sz="1600"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Inhibitor</a:t>
              </a:r>
            </a:p>
          </p:txBody>
        </p:sp>
      </p:grpSp>
      <p:sp>
        <p:nvSpPr>
          <p:cNvPr id="40970" name="AutoShape 12"/>
          <p:cNvSpPr>
            <a:spLocks noChangeArrowheads="1"/>
          </p:cNvSpPr>
          <p:nvPr/>
        </p:nvSpPr>
        <p:spPr bwMode="auto">
          <a:xfrm rot="1333141">
            <a:off x="6534150" y="4633913"/>
            <a:ext cx="749300" cy="7588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12700">
            <a:solidFill>
              <a:schemeClr val="bg2"/>
            </a:solidFill>
            <a:miter lim="800000"/>
            <a:headEnd/>
            <a:tailEnd/>
          </a:ln>
        </p:spPr>
        <p:txBody>
          <a:bodyPr wrap="none" lIns="90000" tIns="46800" rIns="90000" bIns="46800" anchor="ctr"/>
          <a:lstStyle/>
          <a:p>
            <a:endParaRPr lang="tr-TR">
              <a:effectLst>
                <a:outerShdw blurRad="38100" dist="38100" dir="2700000" algn="tl">
                  <a:srgbClr val="000000">
                    <a:alpha val="43137"/>
                  </a:srgbClr>
                </a:outerShdw>
              </a:effectLst>
            </a:endParaRPr>
          </a:p>
        </p:txBody>
      </p:sp>
      <p:sp>
        <p:nvSpPr>
          <p:cNvPr id="40971" name="Rectangle 13"/>
          <p:cNvSpPr>
            <a:spLocks noChangeArrowheads="1"/>
          </p:cNvSpPr>
          <p:nvPr/>
        </p:nvSpPr>
        <p:spPr bwMode="auto">
          <a:xfrm>
            <a:off x="258763" y="3922713"/>
            <a:ext cx="3389312" cy="2397125"/>
          </a:xfrm>
          <a:prstGeom prst="rect">
            <a:avLst/>
          </a:prstGeom>
          <a:noFill/>
          <a:ln w="9525" algn="ctr">
            <a:noFill/>
            <a:miter lim="800000"/>
            <a:headEnd/>
            <a:tailEnd/>
          </a:ln>
        </p:spPr>
        <p:txBody>
          <a:bodyPr/>
          <a:lstStyle/>
          <a:p>
            <a:pPr marL="176213" indent="-176213" eaLnBrk="0" hangingPunct="0">
              <a:spcBef>
                <a:spcPct val="20000"/>
              </a:spcBef>
              <a:buClr>
                <a:srgbClr val="FFFF00"/>
              </a:buClr>
              <a:buFontTx/>
              <a:buChar char="•"/>
            </a:pPr>
            <a:r>
              <a:rPr lang="tr-TR" sz="1600">
                <a:effectLst>
                  <a:outerShdw blurRad="38100" dist="38100" dir="2700000" algn="tl">
                    <a:srgbClr val="000000">
                      <a:alpha val="43137"/>
                    </a:srgbClr>
                  </a:outerShdw>
                </a:effectLst>
                <a:latin typeface="Arial" pitchFamily="34" charset="0"/>
                <a:ea typeface="MS PGothic" pitchFamily="34" charset="-128"/>
              </a:rPr>
              <a:t>Akut GLP-1 etkileri</a:t>
            </a:r>
            <a:endParaRPr lang="en-US" sz="1600">
              <a:effectLst>
                <a:outerShdw blurRad="38100" dist="38100" dir="2700000" algn="tl">
                  <a:srgbClr val="000000">
                    <a:alpha val="43137"/>
                  </a:srgbClr>
                </a:outerShdw>
              </a:effectLst>
              <a:latin typeface="Arial" pitchFamily="34" charset="0"/>
              <a:ea typeface="MS PGothic" pitchFamily="34" charset="-128"/>
            </a:endParaRPr>
          </a:p>
          <a:p>
            <a:pPr marL="573088" lvl="1" indent="-231775" eaLnBrk="0" hangingPunct="0">
              <a:spcBef>
                <a:spcPct val="20000"/>
              </a:spcBef>
              <a:buFontTx/>
              <a:buChar char="–"/>
            </a:pPr>
            <a:r>
              <a:rPr lang="tr-TR" sz="1600">
                <a:effectLst>
                  <a:outerShdw blurRad="38100" dist="38100" dir="2700000" algn="tl">
                    <a:srgbClr val="000000">
                      <a:alpha val="43137"/>
                    </a:srgbClr>
                  </a:outerShdw>
                </a:effectLst>
                <a:latin typeface="Arial" pitchFamily="34" charset="0"/>
                <a:ea typeface="MS PGothic" pitchFamily="34" charset="-128"/>
              </a:rPr>
              <a:t>Glukoza bağlıinsulin sekresyonunu artırır</a:t>
            </a:r>
          </a:p>
          <a:p>
            <a:pPr marL="573088" lvl="1" indent="-231775" eaLnBrk="0" hangingPunct="0">
              <a:spcBef>
                <a:spcPct val="20000"/>
              </a:spcBef>
              <a:buFontTx/>
              <a:buChar char="–"/>
            </a:pPr>
            <a:r>
              <a:rPr lang="tr-TR" sz="1600">
                <a:effectLst>
                  <a:outerShdw blurRad="38100" dist="38100" dir="2700000" algn="tl">
                    <a:srgbClr val="000000">
                      <a:alpha val="43137"/>
                    </a:srgbClr>
                  </a:outerShdw>
                </a:effectLst>
                <a:latin typeface="Arial" pitchFamily="34" charset="0"/>
                <a:ea typeface="MS PGothic" pitchFamily="34" charset="-128"/>
              </a:rPr>
              <a:t>Glukagon sekresyonunu ve hepatik glukoz üretimini inhibe eder</a:t>
            </a:r>
            <a:endParaRPr lang="en-US" sz="1600">
              <a:effectLst>
                <a:outerShdw blurRad="38100" dist="38100" dir="2700000" algn="tl">
                  <a:srgbClr val="000000">
                    <a:alpha val="43137"/>
                  </a:srgbClr>
                </a:outerShdw>
              </a:effectLst>
              <a:latin typeface="Arial" pitchFamily="34" charset="0"/>
              <a:ea typeface="MS PGothic" pitchFamily="34" charset="-128"/>
            </a:endParaRPr>
          </a:p>
          <a:p>
            <a:pPr marL="573088" lvl="1" indent="-231775" eaLnBrk="0" hangingPunct="0">
              <a:spcBef>
                <a:spcPct val="20000"/>
              </a:spcBef>
              <a:buFontTx/>
              <a:buChar char="–"/>
            </a:pPr>
            <a:r>
              <a:rPr lang="tr-TR" sz="1600">
                <a:effectLst>
                  <a:outerShdw blurRad="38100" dist="38100" dir="2700000" algn="tl">
                    <a:srgbClr val="000000">
                      <a:alpha val="43137"/>
                    </a:srgbClr>
                  </a:outerShdw>
                </a:effectLst>
                <a:latin typeface="Arial" pitchFamily="34" charset="0"/>
                <a:ea typeface="MS PGothic" pitchFamily="34" charset="-128"/>
              </a:rPr>
              <a:t>Gulukoz kullanımını artırır</a:t>
            </a:r>
            <a:endParaRPr lang="en-US" sz="1600">
              <a:effectLst>
                <a:outerShdw blurRad="38100" dist="38100" dir="2700000" algn="tl">
                  <a:srgbClr val="000000">
                    <a:alpha val="43137"/>
                  </a:srgbClr>
                </a:outerShdw>
              </a:effectLst>
              <a:latin typeface="Arial" pitchFamily="34" charset="0"/>
              <a:ea typeface="MS PGothic" pitchFamily="34" charset="-128"/>
            </a:endParaRPr>
          </a:p>
        </p:txBody>
      </p:sp>
      <p:sp>
        <p:nvSpPr>
          <p:cNvPr id="40972" name="Rectangle 14"/>
          <p:cNvSpPr>
            <a:spLocks noChangeArrowheads="1"/>
          </p:cNvSpPr>
          <p:nvPr/>
        </p:nvSpPr>
        <p:spPr bwMode="blackWhite">
          <a:xfrm>
            <a:off x="5562600" y="1508125"/>
            <a:ext cx="3343275" cy="1241425"/>
          </a:xfrm>
          <a:prstGeom prst="rect">
            <a:avLst/>
          </a:prstGeom>
          <a:solidFill>
            <a:srgbClr val="99CCFF"/>
          </a:solidFill>
          <a:ln w="12700">
            <a:noFill/>
            <a:miter lim="800000"/>
            <a:headEnd/>
            <a:tailEnd/>
          </a:ln>
        </p:spPr>
        <p:txBody>
          <a:bodyPr lIns="90488" tIns="44450" rIns="90488" bIns="44450">
            <a:spAutoFit/>
          </a:bodyPr>
          <a:lstStyle/>
          <a:p>
            <a:pPr eaLnBrk="0" hangingPunct="0">
              <a:spcBef>
                <a:spcPct val="10000"/>
              </a:spcBef>
              <a:buClr>
                <a:srgbClr val="FFFF00"/>
              </a:buClr>
              <a:buSzPct val="150000"/>
            </a:pPr>
            <a:r>
              <a:rPr lang="tr-TR"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Uzun dönem</a:t>
            </a:r>
            <a:r>
              <a:rPr lang="en-US"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 GLP-1 </a:t>
            </a:r>
            <a:r>
              <a:rPr lang="tr-TR"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etkileri</a:t>
            </a:r>
            <a:endParaRPr lang="en-US" b="1">
              <a:solidFill>
                <a:srgbClr val="000000"/>
              </a:solidFill>
              <a:effectLst>
                <a:outerShdw blurRad="38100" dist="38100" dir="2700000" algn="tl">
                  <a:srgbClr val="000000">
                    <a:alpha val="43137"/>
                  </a:srgbClr>
                </a:outerShdw>
              </a:effectLst>
              <a:latin typeface="Arial Narrow" pitchFamily="34" charset="0"/>
              <a:ea typeface="MS PGothic" pitchFamily="34" charset="-128"/>
            </a:endParaRPr>
          </a:p>
          <a:p>
            <a:pPr marL="285750" lvl="1" indent="-171450" eaLnBrk="0" hangingPunct="0">
              <a:spcBef>
                <a:spcPct val="10000"/>
              </a:spcBef>
              <a:buClr>
                <a:srgbClr val="000000"/>
              </a:buClr>
              <a:buSzPct val="150000"/>
              <a:buFontTx/>
              <a:buChar char="•"/>
            </a:pPr>
            <a:r>
              <a:rPr lang="tr-TR"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İnsulin biyosentezini artırır</a:t>
            </a:r>
            <a:endParaRPr lang="en-US" b="1">
              <a:solidFill>
                <a:srgbClr val="000000"/>
              </a:solidFill>
              <a:effectLst>
                <a:outerShdw blurRad="38100" dist="38100" dir="2700000" algn="tl">
                  <a:srgbClr val="000000">
                    <a:alpha val="43137"/>
                  </a:srgbClr>
                </a:outerShdw>
              </a:effectLst>
              <a:latin typeface="Arial Narrow" pitchFamily="34" charset="0"/>
              <a:ea typeface="MS PGothic" pitchFamily="34" charset="-128"/>
            </a:endParaRPr>
          </a:p>
          <a:p>
            <a:pPr marL="285750" lvl="1" indent="-171450" eaLnBrk="0" hangingPunct="0">
              <a:spcBef>
                <a:spcPct val="10000"/>
              </a:spcBef>
              <a:buClr>
                <a:srgbClr val="000000"/>
              </a:buClr>
              <a:buSzPct val="150000"/>
              <a:buFontTx/>
              <a:buChar char="•"/>
            </a:pPr>
            <a:r>
              <a:rPr lang="tr-TR"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Beta-hücre farklılaşmasını uyarır</a:t>
            </a:r>
            <a:r>
              <a:rPr lang="en-US" b="1">
                <a:solidFill>
                  <a:srgbClr val="000000"/>
                </a:solidFill>
                <a:effectLst>
                  <a:outerShdw blurRad="38100" dist="38100" dir="2700000" algn="tl">
                    <a:srgbClr val="000000">
                      <a:alpha val="43137"/>
                    </a:srgbClr>
                  </a:outerShdw>
                </a:effectLst>
                <a:latin typeface="Arial Narrow" pitchFamily="34" charset="0"/>
                <a:ea typeface="MS PGothic" pitchFamily="34" charset="-128"/>
              </a:rPr>
              <a:t> </a:t>
            </a:r>
          </a:p>
        </p:txBody>
      </p:sp>
      <p:sp>
        <p:nvSpPr>
          <p:cNvPr id="40973" name="AutoShape 15"/>
          <p:cNvSpPr>
            <a:spLocks noChangeArrowheads="1"/>
          </p:cNvSpPr>
          <p:nvPr/>
        </p:nvSpPr>
        <p:spPr bwMode="auto">
          <a:xfrm flipH="1" flipV="1">
            <a:off x="3965575" y="4633913"/>
            <a:ext cx="666750" cy="666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bg2"/>
            </a:solidFill>
            <a:miter lim="800000"/>
            <a:headEnd/>
            <a:tailEnd/>
          </a:ln>
        </p:spPr>
        <p:txBody>
          <a:bodyPr wrap="none" lIns="90000" tIns="46800" rIns="90000" bIns="46800" anchor="ctr"/>
          <a:lstStyle/>
          <a:p>
            <a:endParaRPr lang="tr-TR">
              <a:effectLst>
                <a:outerShdw blurRad="38100" dist="38100" dir="2700000" algn="tl">
                  <a:srgbClr val="000000">
                    <a:alpha val="43137"/>
                  </a:srgbClr>
                </a:outerShdw>
              </a:effectLst>
            </a:endParaRPr>
          </a:p>
        </p:txBody>
      </p:sp>
      <p:sp>
        <p:nvSpPr>
          <p:cNvPr id="40974" name="AutoShape 16"/>
          <p:cNvSpPr>
            <a:spLocks noChangeArrowheads="1"/>
          </p:cNvSpPr>
          <p:nvPr/>
        </p:nvSpPr>
        <p:spPr bwMode="auto">
          <a:xfrm>
            <a:off x="4494213" y="1874838"/>
            <a:ext cx="666750" cy="666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12700">
            <a:solidFill>
              <a:schemeClr val="bg2"/>
            </a:solidFill>
            <a:miter lim="800000"/>
            <a:headEnd/>
            <a:tailEnd/>
          </a:ln>
        </p:spPr>
        <p:txBody>
          <a:bodyPr wrap="none" lIns="90000" tIns="46800" rIns="90000" bIns="46800" anchor="ctr"/>
          <a:lstStyle/>
          <a:p>
            <a:endParaRPr lang="tr-TR">
              <a:effectLst>
                <a:outerShdw blurRad="38100" dist="38100" dir="2700000" algn="tl">
                  <a:srgbClr val="000000">
                    <a:alpha val="43137"/>
                  </a:srgbClr>
                </a:outerShdw>
              </a:effectLst>
            </a:endParaRPr>
          </a:p>
        </p:txBody>
      </p:sp>
      <p:sp>
        <p:nvSpPr>
          <p:cNvPr id="40975" name="Text Box 17"/>
          <p:cNvSpPr txBox="1">
            <a:spLocks noChangeArrowheads="1"/>
          </p:cNvSpPr>
          <p:nvPr/>
        </p:nvSpPr>
        <p:spPr bwMode="auto">
          <a:xfrm>
            <a:off x="1639990" y="254000"/>
            <a:ext cx="5690982" cy="830997"/>
          </a:xfrm>
          <a:prstGeom prst="rect">
            <a:avLst/>
          </a:prstGeom>
          <a:noFill/>
          <a:ln w="9525">
            <a:noFill/>
            <a:miter lim="800000"/>
            <a:headEnd/>
            <a:tailEnd/>
          </a:ln>
        </p:spPr>
        <p:txBody>
          <a:bodyPr wrap="none">
            <a:spAutoFit/>
          </a:bodyPr>
          <a:lstStyle/>
          <a:p>
            <a:pPr algn="ctr"/>
            <a:r>
              <a:rPr lang="tr-TR" sz="2400" dirty="0">
                <a:solidFill>
                  <a:srgbClr val="FFFF00"/>
                </a:solidFill>
                <a:effectLst>
                  <a:outerShdw blurRad="38100" dist="38100" dir="2700000" algn="tl">
                    <a:srgbClr val="000000">
                      <a:alpha val="43137"/>
                    </a:srgbClr>
                  </a:outerShdw>
                </a:effectLst>
                <a:ea typeface="MS PGothic" pitchFamily="34" charset="-128"/>
              </a:rPr>
              <a:t>DPP-4 </a:t>
            </a:r>
            <a:r>
              <a:rPr lang="tr-TR" sz="2400" dirty="0" err="1">
                <a:solidFill>
                  <a:srgbClr val="FFFF00"/>
                </a:solidFill>
                <a:effectLst>
                  <a:outerShdw blurRad="38100" dist="38100" dir="2700000" algn="tl">
                    <a:srgbClr val="000000">
                      <a:alpha val="43137"/>
                    </a:srgbClr>
                  </a:outerShdw>
                </a:effectLst>
                <a:ea typeface="MS PGothic" pitchFamily="34" charset="-128"/>
              </a:rPr>
              <a:t>İnhibisyonu</a:t>
            </a:r>
            <a:r>
              <a:rPr lang="tr-TR" sz="2400" dirty="0">
                <a:solidFill>
                  <a:srgbClr val="FFFF00"/>
                </a:solidFill>
                <a:effectLst>
                  <a:outerShdw blurRad="38100" dist="38100" dir="2700000" algn="tl">
                    <a:srgbClr val="000000">
                      <a:alpha val="43137"/>
                    </a:srgbClr>
                  </a:outerShdw>
                </a:effectLst>
                <a:ea typeface="MS PGothic" pitchFamily="34" charset="-128"/>
              </a:rPr>
              <a:t> </a:t>
            </a:r>
            <a:r>
              <a:rPr lang="tr-TR" sz="2400" dirty="0" err="1">
                <a:solidFill>
                  <a:srgbClr val="FFFF00"/>
                </a:solidFill>
                <a:effectLst>
                  <a:outerShdw blurRad="38100" dist="38100" dir="2700000" algn="tl">
                    <a:srgbClr val="000000">
                      <a:alpha val="43137"/>
                    </a:srgbClr>
                  </a:outerShdw>
                </a:effectLst>
                <a:ea typeface="MS PGothic" pitchFamily="34" charset="-128"/>
              </a:rPr>
              <a:t>Intakt</a:t>
            </a:r>
            <a:r>
              <a:rPr lang="tr-TR" sz="2400" dirty="0">
                <a:solidFill>
                  <a:srgbClr val="FFFF00"/>
                </a:solidFill>
                <a:effectLst>
                  <a:outerShdw blurRad="38100" dist="38100" dir="2700000" algn="tl">
                    <a:srgbClr val="000000">
                      <a:alpha val="43137"/>
                    </a:srgbClr>
                  </a:outerShdw>
                </a:effectLst>
                <a:ea typeface="MS PGothic" pitchFamily="34" charset="-128"/>
              </a:rPr>
              <a:t> Biyolojik </a:t>
            </a:r>
          </a:p>
          <a:p>
            <a:pPr algn="ctr"/>
            <a:r>
              <a:rPr lang="tr-TR" sz="2400" dirty="0">
                <a:solidFill>
                  <a:srgbClr val="FFFF00"/>
                </a:solidFill>
                <a:effectLst>
                  <a:outerShdw blurRad="38100" dist="38100" dir="2700000" algn="tl">
                    <a:srgbClr val="000000">
                      <a:alpha val="43137"/>
                    </a:srgbClr>
                  </a:outerShdw>
                </a:effectLst>
                <a:ea typeface="MS PGothic" pitchFamily="34" charset="-128"/>
              </a:rPr>
              <a:t>Olarak Aktif GLP-1 Düzeylerini Artırır</a:t>
            </a:r>
            <a:endParaRPr lang="en-US" sz="2400" dirty="0">
              <a:solidFill>
                <a:srgbClr val="FFFF00"/>
              </a:solidFill>
              <a:effectLst>
                <a:outerShdw blurRad="38100" dist="38100" dir="2700000" algn="tl">
                  <a:srgbClr val="000000">
                    <a:alpha val="43137"/>
                  </a:srgbClr>
                </a:outerShdw>
              </a:effectLst>
              <a:ea typeface="MS PGothic" pitchFamily="34" charset="-128"/>
            </a:endParaRPr>
          </a:p>
        </p:txBody>
      </p:sp>
      <p:sp>
        <p:nvSpPr>
          <p:cNvPr id="40976" name="Text Box 18"/>
          <p:cNvSpPr txBox="1">
            <a:spLocks noChangeArrowheads="1"/>
          </p:cNvSpPr>
          <p:nvPr/>
        </p:nvSpPr>
        <p:spPr bwMode="auto">
          <a:xfrm>
            <a:off x="304800" y="6521450"/>
            <a:ext cx="8305800" cy="260350"/>
          </a:xfrm>
          <a:prstGeom prst="rect">
            <a:avLst/>
          </a:prstGeom>
          <a:noFill/>
          <a:ln w="9525">
            <a:noFill/>
            <a:miter lim="800000"/>
            <a:headEnd/>
            <a:tailEnd/>
          </a:ln>
        </p:spPr>
        <p:txBody>
          <a:bodyPr anchor="b">
            <a:spAutoFit/>
          </a:bodyPr>
          <a:lstStyle/>
          <a:p>
            <a:r>
              <a:rPr lang="de-DE" sz="1100">
                <a:effectLst>
                  <a:outerShdw blurRad="38100" dist="38100" dir="2700000" algn="tl">
                    <a:srgbClr val="000000">
                      <a:alpha val="43137"/>
                    </a:srgbClr>
                  </a:outerShdw>
                </a:effectLst>
                <a:latin typeface="Arial" pitchFamily="34" charset="0"/>
                <a:ea typeface="MS PGothic" pitchFamily="34" charset="-128"/>
              </a:rPr>
              <a:t>Drucker DJ. </a:t>
            </a:r>
            <a:r>
              <a:rPr lang="de-DE" sz="1100" i="1">
                <a:effectLst>
                  <a:outerShdw blurRad="38100" dist="38100" dir="2700000" algn="tl">
                    <a:srgbClr val="000000">
                      <a:alpha val="43137"/>
                    </a:srgbClr>
                  </a:outerShdw>
                </a:effectLst>
                <a:latin typeface="Arial" pitchFamily="34" charset="0"/>
                <a:ea typeface="MS PGothic" pitchFamily="34" charset="-128"/>
              </a:rPr>
              <a:t>Diabetes Care</a:t>
            </a:r>
            <a:r>
              <a:rPr lang="de-DE" sz="1100">
                <a:effectLst>
                  <a:outerShdw blurRad="38100" dist="38100" dir="2700000" algn="tl">
                    <a:srgbClr val="000000">
                      <a:alpha val="43137"/>
                    </a:srgbClr>
                  </a:outerShdw>
                </a:effectLst>
                <a:latin typeface="Arial" pitchFamily="34" charset="0"/>
                <a:ea typeface="MS PGothic" pitchFamily="34" charset="-128"/>
              </a:rPr>
              <a:t>. 2003;26:2929</a:t>
            </a:r>
            <a:r>
              <a:rPr lang="de-DE" sz="1100">
                <a:effectLst>
                  <a:outerShdw blurRad="38100" dist="38100" dir="2700000" algn="tl">
                    <a:srgbClr val="000000">
                      <a:alpha val="43137"/>
                    </a:srgbClr>
                  </a:outerShdw>
                </a:effectLst>
                <a:latin typeface="Arial" pitchFamily="34" charset="0"/>
                <a:ea typeface="MS PGothic" pitchFamily="34" charset="-128"/>
                <a:cs typeface="Arial" pitchFamily="34" charset="0"/>
              </a:rPr>
              <a:t>–</a:t>
            </a:r>
            <a:r>
              <a:rPr lang="de-DE" sz="1100">
                <a:effectLst>
                  <a:outerShdw blurRad="38100" dist="38100" dir="2700000" algn="tl">
                    <a:srgbClr val="000000">
                      <a:alpha val="43137"/>
                    </a:srgbClr>
                  </a:outerShdw>
                </a:effectLst>
                <a:latin typeface="Arial" pitchFamily="34" charset="0"/>
                <a:ea typeface="MS PGothic" pitchFamily="34" charset="-128"/>
              </a:rPr>
              <a:t>2940.</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0" y="896938"/>
            <a:ext cx="8229600" cy="523875"/>
          </a:xfrm>
        </p:spPr>
        <p:txBody>
          <a:bodyPr anchor="b">
            <a:spAutoFit/>
          </a:bodyPr>
          <a:lstStyle/>
          <a:p>
            <a:pPr eaLnBrk="1" hangingPunct="1">
              <a:defRPr/>
            </a:pPr>
            <a:r>
              <a:rPr lang="tr-TR" sz="2800" dirty="0" err="1" smtClean="0">
                <a:solidFill>
                  <a:srgbClr val="FFFF00"/>
                </a:solidFill>
                <a:effectLst>
                  <a:outerShdw blurRad="38100" dist="38100" dir="2700000" algn="tl" rotWithShape="0">
                    <a:srgbClr val="000000">
                      <a:alpha val="43137"/>
                    </a:srgbClr>
                  </a:outerShdw>
                </a:effectLst>
                <a:latin typeface="Comic Sans MS" pitchFamily="66" charset="0"/>
              </a:rPr>
              <a:t>İnkretin</a:t>
            </a:r>
            <a:r>
              <a:rPr lang="tr-TR" sz="2800" dirty="0" smtClean="0">
                <a:solidFill>
                  <a:srgbClr val="FFFF00"/>
                </a:solidFill>
                <a:effectLst>
                  <a:outerShdw blurRad="38100" dist="38100" dir="2700000" algn="tl" rotWithShape="0">
                    <a:srgbClr val="000000">
                      <a:alpha val="43137"/>
                    </a:srgbClr>
                  </a:outerShdw>
                </a:effectLst>
                <a:latin typeface="Comic Sans MS" pitchFamily="66" charset="0"/>
              </a:rPr>
              <a:t> Tabanlı Tedavilere Genel Bakış</a:t>
            </a:r>
            <a:endParaRPr lang="en-US" sz="2800" dirty="0" smtClean="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150531" name="Rectangle 3"/>
          <p:cNvSpPr>
            <a:spLocks noGrp="1" noChangeArrowheads="1"/>
          </p:cNvSpPr>
          <p:nvPr>
            <p:ph type="body" idx="4294967295"/>
          </p:nvPr>
        </p:nvSpPr>
        <p:spPr>
          <a:xfrm>
            <a:off x="276225" y="1600200"/>
            <a:ext cx="8867775" cy="4530725"/>
          </a:xfrm>
        </p:spPr>
        <p:txBody>
          <a:bodyPr>
            <a:normAutofit/>
          </a:bodyPr>
          <a:lstStyle/>
          <a:p>
            <a:pPr eaLnBrk="1" hangingPunct="1">
              <a:lnSpc>
                <a:spcPct val="95000"/>
              </a:lnSpc>
              <a:spcBef>
                <a:spcPct val="15000"/>
              </a:spcBef>
              <a:buFont typeface="Wingdings" pitchFamily="2" charset="2"/>
              <a:buChar char="q"/>
              <a:defRPr/>
            </a:pPr>
            <a:r>
              <a:rPr lang="en-US" sz="2400" dirty="0" smtClean="0">
                <a:solidFill>
                  <a:srgbClr val="FFFF00"/>
                </a:solidFill>
                <a:effectLst>
                  <a:outerShdw blurRad="38100" dist="38100" dir="2700000" algn="tl">
                    <a:srgbClr val="000000">
                      <a:alpha val="43137"/>
                    </a:srgbClr>
                  </a:outerShdw>
                </a:effectLst>
                <a:latin typeface="Comic Sans MS" pitchFamily="66" charset="0"/>
              </a:rPr>
              <a:t>In</a:t>
            </a:r>
            <a:r>
              <a:rPr lang="tr-TR" sz="2400" dirty="0" smtClean="0">
                <a:solidFill>
                  <a:srgbClr val="FFFF00"/>
                </a:solidFill>
                <a:effectLst>
                  <a:outerShdw blurRad="38100" dist="38100" dir="2700000" algn="tl">
                    <a:srgbClr val="000000">
                      <a:alpha val="43137"/>
                    </a:srgbClr>
                  </a:outerShdw>
                </a:effectLst>
                <a:latin typeface="Comic Sans MS" pitchFamily="66" charset="0"/>
              </a:rPr>
              <a:t>k</a:t>
            </a:r>
            <a:r>
              <a:rPr lang="en-US" sz="2400" dirty="0" err="1" smtClean="0">
                <a:solidFill>
                  <a:srgbClr val="FFFF00"/>
                </a:solidFill>
                <a:effectLst>
                  <a:outerShdw blurRad="38100" dist="38100" dir="2700000" algn="tl">
                    <a:srgbClr val="000000">
                      <a:alpha val="43137"/>
                    </a:srgbClr>
                  </a:outerShdw>
                </a:effectLst>
                <a:latin typeface="Comic Sans MS" pitchFamily="66" charset="0"/>
              </a:rPr>
              <a:t>retin</a:t>
            </a:r>
            <a:r>
              <a:rPr lang="en-US" sz="2400" dirty="0" smtClean="0">
                <a:solidFill>
                  <a:srgbClr val="FFFF00"/>
                </a:solidFill>
                <a:effectLst>
                  <a:outerShdw blurRad="38100" dist="38100" dir="2700000" algn="tl">
                    <a:srgbClr val="000000">
                      <a:alpha val="43137"/>
                    </a:srgbClr>
                  </a:outerShdw>
                </a:effectLst>
                <a:latin typeface="Comic Sans MS" pitchFamily="66" charset="0"/>
              </a:rPr>
              <a:t> </a:t>
            </a:r>
            <a:r>
              <a:rPr lang="en-US" sz="2400" dirty="0" err="1" smtClean="0">
                <a:solidFill>
                  <a:srgbClr val="FFFF00"/>
                </a:solidFill>
                <a:effectLst>
                  <a:outerShdw blurRad="38100" dist="38100" dir="2700000" algn="tl">
                    <a:srgbClr val="000000">
                      <a:alpha val="43137"/>
                    </a:srgbClr>
                  </a:outerShdw>
                </a:effectLst>
                <a:latin typeface="Comic Sans MS" pitchFamily="66" charset="0"/>
              </a:rPr>
              <a:t>mimeti</a:t>
            </a:r>
            <a:r>
              <a:rPr lang="tr-TR" sz="2400" dirty="0" err="1" smtClean="0">
                <a:solidFill>
                  <a:srgbClr val="FFFF00"/>
                </a:solidFill>
                <a:effectLst>
                  <a:outerShdw blurRad="38100" dist="38100" dir="2700000" algn="tl">
                    <a:srgbClr val="000000">
                      <a:alpha val="43137"/>
                    </a:srgbClr>
                  </a:outerShdw>
                </a:effectLst>
                <a:latin typeface="Comic Sans MS" pitchFamily="66" charset="0"/>
              </a:rPr>
              <a:t>kler</a:t>
            </a:r>
            <a:endParaRPr lang="en-US" sz="2400" dirty="0" smtClean="0">
              <a:solidFill>
                <a:srgbClr val="FFFF00"/>
              </a:solidFill>
              <a:effectLst>
                <a:outerShdw blurRad="38100" dist="38100" dir="2700000" algn="tl">
                  <a:srgbClr val="000000">
                    <a:alpha val="43137"/>
                  </a:srgbClr>
                </a:outerShdw>
              </a:effectLst>
              <a:latin typeface="Comic Sans MS" pitchFamily="66" charset="0"/>
            </a:endParaRPr>
          </a:p>
          <a:p>
            <a:pPr lvl="1" eaLnBrk="1" hangingPunct="1">
              <a:lnSpc>
                <a:spcPct val="95000"/>
              </a:lnSpc>
              <a:spcBef>
                <a:spcPct val="15000"/>
              </a:spcBef>
              <a:defRPr/>
            </a:pPr>
            <a:r>
              <a:rPr lang="tr-TR" sz="1800" dirty="0" err="1" smtClean="0">
                <a:effectLst>
                  <a:outerShdw blurRad="38100" dist="38100" dir="2700000" algn="tl">
                    <a:srgbClr val="000000">
                      <a:alpha val="43137"/>
                    </a:srgbClr>
                  </a:outerShdw>
                </a:effectLst>
                <a:latin typeface="Comic Sans MS" pitchFamily="66" charset="0"/>
              </a:rPr>
              <a:t>Endojen</a:t>
            </a:r>
            <a:r>
              <a:rPr lang="tr-TR" sz="1800" dirty="0" smtClean="0">
                <a:effectLst>
                  <a:outerShdw blurRad="38100" dist="38100" dir="2700000" algn="tl">
                    <a:srgbClr val="000000">
                      <a:alpha val="43137"/>
                    </a:srgbClr>
                  </a:outerShdw>
                </a:effectLst>
                <a:latin typeface="Comic Sans MS" pitchFamily="66" charset="0"/>
              </a:rPr>
              <a:t> </a:t>
            </a:r>
            <a:r>
              <a:rPr lang="tr-TR" sz="1800" dirty="0" err="1" smtClean="0">
                <a:effectLst>
                  <a:outerShdw blurRad="38100" dist="38100" dir="2700000" algn="tl">
                    <a:srgbClr val="000000">
                      <a:alpha val="43137"/>
                    </a:srgbClr>
                  </a:outerShdw>
                </a:effectLst>
                <a:latin typeface="Comic Sans MS" pitchFamily="66" charset="0"/>
              </a:rPr>
              <a:t>inkretin</a:t>
            </a:r>
            <a:r>
              <a:rPr lang="tr-TR" sz="1800" dirty="0" smtClean="0">
                <a:effectLst>
                  <a:outerShdw blurRad="38100" dist="38100" dir="2700000" algn="tl">
                    <a:srgbClr val="000000">
                      <a:alpha val="43137"/>
                    </a:srgbClr>
                  </a:outerShdw>
                </a:effectLst>
                <a:latin typeface="Comic Sans MS" pitchFamily="66" charset="0"/>
              </a:rPr>
              <a:t> GLP-1 etkisini taklit eden bileşikler</a:t>
            </a:r>
          </a:p>
          <a:p>
            <a:pPr lvl="1" eaLnBrk="1" hangingPunct="1">
              <a:lnSpc>
                <a:spcPct val="95000"/>
              </a:lnSpc>
              <a:spcBef>
                <a:spcPct val="15000"/>
              </a:spcBef>
              <a:defRPr/>
            </a:pPr>
            <a:r>
              <a:rPr lang="en-US" sz="1800" dirty="0" smtClean="0">
                <a:effectLst>
                  <a:outerShdw blurRad="38100" dist="38100" dir="2700000" algn="tl">
                    <a:srgbClr val="000000">
                      <a:alpha val="43137"/>
                    </a:srgbClr>
                  </a:outerShdw>
                </a:effectLst>
                <a:latin typeface="Comic Sans MS" pitchFamily="66" charset="0"/>
              </a:rPr>
              <a:t>GLP-1R agonist</a:t>
            </a:r>
            <a:r>
              <a:rPr lang="tr-TR" sz="1800" dirty="0" err="1" smtClean="0">
                <a:effectLst>
                  <a:outerShdw blurRad="38100" dist="38100" dir="2700000" algn="tl">
                    <a:srgbClr val="000000">
                      <a:alpha val="43137"/>
                    </a:srgbClr>
                  </a:outerShdw>
                </a:effectLst>
                <a:latin typeface="Comic Sans MS" pitchFamily="66" charset="0"/>
              </a:rPr>
              <a:t>leri</a:t>
            </a:r>
            <a:r>
              <a:rPr lang="tr-TR" sz="1800" dirty="0" smtClean="0">
                <a:effectLst>
                  <a:outerShdw blurRad="38100" dist="38100" dir="2700000" algn="tl">
                    <a:srgbClr val="000000">
                      <a:alpha val="43137"/>
                    </a:srgbClr>
                  </a:outerShdw>
                </a:effectLst>
                <a:latin typeface="Comic Sans MS" pitchFamily="66" charset="0"/>
              </a:rPr>
              <a:t> </a:t>
            </a:r>
            <a:r>
              <a:rPr lang="en-US" sz="1800" dirty="0" smtClean="0">
                <a:effectLst>
                  <a:outerShdw blurRad="38100" dist="38100" dir="2700000" algn="tl">
                    <a:srgbClr val="000000">
                      <a:alpha val="43137"/>
                    </a:srgbClr>
                  </a:outerShdw>
                </a:effectLst>
                <a:latin typeface="Comic Sans MS" pitchFamily="66" charset="0"/>
              </a:rPr>
              <a:t>([</a:t>
            </a:r>
            <a:r>
              <a:rPr lang="en-US" sz="1800" dirty="0" err="1" smtClean="0">
                <a:effectLst>
                  <a:outerShdw blurRad="38100" dist="38100" dir="2700000" algn="tl">
                    <a:srgbClr val="000000">
                      <a:alpha val="43137"/>
                    </a:srgbClr>
                  </a:outerShdw>
                </a:effectLst>
                <a:latin typeface="Comic Sans MS" pitchFamily="66" charset="0"/>
              </a:rPr>
              <a:t>exenatide</a:t>
            </a:r>
            <a:r>
              <a:rPr lang="en-US" sz="1800" dirty="0" smtClean="0">
                <a:effectLst>
                  <a:outerShdw blurRad="38100" dist="38100" dir="2700000" algn="tl">
                    <a:srgbClr val="000000">
                      <a:alpha val="43137"/>
                    </a:srgbClr>
                  </a:outerShdw>
                </a:effectLst>
                <a:latin typeface="Comic Sans MS" pitchFamily="66" charset="0"/>
              </a:rPr>
              <a:t>, </a:t>
            </a:r>
            <a:r>
              <a:rPr lang="en-US" sz="1800" dirty="0" err="1" smtClean="0">
                <a:effectLst>
                  <a:outerShdw blurRad="38100" dist="38100" dir="2700000" algn="tl">
                    <a:srgbClr val="000000">
                      <a:alpha val="43137"/>
                    </a:srgbClr>
                  </a:outerShdw>
                </a:effectLst>
                <a:latin typeface="Comic Sans MS" pitchFamily="66" charset="0"/>
              </a:rPr>
              <a:t>liraglutide</a:t>
            </a:r>
            <a:r>
              <a:rPr lang="en-US" sz="1800" dirty="0" smtClean="0">
                <a:effectLst>
                  <a:outerShdw blurRad="38100" dist="38100" dir="2700000" algn="tl">
                    <a:srgbClr val="000000">
                      <a:alpha val="43137"/>
                    </a:srgbClr>
                  </a:outerShdw>
                </a:effectLst>
                <a:latin typeface="Comic Sans MS" pitchFamily="66" charset="0"/>
              </a:rPr>
              <a:t>)</a:t>
            </a:r>
            <a:r>
              <a:rPr lang="tr-TR" sz="1800" dirty="0" smtClean="0">
                <a:effectLst>
                  <a:outerShdw blurRad="38100" dist="38100" dir="2700000" algn="tl">
                    <a:srgbClr val="000000">
                      <a:alpha val="43137"/>
                    </a:srgbClr>
                  </a:outerShdw>
                </a:effectLst>
                <a:latin typeface="Comic Sans MS" pitchFamily="66" charset="0"/>
              </a:rPr>
              <a:t>  SC enjeksiyon </a:t>
            </a:r>
          </a:p>
          <a:p>
            <a:pPr lvl="1" eaLnBrk="1" hangingPunct="1">
              <a:lnSpc>
                <a:spcPct val="95000"/>
              </a:lnSpc>
              <a:spcBef>
                <a:spcPct val="15000"/>
              </a:spcBef>
              <a:buFontTx/>
              <a:buNone/>
              <a:defRPr/>
            </a:pPr>
            <a:endParaRPr lang="en-US" sz="1800" dirty="0" smtClean="0">
              <a:effectLst>
                <a:outerShdw blurRad="38100" dist="38100" dir="2700000" algn="tl">
                  <a:srgbClr val="000000">
                    <a:alpha val="43137"/>
                  </a:srgbClr>
                </a:outerShdw>
              </a:effectLst>
              <a:latin typeface="Comic Sans MS" pitchFamily="66" charset="0"/>
            </a:endParaRPr>
          </a:p>
          <a:p>
            <a:pPr eaLnBrk="1" hangingPunct="1">
              <a:lnSpc>
                <a:spcPct val="95000"/>
              </a:lnSpc>
              <a:spcBef>
                <a:spcPct val="15000"/>
              </a:spcBef>
              <a:buFont typeface="Wingdings" pitchFamily="2" charset="2"/>
              <a:buChar char="q"/>
              <a:defRPr/>
            </a:pPr>
            <a:r>
              <a:rPr lang="en-US" sz="2400" dirty="0" smtClean="0">
                <a:solidFill>
                  <a:srgbClr val="FFFF00"/>
                </a:solidFill>
                <a:effectLst>
                  <a:outerShdw blurRad="38100" dist="38100" dir="2700000" algn="tl">
                    <a:srgbClr val="000000">
                      <a:alpha val="43137"/>
                    </a:srgbClr>
                  </a:outerShdw>
                </a:effectLst>
                <a:latin typeface="Comic Sans MS" pitchFamily="66" charset="0"/>
              </a:rPr>
              <a:t>In</a:t>
            </a:r>
            <a:r>
              <a:rPr lang="tr-TR" sz="2400" dirty="0" smtClean="0">
                <a:solidFill>
                  <a:srgbClr val="FFFF00"/>
                </a:solidFill>
                <a:effectLst>
                  <a:outerShdw blurRad="38100" dist="38100" dir="2700000" algn="tl">
                    <a:srgbClr val="000000">
                      <a:alpha val="43137"/>
                    </a:srgbClr>
                  </a:outerShdw>
                </a:effectLst>
                <a:latin typeface="Comic Sans MS" pitchFamily="66" charset="0"/>
              </a:rPr>
              <a:t>k</a:t>
            </a:r>
            <a:r>
              <a:rPr lang="en-US" sz="2400" dirty="0" err="1" smtClean="0">
                <a:solidFill>
                  <a:srgbClr val="FFFF00"/>
                </a:solidFill>
                <a:effectLst>
                  <a:outerShdw blurRad="38100" dist="38100" dir="2700000" algn="tl">
                    <a:srgbClr val="000000">
                      <a:alpha val="43137"/>
                    </a:srgbClr>
                  </a:outerShdw>
                </a:effectLst>
                <a:latin typeface="Comic Sans MS" pitchFamily="66" charset="0"/>
              </a:rPr>
              <a:t>retin</a:t>
            </a:r>
            <a:r>
              <a:rPr lang="tr-TR" sz="2400" dirty="0" smtClean="0">
                <a:solidFill>
                  <a:srgbClr val="FFFF00"/>
                </a:solidFill>
                <a:effectLst>
                  <a:outerShdw blurRad="38100" dist="38100" dir="2700000" algn="tl">
                    <a:srgbClr val="000000">
                      <a:alpha val="43137"/>
                    </a:srgbClr>
                  </a:outerShdw>
                </a:effectLst>
                <a:latin typeface="Comic Sans MS" pitchFamily="66" charset="0"/>
              </a:rPr>
              <a:t> düzeylerini</a:t>
            </a:r>
            <a:r>
              <a:rPr lang="en-US" sz="2400" dirty="0" smtClean="0">
                <a:solidFill>
                  <a:srgbClr val="FFFF00"/>
                </a:solidFill>
                <a:effectLst>
                  <a:outerShdw blurRad="38100" dist="38100" dir="2700000" algn="tl">
                    <a:srgbClr val="000000">
                      <a:alpha val="43137"/>
                    </a:srgbClr>
                  </a:outerShdw>
                </a:effectLst>
                <a:latin typeface="Comic Sans MS" pitchFamily="66" charset="0"/>
              </a:rPr>
              <a:t> </a:t>
            </a:r>
            <a:r>
              <a:rPr lang="tr-TR" sz="2400" dirty="0" smtClean="0">
                <a:solidFill>
                  <a:srgbClr val="FFFF00"/>
                </a:solidFill>
                <a:effectLst>
                  <a:outerShdw blurRad="38100" dist="38100" dir="2700000" algn="tl">
                    <a:srgbClr val="000000">
                      <a:alpha val="43137"/>
                    </a:srgbClr>
                  </a:outerShdw>
                </a:effectLst>
                <a:latin typeface="Comic Sans MS" pitchFamily="66" charset="0"/>
              </a:rPr>
              <a:t>artırıcılar</a:t>
            </a:r>
            <a:endParaRPr lang="en-US" sz="2400" dirty="0" smtClean="0">
              <a:solidFill>
                <a:srgbClr val="FFFF00"/>
              </a:solidFill>
              <a:effectLst>
                <a:outerShdw blurRad="38100" dist="38100" dir="2700000" algn="tl">
                  <a:srgbClr val="000000">
                    <a:alpha val="43137"/>
                  </a:srgbClr>
                </a:outerShdw>
              </a:effectLst>
              <a:latin typeface="Comic Sans MS" pitchFamily="66" charset="0"/>
            </a:endParaRPr>
          </a:p>
          <a:p>
            <a:pPr lvl="1" eaLnBrk="1" hangingPunct="1">
              <a:lnSpc>
                <a:spcPct val="95000"/>
              </a:lnSpc>
              <a:spcBef>
                <a:spcPct val="15000"/>
              </a:spcBef>
              <a:defRPr/>
            </a:pPr>
            <a:r>
              <a:rPr lang="tr-TR" sz="1800" dirty="0" err="1" smtClean="0">
                <a:effectLst>
                  <a:outerShdw blurRad="38100" dist="38100" dir="2700000" algn="tl">
                    <a:srgbClr val="000000">
                      <a:alpha val="43137"/>
                    </a:srgbClr>
                  </a:outerShdw>
                </a:effectLst>
                <a:latin typeface="Comic Sans MS" pitchFamily="66" charset="0"/>
              </a:rPr>
              <a:t>Endojen</a:t>
            </a:r>
            <a:r>
              <a:rPr lang="tr-TR" sz="1800" dirty="0" smtClean="0">
                <a:effectLst>
                  <a:outerShdw blurRad="38100" dist="38100" dir="2700000" algn="tl">
                    <a:srgbClr val="000000">
                      <a:alpha val="43137"/>
                    </a:srgbClr>
                  </a:outerShdw>
                </a:effectLst>
                <a:latin typeface="Comic Sans MS" pitchFamily="66" charset="0"/>
              </a:rPr>
              <a:t> </a:t>
            </a:r>
            <a:r>
              <a:rPr lang="tr-TR" sz="1800" dirty="0" err="1" smtClean="0">
                <a:effectLst>
                  <a:outerShdw blurRad="38100" dist="38100" dir="2700000" algn="tl">
                    <a:srgbClr val="000000">
                      <a:alpha val="43137"/>
                    </a:srgbClr>
                  </a:outerShdw>
                </a:effectLst>
                <a:latin typeface="Comic Sans MS" pitchFamily="66" charset="0"/>
              </a:rPr>
              <a:t>inkretinlerin</a:t>
            </a:r>
            <a:r>
              <a:rPr lang="tr-TR" sz="1800" dirty="0" smtClean="0">
                <a:effectLst>
                  <a:outerShdw blurRad="38100" dist="38100" dir="2700000" algn="tl">
                    <a:srgbClr val="000000">
                      <a:alpha val="43137"/>
                    </a:srgbClr>
                  </a:outerShdw>
                </a:effectLst>
                <a:latin typeface="Comic Sans MS" pitchFamily="66" charset="0"/>
              </a:rPr>
              <a:t> GLP-1 ve </a:t>
            </a:r>
            <a:r>
              <a:rPr lang="tr-TR" sz="1800" dirty="0" err="1" smtClean="0">
                <a:effectLst>
                  <a:outerShdw blurRad="38100" dist="38100" dir="2700000" algn="tl">
                    <a:srgbClr val="000000">
                      <a:alpha val="43137"/>
                    </a:srgbClr>
                  </a:outerShdw>
                </a:effectLst>
                <a:latin typeface="Comic Sans MS" pitchFamily="66" charset="0"/>
              </a:rPr>
              <a:t>GIP’in</a:t>
            </a:r>
            <a:r>
              <a:rPr lang="tr-TR" sz="1800" dirty="0" smtClean="0">
                <a:effectLst>
                  <a:outerShdw blurRad="38100" dist="38100" dir="2700000" algn="tl">
                    <a:srgbClr val="000000">
                      <a:alpha val="43137"/>
                    </a:srgbClr>
                  </a:outerShdw>
                </a:effectLst>
                <a:latin typeface="Comic Sans MS" pitchFamily="66" charset="0"/>
              </a:rPr>
              <a:t> yıkımını önleyen bileşikler</a:t>
            </a:r>
          </a:p>
          <a:p>
            <a:pPr lvl="1" eaLnBrk="1" hangingPunct="1">
              <a:lnSpc>
                <a:spcPct val="95000"/>
              </a:lnSpc>
              <a:spcBef>
                <a:spcPct val="15000"/>
              </a:spcBef>
              <a:defRPr/>
            </a:pPr>
            <a:r>
              <a:rPr lang="en-US" sz="2000" dirty="0" smtClean="0">
                <a:effectLst>
                  <a:outerShdw blurRad="38100" dist="38100" dir="2700000" algn="tl">
                    <a:srgbClr val="000000">
                      <a:alpha val="43137"/>
                    </a:srgbClr>
                  </a:outerShdw>
                </a:effectLst>
                <a:latin typeface="Comic Sans MS" pitchFamily="66" charset="0"/>
              </a:rPr>
              <a:t>DPP-4 inhibit</a:t>
            </a:r>
            <a:r>
              <a:rPr lang="tr-TR" sz="2000" dirty="0" err="1" smtClean="0">
                <a:effectLst>
                  <a:outerShdw blurRad="38100" dist="38100" dir="2700000" algn="tl">
                    <a:srgbClr val="000000">
                      <a:alpha val="43137"/>
                    </a:srgbClr>
                  </a:outerShdw>
                </a:effectLst>
                <a:latin typeface="Comic Sans MS" pitchFamily="66" charset="0"/>
              </a:rPr>
              <a:t>örleri</a:t>
            </a:r>
            <a:r>
              <a:rPr lang="en-US" sz="2000" dirty="0" smtClean="0">
                <a:effectLst>
                  <a:outerShdw blurRad="38100" dist="38100" dir="2700000" algn="tl">
                    <a:srgbClr val="000000">
                      <a:alpha val="43137"/>
                    </a:srgbClr>
                  </a:outerShdw>
                </a:effectLst>
                <a:latin typeface="Comic Sans MS" pitchFamily="66" charset="0"/>
              </a:rPr>
              <a:t> </a:t>
            </a:r>
            <a:endParaRPr lang="tr-TR" sz="2000" dirty="0" smtClean="0">
              <a:effectLst>
                <a:outerShdw blurRad="38100" dist="38100" dir="2700000" algn="tl">
                  <a:srgbClr val="000000">
                    <a:alpha val="43137"/>
                  </a:srgbClr>
                </a:outerShdw>
              </a:effectLst>
              <a:latin typeface="Comic Sans MS" pitchFamily="66" charset="0"/>
            </a:endParaRPr>
          </a:p>
          <a:p>
            <a:pPr lvl="1" eaLnBrk="1" hangingPunct="1">
              <a:lnSpc>
                <a:spcPct val="95000"/>
              </a:lnSpc>
              <a:spcBef>
                <a:spcPct val="15000"/>
              </a:spcBef>
              <a:buFontTx/>
              <a:buNone/>
              <a:defRPr/>
            </a:pPr>
            <a:r>
              <a:rPr lang="tr-TR" sz="2000" dirty="0" smtClean="0">
                <a:effectLst>
                  <a:outerShdw blurRad="38100" dist="38100" dir="2700000" algn="tl">
                    <a:srgbClr val="000000">
                      <a:alpha val="43137"/>
                    </a:srgbClr>
                  </a:outerShdw>
                </a:effectLst>
                <a:latin typeface="Comic Sans MS" pitchFamily="66" charset="0"/>
              </a:rPr>
              <a:t>   </a:t>
            </a:r>
            <a:r>
              <a:rPr lang="en-US" sz="1800" dirty="0" smtClean="0">
                <a:effectLst>
                  <a:outerShdw blurRad="38100" dist="38100" dir="2700000" algn="tl">
                    <a:srgbClr val="000000">
                      <a:alpha val="43137"/>
                    </a:srgbClr>
                  </a:outerShdw>
                </a:effectLst>
                <a:latin typeface="Comic Sans MS" pitchFamily="66" charset="0"/>
              </a:rPr>
              <a:t>(</a:t>
            </a:r>
            <a:r>
              <a:rPr lang="en-US" sz="1800" dirty="0" err="1" smtClean="0">
                <a:effectLst>
                  <a:outerShdw blurRad="38100" dist="38100" dir="2700000" algn="tl">
                    <a:srgbClr val="000000">
                      <a:alpha val="43137"/>
                    </a:srgbClr>
                  </a:outerShdw>
                </a:effectLst>
                <a:latin typeface="Comic Sans MS" pitchFamily="66" charset="0"/>
              </a:rPr>
              <a:t>sitagliptin</a:t>
            </a:r>
            <a:r>
              <a:rPr lang="en-US" sz="1800" dirty="0" smtClean="0">
                <a:effectLst>
                  <a:outerShdw blurRad="38100" dist="38100" dir="2700000" algn="tl">
                    <a:srgbClr val="000000">
                      <a:alpha val="43137"/>
                    </a:srgbClr>
                  </a:outerShdw>
                </a:effectLst>
                <a:latin typeface="Comic Sans MS" pitchFamily="66" charset="0"/>
              </a:rPr>
              <a:t>, </a:t>
            </a:r>
            <a:r>
              <a:rPr lang="en-US" sz="1800" dirty="0" err="1" smtClean="0">
                <a:effectLst>
                  <a:outerShdw blurRad="38100" dist="38100" dir="2700000" algn="tl">
                    <a:srgbClr val="000000">
                      <a:alpha val="43137"/>
                    </a:srgbClr>
                  </a:outerShdw>
                </a:effectLst>
                <a:latin typeface="Comic Sans MS" pitchFamily="66" charset="0"/>
              </a:rPr>
              <a:t>vildagliptin</a:t>
            </a:r>
            <a:r>
              <a:rPr lang="tr-TR" sz="1800" dirty="0" smtClean="0">
                <a:effectLst>
                  <a:outerShdw blurRad="38100" dist="38100" dir="2700000" algn="tl">
                    <a:srgbClr val="000000">
                      <a:alpha val="43137"/>
                    </a:srgbClr>
                  </a:outerShdw>
                </a:effectLst>
                <a:latin typeface="Comic Sans MS" pitchFamily="66" charset="0"/>
              </a:rPr>
              <a:t>, </a:t>
            </a:r>
            <a:r>
              <a:rPr lang="tr-TR" sz="1800" dirty="0" err="1" smtClean="0">
                <a:effectLst>
                  <a:outerShdw blurRad="38100" dist="38100" dir="2700000" algn="tl">
                    <a:srgbClr val="000000">
                      <a:alpha val="43137"/>
                    </a:srgbClr>
                  </a:outerShdw>
                </a:effectLst>
                <a:latin typeface="Comic Sans MS" pitchFamily="66" charset="0"/>
              </a:rPr>
              <a:t>saxagliptin</a:t>
            </a:r>
            <a:r>
              <a:rPr lang="tr-TR" sz="1800" dirty="0" smtClean="0">
                <a:effectLst>
                  <a:outerShdw blurRad="38100" dist="38100" dir="2700000" algn="tl">
                    <a:srgbClr val="000000">
                      <a:alpha val="43137"/>
                    </a:srgbClr>
                  </a:outerShdw>
                </a:effectLst>
                <a:latin typeface="Comic Sans MS" pitchFamily="66" charset="0"/>
              </a:rPr>
              <a:t>, </a:t>
            </a:r>
            <a:r>
              <a:rPr lang="tr-TR" sz="1800" dirty="0" err="1" smtClean="0">
                <a:effectLst>
                  <a:outerShdw blurRad="38100" dist="38100" dir="2700000" algn="tl">
                    <a:srgbClr val="000000">
                      <a:alpha val="43137"/>
                    </a:srgbClr>
                  </a:outerShdw>
                </a:effectLst>
                <a:latin typeface="Comic Sans MS" pitchFamily="66" charset="0"/>
              </a:rPr>
              <a:t>alogliptin</a:t>
            </a:r>
            <a:r>
              <a:rPr lang="tr-TR" sz="1800" dirty="0" smtClean="0">
                <a:effectLst>
                  <a:outerShdw blurRad="38100" dist="38100" dir="2700000" algn="tl">
                    <a:srgbClr val="000000">
                      <a:alpha val="43137"/>
                    </a:srgbClr>
                  </a:outerShdw>
                </a:effectLst>
                <a:latin typeface="Comic Sans MS" pitchFamily="66" charset="0"/>
              </a:rPr>
              <a:t>) Per Oral</a:t>
            </a:r>
          </a:p>
          <a:p>
            <a:pPr lvl="1" eaLnBrk="1" hangingPunct="1">
              <a:lnSpc>
                <a:spcPct val="95000"/>
              </a:lnSpc>
              <a:spcBef>
                <a:spcPct val="15000"/>
              </a:spcBef>
              <a:buFontTx/>
              <a:buNone/>
              <a:defRPr/>
            </a:pPr>
            <a:r>
              <a:rPr lang="tr-TR" sz="1800" dirty="0" smtClean="0">
                <a:effectLst>
                  <a:outerShdw blurRad="38100" dist="38100" dir="2700000" algn="tl">
                    <a:srgbClr val="000000">
                      <a:alpha val="43137"/>
                    </a:srgbClr>
                  </a:outerShdw>
                </a:effectLst>
                <a:latin typeface="Comic Sans MS" pitchFamily="66" charset="0"/>
              </a:rPr>
              <a:t>Aç veya tok alınabilirler uzun etkili ajanlar </a:t>
            </a:r>
          </a:p>
          <a:p>
            <a:pPr lvl="1" eaLnBrk="1" hangingPunct="1">
              <a:lnSpc>
                <a:spcPct val="95000"/>
              </a:lnSpc>
              <a:spcBef>
                <a:spcPct val="15000"/>
              </a:spcBef>
              <a:buFontTx/>
              <a:buNone/>
              <a:defRPr/>
            </a:pPr>
            <a:endParaRPr lang="tr-TR" sz="1800" dirty="0" smtClean="0">
              <a:effectLst>
                <a:outerShdw blurRad="38100" dist="38100" dir="2700000" algn="tl">
                  <a:srgbClr val="000000">
                    <a:alpha val="43137"/>
                  </a:srgbClr>
                </a:outerShdw>
              </a:effectLst>
              <a:latin typeface="Comic Sans MS" pitchFamily="66" charset="0"/>
            </a:endParaRPr>
          </a:p>
          <a:p>
            <a:pPr lvl="1" eaLnBrk="1" hangingPunct="1">
              <a:lnSpc>
                <a:spcPct val="95000"/>
              </a:lnSpc>
              <a:spcBef>
                <a:spcPct val="15000"/>
              </a:spcBef>
              <a:buNone/>
              <a:defRPr/>
            </a:pPr>
            <a:endParaRPr lang="en-US" sz="1800" dirty="0" smtClean="0">
              <a:effectLst>
                <a:outerShdw blurRad="38100" dist="38100" dir="2700000" algn="tl">
                  <a:srgbClr val="000000">
                    <a:alpha val="43137"/>
                  </a:srgbClr>
                </a:outerShdw>
              </a:effectLst>
              <a:latin typeface="Comic Sans MS" pitchFamily="66" charset="0"/>
            </a:endParaRPr>
          </a:p>
          <a:p>
            <a:pPr lvl="1" eaLnBrk="1" hangingPunct="1">
              <a:lnSpc>
                <a:spcPct val="95000"/>
              </a:lnSpc>
              <a:spcBef>
                <a:spcPct val="15000"/>
              </a:spcBef>
              <a:buFontTx/>
              <a:buNone/>
              <a:defRPr/>
            </a:pPr>
            <a:endParaRPr lang="en-US" sz="16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smtClean="0"/>
              <a:t>SGLT2: Novel Target for Glucose Control</a:t>
            </a:r>
            <a:endParaRPr lang="en-US" dirty="0"/>
          </a:p>
        </p:txBody>
      </p:sp>
      <p:pic>
        <p:nvPicPr>
          <p:cNvPr id="3" name="Picture 2"/>
          <p:cNvPicPr/>
          <p:nvPr/>
        </p:nvPicPr>
        <p:blipFill>
          <a:blip r:embed="rId2" cstate="print"/>
          <a:stretch>
            <a:fillRect/>
          </a:stretch>
        </p:blipFill>
        <p:spPr>
          <a:xfrm>
            <a:off x="0" y="0"/>
            <a:ext cx="9144000" cy="6858000"/>
          </a:xfrm>
          <a:prstGeom prst="rect">
            <a:avLst/>
          </a:prstGeom>
        </p:spPr>
      </p:pic>
      <p:sp>
        <p:nvSpPr>
          <p:cNvPr id="4" name="3 Metin kutusu"/>
          <p:cNvSpPr txBox="1"/>
          <p:nvPr/>
        </p:nvSpPr>
        <p:spPr>
          <a:xfrm>
            <a:off x="3099189" y="1052736"/>
            <a:ext cx="5522666" cy="1015663"/>
          </a:xfrm>
          <a:prstGeom prst="rect">
            <a:avLst/>
          </a:prstGeom>
          <a:noFill/>
        </p:spPr>
        <p:txBody>
          <a:bodyPr wrap="none" rtlCol="0">
            <a:spAutoFit/>
          </a:bodyPr>
          <a:lstStyle/>
          <a:p>
            <a:r>
              <a:rPr lang="tr-TR" sz="2000" dirty="0" smtClean="0">
                <a:solidFill>
                  <a:schemeClr val="bg1"/>
                </a:solidFill>
              </a:rPr>
              <a:t>SGLT2 (Sodyum </a:t>
            </a:r>
            <a:r>
              <a:rPr lang="tr-TR" sz="2000" dirty="0" err="1" smtClean="0">
                <a:solidFill>
                  <a:schemeClr val="bg1"/>
                </a:solidFill>
              </a:rPr>
              <a:t>Glukoz</a:t>
            </a:r>
            <a:r>
              <a:rPr lang="tr-TR" sz="2000" dirty="0" smtClean="0">
                <a:solidFill>
                  <a:schemeClr val="bg1"/>
                </a:solidFill>
              </a:rPr>
              <a:t> </a:t>
            </a:r>
            <a:r>
              <a:rPr lang="tr-TR" sz="2000" dirty="0" err="1" smtClean="0">
                <a:solidFill>
                  <a:schemeClr val="bg1"/>
                </a:solidFill>
              </a:rPr>
              <a:t>kotransporter</a:t>
            </a:r>
            <a:r>
              <a:rPr lang="tr-TR" sz="2000" dirty="0" smtClean="0">
                <a:solidFill>
                  <a:schemeClr val="bg1"/>
                </a:solidFill>
              </a:rPr>
              <a:t> -2) </a:t>
            </a:r>
          </a:p>
          <a:p>
            <a:r>
              <a:rPr lang="tr-TR" sz="2000" dirty="0" smtClean="0">
                <a:solidFill>
                  <a:schemeClr val="bg1"/>
                </a:solidFill>
              </a:rPr>
              <a:t>Her gün 180 gr </a:t>
            </a:r>
            <a:r>
              <a:rPr lang="tr-TR" sz="2000" dirty="0" err="1" smtClean="0">
                <a:solidFill>
                  <a:schemeClr val="bg1"/>
                </a:solidFill>
              </a:rPr>
              <a:t>glukoz</a:t>
            </a:r>
            <a:r>
              <a:rPr lang="tr-TR" sz="2000" dirty="0" smtClean="0">
                <a:solidFill>
                  <a:schemeClr val="bg1"/>
                </a:solidFill>
              </a:rPr>
              <a:t> </a:t>
            </a:r>
            <a:r>
              <a:rPr lang="tr-TR" sz="2000" dirty="0" err="1" smtClean="0">
                <a:solidFill>
                  <a:schemeClr val="bg1"/>
                </a:solidFill>
              </a:rPr>
              <a:t>ultrafiltrata</a:t>
            </a:r>
            <a:r>
              <a:rPr lang="tr-TR" sz="2000" dirty="0" smtClean="0">
                <a:solidFill>
                  <a:schemeClr val="bg1"/>
                </a:solidFill>
              </a:rPr>
              <a:t> geçer</a:t>
            </a:r>
          </a:p>
          <a:p>
            <a:r>
              <a:rPr lang="tr-TR" sz="2000" dirty="0" smtClean="0">
                <a:solidFill>
                  <a:schemeClr val="bg1"/>
                </a:solidFill>
              </a:rPr>
              <a:t>ve bunun normalde  hemen tamamı</a:t>
            </a:r>
            <a:r>
              <a:rPr lang="tr-TR" sz="1600" dirty="0" smtClean="0"/>
              <a:t> </a:t>
            </a:r>
            <a:r>
              <a:rPr lang="tr-TR" dirty="0" smtClean="0">
                <a:solidFill>
                  <a:schemeClr val="bg1"/>
                </a:solidFill>
              </a:rPr>
              <a:t> geri emilir </a:t>
            </a:r>
            <a:endParaRPr lang="tr-TR" sz="1600" dirty="0">
              <a:solidFill>
                <a:schemeClr val="bg1"/>
              </a:solidFill>
            </a:endParaRPr>
          </a:p>
        </p:txBody>
      </p:sp>
    </p:spTree>
    <p:extLst>
      <p:ext uri="{BB962C8B-B14F-4D97-AF65-F5344CB8AC3E}">
        <p14:creationId xmlns:p14="http://schemas.microsoft.com/office/powerpoint/2010/main" xmlns="" val="3949677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315416"/>
            <a:ext cx="8229600" cy="1399032"/>
          </a:xfrm>
        </p:spPr>
        <p:txBody>
          <a:bodyPr>
            <a:normAutofit/>
          </a:bodyPr>
          <a:lstStyle/>
          <a:p>
            <a:r>
              <a:rPr lang="tr-TR" sz="3600" dirty="0" smtClean="0">
                <a:latin typeface="Comic Sans MS" pitchFamily="66" charset="0"/>
              </a:rPr>
              <a:t>SGLT-2 ve </a:t>
            </a:r>
            <a:r>
              <a:rPr lang="tr-TR" sz="3600" dirty="0" err="1" smtClean="0">
                <a:latin typeface="Comic Sans MS" pitchFamily="66" charset="0"/>
              </a:rPr>
              <a:t>Glükoz</a:t>
            </a:r>
            <a:r>
              <a:rPr lang="tr-TR" sz="3600" dirty="0" smtClean="0">
                <a:latin typeface="Comic Sans MS" pitchFamily="66" charset="0"/>
              </a:rPr>
              <a:t> kontrolü</a:t>
            </a:r>
            <a:endParaRPr lang="tr-TR" sz="3600" dirty="0">
              <a:latin typeface="Comic Sans MS" pitchFamily="66" charset="0"/>
            </a:endParaRPr>
          </a:p>
        </p:txBody>
      </p:sp>
      <p:sp>
        <p:nvSpPr>
          <p:cNvPr id="4" name="3 İçerik Yer Tutucusu"/>
          <p:cNvSpPr>
            <a:spLocks noGrp="1"/>
          </p:cNvSpPr>
          <p:nvPr>
            <p:ph idx="1"/>
          </p:nvPr>
        </p:nvSpPr>
        <p:spPr>
          <a:xfrm>
            <a:off x="457200" y="873224"/>
            <a:ext cx="8229600" cy="4572000"/>
          </a:xfrm>
        </p:spPr>
        <p:txBody>
          <a:bodyPr>
            <a:normAutofit/>
          </a:bodyPr>
          <a:lstStyle/>
          <a:p>
            <a:pPr>
              <a:buFont typeface="Wingdings" pitchFamily="2" charset="2"/>
              <a:buChar char="q"/>
            </a:pPr>
            <a:r>
              <a:rPr lang="tr-TR" sz="2400" dirty="0" smtClean="0">
                <a:latin typeface="Comic Sans MS" pitchFamily="66" charset="0"/>
              </a:rPr>
              <a:t>Sağlıklı </a:t>
            </a:r>
            <a:r>
              <a:rPr lang="tr-TR" sz="2400" dirty="0" err="1" smtClean="0">
                <a:latin typeface="Comic Sans MS" pitchFamily="66" charset="0"/>
              </a:rPr>
              <a:t>non</a:t>
            </a:r>
            <a:r>
              <a:rPr lang="tr-TR" sz="2400" dirty="0" smtClean="0">
                <a:latin typeface="Comic Sans MS" pitchFamily="66" charset="0"/>
              </a:rPr>
              <a:t> </a:t>
            </a:r>
            <a:r>
              <a:rPr lang="tr-TR" sz="2400" dirty="0" err="1" smtClean="0">
                <a:latin typeface="Comic Sans MS" pitchFamily="66" charset="0"/>
              </a:rPr>
              <a:t>diabetiklerde</a:t>
            </a:r>
            <a:r>
              <a:rPr lang="tr-TR" sz="2400" dirty="0" smtClean="0">
                <a:latin typeface="Comic Sans MS" pitchFamily="66" charset="0"/>
              </a:rPr>
              <a:t> </a:t>
            </a:r>
            <a:r>
              <a:rPr lang="tr-TR" sz="2400" dirty="0" err="1" smtClean="0">
                <a:latin typeface="Comic Sans MS" pitchFamily="66" charset="0"/>
              </a:rPr>
              <a:t>proksimal</a:t>
            </a:r>
            <a:r>
              <a:rPr lang="tr-TR" sz="2400" dirty="0" smtClean="0">
                <a:latin typeface="Comic Sans MS" pitchFamily="66" charset="0"/>
              </a:rPr>
              <a:t> </a:t>
            </a:r>
            <a:r>
              <a:rPr lang="tr-TR" sz="2400" dirty="0" err="1" smtClean="0">
                <a:latin typeface="Comic Sans MS" pitchFamily="66" charset="0"/>
              </a:rPr>
              <a:t>tübüller</a:t>
            </a:r>
            <a:r>
              <a:rPr lang="tr-TR" sz="2400" dirty="0" smtClean="0">
                <a:latin typeface="Comic Sans MS" pitchFamily="66" charset="0"/>
              </a:rPr>
              <a:t> tüm glikozun geri emilmesi</a:t>
            </a:r>
          </a:p>
          <a:p>
            <a:pPr>
              <a:buFont typeface="Wingdings" pitchFamily="2" charset="2"/>
              <a:buChar char="q"/>
            </a:pPr>
            <a:r>
              <a:rPr lang="tr-TR" sz="2400" dirty="0" smtClean="0">
                <a:latin typeface="Comic Sans MS" pitchFamily="66" charset="0"/>
              </a:rPr>
              <a:t>Diyabetiklerde , </a:t>
            </a:r>
            <a:r>
              <a:rPr lang="tr-TR" sz="2400" dirty="0" err="1" smtClean="0">
                <a:latin typeface="Comic Sans MS" pitchFamily="66" charset="0"/>
              </a:rPr>
              <a:t>renal</a:t>
            </a:r>
            <a:r>
              <a:rPr lang="tr-TR" sz="2400" dirty="0" smtClean="0">
                <a:latin typeface="Comic Sans MS" pitchFamily="66" charset="0"/>
              </a:rPr>
              <a:t> </a:t>
            </a:r>
            <a:r>
              <a:rPr lang="tr-TR" sz="2400" dirty="0" err="1" smtClean="0">
                <a:latin typeface="Comic Sans MS" pitchFamily="66" charset="0"/>
              </a:rPr>
              <a:t>tübüllerde</a:t>
            </a:r>
            <a:r>
              <a:rPr lang="tr-TR" sz="2400" dirty="0" smtClean="0">
                <a:latin typeface="Comic Sans MS" pitchFamily="66" charset="0"/>
              </a:rPr>
              <a:t> artmış ekspresyon ve </a:t>
            </a:r>
            <a:r>
              <a:rPr lang="tr-TR" sz="2400" dirty="0" err="1" smtClean="0">
                <a:latin typeface="Comic Sans MS" pitchFamily="66" charset="0"/>
              </a:rPr>
              <a:t>resorbsiyon</a:t>
            </a:r>
            <a:r>
              <a:rPr lang="tr-TR" sz="2400" dirty="0" smtClean="0">
                <a:latin typeface="Comic Sans MS" pitchFamily="66" charset="0"/>
              </a:rPr>
              <a:t>, Kan glikozunu arttırıcı  olumsuz etki</a:t>
            </a:r>
          </a:p>
          <a:p>
            <a:pPr>
              <a:buFont typeface="Wingdings" pitchFamily="2" charset="2"/>
              <a:buChar char="q"/>
            </a:pPr>
            <a:r>
              <a:rPr lang="tr-TR" sz="2400" dirty="0" smtClean="0">
                <a:latin typeface="Comic Sans MS" pitchFamily="66" charset="0"/>
              </a:rPr>
              <a:t>KBY etkinliği azalır ve GFR &lt;60 ml/</a:t>
            </a:r>
            <a:r>
              <a:rPr lang="tr-TR" sz="2400" dirty="0" err="1" smtClean="0">
                <a:latin typeface="Comic Sans MS" pitchFamily="66" charset="0"/>
              </a:rPr>
              <a:t>dk</a:t>
            </a:r>
            <a:r>
              <a:rPr lang="tr-TR" sz="2400" dirty="0" smtClean="0">
                <a:latin typeface="Comic Sans MS" pitchFamily="66" charset="0"/>
              </a:rPr>
              <a:t> ise </a:t>
            </a:r>
            <a:r>
              <a:rPr lang="tr-TR" sz="2400" dirty="0" err="1" smtClean="0">
                <a:latin typeface="Comic Sans MS" pitchFamily="66" charset="0"/>
              </a:rPr>
              <a:t>kontrendike</a:t>
            </a:r>
            <a:r>
              <a:rPr lang="tr-TR" sz="2400" dirty="0" smtClean="0">
                <a:latin typeface="Comic Sans MS" pitchFamily="66" charset="0"/>
              </a:rPr>
              <a:t> hipotansiyon ve </a:t>
            </a:r>
            <a:r>
              <a:rPr lang="tr-TR" sz="2400" dirty="0" err="1" smtClean="0">
                <a:latin typeface="Comic Sans MS" pitchFamily="66" charset="0"/>
              </a:rPr>
              <a:t>hiperkalsemiye</a:t>
            </a:r>
            <a:r>
              <a:rPr lang="tr-TR" sz="2400" dirty="0" smtClean="0">
                <a:latin typeface="Comic Sans MS" pitchFamily="66" charset="0"/>
              </a:rPr>
              <a:t> n.o.b</a:t>
            </a:r>
          </a:p>
          <a:p>
            <a:pPr>
              <a:buFont typeface="Wingdings" pitchFamily="2" charset="2"/>
              <a:buChar char="q"/>
            </a:pPr>
            <a:r>
              <a:rPr lang="tr-TR" sz="2400" dirty="0" smtClean="0">
                <a:latin typeface="Comic Sans MS" pitchFamily="66" charset="0"/>
              </a:rPr>
              <a:t>En sık görülen yan etkileri</a:t>
            </a:r>
          </a:p>
          <a:p>
            <a:pPr>
              <a:buFont typeface="Wingdings" pitchFamily="2" charset="2"/>
              <a:buChar char="q"/>
            </a:pPr>
            <a:r>
              <a:rPr lang="tr-TR" sz="2400" dirty="0" smtClean="0">
                <a:latin typeface="Comic Sans MS" pitchFamily="66" charset="0"/>
              </a:rPr>
              <a:t> </a:t>
            </a:r>
            <a:r>
              <a:rPr lang="tr-TR" sz="2400" dirty="0" err="1" smtClean="0">
                <a:latin typeface="Comic Sans MS" pitchFamily="66" charset="0"/>
              </a:rPr>
              <a:t>üriner</a:t>
            </a:r>
            <a:r>
              <a:rPr lang="tr-TR" sz="2400" dirty="0" smtClean="0">
                <a:latin typeface="Comic Sans MS" pitchFamily="66" charset="0"/>
              </a:rPr>
              <a:t> enfeksiyon  ,  (</a:t>
            </a:r>
            <a:r>
              <a:rPr lang="tr-TR" sz="2400" dirty="0" err="1" smtClean="0">
                <a:latin typeface="Comic Sans MS" pitchFamily="66" charset="0"/>
              </a:rPr>
              <a:t>Forziga</a:t>
            </a:r>
            <a:r>
              <a:rPr lang="tr-TR" sz="2400" dirty="0" smtClean="0">
                <a:latin typeface="Comic Sans MS" pitchFamily="66" charset="0"/>
              </a:rPr>
              <a:t> 5-10 mg/gün) </a:t>
            </a:r>
            <a:endParaRPr lang="tr-TR" sz="2400" dirty="0">
              <a:latin typeface="Comic Sans MS" pitchFamily="66" charset="0"/>
            </a:endParaRPr>
          </a:p>
        </p:txBody>
      </p:sp>
      <p:pic>
        <p:nvPicPr>
          <p:cNvPr id="5" name="Picture 2"/>
          <p:cNvPicPr>
            <a:picLocks noChangeAspect="1" noChangeArrowheads="1"/>
          </p:cNvPicPr>
          <p:nvPr/>
        </p:nvPicPr>
        <p:blipFill>
          <a:blip r:embed="rId2" cstate="print"/>
          <a:srcRect/>
          <a:stretch>
            <a:fillRect/>
          </a:stretch>
        </p:blipFill>
        <p:spPr bwMode="auto">
          <a:xfrm>
            <a:off x="899593" y="4221088"/>
            <a:ext cx="7704855" cy="254746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b="1">
                <a:solidFill>
                  <a:schemeClr val="folHlink"/>
                </a:solidFill>
                <a:latin typeface="Tahoma" pitchFamily="34" charset="0"/>
              </a:rPr>
              <a:t>İnsülini Keşfedenler</a:t>
            </a:r>
          </a:p>
        </p:txBody>
      </p:sp>
      <p:graphicFrame>
        <p:nvGraphicFramePr>
          <p:cNvPr id="46084" name="Object 4"/>
          <p:cNvGraphicFramePr>
            <a:graphicFrameLocks noChangeAspect="1"/>
          </p:cNvGraphicFramePr>
          <p:nvPr/>
        </p:nvGraphicFramePr>
        <p:xfrm>
          <a:off x="838200" y="1981200"/>
          <a:ext cx="1676400" cy="2133600"/>
        </p:xfrm>
        <a:graphic>
          <a:graphicData uri="http://schemas.openxmlformats.org/presentationml/2006/ole">
            <p:oleObj spid="_x0000_s80898" name="Klip" r:id="rId3" imgW="866437" imgH="1247619" progId="">
              <p:embed/>
            </p:oleObj>
          </a:graphicData>
        </a:graphic>
      </p:graphicFrame>
      <p:graphicFrame>
        <p:nvGraphicFramePr>
          <p:cNvPr id="46085" name="Object 5"/>
          <p:cNvGraphicFramePr>
            <a:graphicFrameLocks noChangeAspect="1"/>
          </p:cNvGraphicFramePr>
          <p:nvPr/>
        </p:nvGraphicFramePr>
        <p:xfrm>
          <a:off x="5105400" y="1981200"/>
          <a:ext cx="1524000" cy="2133600"/>
        </p:xfrm>
        <a:graphic>
          <a:graphicData uri="http://schemas.openxmlformats.org/presentationml/2006/ole">
            <p:oleObj spid="_x0000_s80899" name="Klip" r:id="rId4" imgW="857143" imgH="1257143" progId="">
              <p:embed/>
            </p:oleObj>
          </a:graphicData>
        </a:graphic>
      </p:graphicFrame>
      <p:graphicFrame>
        <p:nvGraphicFramePr>
          <p:cNvPr id="46086" name="Object 6"/>
          <p:cNvGraphicFramePr>
            <a:graphicFrameLocks noChangeAspect="1"/>
          </p:cNvGraphicFramePr>
          <p:nvPr/>
        </p:nvGraphicFramePr>
        <p:xfrm>
          <a:off x="7086600" y="1981200"/>
          <a:ext cx="1371600" cy="2133600"/>
        </p:xfrm>
        <a:graphic>
          <a:graphicData uri="http://schemas.openxmlformats.org/presentationml/2006/ole">
            <p:oleObj spid="_x0000_s80900" name="Klip" r:id="rId5" imgW="866437" imgH="1257143" progId="">
              <p:embed/>
            </p:oleObj>
          </a:graphicData>
        </a:graphic>
      </p:graphicFrame>
      <p:graphicFrame>
        <p:nvGraphicFramePr>
          <p:cNvPr id="46087" name="Object 7"/>
          <p:cNvGraphicFramePr>
            <a:graphicFrameLocks noChangeAspect="1"/>
          </p:cNvGraphicFramePr>
          <p:nvPr/>
        </p:nvGraphicFramePr>
        <p:xfrm>
          <a:off x="2971800" y="1981200"/>
          <a:ext cx="1524000" cy="2133600"/>
        </p:xfrm>
        <a:graphic>
          <a:graphicData uri="http://schemas.openxmlformats.org/presentationml/2006/ole">
            <p:oleObj spid="_x0000_s80901" name="Klip" r:id="rId6" imgW="866437" imgH="1257143" progId="">
              <p:embed/>
            </p:oleObj>
          </a:graphicData>
        </a:graphic>
      </p:graphicFrame>
      <p:sp>
        <p:nvSpPr>
          <p:cNvPr id="46088" name="Rectangle 8"/>
          <p:cNvSpPr>
            <a:spLocks noChangeArrowheads="1"/>
          </p:cNvSpPr>
          <p:nvPr/>
        </p:nvSpPr>
        <p:spPr bwMode="auto">
          <a:xfrm>
            <a:off x="2124075" y="4437063"/>
            <a:ext cx="4572000" cy="1311275"/>
          </a:xfrm>
          <a:prstGeom prst="rect">
            <a:avLst/>
          </a:prstGeom>
          <a:noFill/>
          <a:ln w="9525">
            <a:noFill/>
            <a:miter lim="800000"/>
            <a:headEnd/>
            <a:tailEnd/>
          </a:ln>
          <a:effectLst/>
        </p:spPr>
        <p:txBody>
          <a:bodyPr>
            <a:spAutoFit/>
          </a:bodyPr>
          <a:lstStyle/>
          <a:p>
            <a:pPr>
              <a:lnSpc>
                <a:spcPct val="100000"/>
              </a:lnSpc>
              <a:spcBef>
                <a:spcPct val="0"/>
              </a:spcBef>
              <a:buClrTx/>
              <a:buSzTx/>
              <a:buFontTx/>
              <a:buNone/>
            </a:pPr>
            <a:r>
              <a:rPr lang="tr-TR" sz="2000">
                <a:solidFill>
                  <a:schemeClr val="tx1"/>
                </a:solidFill>
                <a:effectLst>
                  <a:outerShdw blurRad="38100" dist="38100" dir="2700000" algn="tl">
                    <a:srgbClr val="000000"/>
                  </a:outerShdw>
                </a:effectLst>
                <a:latin typeface="Arial" charset="0"/>
              </a:rPr>
              <a:t>Sir Frederick Grant Banting</a:t>
            </a:r>
          </a:p>
          <a:p>
            <a:pPr>
              <a:lnSpc>
                <a:spcPct val="100000"/>
              </a:lnSpc>
              <a:spcBef>
                <a:spcPct val="0"/>
              </a:spcBef>
              <a:buClrTx/>
              <a:buSzTx/>
              <a:buFontTx/>
              <a:buNone/>
            </a:pPr>
            <a:r>
              <a:rPr lang="tr-TR" sz="2000">
                <a:solidFill>
                  <a:schemeClr val="tx1"/>
                </a:solidFill>
                <a:effectLst>
                  <a:outerShdw blurRad="38100" dist="38100" dir="2700000" algn="tl">
                    <a:srgbClr val="000000"/>
                  </a:outerShdw>
                </a:effectLst>
                <a:latin typeface="Arial" charset="0"/>
              </a:rPr>
              <a:t>John James Rickets MacLeod</a:t>
            </a:r>
          </a:p>
          <a:p>
            <a:pPr>
              <a:lnSpc>
                <a:spcPct val="100000"/>
              </a:lnSpc>
              <a:spcBef>
                <a:spcPct val="0"/>
              </a:spcBef>
              <a:buClrTx/>
              <a:buSzTx/>
              <a:buFontTx/>
              <a:buNone/>
            </a:pPr>
            <a:r>
              <a:rPr lang="tr-TR" sz="2000">
                <a:solidFill>
                  <a:schemeClr val="tx1"/>
                </a:solidFill>
                <a:effectLst>
                  <a:outerShdw blurRad="38100" dist="38100" dir="2700000" algn="tl">
                    <a:srgbClr val="000000"/>
                  </a:outerShdw>
                </a:effectLst>
                <a:latin typeface="Arial" charset="0"/>
              </a:rPr>
              <a:t>Tıp Öğrencisi, Charles Herbert Best</a:t>
            </a:r>
          </a:p>
          <a:p>
            <a:pPr>
              <a:lnSpc>
                <a:spcPct val="100000"/>
              </a:lnSpc>
              <a:spcBef>
                <a:spcPct val="0"/>
              </a:spcBef>
              <a:buClrTx/>
              <a:buSzTx/>
              <a:buFontTx/>
              <a:buNone/>
            </a:pPr>
            <a:r>
              <a:rPr lang="tr-TR" sz="2000">
                <a:solidFill>
                  <a:schemeClr val="tx1"/>
                </a:solidFill>
                <a:effectLst>
                  <a:outerShdw blurRad="38100" dist="38100" dir="2700000" algn="tl">
                    <a:srgbClr val="000000"/>
                  </a:outerShdw>
                </a:effectLst>
                <a:latin typeface="Arial" charset="0"/>
              </a:rPr>
              <a:t>James Bertram Collip</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9" name="Rectangle 35"/>
          <p:cNvSpPr>
            <a:spLocks noGrp="1" noChangeArrowheads="1"/>
          </p:cNvSpPr>
          <p:nvPr>
            <p:ph type="title"/>
          </p:nvPr>
        </p:nvSpPr>
        <p:spPr/>
        <p:txBody>
          <a:bodyPr>
            <a:normAutofit/>
          </a:bodyPr>
          <a:lstStyle/>
          <a:p>
            <a:r>
              <a:rPr lang="tr-TR" sz="3600" b="1" dirty="0">
                <a:solidFill>
                  <a:srgbClr val="FFFF00"/>
                </a:solidFill>
                <a:effectLst>
                  <a:outerShdw blurRad="38100" dist="38100" dir="2700000" algn="tl">
                    <a:srgbClr val="000000">
                      <a:alpha val="43137"/>
                    </a:srgbClr>
                  </a:outerShdw>
                </a:effectLst>
                <a:latin typeface="Comic Sans MS" pitchFamily="66" charset="0"/>
              </a:rPr>
              <a:t>Tarihçe</a:t>
            </a:r>
          </a:p>
        </p:txBody>
      </p:sp>
      <p:graphicFrame>
        <p:nvGraphicFramePr>
          <p:cNvPr id="47142" name="Group 38"/>
          <p:cNvGraphicFramePr>
            <a:graphicFrameLocks noGrp="1"/>
          </p:cNvGraphicFramePr>
          <p:nvPr>
            <p:ph type="tbl" idx="1"/>
          </p:nvPr>
        </p:nvGraphicFramePr>
        <p:xfrm>
          <a:off x="468313" y="1341438"/>
          <a:ext cx="8229600" cy="4519930"/>
        </p:xfrm>
        <a:graphic>
          <a:graphicData uri="http://schemas.openxmlformats.org/drawingml/2006/table">
            <a:tbl>
              <a:tblPr/>
              <a:tblGrid>
                <a:gridCol w="1446212"/>
                <a:gridCol w="6783388"/>
              </a:tblGrid>
              <a:tr h="2587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err="1" smtClean="0">
                          <a:ln>
                            <a:noFill/>
                          </a:ln>
                          <a:solidFill>
                            <a:srgbClr val="FFFF00"/>
                          </a:solidFill>
                          <a:effectLst/>
                          <a:latin typeface="Comic Sans MS" pitchFamily="66" charset="0"/>
                          <a:cs typeface="Arial" charset="0"/>
                        </a:rPr>
                        <a:t>İnsülinin</a:t>
                      </a:r>
                      <a:r>
                        <a:rPr kumimoji="0" lang="tr-TR" sz="2000" b="1" i="0" u="none" strike="noStrike" cap="none" normalizeH="0" baseline="0" dirty="0" smtClean="0">
                          <a:ln>
                            <a:noFill/>
                          </a:ln>
                          <a:solidFill>
                            <a:srgbClr val="FFFF00"/>
                          </a:solidFill>
                          <a:effectLst/>
                          <a:latin typeface="Comic Sans MS" pitchFamily="66" charset="0"/>
                          <a:cs typeface="Arial" charset="0"/>
                        </a:rPr>
                        <a:t> Ticari üretimi</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tr-TR"/>
                    </a:p>
                  </a:txBody>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cs typeface="Arial" charset="0"/>
                        </a:rPr>
                        <a:t>1926-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omic Sans MS" pitchFamily="66" charset="0"/>
                          <a:cs typeface="Arial" charset="0"/>
                        </a:rPr>
                        <a:t>Sığır-domuz insülinleri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cs typeface="Arial" charset="0"/>
                        </a:rPr>
                        <a:t>1935-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Comic Sans MS" pitchFamily="66" charset="0"/>
                          <a:cs typeface="Arial" charset="0"/>
                        </a:rPr>
                        <a:t>Hagedorn</a:t>
                      </a:r>
                      <a:r>
                        <a:rPr kumimoji="0" lang="tr-TR" sz="2000" b="0" i="0" u="none" strike="noStrike" cap="none" normalizeH="0" baseline="0" dirty="0" smtClean="0">
                          <a:ln>
                            <a:noFill/>
                          </a:ln>
                          <a:solidFill>
                            <a:schemeClr val="tx1"/>
                          </a:solidFill>
                          <a:effectLst/>
                          <a:latin typeface="Comic Sans MS" pitchFamily="66" charset="0"/>
                          <a:cs typeface="Arial" charset="0"/>
                        </a:rPr>
                        <a:t> balık </a:t>
                      </a:r>
                      <a:r>
                        <a:rPr kumimoji="0" lang="tr-TR" sz="2000" b="0" i="0" u="none" strike="noStrike" cap="none" normalizeH="0" baseline="0" dirty="0" err="1" smtClean="0">
                          <a:ln>
                            <a:noFill/>
                          </a:ln>
                          <a:solidFill>
                            <a:schemeClr val="tx1"/>
                          </a:solidFill>
                          <a:effectLst/>
                          <a:latin typeface="Comic Sans MS" pitchFamily="66" charset="0"/>
                          <a:cs typeface="Arial" charset="0"/>
                        </a:rPr>
                        <a:t>protamini</a:t>
                      </a:r>
                      <a:r>
                        <a:rPr kumimoji="0" lang="tr-TR" sz="2000" b="0" i="0" u="none" strike="noStrike" cap="none" normalizeH="0" baseline="0" dirty="0" smtClean="0">
                          <a:ln>
                            <a:noFill/>
                          </a:ln>
                          <a:solidFill>
                            <a:schemeClr val="tx1"/>
                          </a:solidFill>
                          <a:effectLst/>
                          <a:latin typeface="Comic Sans MS" pitchFamily="66" charset="0"/>
                          <a:cs typeface="Arial" charset="0"/>
                        </a:rPr>
                        <a:t> ilavesi ile yavaş </a:t>
                      </a:r>
                      <a:r>
                        <a:rPr kumimoji="0" lang="tr-TR" sz="2000" b="0" i="0" u="none" strike="noStrike" cap="none" normalizeH="0" baseline="0" dirty="0" err="1" smtClean="0">
                          <a:ln>
                            <a:noFill/>
                          </a:ln>
                          <a:solidFill>
                            <a:schemeClr val="tx1"/>
                          </a:solidFill>
                          <a:effectLst/>
                          <a:latin typeface="Comic Sans MS" pitchFamily="66" charset="0"/>
                          <a:cs typeface="Arial" charset="0"/>
                        </a:rPr>
                        <a:t>absorbe</a:t>
                      </a:r>
                      <a:r>
                        <a:rPr kumimoji="0" lang="tr-TR" sz="2000" b="0" i="0" u="none" strike="noStrike" cap="none" normalizeH="0" baseline="0" dirty="0" smtClean="0">
                          <a:ln>
                            <a:noFill/>
                          </a:ln>
                          <a:solidFill>
                            <a:schemeClr val="tx1"/>
                          </a:solidFill>
                          <a:effectLst/>
                          <a:latin typeface="Comic Sans MS" pitchFamily="66" charset="0"/>
                          <a:cs typeface="Arial" charset="0"/>
                        </a:rPr>
                        <a:t> edilişi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omic Sans MS" pitchFamily="66" charset="0"/>
                          <a:cs typeface="Arial" charset="0"/>
                        </a:rPr>
                        <a:t>1935-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Comic Sans MS" pitchFamily="66" charset="0"/>
                          <a:cs typeface="Arial" charset="0"/>
                        </a:rPr>
                        <a:t>Scott</a:t>
                      </a:r>
                      <a:r>
                        <a:rPr kumimoji="0" lang="tr-TR" sz="2000" b="0" i="0" u="none" strike="noStrike" cap="none" normalizeH="0" baseline="0" dirty="0" smtClean="0">
                          <a:ln>
                            <a:noFill/>
                          </a:ln>
                          <a:solidFill>
                            <a:schemeClr val="tx1"/>
                          </a:solidFill>
                          <a:effectLst/>
                          <a:latin typeface="Comic Sans MS" pitchFamily="66" charset="0"/>
                          <a:cs typeface="Arial" charset="0"/>
                        </a:rPr>
                        <a:t> ve </a:t>
                      </a:r>
                      <a:r>
                        <a:rPr kumimoji="0" lang="tr-TR" sz="2000" b="0" i="0" u="none" strike="noStrike" cap="none" normalizeH="0" baseline="0" dirty="0" err="1" smtClean="0">
                          <a:ln>
                            <a:noFill/>
                          </a:ln>
                          <a:solidFill>
                            <a:schemeClr val="tx1"/>
                          </a:solidFill>
                          <a:effectLst/>
                          <a:latin typeface="Comic Sans MS" pitchFamily="66" charset="0"/>
                          <a:cs typeface="Arial" charset="0"/>
                        </a:rPr>
                        <a:t>Fisher</a:t>
                      </a:r>
                      <a:r>
                        <a:rPr kumimoji="0" lang="tr-TR" sz="2000" b="0" i="0" u="none" strike="noStrike" cap="none" normalizeH="0" baseline="0" dirty="0" smtClean="0">
                          <a:ln>
                            <a:noFill/>
                          </a:ln>
                          <a:solidFill>
                            <a:schemeClr val="tx1"/>
                          </a:solidFill>
                          <a:effectLst/>
                          <a:latin typeface="Comic Sans MS" pitchFamily="66" charset="0"/>
                          <a:cs typeface="Arial" charset="0"/>
                        </a:rPr>
                        <a:t> Çinko ilavesi ile uzun etkili </a:t>
                      </a:r>
                      <a:r>
                        <a:rPr kumimoji="0" lang="tr-TR" sz="2000" b="0" i="0" u="none" strike="noStrike" cap="none" normalizeH="0" baseline="0" dirty="0" err="1" smtClean="0">
                          <a:ln>
                            <a:noFill/>
                          </a:ln>
                          <a:solidFill>
                            <a:schemeClr val="tx1"/>
                          </a:solidFill>
                          <a:effectLst/>
                          <a:latin typeface="Comic Sans MS" pitchFamily="66" charset="0"/>
                          <a:cs typeface="Arial" charset="0"/>
                        </a:rPr>
                        <a:t>insülin</a:t>
                      </a:r>
                      <a:r>
                        <a:rPr kumimoji="0" lang="tr-TR" sz="2000" b="0" i="0" u="none" strike="noStrike" cap="none" normalizeH="0" baseline="0" dirty="0" smtClean="0">
                          <a:ln>
                            <a:noFill/>
                          </a:ln>
                          <a:solidFill>
                            <a:schemeClr val="tx1"/>
                          </a:solidFill>
                          <a:effectLst/>
                          <a:latin typeface="Comic Sans MS" pitchFamily="66" charset="0"/>
                          <a:cs typeface="Arial" charset="0"/>
                        </a:rPr>
                        <a:t>: “</a:t>
                      </a:r>
                      <a:r>
                        <a:rPr kumimoji="0" lang="tr-TR" sz="2000" b="0" i="0" u="none" strike="noStrike" cap="none" normalizeH="0" baseline="0" dirty="0" err="1" smtClean="0">
                          <a:ln>
                            <a:noFill/>
                          </a:ln>
                          <a:solidFill>
                            <a:schemeClr val="tx1"/>
                          </a:solidFill>
                          <a:effectLst/>
                          <a:latin typeface="Comic Sans MS" pitchFamily="66" charset="0"/>
                          <a:cs typeface="Arial" charset="0"/>
                        </a:rPr>
                        <a:t>protaminZinc</a:t>
                      </a:r>
                      <a:r>
                        <a:rPr kumimoji="0" lang="tr-TR" sz="2000" b="0" i="0" u="none" strike="noStrike" cap="none" normalizeH="0" baseline="0" dirty="0" smtClean="0">
                          <a:ln>
                            <a:noFill/>
                          </a:ln>
                          <a:solidFill>
                            <a:schemeClr val="tx1"/>
                          </a:solidFill>
                          <a:effectLst/>
                          <a:latin typeface="Comic Sans MS" pitchFamily="66" charset="0"/>
                          <a:cs typeface="Arial" charset="0"/>
                        </a:rPr>
                        <a:t>” </a:t>
                      </a:r>
                      <a:r>
                        <a:rPr kumimoji="0" lang="tr-TR" sz="2000" b="0" i="0" u="none" strike="noStrike" cap="none" normalizeH="0" baseline="0" dirty="0" err="1" smtClean="0">
                          <a:ln>
                            <a:noFill/>
                          </a:ln>
                          <a:solidFill>
                            <a:schemeClr val="tx1"/>
                          </a:solidFill>
                          <a:effectLst/>
                          <a:latin typeface="Comic Sans MS" pitchFamily="66" charset="0"/>
                          <a:cs typeface="Arial" charset="0"/>
                        </a:rPr>
                        <a:t>insülin</a:t>
                      </a:r>
                      <a:endParaRPr kumimoji="0" lang="tr-TR"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omic Sans MS" pitchFamily="66" charset="0"/>
                          <a:cs typeface="Arial" charset="0"/>
                        </a:rPr>
                        <a:t>1946-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cs typeface="Arial" charset="0"/>
                        </a:rPr>
                        <a:t>Orta etkili NPH </a:t>
                      </a:r>
                      <a:r>
                        <a:rPr kumimoji="0" lang="tr-TR" sz="2000" b="0" i="0" u="none" strike="noStrike" cap="none" normalizeH="0" baseline="0" dirty="0" err="1" smtClean="0">
                          <a:ln>
                            <a:noFill/>
                          </a:ln>
                          <a:solidFill>
                            <a:schemeClr val="tx1"/>
                          </a:solidFill>
                          <a:effectLst/>
                          <a:latin typeface="Comic Sans MS" pitchFamily="66" charset="0"/>
                          <a:cs typeface="Arial" charset="0"/>
                        </a:rPr>
                        <a:t>insülin</a:t>
                      </a:r>
                      <a:endParaRPr kumimoji="0" lang="tr-TR"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omic Sans MS" pitchFamily="66" charset="0"/>
                          <a:cs typeface="Arial" charset="0"/>
                        </a:rPr>
                        <a:t>1950-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Comic Sans MS" pitchFamily="66" charset="0"/>
                          <a:cs typeface="Arial" charset="0"/>
                        </a:rPr>
                        <a:t>Lente</a:t>
                      </a:r>
                      <a:r>
                        <a:rPr kumimoji="0" lang="tr-TR" sz="2000" b="0" i="0" u="none" strike="noStrike" cap="none" normalizeH="0" baseline="0" dirty="0" smtClean="0">
                          <a:ln>
                            <a:noFill/>
                          </a:ln>
                          <a:solidFill>
                            <a:schemeClr val="tx1"/>
                          </a:solidFill>
                          <a:effectLst/>
                          <a:latin typeface="Comic Sans MS" pitchFamily="66" charset="0"/>
                          <a:cs typeface="Arial" charset="0"/>
                        </a:rPr>
                        <a:t> </a:t>
                      </a:r>
                      <a:r>
                        <a:rPr kumimoji="0" lang="tr-TR" sz="2000" b="0" i="0" u="none" strike="noStrike" cap="none" normalizeH="0" baseline="0" dirty="0" err="1" smtClean="0">
                          <a:ln>
                            <a:noFill/>
                          </a:ln>
                          <a:solidFill>
                            <a:schemeClr val="tx1"/>
                          </a:solidFill>
                          <a:effectLst/>
                          <a:latin typeface="Comic Sans MS" pitchFamily="66" charset="0"/>
                          <a:cs typeface="Arial" charset="0"/>
                        </a:rPr>
                        <a:t>insülinler</a:t>
                      </a:r>
                      <a:r>
                        <a:rPr kumimoji="0" lang="tr-TR" sz="2000" b="0" i="0" u="none" strike="noStrike" cap="none" normalizeH="0" baseline="0" dirty="0" smtClean="0">
                          <a:ln>
                            <a:noFill/>
                          </a:ln>
                          <a:solidFill>
                            <a:schemeClr val="tx1"/>
                          </a:solidFill>
                          <a:effectLst/>
                          <a:latin typeface="Comic Sans MS" pitchFamily="66" charset="0"/>
                          <a:cs typeface="Arial" charset="0"/>
                        </a:rPr>
                        <a:t> </a:t>
                      </a:r>
                      <a:r>
                        <a:rPr kumimoji="0" lang="tr-TR" sz="2000" b="0" i="0" u="none" strike="noStrike" cap="none" normalizeH="0" baseline="0" dirty="0" err="1" smtClean="0">
                          <a:ln>
                            <a:noFill/>
                          </a:ln>
                          <a:solidFill>
                            <a:schemeClr val="tx1"/>
                          </a:solidFill>
                          <a:effectLst/>
                          <a:latin typeface="Comic Sans MS" pitchFamily="66" charset="0"/>
                          <a:cs typeface="Arial" charset="0"/>
                        </a:rPr>
                        <a:t>protaminsiz</a:t>
                      </a:r>
                      <a:r>
                        <a:rPr kumimoji="0" lang="tr-TR" sz="2000" b="0" i="0" u="none" strike="noStrike" cap="none" normalizeH="0" baseline="0" dirty="0" smtClean="0">
                          <a:ln>
                            <a:noFill/>
                          </a:ln>
                          <a:solidFill>
                            <a:schemeClr val="tx1"/>
                          </a:solidFill>
                          <a:effectLst/>
                          <a:latin typeface="Comic Sans MS" pitchFamily="66" charset="0"/>
                          <a:cs typeface="Arial" charset="0"/>
                        </a:rPr>
                        <a:t> çinkolu </a:t>
                      </a:r>
                      <a:r>
                        <a:rPr kumimoji="0" lang="tr-TR" sz="2000" b="0" i="0" u="none" strike="noStrike" cap="none" normalizeH="0" baseline="0" dirty="0" err="1" smtClean="0">
                          <a:ln>
                            <a:noFill/>
                          </a:ln>
                          <a:solidFill>
                            <a:schemeClr val="tx1"/>
                          </a:solidFill>
                          <a:effectLst/>
                          <a:latin typeface="Comic Sans MS" pitchFamily="66" charset="0"/>
                          <a:cs typeface="Arial" charset="0"/>
                        </a:rPr>
                        <a:t>insülin</a:t>
                      </a:r>
                      <a:r>
                        <a:rPr kumimoji="0" lang="tr-TR" sz="2000" b="0" i="0" u="none" strike="noStrike" cap="none" normalizeH="0" baseline="0" dirty="0" smtClean="0">
                          <a:ln>
                            <a:noFill/>
                          </a:ln>
                          <a:solidFill>
                            <a:schemeClr val="tx1"/>
                          </a:solidFill>
                          <a:effectLst/>
                          <a:latin typeface="Comic Sans MS" pitchFamily="66" charset="0"/>
                          <a:cs typeface="Arial" charset="0"/>
                        </a:rPr>
                        <a:t> asetat tamponlu</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omic Sans MS" pitchFamily="66" charset="0"/>
                          <a:cs typeface="Arial" charset="0"/>
                        </a:rPr>
                        <a:t>1960-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cs typeface="Arial" charset="0"/>
                        </a:rPr>
                        <a:t>İnsan </a:t>
                      </a:r>
                      <a:r>
                        <a:rPr kumimoji="0" lang="tr-TR" sz="2000" b="0" i="0" u="none" strike="noStrike" cap="none" normalizeH="0" baseline="0" dirty="0" err="1" smtClean="0">
                          <a:ln>
                            <a:noFill/>
                          </a:ln>
                          <a:solidFill>
                            <a:schemeClr val="tx1"/>
                          </a:solidFill>
                          <a:effectLst/>
                          <a:latin typeface="Comic Sans MS" pitchFamily="66" charset="0"/>
                          <a:cs typeface="Arial" charset="0"/>
                        </a:rPr>
                        <a:t>insülinleri</a:t>
                      </a:r>
                      <a:endParaRPr kumimoji="0" lang="tr-TR"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omic Sans MS" pitchFamily="66" charset="0"/>
                          <a:cs typeface="Arial" charset="0"/>
                        </a:rPr>
                        <a:t>1982-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cs typeface="Arial" charset="0"/>
                        </a:rPr>
                        <a:t>Saflaştırılmış </a:t>
                      </a:r>
                      <a:r>
                        <a:rPr kumimoji="0" lang="tr-TR" sz="2000" b="0" i="0" u="none" strike="noStrike" cap="none" normalizeH="0" baseline="0" dirty="0" err="1" smtClean="0">
                          <a:ln>
                            <a:noFill/>
                          </a:ln>
                          <a:solidFill>
                            <a:schemeClr val="tx1"/>
                          </a:solidFill>
                          <a:effectLst/>
                          <a:latin typeface="Comic Sans MS" pitchFamily="66" charset="0"/>
                          <a:cs typeface="Arial" charset="0"/>
                        </a:rPr>
                        <a:t>insülinler</a:t>
                      </a:r>
                      <a:endParaRPr kumimoji="0" lang="tr-TR"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Comic Sans MS" pitchFamily="66" charset="0"/>
                          <a:cs typeface="Arial" charset="0"/>
                        </a:rPr>
                        <a:t>1996-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Comic Sans MS" pitchFamily="66" charset="0"/>
                          <a:cs typeface="Arial" charset="0"/>
                        </a:rPr>
                        <a:t>İnsülin</a:t>
                      </a:r>
                      <a:r>
                        <a:rPr kumimoji="0" lang="tr-TR" sz="2000" b="0" i="0" u="none" strike="noStrike" cap="none" normalizeH="0" baseline="0" dirty="0" smtClean="0">
                          <a:ln>
                            <a:noFill/>
                          </a:ln>
                          <a:solidFill>
                            <a:schemeClr val="tx1"/>
                          </a:solidFill>
                          <a:effectLst/>
                          <a:latin typeface="Comic Sans MS" pitchFamily="66" charset="0"/>
                          <a:cs typeface="Arial" charset="0"/>
                        </a:rPr>
                        <a:t> </a:t>
                      </a:r>
                      <a:r>
                        <a:rPr kumimoji="0" lang="tr-TR" sz="2000" b="0" i="0" u="none" strike="noStrike" cap="none" normalizeH="0" baseline="0" dirty="0" err="1" smtClean="0">
                          <a:ln>
                            <a:noFill/>
                          </a:ln>
                          <a:solidFill>
                            <a:schemeClr val="tx1"/>
                          </a:solidFill>
                          <a:effectLst/>
                          <a:latin typeface="Comic Sans MS" pitchFamily="66" charset="0"/>
                          <a:cs typeface="Arial" charset="0"/>
                        </a:rPr>
                        <a:t>analogları</a:t>
                      </a:r>
                      <a:endParaRPr kumimoji="0" lang="tr-TR"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tr-TR" sz="2800" b="1" dirty="0" err="1">
                <a:solidFill>
                  <a:srgbClr val="FFFF00"/>
                </a:solidFill>
                <a:effectLst>
                  <a:outerShdw blurRad="38100" dist="38100" dir="2700000" algn="tl" rotWithShape="0">
                    <a:srgbClr val="000000">
                      <a:alpha val="43137"/>
                    </a:srgbClr>
                  </a:outerShdw>
                </a:effectLst>
                <a:latin typeface="Comic Sans MS" pitchFamily="66" charset="0"/>
              </a:rPr>
              <a:t>İnsülin</a:t>
            </a:r>
            <a:r>
              <a:rPr lang="tr-TR" sz="2800" b="1" dirty="0">
                <a:solidFill>
                  <a:srgbClr val="FFFF00"/>
                </a:solidFill>
                <a:effectLst>
                  <a:outerShdw blurRad="38100" dist="38100" dir="2700000" algn="tl" rotWithShape="0">
                    <a:srgbClr val="000000">
                      <a:alpha val="43137"/>
                    </a:srgbClr>
                  </a:outerShdw>
                </a:effectLst>
                <a:latin typeface="Comic Sans MS" pitchFamily="66" charset="0"/>
              </a:rPr>
              <a:t> tedavisinin amaçları</a:t>
            </a:r>
          </a:p>
        </p:txBody>
      </p:sp>
      <p:sp>
        <p:nvSpPr>
          <p:cNvPr id="55299" name="Rectangle 3"/>
          <p:cNvSpPr>
            <a:spLocks noGrp="1" noChangeArrowheads="1"/>
          </p:cNvSpPr>
          <p:nvPr>
            <p:ph idx="1"/>
          </p:nvPr>
        </p:nvSpPr>
        <p:spPr/>
        <p:txBody>
          <a:bodyPr>
            <a:normAutofit/>
          </a:bodyPr>
          <a:lstStyle/>
          <a:p>
            <a:pPr>
              <a:buClr>
                <a:srgbClr val="FFFF00"/>
              </a:buClr>
              <a:buFont typeface="Wingdings" pitchFamily="2" charset="2"/>
              <a:buChar char="Ø"/>
            </a:pPr>
            <a:r>
              <a:rPr lang="tr-TR" sz="2400">
                <a:effectLst>
                  <a:outerShdw blurRad="38100" dist="38100" dir="2700000" algn="tl">
                    <a:srgbClr val="000000">
                      <a:alpha val="43137"/>
                    </a:srgbClr>
                  </a:outerShdw>
                </a:effectLst>
                <a:latin typeface="Comic Sans MS" pitchFamily="66" charset="0"/>
              </a:rPr>
              <a:t>Primer glukozürik semptomların giderilmesi</a:t>
            </a:r>
          </a:p>
          <a:p>
            <a:pPr>
              <a:buClr>
                <a:srgbClr val="FFFF00"/>
              </a:buClr>
              <a:buFont typeface="Wingdings" pitchFamily="2" charset="2"/>
              <a:buChar char="Ø"/>
            </a:pPr>
            <a:r>
              <a:rPr lang="tr-TR" sz="2400">
                <a:effectLst>
                  <a:outerShdw blurRad="38100" dist="38100" dir="2700000" algn="tl">
                    <a:srgbClr val="000000">
                      <a:alpha val="43137"/>
                    </a:srgbClr>
                  </a:outerShdw>
                </a:effectLst>
                <a:latin typeface="Comic Sans MS" pitchFamily="66" charset="0"/>
              </a:rPr>
              <a:t>DKA-HONKK önlenmesi</a:t>
            </a:r>
          </a:p>
          <a:p>
            <a:pPr>
              <a:buClr>
                <a:srgbClr val="FFFF00"/>
              </a:buClr>
              <a:buFont typeface="Wingdings" pitchFamily="2" charset="2"/>
              <a:buChar char="Ø"/>
            </a:pPr>
            <a:r>
              <a:rPr lang="tr-TR" sz="2400">
                <a:effectLst>
                  <a:outerShdw blurRad="38100" dist="38100" dir="2700000" algn="tl">
                    <a:srgbClr val="000000">
                      <a:alpha val="43137"/>
                    </a:srgbClr>
                  </a:outerShdw>
                </a:effectLst>
                <a:latin typeface="Comic Sans MS" pitchFamily="66" charset="0"/>
              </a:rPr>
              <a:t>Kaybedilmiş vücut kitlesinin kazanılışı</a:t>
            </a:r>
          </a:p>
          <a:p>
            <a:pPr>
              <a:buClr>
                <a:srgbClr val="FFFF00"/>
              </a:buClr>
              <a:buFont typeface="Wingdings" pitchFamily="2" charset="2"/>
              <a:buChar char="Ø"/>
            </a:pPr>
            <a:r>
              <a:rPr lang="tr-TR" sz="2400">
                <a:effectLst>
                  <a:outerShdw blurRad="38100" dist="38100" dir="2700000" algn="tl">
                    <a:srgbClr val="000000">
                      <a:alpha val="43137"/>
                    </a:srgbClr>
                  </a:outerShdw>
                </a:effectLst>
                <a:latin typeface="Comic Sans MS" pitchFamily="66" charset="0"/>
              </a:rPr>
              <a:t>Egzersiz kapasitesinin ,çalışma performansının artışı</a:t>
            </a:r>
          </a:p>
          <a:p>
            <a:pPr>
              <a:buClr>
                <a:srgbClr val="FFFF00"/>
              </a:buClr>
              <a:buFont typeface="Wingdings" pitchFamily="2" charset="2"/>
              <a:buChar char="Ø"/>
            </a:pPr>
            <a:r>
              <a:rPr lang="tr-TR" sz="2400">
                <a:effectLst>
                  <a:outerShdw blurRad="38100" dist="38100" dir="2700000" algn="tl">
                    <a:srgbClr val="000000">
                      <a:alpha val="43137"/>
                    </a:srgbClr>
                  </a:outerShdw>
                </a:effectLst>
                <a:latin typeface="Comic Sans MS" pitchFamily="66" charset="0"/>
              </a:rPr>
              <a:t>İnfeksiyonların azaltılması</a:t>
            </a:r>
          </a:p>
          <a:p>
            <a:pPr>
              <a:buClr>
                <a:srgbClr val="FFFF00"/>
              </a:buClr>
              <a:buFont typeface="Wingdings" pitchFamily="2" charset="2"/>
              <a:buChar char="Ø"/>
            </a:pPr>
            <a:r>
              <a:rPr lang="tr-TR" sz="2400">
                <a:effectLst>
                  <a:outerShdw blurRad="38100" dist="38100" dir="2700000" algn="tl">
                    <a:srgbClr val="000000">
                      <a:alpha val="43137"/>
                    </a:srgbClr>
                  </a:outerShdw>
                </a:effectLst>
                <a:latin typeface="Comic Sans MS" pitchFamily="66" charset="0"/>
              </a:rPr>
              <a:t>Fetal malformasyon ve morbiditenin azaltılması</a:t>
            </a:r>
          </a:p>
          <a:p>
            <a:pPr>
              <a:buClr>
                <a:srgbClr val="FFFF00"/>
              </a:buClr>
              <a:buFont typeface="Wingdings" pitchFamily="2" charset="2"/>
              <a:buChar char="Ø"/>
            </a:pPr>
            <a:r>
              <a:rPr lang="tr-TR" sz="2400">
                <a:effectLst>
                  <a:outerShdw blurRad="38100" dist="38100" dir="2700000" algn="tl">
                    <a:srgbClr val="000000">
                      <a:alpha val="43137"/>
                    </a:srgbClr>
                  </a:outerShdw>
                </a:effectLst>
                <a:latin typeface="Comic Sans MS" pitchFamily="66" charset="0"/>
              </a:rPr>
              <a:t>Vasküler komplikasyonların önlenmesi geciktirilmesi, durdurulması</a:t>
            </a:r>
          </a:p>
          <a:p>
            <a:endParaRPr lang="tr-TR" sz="2400">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r>
              <a:rPr lang="tr-TR" sz="2800" b="1" dirty="0" err="1">
                <a:solidFill>
                  <a:srgbClr val="FFFF00"/>
                </a:solidFill>
                <a:effectLst>
                  <a:outerShdw blurRad="38100" dist="38100" dir="2700000" algn="tl" rotWithShape="0">
                    <a:srgbClr val="000000">
                      <a:alpha val="43137"/>
                    </a:srgbClr>
                  </a:outerShdw>
                </a:effectLst>
                <a:latin typeface="Comic Sans MS" pitchFamily="66" charset="0"/>
              </a:rPr>
              <a:t>İnsülin</a:t>
            </a:r>
            <a:r>
              <a:rPr lang="tr-TR" sz="2800" b="1" dirty="0">
                <a:solidFill>
                  <a:srgbClr val="FFFF00"/>
                </a:solidFill>
                <a:effectLst>
                  <a:outerShdw blurRad="38100" dist="38100" dir="2700000" algn="tl" rotWithShape="0">
                    <a:srgbClr val="000000">
                      <a:alpha val="43137"/>
                    </a:srgbClr>
                  </a:outerShdw>
                </a:effectLst>
                <a:latin typeface="Comic Sans MS" pitchFamily="66" charset="0"/>
              </a:rPr>
              <a:t> tedavi </a:t>
            </a:r>
            <a:r>
              <a:rPr lang="tr-TR" sz="2800" b="1" dirty="0" err="1" smtClean="0">
                <a:solidFill>
                  <a:srgbClr val="FFFF00"/>
                </a:solidFill>
                <a:effectLst>
                  <a:outerShdw blurRad="38100" dist="38100" dir="2700000" algn="tl" rotWithShape="0">
                    <a:srgbClr val="000000">
                      <a:alpha val="43137"/>
                    </a:srgbClr>
                  </a:outerShdw>
                </a:effectLst>
                <a:latin typeface="Comic Sans MS" pitchFamily="66" charset="0"/>
              </a:rPr>
              <a:t>endikasyonları</a:t>
            </a:r>
            <a:r>
              <a:rPr lang="tr-TR" sz="2800" b="1" dirty="0" smtClean="0">
                <a:solidFill>
                  <a:srgbClr val="FFFF00"/>
                </a:solidFill>
                <a:effectLst>
                  <a:outerShdw blurRad="38100" dist="38100" dir="2700000" algn="tl" rotWithShape="0">
                    <a:srgbClr val="000000">
                      <a:alpha val="43137"/>
                    </a:srgbClr>
                  </a:outerShdw>
                </a:effectLst>
                <a:latin typeface="Comic Sans MS" pitchFamily="66" charset="0"/>
              </a:rPr>
              <a:t>(1)</a:t>
            </a:r>
            <a:endParaRPr lang="tr-TR" sz="2800" b="1" dirty="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66563" name="Rectangle 3"/>
          <p:cNvSpPr>
            <a:spLocks noGrp="1" noChangeArrowheads="1"/>
          </p:cNvSpPr>
          <p:nvPr>
            <p:ph idx="1"/>
          </p:nvPr>
        </p:nvSpPr>
        <p:spPr/>
        <p:txBody>
          <a:bodyPr>
            <a:normAutofit/>
          </a:bodyPr>
          <a:lstStyle/>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Tip 1 DM</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Tip 2 DM (</a:t>
            </a:r>
            <a:r>
              <a:rPr lang="tr-TR" sz="2000" dirty="0" err="1">
                <a:effectLst>
                  <a:outerShdw blurRad="38100" dist="38100" dir="2700000" algn="tl">
                    <a:srgbClr val="000000">
                      <a:alpha val="43137"/>
                    </a:srgbClr>
                  </a:outerShdw>
                </a:effectLst>
                <a:latin typeface="Comic Sans MS" pitchFamily="66" charset="0"/>
              </a:rPr>
              <a:t>OAD’e</a:t>
            </a:r>
            <a:r>
              <a:rPr lang="tr-TR" sz="2000" dirty="0">
                <a:effectLst>
                  <a:outerShdw blurRad="38100" dist="38100" dir="2700000" algn="tl">
                    <a:srgbClr val="000000">
                      <a:alpha val="43137"/>
                    </a:srgbClr>
                  </a:outerShdw>
                </a:effectLst>
                <a:latin typeface="Comic Sans MS" pitchFamily="66" charset="0"/>
              </a:rPr>
              <a:t>  </a:t>
            </a:r>
            <a:r>
              <a:rPr lang="tr-TR" sz="2000" dirty="0" err="1">
                <a:effectLst>
                  <a:outerShdw blurRad="38100" dist="38100" dir="2700000" algn="tl">
                    <a:srgbClr val="000000">
                      <a:alpha val="43137"/>
                    </a:srgbClr>
                  </a:outerShdw>
                </a:effectLst>
                <a:latin typeface="Comic Sans MS" pitchFamily="66" charset="0"/>
              </a:rPr>
              <a:t>primer</a:t>
            </a:r>
            <a:r>
              <a:rPr lang="tr-TR" sz="2000" dirty="0">
                <a:effectLst>
                  <a:outerShdw blurRad="38100" dist="38100" dir="2700000" algn="tl">
                    <a:srgbClr val="000000">
                      <a:alpha val="43137"/>
                    </a:srgbClr>
                  </a:outerShdw>
                </a:effectLst>
                <a:latin typeface="Comic Sans MS" pitchFamily="66" charset="0"/>
              </a:rPr>
              <a:t>-</a:t>
            </a:r>
            <a:r>
              <a:rPr lang="tr-TR" sz="2000" dirty="0" err="1">
                <a:effectLst>
                  <a:outerShdw blurRad="38100" dist="38100" dir="2700000" algn="tl">
                    <a:srgbClr val="000000">
                      <a:alpha val="43137"/>
                    </a:srgbClr>
                  </a:outerShdw>
                </a:effectLst>
                <a:latin typeface="Comic Sans MS" pitchFamily="66" charset="0"/>
              </a:rPr>
              <a:t>sekoder</a:t>
            </a:r>
            <a:r>
              <a:rPr lang="tr-TR" sz="2000" dirty="0">
                <a:effectLst>
                  <a:outerShdw blurRad="38100" dist="38100" dir="2700000" algn="tl">
                    <a:srgbClr val="000000">
                      <a:alpha val="43137"/>
                    </a:srgbClr>
                  </a:outerShdw>
                </a:effectLst>
                <a:latin typeface="Comic Sans MS" pitchFamily="66" charset="0"/>
              </a:rPr>
              <a:t> yanıtsızlık)</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Akut </a:t>
            </a:r>
            <a:r>
              <a:rPr lang="tr-TR" sz="2000" dirty="0" err="1">
                <a:effectLst>
                  <a:outerShdw blurRad="38100" dist="38100" dir="2700000" algn="tl">
                    <a:srgbClr val="000000">
                      <a:alpha val="43137"/>
                    </a:srgbClr>
                  </a:outerShdw>
                </a:effectLst>
                <a:latin typeface="Comic Sans MS" pitchFamily="66" charset="0"/>
              </a:rPr>
              <a:t>metabolik</a:t>
            </a:r>
            <a:r>
              <a:rPr lang="tr-TR" sz="2000" dirty="0">
                <a:effectLst>
                  <a:outerShdw blurRad="38100" dist="38100" dir="2700000" algn="tl">
                    <a:srgbClr val="000000">
                      <a:alpha val="43137"/>
                    </a:srgbClr>
                  </a:outerShdw>
                </a:effectLst>
                <a:latin typeface="Comic Sans MS" pitchFamily="66" charset="0"/>
              </a:rPr>
              <a:t> </a:t>
            </a:r>
            <a:r>
              <a:rPr lang="tr-TR" sz="2000" dirty="0" smtClean="0">
                <a:effectLst>
                  <a:outerShdw blurRad="38100" dist="38100" dir="2700000" algn="tl">
                    <a:srgbClr val="000000">
                      <a:alpha val="43137"/>
                    </a:srgbClr>
                  </a:outerShdw>
                </a:effectLst>
                <a:latin typeface="Comic Sans MS" pitchFamily="66" charset="0"/>
              </a:rPr>
              <a:t>komplikasyonlar</a:t>
            </a:r>
            <a:endParaRPr lang="tr-TR" sz="2000" dirty="0">
              <a:effectLst>
                <a:outerShdw blurRad="38100" dist="38100" dir="2700000" algn="tl">
                  <a:srgbClr val="000000">
                    <a:alpha val="43137"/>
                  </a:srgbClr>
                </a:outerShdw>
              </a:effectLst>
              <a:latin typeface="Comic Sans MS" pitchFamily="66" charset="0"/>
            </a:endParaRP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Gebelik (DM’ </a:t>
            </a:r>
            <a:r>
              <a:rPr lang="tr-TR" sz="2000" dirty="0" err="1">
                <a:effectLst>
                  <a:outerShdw blurRad="38100" dist="38100" dir="2700000" algn="tl">
                    <a:srgbClr val="000000">
                      <a:alpha val="43137"/>
                    </a:srgbClr>
                  </a:outerShdw>
                </a:effectLst>
                <a:latin typeface="Comic Sans MS" pitchFamily="66" charset="0"/>
              </a:rPr>
              <a:t>lu</a:t>
            </a:r>
            <a:r>
              <a:rPr lang="tr-TR" sz="2000" dirty="0">
                <a:effectLst>
                  <a:outerShdw blurRad="38100" dist="38100" dir="2700000" algn="tl">
                    <a:srgbClr val="000000">
                      <a:alpha val="43137"/>
                    </a:srgbClr>
                  </a:outerShdw>
                </a:effectLst>
                <a:latin typeface="Comic Sans MS" pitchFamily="66" charset="0"/>
              </a:rPr>
              <a:t> gebe-</a:t>
            </a:r>
            <a:r>
              <a:rPr lang="tr-TR" sz="2000" dirty="0" err="1">
                <a:effectLst>
                  <a:outerShdw blurRad="38100" dist="38100" dir="2700000" algn="tl">
                    <a:srgbClr val="000000">
                      <a:alpha val="43137"/>
                    </a:srgbClr>
                  </a:outerShdw>
                </a:effectLst>
                <a:latin typeface="Comic Sans MS" pitchFamily="66" charset="0"/>
              </a:rPr>
              <a:t>gestasyonel</a:t>
            </a:r>
            <a:r>
              <a:rPr lang="tr-TR" sz="2000" dirty="0">
                <a:effectLst>
                  <a:outerShdw blurRad="38100" dist="38100" dir="2700000" algn="tl">
                    <a:srgbClr val="000000">
                      <a:alpha val="43137"/>
                    </a:srgbClr>
                  </a:outerShdw>
                </a:effectLst>
                <a:latin typeface="Comic Sans MS" pitchFamily="66" charset="0"/>
              </a:rPr>
              <a:t> DM)</a:t>
            </a:r>
          </a:p>
          <a:p>
            <a:pPr>
              <a:lnSpc>
                <a:spcPct val="90000"/>
              </a:lnSpc>
              <a:buClr>
                <a:srgbClr val="FFFF00"/>
              </a:buClr>
              <a:buFont typeface="Wingdings" pitchFamily="2" charset="2"/>
              <a:buChar char="Ø"/>
            </a:pPr>
            <a:r>
              <a:rPr lang="tr-TR" sz="2000" dirty="0" err="1" smtClean="0">
                <a:effectLst>
                  <a:outerShdw blurRad="38100" dist="38100" dir="2700000" algn="tl">
                    <a:srgbClr val="000000">
                      <a:alpha val="43137"/>
                    </a:srgbClr>
                  </a:outerShdw>
                </a:effectLst>
                <a:latin typeface="Comic Sans MS" pitchFamily="66" charset="0"/>
              </a:rPr>
              <a:t>Major</a:t>
            </a:r>
            <a:r>
              <a:rPr lang="tr-TR" sz="2000" dirty="0" smtClean="0">
                <a:effectLst>
                  <a:outerShdw blurRad="38100" dist="38100" dir="2700000" algn="tl">
                    <a:srgbClr val="000000">
                      <a:alpha val="43137"/>
                    </a:srgbClr>
                  </a:outerShdw>
                </a:effectLst>
                <a:latin typeface="Comic Sans MS" pitchFamily="66" charset="0"/>
              </a:rPr>
              <a:t> Cerrahi-stres-travma-enfeksiyon</a:t>
            </a:r>
          </a:p>
          <a:p>
            <a:pPr>
              <a:lnSpc>
                <a:spcPct val="90000"/>
              </a:lnSpc>
              <a:buClr>
                <a:srgbClr val="FFFF00"/>
              </a:buClr>
              <a:buFont typeface="Wingdings" pitchFamily="2" charset="2"/>
              <a:buChar char="Ø"/>
            </a:pPr>
            <a:r>
              <a:rPr lang="tr-TR" sz="2000" dirty="0" smtClean="0">
                <a:effectLst>
                  <a:outerShdw blurRad="38100" dist="38100" dir="2700000" algn="tl">
                    <a:srgbClr val="000000">
                      <a:alpha val="43137"/>
                    </a:srgbClr>
                  </a:outerShdw>
                </a:effectLst>
                <a:latin typeface="Comic Sans MS" pitchFamily="66" charset="0"/>
              </a:rPr>
              <a:t>Total </a:t>
            </a:r>
            <a:r>
              <a:rPr lang="tr-TR" sz="2000" dirty="0" err="1" smtClean="0">
                <a:effectLst>
                  <a:outerShdw blurRad="38100" dist="38100" dir="2700000" algn="tl">
                    <a:srgbClr val="000000">
                      <a:alpha val="43137"/>
                    </a:srgbClr>
                  </a:outerShdw>
                </a:effectLst>
                <a:latin typeface="Comic Sans MS" pitchFamily="66" charset="0"/>
              </a:rPr>
              <a:t>pankreatektomi</a:t>
            </a:r>
            <a:r>
              <a:rPr lang="tr-TR" sz="2000" dirty="0" smtClean="0">
                <a:effectLst>
                  <a:outerShdw blurRad="38100" dist="38100" dir="2700000" algn="tl">
                    <a:srgbClr val="000000">
                      <a:alpha val="43137"/>
                    </a:srgbClr>
                  </a:outerShdw>
                </a:effectLst>
                <a:latin typeface="Comic Sans MS" pitchFamily="66" charset="0"/>
              </a:rPr>
              <a:t> </a:t>
            </a:r>
            <a:endParaRPr lang="tr-TR" sz="2000"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tr-TR" sz="3200" b="1" dirty="0" err="1">
                <a:solidFill>
                  <a:srgbClr val="FFFF00"/>
                </a:solidFill>
                <a:effectLst>
                  <a:outerShdw blurRad="38100" dist="38100" dir="2700000" algn="tl" rotWithShape="0">
                    <a:srgbClr val="000000">
                      <a:alpha val="43137"/>
                    </a:srgbClr>
                  </a:outerShdw>
                </a:effectLst>
                <a:latin typeface="Comic Sans MS" pitchFamily="66" charset="0"/>
              </a:rPr>
              <a:t>İnsülin</a:t>
            </a:r>
            <a:r>
              <a:rPr lang="tr-TR" sz="3200" b="1" dirty="0">
                <a:solidFill>
                  <a:srgbClr val="FFFF00"/>
                </a:solidFill>
                <a:effectLst>
                  <a:outerShdw blurRad="38100" dist="38100" dir="2700000" algn="tl" rotWithShape="0">
                    <a:srgbClr val="000000">
                      <a:alpha val="43137"/>
                    </a:srgbClr>
                  </a:outerShdw>
                </a:effectLst>
                <a:latin typeface="Comic Sans MS" pitchFamily="66" charset="0"/>
              </a:rPr>
              <a:t> tedavisi </a:t>
            </a:r>
            <a:r>
              <a:rPr lang="tr-TR" sz="3200" b="1" dirty="0" err="1" smtClean="0">
                <a:solidFill>
                  <a:srgbClr val="FFFF00"/>
                </a:solidFill>
                <a:effectLst>
                  <a:outerShdw blurRad="38100" dist="38100" dir="2700000" algn="tl" rotWithShape="0">
                    <a:srgbClr val="000000">
                      <a:alpha val="43137"/>
                    </a:srgbClr>
                  </a:outerShdw>
                </a:effectLst>
                <a:latin typeface="Comic Sans MS" pitchFamily="66" charset="0"/>
              </a:rPr>
              <a:t>endikasyonları</a:t>
            </a: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(2)</a:t>
            </a:r>
            <a:endParaRPr lang="tr-TR" sz="3200" b="1" dirty="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62467" name="Rectangle 3"/>
          <p:cNvSpPr>
            <a:spLocks noGrp="1" noChangeArrowheads="1"/>
          </p:cNvSpPr>
          <p:nvPr>
            <p:ph idx="1"/>
          </p:nvPr>
        </p:nvSpPr>
        <p:spPr/>
        <p:txBody>
          <a:bodyPr>
            <a:normAutofit/>
          </a:bodyPr>
          <a:lstStyle/>
          <a:p>
            <a:pPr>
              <a:lnSpc>
                <a:spcPct val="90000"/>
              </a:lnSpc>
              <a:buClr>
                <a:srgbClr val="FF0000"/>
              </a:buClr>
              <a:buFontTx/>
              <a:buNone/>
            </a:pPr>
            <a:r>
              <a:rPr lang="tr-TR" sz="2400" dirty="0">
                <a:effectLst>
                  <a:outerShdw blurRad="38100" dist="38100" dir="2700000" algn="tl">
                    <a:srgbClr val="000000">
                      <a:alpha val="43137"/>
                    </a:srgbClr>
                  </a:outerShdw>
                </a:effectLst>
                <a:latin typeface="Comic Sans MS" pitchFamily="66" charset="0"/>
              </a:rPr>
              <a:t>Tip 2 </a:t>
            </a:r>
            <a:r>
              <a:rPr lang="en-US" sz="2400" dirty="0">
                <a:effectLst>
                  <a:outerShdw blurRad="38100" dist="38100" dir="2700000" algn="tl">
                    <a:srgbClr val="000000">
                      <a:alpha val="43137"/>
                    </a:srgbClr>
                  </a:outerShdw>
                </a:effectLst>
                <a:latin typeface="Comic Sans MS" pitchFamily="66" charset="0"/>
              </a:rPr>
              <a:t>d</a:t>
            </a:r>
            <a:r>
              <a:rPr lang="tr-TR" sz="2400" dirty="0" err="1">
                <a:effectLst>
                  <a:outerShdw blurRad="38100" dist="38100" dir="2700000" algn="tl">
                    <a:srgbClr val="000000">
                      <a:alpha val="43137"/>
                    </a:srgbClr>
                  </a:outerShdw>
                </a:effectLst>
                <a:latin typeface="Comic Sans MS" pitchFamily="66" charset="0"/>
              </a:rPr>
              <a:t>iabet</a:t>
            </a:r>
            <a:r>
              <a:rPr lang="en-US" sz="2400" dirty="0" err="1">
                <a:effectLst>
                  <a:outerShdw blurRad="38100" dist="38100" dir="2700000" algn="tl">
                    <a:srgbClr val="000000">
                      <a:alpha val="43137"/>
                    </a:srgbClr>
                  </a:outerShdw>
                </a:effectLst>
                <a:latin typeface="Comic Sans MS" pitchFamily="66" charset="0"/>
              </a:rPr>
              <a:t>es</a:t>
            </a:r>
            <a:r>
              <a:rPr lang="en-US" sz="2400" dirty="0">
                <a:effectLst>
                  <a:outerShdw blurRad="38100" dist="38100" dir="2700000" algn="tl">
                    <a:srgbClr val="000000">
                      <a:alpha val="43137"/>
                    </a:srgbClr>
                  </a:outerShdw>
                </a:effectLst>
                <a:latin typeface="Comic Sans MS" pitchFamily="66" charset="0"/>
              </a:rPr>
              <a:t> mellitus</a:t>
            </a:r>
          </a:p>
          <a:p>
            <a:pPr>
              <a:lnSpc>
                <a:spcPct val="90000"/>
              </a:lnSpc>
              <a:buClr>
                <a:srgbClr val="FF0000"/>
              </a:buClr>
              <a:buFontTx/>
              <a:buNone/>
            </a:pPr>
            <a:endParaRPr lang="tr-TR" sz="2400" dirty="0">
              <a:effectLst>
                <a:outerShdw blurRad="38100" dist="38100" dir="2700000" algn="tl">
                  <a:srgbClr val="000000">
                    <a:alpha val="43137"/>
                  </a:srgbClr>
                </a:outerShdw>
              </a:effectLst>
              <a:latin typeface="Comic Sans MS" pitchFamily="66" charset="0"/>
            </a:endParaRPr>
          </a:p>
          <a:p>
            <a:pPr lvl="1">
              <a:lnSpc>
                <a:spcPct val="90000"/>
              </a:lnSpc>
              <a:buClr>
                <a:schemeClr val="folHlink"/>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Akut </a:t>
            </a:r>
            <a:r>
              <a:rPr lang="tr-TR" sz="2000" dirty="0" err="1">
                <a:effectLst>
                  <a:outerShdw blurRad="38100" dist="38100" dir="2700000" algn="tl">
                    <a:srgbClr val="000000">
                      <a:alpha val="43137"/>
                    </a:srgbClr>
                  </a:outerShdw>
                </a:effectLst>
                <a:latin typeface="Comic Sans MS" pitchFamily="66" charset="0"/>
              </a:rPr>
              <a:t>miyokard</a:t>
            </a:r>
            <a:r>
              <a:rPr lang="tr-TR" sz="2000" dirty="0">
                <a:effectLst>
                  <a:outerShdw blurRad="38100" dist="38100" dir="2700000" algn="tl">
                    <a:srgbClr val="000000">
                      <a:alpha val="43137"/>
                    </a:srgbClr>
                  </a:outerShdw>
                </a:effectLst>
                <a:latin typeface="Comic Sans MS" pitchFamily="66" charset="0"/>
              </a:rPr>
              <a:t> </a:t>
            </a:r>
            <a:r>
              <a:rPr lang="tr-TR" sz="2000" dirty="0" err="1">
                <a:effectLst>
                  <a:outerShdw blurRad="38100" dist="38100" dir="2700000" algn="tl">
                    <a:srgbClr val="000000">
                      <a:alpha val="43137"/>
                    </a:srgbClr>
                  </a:outerShdw>
                </a:effectLst>
                <a:latin typeface="Comic Sans MS" pitchFamily="66" charset="0"/>
              </a:rPr>
              <a:t>infarktüsü</a:t>
            </a:r>
            <a:endParaRPr lang="tr-TR" sz="2000" dirty="0">
              <a:effectLst>
                <a:outerShdw blurRad="38100" dist="38100" dir="2700000" algn="tl">
                  <a:srgbClr val="000000">
                    <a:alpha val="43137"/>
                  </a:srgbClr>
                </a:outerShdw>
              </a:effectLst>
              <a:latin typeface="Comic Sans MS" pitchFamily="66" charset="0"/>
            </a:endParaRPr>
          </a:p>
          <a:p>
            <a:pPr lvl="1">
              <a:lnSpc>
                <a:spcPct val="90000"/>
              </a:lnSpc>
              <a:buClr>
                <a:schemeClr val="folHlink"/>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Akut ateşli, sistemik hastalıklar</a:t>
            </a:r>
          </a:p>
          <a:p>
            <a:pPr lvl="1">
              <a:lnSpc>
                <a:spcPct val="90000"/>
              </a:lnSpc>
              <a:buClr>
                <a:schemeClr val="folHlink"/>
              </a:buClr>
              <a:buFont typeface="Wingdings" pitchFamily="2" charset="2"/>
              <a:buChar char="Ø"/>
            </a:pPr>
            <a:r>
              <a:rPr lang="tr-TR" sz="2000" dirty="0" err="1">
                <a:effectLst>
                  <a:outerShdw blurRad="38100" dist="38100" dir="2700000" algn="tl">
                    <a:srgbClr val="000000">
                      <a:alpha val="43137"/>
                    </a:srgbClr>
                  </a:outerShdw>
                </a:effectLst>
                <a:latin typeface="Comic Sans MS" pitchFamily="66" charset="0"/>
              </a:rPr>
              <a:t>Hiperozmolar</a:t>
            </a:r>
            <a:r>
              <a:rPr lang="tr-TR" sz="2000" dirty="0">
                <a:effectLst>
                  <a:outerShdw blurRad="38100" dist="38100" dir="2700000" algn="tl">
                    <a:srgbClr val="000000">
                      <a:alpha val="43137"/>
                    </a:srgbClr>
                  </a:outerShdw>
                </a:effectLst>
                <a:latin typeface="Comic Sans MS" pitchFamily="66" charset="0"/>
              </a:rPr>
              <a:t> veya </a:t>
            </a:r>
            <a:r>
              <a:rPr lang="tr-TR" sz="2000" dirty="0" err="1">
                <a:effectLst>
                  <a:outerShdw blurRad="38100" dist="38100" dir="2700000" algn="tl">
                    <a:srgbClr val="000000">
                      <a:alpha val="43137"/>
                    </a:srgbClr>
                  </a:outerShdw>
                </a:effectLst>
                <a:latin typeface="Comic Sans MS" pitchFamily="66" charset="0"/>
              </a:rPr>
              <a:t>ketotik</a:t>
            </a:r>
            <a:r>
              <a:rPr lang="tr-TR" sz="2000" dirty="0">
                <a:effectLst>
                  <a:outerShdw blurRad="38100" dist="38100" dir="2700000" algn="tl">
                    <a:srgbClr val="000000">
                      <a:alpha val="43137"/>
                    </a:srgbClr>
                  </a:outerShdw>
                </a:effectLst>
                <a:latin typeface="Comic Sans MS" pitchFamily="66" charset="0"/>
              </a:rPr>
              <a:t> koma (HONK, DKA)</a:t>
            </a:r>
          </a:p>
          <a:p>
            <a:pPr lvl="1">
              <a:lnSpc>
                <a:spcPct val="90000"/>
              </a:lnSpc>
              <a:buClr>
                <a:schemeClr val="folHlink"/>
              </a:buClr>
              <a:buFont typeface="Wingdings" pitchFamily="2" charset="2"/>
              <a:buChar char="Ø"/>
            </a:pPr>
            <a:r>
              <a:rPr lang="tr-TR" sz="2000" dirty="0" err="1">
                <a:effectLst>
                  <a:outerShdw blurRad="38100" dist="38100" dir="2700000" algn="tl">
                    <a:srgbClr val="000000">
                      <a:alpha val="43137"/>
                    </a:srgbClr>
                  </a:outerShdw>
                </a:effectLst>
                <a:latin typeface="Comic Sans MS" pitchFamily="66" charset="0"/>
              </a:rPr>
              <a:t>Major</a:t>
            </a:r>
            <a:r>
              <a:rPr lang="tr-TR" sz="2000" dirty="0">
                <a:effectLst>
                  <a:outerShdw blurRad="38100" dist="38100" dir="2700000" algn="tl">
                    <a:srgbClr val="000000">
                      <a:alpha val="43137"/>
                    </a:srgbClr>
                  </a:outerShdw>
                </a:effectLst>
                <a:latin typeface="Comic Sans MS" pitchFamily="66" charset="0"/>
              </a:rPr>
              <a:t> cerrahi operasyon</a:t>
            </a:r>
          </a:p>
          <a:p>
            <a:pPr lvl="1">
              <a:lnSpc>
                <a:spcPct val="90000"/>
              </a:lnSpc>
              <a:buClr>
                <a:schemeClr val="folHlink"/>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Böbrek veya karaciğer yetersizliği</a:t>
            </a:r>
          </a:p>
          <a:p>
            <a:pPr lvl="1">
              <a:lnSpc>
                <a:spcPct val="90000"/>
              </a:lnSpc>
              <a:buClr>
                <a:schemeClr val="folHlink"/>
              </a:buClr>
              <a:buFont typeface="Wingdings" pitchFamily="2" charset="2"/>
              <a:buChar char="Ø"/>
            </a:pPr>
            <a:r>
              <a:rPr lang="tr-TR" sz="2000" dirty="0" err="1">
                <a:effectLst>
                  <a:outerShdw blurRad="38100" dist="38100" dir="2700000" algn="tl">
                    <a:srgbClr val="000000">
                      <a:alpha val="43137"/>
                    </a:srgbClr>
                  </a:outerShdw>
                </a:effectLst>
                <a:latin typeface="Comic Sans MS" pitchFamily="66" charset="0"/>
              </a:rPr>
              <a:t>OAD’lere</a:t>
            </a:r>
            <a:r>
              <a:rPr lang="tr-TR" sz="2000" dirty="0">
                <a:effectLst>
                  <a:outerShdw blurRad="38100" dist="38100" dir="2700000" algn="tl">
                    <a:srgbClr val="000000">
                      <a:alpha val="43137"/>
                    </a:srgbClr>
                  </a:outerShdw>
                </a:effectLst>
                <a:latin typeface="Comic Sans MS" pitchFamily="66" charset="0"/>
              </a:rPr>
              <a:t> </a:t>
            </a:r>
            <a:r>
              <a:rPr lang="tr-TR" sz="2000" dirty="0" err="1">
                <a:effectLst>
                  <a:outerShdw blurRad="38100" dist="38100" dir="2700000" algn="tl">
                    <a:srgbClr val="000000">
                      <a:alpha val="43137"/>
                    </a:srgbClr>
                  </a:outerShdw>
                </a:effectLst>
                <a:latin typeface="Comic Sans MS" pitchFamily="66" charset="0"/>
              </a:rPr>
              <a:t>allerji</a:t>
            </a:r>
            <a:r>
              <a:rPr lang="tr-TR" sz="2000" dirty="0">
                <a:effectLst>
                  <a:outerShdw blurRad="38100" dist="38100" dir="2700000" algn="tl">
                    <a:srgbClr val="000000">
                      <a:alpha val="43137"/>
                    </a:srgbClr>
                  </a:outerShdw>
                </a:effectLst>
                <a:latin typeface="Comic Sans MS" pitchFamily="66" charset="0"/>
              </a:rPr>
              <a:t> veya ağır yan etkiler</a:t>
            </a:r>
          </a:p>
          <a:p>
            <a:pPr>
              <a:lnSpc>
                <a:spcPct val="90000"/>
              </a:lnSpc>
              <a:buFontTx/>
              <a:buNone/>
            </a:pPr>
            <a:endParaRPr lang="tr-TR" sz="2400"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tr-TR" sz="3200" b="1" dirty="0" err="1">
                <a:solidFill>
                  <a:srgbClr val="FFFF00"/>
                </a:solidFill>
                <a:latin typeface="Comic Sans MS" pitchFamily="66" charset="0"/>
              </a:rPr>
              <a:t>İnsülin</a:t>
            </a:r>
            <a:r>
              <a:rPr lang="tr-TR" sz="3200" b="1" dirty="0">
                <a:solidFill>
                  <a:srgbClr val="FFFF00"/>
                </a:solidFill>
                <a:latin typeface="Comic Sans MS" pitchFamily="66" charset="0"/>
              </a:rPr>
              <a:t> uygulama tekniği-yolu</a:t>
            </a:r>
          </a:p>
        </p:txBody>
      </p:sp>
      <p:sp>
        <p:nvSpPr>
          <p:cNvPr id="52229" name="Rectangle 5"/>
          <p:cNvSpPr>
            <a:spLocks noGrp="1" noChangeArrowheads="1"/>
          </p:cNvSpPr>
          <p:nvPr>
            <p:ph idx="1"/>
          </p:nvPr>
        </p:nvSpPr>
        <p:spPr>
          <a:xfrm>
            <a:off x="468313" y="1628775"/>
            <a:ext cx="8229600" cy="4525963"/>
          </a:xfrm>
          <a:noFill/>
          <a:ln/>
        </p:spPr>
        <p:txBody>
          <a:bodyPr>
            <a:normAutofit/>
          </a:bodyPr>
          <a:lstStyle/>
          <a:p>
            <a:pPr>
              <a:lnSpc>
                <a:spcPct val="90000"/>
              </a:lnSpc>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Şırınga-iğne-</a:t>
            </a:r>
            <a:r>
              <a:rPr lang="tr-TR" sz="2000" dirty="0" err="1">
                <a:effectLst>
                  <a:outerShdw blurRad="38100" dist="38100" dir="2700000" algn="tl">
                    <a:srgbClr val="000000">
                      <a:alpha val="43137"/>
                    </a:srgbClr>
                  </a:outerShdw>
                </a:effectLst>
                <a:latin typeface="Comic Sans MS" pitchFamily="66" charset="0"/>
              </a:rPr>
              <a:t>flakon</a:t>
            </a:r>
            <a:endParaRPr lang="tr-TR" sz="2000" dirty="0">
              <a:effectLst>
                <a:outerShdw blurRad="38100" dist="38100" dir="2700000" algn="tl">
                  <a:srgbClr val="000000">
                    <a:alpha val="43137"/>
                  </a:srgbClr>
                </a:outerShdw>
              </a:effectLst>
              <a:latin typeface="Comic Sans MS" pitchFamily="66" charset="0"/>
            </a:endParaRPr>
          </a:p>
          <a:p>
            <a:pPr>
              <a:lnSpc>
                <a:spcPct val="90000"/>
              </a:lnSpc>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Bir kullanımlık enjektör-iğne</a:t>
            </a:r>
          </a:p>
          <a:p>
            <a:pPr>
              <a:lnSpc>
                <a:spcPct val="90000"/>
              </a:lnSpc>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Kalem-kartuş-</a:t>
            </a:r>
            <a:r>
              <a:rPr lang="tr-TR" sz="2000" dirty="0" err="1">
                <a:effectLst>
                  <a:outerShdw blurRad="38100" dist="38100" dir="2700000" algn="tl">
                    <a:srgbClr val="000000">
                      <a:alpha val="43137"/>
                    </a:srgbClr>
                  </a:outerShdw>
                </a:effectLst>
                <a:latin typeface="Comic Sans MS" pitchFamily="66" charset="0"/>
              </a:rPr>
              <a:t>penfill</a:t>
            </a:r>
            <a:endParaRPr lang="tr-TR" sz="2000" dirty="0">
              <a:effectLst>
                <a:outerShdw blurRad="38100" dist="38100" dir="2700000" algn="tl">
                  <a:srgbClr val="000000">
                    <a:alpha val="43137"/>
                  </a:srgbClr>
                </a:outerShdw>
              </a:effectLst>
              <a:latin typeface="Comic Sans MS" pitchFamily="66" charset="0"/>
            </a:endParaRPr>
          </a:p>
          <a:p>
            <a:pPr>
              <a:lnSpc>
                <a:spcPct val="90000"/>
              </a:lnSpc>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Pompa</a:t>
            </a:r>
          </a:p>
          <a:p>
            <a:pPr>
              <a:lnSpc>
                <a:spcPct val="90000"/>
              </a:lnSpc>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Jet </a:t>
            </a:r>
            <a:r>
              <a:rPr lang="tr-TR" sz="2000" dirty="0" err="1">
                <a:effectLst>
                  <a:outerShdw blurRad="38100" dist="38100" dir="2700000" algn="tl">
                    <a:srgbClr val="000000">
                      <a:alpha val="43137"/>
                    </a:srgbClr>
                  </a:outerShdw>
                </a:effectLst>
                <a:latin typeface="Comic Sans MS" pitchFamily="66" charset="0"/>
              </a:rPr>
              <a:t>injektör</a:t>
            </a:r>
            <a:r>
              <a:rPr lang="tr-TR" sz="2000" dirty="0">
                <a:effectLst>
                  <a:outerShdw blurRad="38100" dist="38100" dir="2700000" algn="tl">
                    <a:srgbClr val="000000">
                      <a:alpha val="43137"/>
                    </a:srgbClr>
                  </a:outerShdw>
                </a:effectLst>
                <a:latin typeface="Comic Sans MS" pitchFamily="66" charset="0"/>
              </a:rPr>
              <a:t> (iğnesiz)</a:t>
            </a:r>
          </a:p>
          <a:p>
            <a:pPr>
              <a:lnSpc>
                <a:spcPct val="90000"/>
              </a:lnSpc>
              <a:buFont typeface="Wingdings" pitchFamily="2" charset="2"/>
              <a:buChar char="Ø"/>
            </a:pPr>
            <a:r>
              <a:rPr lang="tr-TR" sz="2000" dirty="0" err="1">
                <a:effectLst>
                  <a:outerShdw blurRad="38100" dist="38100" dir="2700000" algn="tl">
                    <a:srgbClr val="000000">
                      <a:alpha val="43137"/>
                    </a:srgbClr>
                  </a:outerShdw>
                </a:effectLst>
                <a:latin typeface="Comic Sans MS" pitchFamily="66" charset="0"/>
              </a:rPr>
              <a:t>Subkutan</a:t>
            </a:r>
            <a:r>
              <a:rPr lang="tr-TR" sz="2000" dirty="0">
                <a:effectLst>
                  <a:outerShdw blurRad="38100" dist="38100" dir="2700000" algn="tl">
                    <a:srgbClr val="000000">
                      <a:alpha val="43137"/>
                    </a:srgbClr>
                  </a:outerShdw>
                </a:effectLst>
                <a:latin typeface="Comic Sans MS" pitchFamily="66" charset="0"/>
              </a:rPr>
              <a:t>-</a:t>
            </a:r>
            <a:r>
              <a:rPr lang="tr-TR" sz="2000" dirty="0" err="1">
                <a:effectLst>
                  <a:outerShdw blurRad="38100" dist="38100" dir="2700000" algn="tl">
                    <a:srgbClr val="000000">
                      <a:alpha val="43137"/>
                    </a:srgbClr>
                  </a:outerShdw>
                </a:effectLst>
                <a:latin typeface="Comic Sans MS" pitchFamily="66" charset="0"/>
              </a:rPr>
              <a:t>ıntravenöz</a:t>
            </a:r>
            <a:endParaRPr lang="tr-TR" sz="2000" dirty="0">
              <a:effectLst>
                <a:outerShdw blurRad="38100" dist="38100" dir="2700000" algn="tl">
                  <a:srgbClr val="000000">
                    <a:alpha val="43137"/>
                  </a:srgbClr>
                </a:outerShdw>
              </a:effectLst>
              <a:latin typeface="Comic Sans MS" pitchFamily="66" charset="0"/>
            </a:endParaRPr>
          </a:p>
          <a:p>
            <a:pPr>
              <a:lnSpc>
                <a:spcPct val="90000"/>
              </a:lnSpc>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Nazal-</a:t>
            </a:r>
            <a:r>
              <a:rPr lang="tr-TR" sz="2000" dirty="0" err="1">
                <a:effectLst>
                  <a:outerShdw blurRad="38100" dist="38100" dir="2700000" algn="tl">
                    <a:srgbClr val="000000">
                      <a:alpha val="43137"/>
                    </a:srgbClr>
                  </a:outerShdw>
                </a:effectLst>
                <a:latin typeface="Comic Sans MS" pitchFamily="66" charset="0"/>
              </a:rPr>
              <a:t>rektal</a:t>
            </a:r>
            <a:r>
              <a:rPr lang="tr-TR" sz="2000" dirty="0">
                <a:effectLst>
                  <a:outerShdw blurRad="38100" dist="38100" dir="2700000" algn="tl">
                    <a:srgbClr val="000000">
                      <a:alpha val="43137"/>
                    </a:srgbClr>
                  </a:outerShdw>
                </a:effectLst>
                <a:latin typeface="Comic Sans MS" pitchFamily="66" charset="0"/>
              </a:rPr>
              <a:t>-</a:t>
            </a:r>
            <a:r>
              <a:rPr lang="tr-TR" sz="2000" dirty="0" err="1">
                <a:effectLst>
                  <a:outerShdw blurRad="38100" dist="38100" dir="2700000" algn="tl">
                    <a:srgbClr val="000000">
                      <a:alpha val="43137"/>
                    </a:srgbClr>
                  </a:outerShdw>
                </a:effectLst>
                <a:latin typeface="Comic Sans MS" pitchFamily="66" charset="0"/>
              </a:rPr>
              <a:t>vaginal</a:t>
            </a:r>
            <a:r>
              <a:rPr lang="tr-TR" sz="2000" dirty="0">
                <a:effectLst>
                  <a:outerShdw blurRad="38100" dist="38100" dir="2700000" algn="tl">
                    <a:srgbClr val="000000">
                      <a:alpha val="43137"/>
                    </a:srgbClr>
                  </a:outerShdw>
                </a:effectLst>
                <a:latin typeface="Comic Sans MS" pitchFamily="66" charset="0"/>
              </a:rPr>
              <a:t>-oral-</a:t>
            </a:r>
            <a:r>
              <a:rPr lang="tr-TR" sz="2000" dirty="0" err="1">
                <a:effectLst>
                  <a:outerShdw blurRad="38100" dist="38100" dir="2700000" algn="tl">
                    <a:srgbClr val="000000">
                      <a:alpha val="43137"/>
                    </a:srgbClr>
                  </a:outerShdw>
                </a:effectLst>
                <a:latin typeface="Comic Sans MS" pitchFamily="66" charset="0"/>
              </a:rPr>
              <a:t>oftalmik</a:t>
            </a:r>
            <a:r>
              <a:rPr lang="tr-TR" sz="2000" dirty="0">
                <a:effectLst>
                  <a:outerShdw blurRad="38100" dist="38100" dir="2700000" algn="tl">
                    <a:srgbClr val="000000">
                      <a:alpha val="43137"/>
                    </a:srgbClr>
                  </a:outerShdw>
                </a:effectLst>
                <a:latin typeface="Comic Sans MS" pitchFamily="66" charset="0"/>
              </a:rPr>
              <a:t>-</a:t>
            </a:r>
            <a:r>
              <a:rPr lang="tr-TR" sz="2000" dirty="0" err="1">
                <a:effectLst>
                  <a:outerShdw blurRad="38100" dist="38100" dir="2700000" algn="tl">
                    <a:srgbClr val="000000">
                      <a:alpha val="43137"/>
                    </a:srgbClr>
                  </a:outerShdw>
                </a:effectLst>
                <a:latin typeface="Comic Sans MS" pitchFamily="66" charset="0"/>
              </a:rPr>
              <a:t>peritoneal</a:t>
            </a:r>
            <a:r>
              <a:rPr lang="tr-TR" sz="2000" dirty="0">
                <a:effectLst>
                  <a:outerShdw blurRad="38100" dist="38100" dir="2700000" algn="tl">
                    <a:srgbClr val="000000">
                      <a:alpha val="43137"/>
                    </a:srgbClr>
                  </a:outerShdw>
                </a:effectLst>
                <a:latin typeface="Comic Sans MS" pitchFamily="66" charset="0"/>
              </a:rPr>
              <a:t>-</a:t>
            </a:r>
            <a:r>
              <a:rPr lang="tr-TR" sz="2000" dirty="0" err="1">
                <a:effectLst>
                  <a:outerShdw blurRad="38100" dist="38100" dir="2700000" algn="tl">
                    <a:srgbClr val="000000">
                      <a:alpha val="43137"/>
                    </a:srgbClr>
                  </a:outerShdw>
                </a:effectLst>
                <a:latin typeface="Comic Sans MS" pitchFamily="66" charset="0"/>
              </a:rPr>
              <a:t>pulmoner</a:t>
            </a:r>
            <a:r>
              <a:rPr lang="tr-TR" sz="2000" dirty="0">
                <a:effectLst>
                  <a:outerShdw blurRad="38100" dist="38100" dir="2700000" algn="tl">
                    <a:srgbClr val="000000">
                      <a:alpha val="43137"/>
                    </a:srgbClr>
                  </a:outerShdw>
                </a:effectLst>
                <a:latin typeface="Comic Sans MS" pitchFamily="66" charset="0"/>
              </a:rPr>
              <a:t> </a:t>
            </a:r>
            <a:r>
              <a:rPr lang="tr-TR" sz="2000" dirty="0" err="1">
                <a:effectLst>
                  <a:outerShdw blurRad="38100" dist="38100" dir="2700000" algn="tl">
                    <a:srgbClr val="000000">
                      <a:alpha val="43137"/>
                    </a:srgbClr>
                  </a:outerShdw>
                </a:effectLst>
                <a:latin typeface="Comic Sans MS" pitchFamily="66" charset="0"/>
              </a:rPr>
              <a:t>aerosoller</a:t>
            </a:r>
            <a:endParaRPr lang="tr-TR" sz="2000"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eaLnBrk="1" hangingPunct="1">
              <a:defRPr/>
            </a:pPr>
            <a:r>
              <a:rPr lang="tr-TR" sz="3200" smtClean="0">
                <a:solidFill>
                  <a:srgbClr val="FFFF00"/>
                </a:solidFill>
                <a:latin typeface="Comic Sans MS" pitchFamily="66" charset="0"/>
              </a:rPr>
              <a:t>Glisemik kontrol hedefleri</a:t>
            </a:r>
            <a:br>
              <a:rPr lang="tr-TR" sz="3200" smtClean="0">
                <a:solidFill>
                  <a:srgbClr val="FFFF00"/>
                </a:solidFill>
                <a:latin typeface="Comic Sans MS" pitchFamily="66" charset="0"/>
              </a:rPr>
            </a:br>
            <a:r>
              <a:rPr lang="tr-TR" sz="3200" smtClean="0">
                <a:solidFill>
                  <a:srgbClr val="FFFF00"/>
                </a:solidFill>
                <a:latin typeface="Comic Sans MS" pitchFamily="66" charset="0"/>
              </a:rPr>
              <a:t>EASD*-IDF **</a:t>
            </a:r>
          </a:p>
        </p:txBody>
      </p:sp>
      <p:graphicFrame>
        <p:nvGraphicFramePr>
          <p:cNvPr id="34876" name="Group 60"/>
          <p:cNvGraphicFramePr>
            <a:graphicFrameLocks noGrp="1"/>
          </p:cNvGraphicFramePr>
          <p:nvPr>
            <p:ph type="tbl" idx="1"/>
          </p:nvPr>
        </p:nvGraphicFramePr>
        <p:xfrm>
          <a:off x="493713" y="1598613"/>
          <a:ext cx="8158162" cy="3963989"/>
        </p:xfrm>
        <a:graphic>
          <a:graphicData uri="http://schemas.openxmlformats.org/drawingml/2006/table">
            <a:tbl>
              <a:tblPr/>
              <a:tblGrid>
                <a:gridCol w="2039937"/>
                <a:gridCol w="2039938"/>
                <a:gridCol w="2038350"/>
                <a:gridCol w="2039937"/>
              </a:tblGrid>
              <a:tr h="1027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İyi</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rgbClr val="FFFF00"/>
                          </a:solidFill>
                          <a:effectLst>
                            <a:outerShdw blurRad="38100" dist="38100" dir="2700000" algn="tl">
                              <a:srgbClr val="000000"/>
                            </a:outerShdw>
                          </a:effectLst>
                          <a:latin typeface="Comic Sans MS" pitchFamily="66" charset="0"/>
                        </a:rPr>
                        <a:t>Kabul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rgbClr val="FFFF00"/>
                          </a:solidFill>
                          <a:effectLst>
                            <a:outerShdw blurRad="38100" dist="38100" dir="2700000" algn="tl">
                              <a:srgbClr val="000000"/>
                            </a:outerShdw>
                          </a:effectLst>
                          <a:latin typeface="Comic Sans MS" pitchFamily="66" charset="0"/>
                        </a:rPr>
                        <a:t>Edilebilir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Kötü</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5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AKŞ (mg/</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dL</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79-110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111-140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&gt;140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7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TKŞ (mg/dl)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79-144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145-180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&gt;180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84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HbA1c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&lt; 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6,5-7,5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&gt;7,5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18" name="Text Box 56"/>
          <p:cNvSpPr txBox="1">
            <a:spLocks noChangeArrowheads="1"/>
          </p:cNvSpPr>
          <p:nvPr/>
        </p:nvSpPr>
        <p:spPr bwMode="auto">
          <a:xfrm>
            <a:off x="1116013" y="5745163"/>
            <a:ext cx="7632700" cy="707886"/>
          </a:xfrm>
          <a:prstGeom prst="rect">
            <a:avLst/>
          </a:prstGeom>
          <a:noFill/>
          <a:ln w="12700">
            <a:noFill/>
            <a:miter lim="800000"/>
            <a:headEnd type="none" w="sm" len="sm"/>
            <a:tailEnd type="none" w="sm" len="sm"/>
          </a:ln>
        </p:spPr>
        <p:txBody>
          <a:bodyPr>
            <a:spAutoFit/>
          </a:bodyPr>
          <a:lstStyle/>
          <a:p>
            <a:pPr eaLnBrk="0" hangingPunct="0">
              <a:spcBef>
                <a:spcPct val="50000"/>
              </a:spcBef>
            </a:pPr>
            <a:r>
              <a:rPr lang="tr-TR" sz="1600"/>
              <a:t>* EASD= Europan Association for the stıudy of Diabetes</a:t>
            </a:r>
          </a:p>
          <a:p>
            <a:pPr eaLnBrk="0" hangingPunct="0">
              <a:spcBef>
                <a:spcPct val="50000"/>
              </a:spcBef>
            </a:pPr>
            <a:r>
              <a:rPr lang="tr-TR" sz="1600"/>
              <a:t>** IDF= International Diabetes Federation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tr-TR" sz="3600" b="1" dirty="0" err="1">
                <a:solidFill>
                  <a:srgbClr val="FFFF00"/>
                </a:solidFill>
                <a:latin typeface="Comic Sans MS" pitchFamily="66" charset="0"/>
              </a:rPr>
              <a:t>İnsülinin</a:t>
            </a:r>
            <a:r>
              <a:rPr lang="tr-TR" sz="3600" b="1" dirty="0">
                <a:solidFill>
                  <a:srgbClr val="FFFF00"/>
                </a:solidFill>
                <a:latin typeface="Comic Sans MS" pitchFamily="66" charset="0"/>
              </a:rPr>
              <a:t> konsantrasyonu</a:t>
            </a:r>
          </a:p>
        </p:txBody>
      </p:sp>
      <p:sp>
        <p:nvSpPr>
          <p:cNvPr id="54276" name="Rectangle 4"/>
          <p:cNvSpPr>
            <a:spLocks noGrp="1" noChangeArrowheads="1"/>
          </p:cNvSpPr>
          <p:nvPr>
            <p:ph idx="1"/>
          </p:nvPr>
        </p:nvSpPr>
        <p:spPr>
          <a:xfrm>
            <a:off x="914400" y="2332038"/>
            <a:ext cx="8229600" cy="4525962"/>
          </a:xfrm>
          <a:noFill/>
          <a:ln/>
        </p:spPr>
        <p:txBody>
          <a:bodyPr>
            <a:normAutofit/>
          </a:bodyPr>
          <a:lstStyle/>
          <a:p>
            <a:pPr>
              <a:buClr>
                <a:srgbClr val="FFFF00"/>
              </a:buClr>
              <a:buFont typeface="Wingdings" pitchFamily="2" charset="2"/>
              <a:buChar char="Ø"/>
            </a:pPr>
            <a:r>
              <a:rPr lang="tr-TR" sz="2400" dirty="0" smtClean="0">
                <a:effectLst>
                  <a:outerShdw blurRad="38100" dist="38100" dir="2700000" algn="tl">
                    <a:srgbClr val="000000">
                      <a:alpha val="43137"/>
                    </a:srgbClr>
                  </a:outerShdw>
                </a:effectLst>
                <a:latin typeface="Comic Sans MS" pitchFamily="66" charset="0"/>
              </a:rPr>
              <a:t> </a:t>
            </a:r>
            <a:r>
              <a:rPr lang="tr-TR" sz="2400" dirty="0">
                <a:effectLst>
                  <a:outerShdw blurRad="38100" dist="38100" dir="2700000" algn="tl">
                    <a:srgbClr val="000000">
                      <a:alpha val="43137"/>
                    </a:srgbClr>
                  </a:outerShdw>
                </a:effectLst>
                <a:latin typeface="Comic Sans MS" pitchFamily="66" charset="0"/>
              </a:rPr>
              <a:t>100 </a:t>
            </a:r>
            <a:r>
              <a:rPr lang="tr-TR" sz="2400" dirty="0" smtClean="0">
                <a:effectLst>
                  <a:outerShdw blurRad="38100" dist="38100" dir="2700000" algn="tl">
                    <a:srgbClr val="000000">
                      <a:alpha val="43137"/>
                    </a:srgbClr>
                  </a:outerShdw>
                </a:effectLst>
                <a:latin typeface="Comic Sans MS" pitchFamily="66" charset="0"/>
              </a:rPr>
              <a:t>Ünite/ml</a:t>
            </a:r>
          </a:p>
          <a:p>
            <a:pPr>
              <a:buClr>
                <a:srgbClr val="FFFF00"/>
              </a:buClr>
              <a:buFont typeface="Wingdings" pitchFamily="2" charset="2"/>
              <a:buChar char="Ø"/>
            </a:pPr>
            <a:r>
              <a:rPr lang="tr-TR" sz="2400" dirty="0" smtClean="0">
                <a:effectLst>
                  <a:outerShdw blurRad="38100" dist="38100" dir="2700000" algn="tl">
                    <a:srgbClr val="000000">
                      <a:alpha val="43137"/>
                    </a:srgbClr>
                  </a:outerShdw>
                </a:effectLst>
                <a:latin typeface="Comic Sans MS" pitchFamily="66" charset="0"/>
              </a:rPr>
              <a:t> </a:t>
            </a:r>
            <a:r>
              <a:rPr lang="tr-TR" sz="2400" dirty="0" err="1" smtClean="0">
                <a:effectLst>
                  <a:outerShdw blurRad="38100" dist="38100" dir="2700000" algn="tl">
                    <a:srgbClr val="000000">
                      <a:alpha val="43137"/>
                    </a:srgbClr>
                  </a:outerShdw>
                </a:effectLst>
                <a:latin typeface="Comic Sans MS" pitchFamily="66" charset="0"/>
              </a:rPr>
              <a:t>flakonlar</a:t>
            </a:r>
            <a:r>
              <a:rPr lang="tr-TR" sz="2400" dirty="0" smtClean="0">
                <a:effectLst>
                  <a:outerShdw blurRad="38100" dist="38100" dir="2700000" algn="tl">
                    <a:srgbClr val="000000">
                      <a:alpha val="43137"/>
                    </a:srgbClr>
                  </a:outerShdw>
                </a:effectLst>
                <a:latin typeface="Comic Sans MS" pitchFamily="66" charset="0"/>
              </a:rPr>
              <a:t> </a:t>
            </a:r>
            <a:r>
              <a:rPr lang="tr-TR" sz="2400" dirty="0">
                <a:effectLst>
                  <a:outerShdw blurRad="38100" dist="38100" dir="2700000" algn="tl">
                    <a:srgbClr val="000000">
                      <a:alpha val="43137"/>
                    </a:srgbClr>
                  </a:outerShdw>
                </a:effectLst>
                <a:latin typeface="Comic Sans MS" pitchFamily="66" charset="0"/>
              </a:rPr>
              <a:t>10 ml </a:t>
            </a:r>
            <a:endParaRPr lang="tr-TR" sz="2400" dirty="0" smtClean="0">
              <a:effectLst>
                <a:outerShdw blurRad="38100" dist="38100" dir="2700000" algn="tl">
                  <a:srgbClr val="000000">
                    <a:alpha val="43137"/>
                  </a:srgbClr>
                </a:outerShdw>
              </a:effectLst>
              <a:latin typeface="Comic Sans MS" pitchFamily="66" charset="0"/>
            </a:endParaRPr>
          </a:p>
          <a:p>
            <a:pPr>
              <a:buClr>
                <a:srgbClr val="FFFF00"/>
              </a:buClr>
              <a:buFont typeface="Wingdings" pitchFamily="2" charset="2"/>
              <a:buChar char="Ø"/>
            </a:pPr>
            <a:r>
              <a:rPr lang="tr-TR" sz="2400" dirty="0" smtClean="0">
                <a:effectLst>
                  <a:outerShdw blurRad="38100" dist="38100" dir="2700000" algn="tl">
                    <a:srgbClr val="000000">
                      <a:alpha val="43137"/>
                    </a:srgbClr>
                  </a:outerShdw>
                </a:effectLst>
                <a:latin typeface="Comic Sans MS" pitchFamily="66" charset="0"/>
              </a:rPr>
              <a:t> </a:t>
            </a:r>
            <a:r>
              <a:rPr lang="tr-TR" sz="2400" dirty="0" err="1" smtClean="0">
                <a:effectLst>
                  <a:outerShdw blurRad="38100" dist="38100" dir="2700000" algn="tl">
                    <a:srgbClr val="000000">
                      <a:alpha val="43137"/>
                    </a:srgbClr>
                  </a:outerShdw>
                </a:effectLst>
                <a:latin typeface="Comic Sans MS" pitchFamily="66" charset="0"/>
              </a:rPr>
              <a:t>kartus</a:t>
            </a:r>
            <a:r>
              <a:rPr lang="tr-TR" sz="2400" dirty="0" smtClean="0">
                <a:effectLst>
                  <a:outerShdw blurRad="38100" dist="38100" dir="2700000" algn="tl">
                    <a:srgbClr val="000000">
                      <a:alpha val="43137"/>
                    </a:srgbClr>
                  </a:outerShdw>
                </a:effectLst>
                <a:latin typeface="Comic Sans MS" pitchFamily="66" charset="0"/>
              </a:rPr>
              <a:t>-</a:t>
            </a:r>
            <a:r>
              <a:rPr lang="tr-TR" sz="2400" dirty="0" err="1" smtClean="0">
                <a:effectLst>
                  <a:outerShdw blurRad="38100" dist="38100" dir="2700000" algn="tl">
                    <a:srgbClr val="000000">
                      <a:alpha val="43137"/>
                    </a:srgbClr>
                  </a:outerShdw>
                </a:effectLst>
                <a:latin typeface="Comic Sans MS" pitchFamily="66" charset="0"/>
              </a:rPr>
              <a:t>penfiller</a:t>
            </a:r>
            <a:r>
              <a:rPr lang="tr-TR" sz="2400" dirty="0" smtClean="0">
                <a:effectLst>
                  <a:outerShdw blurRad="38100" dist="38100" dir="2700000" algn="tl">
                    <a:srgbClr val="000000">
                      <a:alpha val="43137"/>
                    </a:srgbClr>
                  </a:outerShdw>
                </a:effectLst>
                <a:latin typeface="Comic Sans MS" pitchFamily="66" charset="0"/>
              </a:rPr>
              <a:t>  3 ml</a:t>
            </a:r>
          </a:p>
          <a:p>
            <a:pPr>
              <a:buClr>
                <a:srgbClr val="FFFF00"/>
              </a:buClr>
              <a:buNone/>
            </a:pPr>
            <a:endParaRPr lang="tr-TR" sz="2400" dirty="0">
              <a:effectLst>
                <a:outerShdw blurRad="38100" dist="38100" dir="2700000" algn="tl">
                  <a:srgbClr val="000000">
                    <a:alpha val="43137"/>
                  </a:srgbClr>
                </a:outerShdw>
              </a:effectLst>
              <a:latin typeface="Comic Sans MS" pitchFamily="66" charset="0"/>
            </a:endParaRPr>
          </a:p>
          <a:p>
            <a:pPr>
              <a:buClr>
                <a:srgbClr val="FFFF00"/>
              </a:buClr>
              <a:buFont typeface="Wingdings" pitchFamily="2" charset="2"/>
              <a:buNone/>
            </a:pPr>
            <a:r>
              <a:rPr lang="tr-TR" sz="2400" dirty="0">
                <a:latin typeface="Comic Sans MS" pitchFamily="66" charset="0"/>
              </a:rPr>
              <a:t>		</a:t>
            </a:r>
          </a:p>
          <a:p>
            <a:endParaRPr lang="tr-TR" sz="2400" dirty="0">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1331913" y="2636838"/>
            <a:ext cx="6264275" cy="1800225"/>
          </a:xfrm>
          <a:ln>
            <a:solidFill>
              <a:schemeClr val="tx1"/>
            </a:solidFill>
          </a:ln>
        </p:spPr>
        <p:txBody>
          <a:bodyPr/>
          <a:lstStyle/>
          <a:p>
            <a:pPr marL="850900" indent="-850900">
              <a:lnSpc>
                <a:spcPct val="80000"/>
              </a:lnSpc>
              <a:spcBef>
                <a:spcPct val="25000"/>
              </a:spcBef>
              <a:buClr>
                <a:srgbClr val="00FFFF"/>
              </a:buClr>
              <a:buSzPct val="90000"/>
              <a:buFont typeface="Wingdings" pitchFamily="2" charset="2"/>
              <a:buNone/>
              <a:tabLst>
                <a:tab pos="850900" algn="l"/>
              </a:tabLst>
            </a:pPr>
            <a:r>
              <a:rPr lang="tr-TR" sz="900">
                <a:solidFill>
                  <a:srgbClr val="00FFFF"/>
                </a:solidFill>
                <a:latin typeface="Comic Sans MS" pitchFamily="66" charset="0"/>
              </a:rPr>
              <a:t>	</a:t>
            </a:r>
            <a:endParaRPr lang="tr-TR" sz="800" b="1">
              <a:latin typeface="Comic Sans MS" pitchFamily="66" charset="0"/>
            </a:endParaRPr>
          </a:p>
          <a:p>
            <a:pPr marL="850900" indent="-850900">
              <a:lnSpc>
                <a:spcPct val="80000"/>
              </a:lnSpc>
              <a:spcBef>
                <a:spcPct val="25000"/>
              </a:spcBef>
              <a:buClr>
                <a:srgbClr val="00FFFF"/>
              </a:buClr>
              <a:buSzPct val="90000"/>
              <a:buFont typeface="Wingdings" pitchFamily="2" charset="2"/>
              <a:buNone/>
              <a:tabLst>
                <a:tab pos="850900" algn="l"/>
              </a:tabLst>
            </a:pPr>
            <a:r>
              <a:rPr lang="tr-TR" sz="800" b="1">
                <a:latin typeface="Comic Sans MS" pitchFamily="66" charset="0"/>
              </a:rPr>
              <a:t>	</a:t>
            </a:r>
            <a:r>
              <a:rPr lang="tr-TR" sz="2000" b="1">
                <a:latin typeface="Comic Sans MS" pitchFamily="66" charset="0"/>
              </a:rPr>
              <a:t>Tip 2 DM   </a:t>
            </a:r>
            <a:r>
              <a:rPr lang="tr-TR" sz="2000" b="1">
                <a:solidFill>
                  <a:schemeClr val="folHlink"/>
                </a:solidFill>
                <a:latin typeface="Comic Sans MS" pitchFamily="66" charset="0"/>
                <a:sym typeface="Wingdings" pitchFamily="2" charset="2"/>
              </a:rPr>
              <a:t></a:t>
            </a:r>
            <a:r>
              <a:rPr lang="tr-TR" sz="2000" b="1">
                <a:latin typeface="Comic Sans MS" pitchFamily="66" charset="0"/>
                <a:sym typeface="Symbol" pitchFamily="18" charset="2"/>
              </a:rPr>
              <a:t>   </a:t>
            </a:r>
            <a:r>
              <a:rPr lang="tr-TR" sz="2000" b="1">
                <a:latin typeface="Comic Sans MS" pitchFamily="66" charset="0"/>
              </a:rPr>
              <a:t>0.3-1.5 U/kg/gün</a:t>
            </a:r>
          </a:p>
          <a:p>
            <a:pPr marL="850900" indent="-850900">
              <a:lnSpc>
                <a:spcPct val="80000"/>
              </a:lnSpc>
              <a:spcBef>
                <a:spcPct val="25000"/>
              </a:spcBef>
              <a:buClr>
                <a:srgbClr val="00FFFF"/>
              </a:buClr>
              <a:buSzPct val="90000"/>
              <a:buFont typeface="Wingdings" pitchFamily="2" charset="2"/>
              <a:buNone/>
              <a:tabLst>
                <a:tab pos="850900" algn="l"/>
              </a:tabLst>
            </a:pPr>
            <a:endParaRPr lang="tr-TR" sz="2000" b="1">
              <a:latin typeface="Comic Sans MS" pitchFamily="66" charset="0"/>
            </a:endParaRPr>
          </a:p>
          <a:p>
            <a:pPr marL="850900" indent="-850900">
              <a:lnSpc>
                <a:spcPct val="80000"/>
              </a:lnSpc>
              <a:spcBef>
                <a:spcPct val="25000"/>
              </a:spcBef>
              <a:buClr>
                <a:srgbClr val="00FFFF"/>
              </a:buClr>
              <a:buSzPct val="90000"/>
              <a:buFont typeface="Wingdings" pitchFamily="2" charset="2"/>
              <a:buNone/>
              <a:tabLst>
                <a:tab pos="850900" algn="l"/>
              </a:tabLst>
            </a:pPr>
            <a:r>
              <a:rPr lang="tr-TR" sz="800" b="1">
                <a:latin typeface="Comic Sans MS" pitchFamily="66" charset="0"/>
              </a:rPr>
              <a:t>	</a:t>
            </a:r>
            <a:r>
              <a:rPr lang="tr-TR" sz="2000" b="1">
                <a:latin typeface="Comic Sans MS" pitchFamily="66" charset="0"/>
              </a:rPr>
              <a:t>Tip 1 DM   </a:t>
            </a:r>
            <a:r>
              <a:rPr lang="tr-TR" sz="2000" b="1">
                <a:solidFill>
                  <a:schemeClr val="folHlink"/>
                </a:solidFill>
                <a:latin typeface="Comic Sans MS" pitchFamily="66" charset="0"/>
                <a:sym typeface="Wingdings" pitchFamily="2" charset="2"/>
              </a:rPr>
              <a:t></a:t>
            </a:r>
            <a:r>
              <a:rPr lang="tr-TR" sz="2000" b="1">
                <a:solidFill>
                  <a:schemeClr val="folHlink"/>
                </a:solidFill>
                <a:latin typeface="Comic Sans MS" pitchFamily="66" charset="0"/>
                <a:sym typeface="Symbol" pitchFamily="18" charset="2"/>
              </a:rPr>
              <a:t>  </a:t>
            </a:r>
            <a:r>
              <a:rPr lang="tr-TR" sz="2000" b="1">
                <a:latin typeface="Comic Sans MS" pitchFamily="66" charset="0"/>
                <a:sym typeface="Symbol" pitchFamily="18" charset="2"/>
              </a:rPr>
              <a:t> </a:t>
            </a:r>
            <a:r>
              <a:rPr lang="tr-TR" sz="2000" b="1">
                <a:latin typeface="Comic Sans MS" pitchFamily="66" charset="0"/>
              </a:rPr>
              <a:t>0.5-1.0 u/kg/gün</a:t>
            </a:r>
          </a:p>
          <a:p>
            <a:pPr marL="850900" indent="-850900">
              <a:lnSpc>
                <a:spcPct val="80000"/>
              </a:lnSpc>
              <a:spcBef>
                <a:spcPct val="25000"/>
              </a:spcBef>
              <a:buFontTx/>
              <a:buNone/>
              <a:tabLst>
                <a:tab pos="850900" algn="l"/>
              </a:tabLst>
            </a:pPr>
            <a:r>
              <a:rPr lang="tr-TR" sz="900">
                <a:solidFill>
                  <a:srgbClr val="00FFFF"/>
                </a:solidFill>
                <a:latin typeface="Comic Sans MS" pitchFamily="66" charset="0"/>
              </a:rPr>
              <a:t>	</a:t>
            </a:r>
          </a:p>
          <a:p>
            <a:pPr marL="850900" indent="-850900">
              <a:lnSpc>
                <a:spcPct val="80000"/>
              </a:lnSpc>
              <a:spcBef>
                <a:spcPct val="25000"/>
              </a:spcBef>
              <a:buClr>
                <a:srgbClr val="00FFFF"/>
              </a:buClr>
              <a:buSzPct val="90000"/>
              <a:buFont typeface="Wingdings" pitchFamily="2" charset="2"/>
              <a:buNone/>
              <a:tabLst>
                <a:tab pos="850900" algn="l"/>
              </a:tabLst>
            </a:pPr>
            <a:r>
              <a:rPr lang="tr-TR" sz="900">
                <a:solidFill>
                  <a:srgbClr val="00FFFF"/>
                </a:solidFill>
                <a:latin typeface="Comic Sans MS" pitchFamily="66" charset="0"/>
              </a:rPr>
              <a:t>	</a:t>
            </a:r>
          </a:p>
        </p:txBody>
      </p:sp>
      <p:sp>
        <p:nvSpPr>
          <p:cNvPr id="144388" name="Rectangle 4"/>
          <p:cNvSpPr>
            <a:spLocks noChangeArrowheads="1"/>
          </p:cNvSpPr>
          <p:nvPr/>
        </p:nvSpPr>
        <p:spPr bwMode="auto">
          <a:xfrm>
            <a:off x="418851" y="764704"/>
            <a:ext cx="8329613" cy="706437"/>
          </a:xfrm>
          <a:prstGeom prst="rect">
            <a:avLst/>
          </a:prstGeom>
          <a:noFill/>
          <a:ln w="9525">
            <a:noFill/>
            <a:miter lim="800000"/>
            <a:headEnd/>
            <a:tailEnd/>
          </a:ln>
          <a:effectLst/>
        </p:spPr>
        <p:txBody>
          <a:bodyPr anchor="ctr"/>
          <a:lstStyle/>
          <a:p>
            <a:pPr algn="r">
              <a:lnSpc>
                <a:spcPct val="100000"/>
              </a:lnSpc>
              <a:spcBef>
                <a:spcPct val="0"/>
              </a:spcBef>
              <a:buClrTx/>
              <a:buSzTx/>
              <a:buFontTx/>
              <a:buNone/>
            </a:pPr>
            <a:r>
              <a:rPr lang="tr-TR" sz="3200" b="0" dirty="0" err="1">
                <a:solidFill>
                  <a:srgbClr val="FFFF00"/>
                </a:solidFill>
                <a:cs typeface="Tahoma" pitchFamily="34" charset="0"/>
              </a:rPr>
              <a:t>İnsülin</a:t>
            </a:r>
            <a:r>
              <a:rPr lang="tr-TR" sz="3200" b="0" dirty="0">
                <a:solidFill>
                  <a:srgbClr val="FFFF00"/>
                </a:solidFill>
              </a:rPr>
              <a:t> dozunun hesaplanması</a:t>
            </a:r>
            <a:r>
              <a:rPr lang="tr-TR" sz="3200" dirty="0">
                <a:solidFill>
                  <a:srgbClr val="FFFF00"/>
                </a:solidFill>
              </a:rPr>
              <a:t> </a:t>
            </a:r>
          </a:p>
        </p:txBody>
      </p:sp>
      <p:sp>
        <p:nvSpPr>
          <p:cNvPr id="144389" name="Text Box 5"/>
          <p:cNvSpPr txBox="1">
            <a:spLocks noChangeArrowheads="1"/>
          </p:cNvSpPr>
          <p:nvPr/>
        </p:nvSpPr>
        <p:spPr bwMode="auto">
          <a:xfrm>
            <a:off x="902147" y="5719763"/>
            <a:ext cx="5783956" cy="307777"/>
          </a:xfrm>
          <a:prstGeom prst="rect">
            <a:avLst/>
          </a:prstGeom>
          <a:noFill/>
          <a:ln w="9525">
            <a:noFill/>
            <a:miter lim="800000"/>
            <a:headEnd/>
            <a:tailEnd/>
          </a:ln>
          <a:effectLst/>
        </p:spPr>
        <p:txBody>
          <a:bodyPr wrap="none">
            <a:spAutoFit/>
          </a:bodyPr>
          <a:lstStyle/>
          <a:p>
            <a:pPr algn="ctr" eaLnBrk="0" hangingPunct="0">
              <a:lnSpc>
                <a:spcPct val="100000"/>
              </a:lnSpc>
              <a:spcBef>
                <a:spcPct val="0"/>
              </a:spcBef>
              <a:buClrTx/>
              <a:buSzTx/>
              <a:buFontTx/>
              <a:buNone/>
            </a:pPr>
            <a:r>
              <a:rPr lang="tr-TR" sz="1400">
                <a:solidFill>
                  <a:schemeClr val="tx1"/>
                </a:solidFill>
              </a:rPr>
              <a:t>* Hastanın kan şekeri değerlerine göre doz ayarlaması yapılmalıdır. </a:t>
            </a:r>
            <a:endParaRPr lang="en-US" sz="140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cstate="print"/>
          <a:srcRect/>
          <a:stretch>
            <a:fillRect/>
          </a:stretch>
        </p:blipFill>
        <p:spPr bwMode="invGray">
          <a:xfrm>
            <a:off x="1763713" y="1916113"/>
            <a:ext cx="6621462" cy="3114675"/>
          </a:xfrm>
          <a:prstGeom prst="rect">
            <a:avLst/>
          </a:prstGeom>
          <a:noFill/>
          <a:effectLst>
            <a:outerShdw dist="35921" dir="2700000" algn="ctr" rotWithShape="0">
              <a:schemeClr val="bg2"/>
            </a:outerShdw>
          </a:effectLst>
        </p:spPr>
      </p:pic>
      <p:sp>
        <p:nvSpPr>
          <p:cNvPr id="171011" name="Freeform 3"/>
          <p:cNvSpPr>
            <a:spLocks/>
          </p:cNvSpPr>
          <p:nvPr/>
        </p:nvSpPr>
        <p:spPr bwMode="invGray">
          <a:xfrm>
            <a:off x="1800225" y="2482850"/>
            <a:ext cx="6518275" cy="2533650"/>
          </a:xfrm>
          <a:custGeom>
            <a:avLst/>
            <a:gdLst/>
            <a:ahLst/>
            <a:cxnLst>
              <a:cxn ang="0">
                <a:pos x="24" y="917"/>
              </a:cxn>
              <a:cxn ang="0">
                <a:pos x="76" y="568"/>
              </a:cxn>
              <a:cxn ang="0">
                <a:pos x="96" y="378"/>
              </a:cxn>
              <a:cxn ang="0">
                <a:pos x="132" y="129"/>
              </a:cxn>
              <a:cxn ang="0">
                <a:pos x="176" y="22"/>
              </a:cxn>
              <a:cxn ang="0">
                <a:pos x="220" y="129"/>
              </a:cxn>
              <a:cxn ang="0">
                <a:pos x="296" y="360"/>
              </a:cxn>
              <a:cxn ang="0">
                <a:pos x="312" y="403"/>
              </a:cxn>
              <a:cxn ang="0">
                <a:pos x="332" y="496"/>
              </a:cxn>
              <a:cxn ang="0">
                <a:pos x="372" y="633"/>
              </a:cxn>
              <a:cxn ang="0">
                <a:pos x="408" y="781"/>
              </a:cxn>
              <a:cxn ang="0">
                <a:pos x="488" y="831"/>
              </a:cxn>
              <a:cxn ang="0">
                <a:pos x="532" y="352"/>
              </a:cxn>
              <a:cxn ang="0">
                <a:pos x="576" y="100"/>
              </a:cxn>
              <a:cxn ang="0">
                <a:pos x="604" y="50"/>
              </a:cxn>
              <a:cxn ang="0">
                <a:pos x="660" y="25"/>
              </a:cxn>
              <a:cxn ang="0">
                <a:pos x="704" y="176"/>
              </a:cxn>
              <a:cxn ang="0">
                <a:pos x="788" y="403"/>
              </a:cxn>
              <a:cxn ang="0">
                <a:pos x="836" y="482"/>
              </a:cxn>
              <a:cxn ang="0">
                <a:pos x="952" y="608"/>
              </a:cxn>
              <a:cxn ang="0">
                <a:pos x="972" y="647"/>
              </a:cxn>
              <a:cxn ang="0">
                <a:pos x="1032" y="745"/>
              </a:cxn>
              <a:cxn ang="0">
                <a:pos x="1044" y="777"/>
              </a:cxn>
              <a:cxn ang="0">
                <a:pos x="1112" y="795"/>
              </a:cxn>
              <a:cxn ang="0">
                <a:pos x="1164" y="453"/>
              </a:cxn>
              <a:cxn ang="0">
                <a:pos x="1208" y="317"/>
              </a:cxn>
              <a:cxn ang="0">
                <a:pos x="1236" y="43"/>
              </a:cxn>
              <a:cxn ang="0">
                <a:pos x="1348" y="245"/>
              </a:cxn>
              <a:cxn ang="0">
                <a:pos x="1372" y="317"/>
              </a:cxn>
              <a:cxn ang="0">
                <a:pos x="1432" y="432"/>
              </a:cxn>
              <a:cxn ang="0">
                <a:pos x="1480" y="514"/>
              </a:cxn>
              <a:cxn ang="0">
                <a:pos x="1552" y="626"/>
              </a:cxn>
              <a:cxn ang="0">
                <a:pos x="1640" y="712"/>
              </a:cxn>
              <a:cxn ang="0">
                <a:pos x="1764" y="914"/>
              </a:cxn>
              <a:cxn ang="0">
                <a:pos x="2060" y="953"/>
              </a:cxn>
              <a:cxn ang="0">
                <a:pos x="2312" y="972"/>
              </a:cxn>
            </a:cxnLst>
            <a:rect l="0" t="0" r="r" b="b"/>
            <a:pathLst>
              <a:path w="2412" h="988">
                <a:moveTo>
                  <a:pt x="0" y="960"/>
                </a:moveTo>
                <a:cubicBezTo>
                  <a:pt x="5" y="945"/>
                  <a:pt x="14" y="930"/>
                  <a:pt x="24" y="917"/>
                </a:cubicBezTo>
                <a:cubicBezTo>
                  <a:pt x="44" y="823"/>
                  <a:pt x="37" y="725"/>
                  <a:pt x="72" y="633"/>
                </a:cubicBezTo>
                <a:cubicBezTo>
                  <a:pt x="73" y="612"/>
                  <a:pt x="75" y="590"/>
                  <a:pt x="76" y="568"/>
                </a:cubicBezTo>
                <a:cubicBezTo>
                  <a:pt x="77" y="523"/>
                  <a:pt x="77" y="479"/>
                  <a:pt x="80" y="435"/>
                </a:cubicBezTo>
                <a:cubicBezTo>
                  <a:pt x="80" y="417"/>
                  <a:pt x="90" y="394"/>
                  <a:pt x="96" y="378"/>
                </a:cubicBezTo>
                <a:cubicBezTo>
                  <a:pt x="99" y="366"/>
                  <a:pt x="108" y="345"/>
                  <a:pt x="108" y="345"/>
                </a:cubicBezTo>
                <a:cubicBezTo>
                  <a:pt x="110" y="271"/>
                  <a:pt x="115" y="201"/>
                  <a:pt x="132" y="129"/>
                </a:cubicBezTo>
                <a:cubicBezTo>
                  <a:pt x="133" y="106"/>
                  <a:pt x="126" y="28"/>
                  <a:pt x="160" y="18"/>
                </a:cubicBezTo>
                <a:cubicBezTo>
                  <a:pt x="165" y="19"/>
                  <a:pt x="171" y="18"/>
                  <a:pt x="176" y="22"/>
                </a:cubicBezTo>
                <a:cubicBezTo>
                  <a:pt x="183" y="27"/>
                  <a:pt x="192" y="43"/>
                  <a:pt x="192" y="43"/>
                </a:cubicBezTo>
                <a:cubicBezTo>
                  <a:pt x="199" y="71"/>
                  <a:pt x="214" y="101"/>
                  <a:pt x="220" y="129"/>
                </a:cubicBezTo>
                <a:cubicBezTo>
                  <a:pt x="229" y="181"/>
                  <a:pt x="233" y="239"/>
                  <a:pt x="260" y="288"/>
                </a:cubicBezTo>
                <a:cubicBezTo>
                  <a:pt x="273" y="311"/>
                  <a:pt x="285" y="335"/>
                  <a:pt x="296" y="360"/>
                </a:cubicBezTo>
                <a:cubicBezTo>
                  <a:pt x="300" y="370"/>
                  <a:pt x="304" y="381"/>
                  <a:pt x="308" y="392"/>
                </a:cubicBezTo>
                <a:cubicBezTo>
                  <a:pt x="309" y="396"/>
                  <a:pt x="312" y="403"/>
                  <a:pt x="312" y="403"/>
                </a:cubicBezTo>
                <a:cubicBezTo>
                  <a:pt x="313" y="427"/>
                  <a:pt x="314" y="451"/>
                  <a:pt x="320" y="475"/>
                </a:cubicBezTo>
                <a:cubicBezTo>
                  <a:pt x="324" y="494"/>
                  <a:pt x="322" y="477"/>
                  <a:pt x="332" y="496"/>
                </a:cubicBezTo>
                <a:cubicBezTo>
                  <a:pt x="345" y="523"/>
                  <a:pt x="350" y="554"/>
                  <a:pt x="360" y="583"/>
                </a:cubicBezTo>
                <a:cubicBezTo>
                  <a:pt x="365" y="599"/>
                  <a:pt x="366" y="616"/>
                  <a:pt x="372" y="633"/>
                </a:cubicBezTo>
                <a:cubicBezTo>
                  <a:pt x="375" y="644"/>
                  <a:pt x="384" y="665"/>
                  <a:pt x="384" y="665"/>
                </a:cubicBezTo>
                <a:cubicBezTo>
                  <a:pt x="387" y="704"/>
                  <a:pt x="394" y="743"/>
                  <a:pt x="408" y="781"/>
                </a:cubicBezTo>
                <a:cubicBezTo>
                  <a:pt x="412" y="825"/>
                  <a:pt x="413" y="894"/>
                  <a:pt x="464" y="917"/>
                </a:cubicBezTo>
                <a:cubicBezTo>
                  <a:pt x="503" y="908"/>
                  <a:pt x="486" y="866"/>
                  <a:pt x="488" y="831"/>
                </a:cubicBezTo>
                <a:cubicBezTo>
                  <a:pt x="491" y="731"/>
                  <a:pt x="482" y="656"/>
                  <a:pt x="508" y="564"/>
                </a:cubicBezTo>
                <a:cubicBezTo>
                  <a:pt x="512" y="492"/>
                  <a:pt x="522" y="422"/>
                  <a:pt x="532" y="352"/>
                </a:cubicBezTo>
                <a:cubicBezTo>
                  <a:pt x="537" y="306"/>
                  <a:pt x="539" y="255"/>
                  <a:pt x="556" y="212"/>
                </a:cubicBezTo>
                <a:cubicBezTo>
                  <a:pt x="558" y="175"/>
                  <a:pt x="566" y="135"/>
                  <a:pt x="576" y="100"/>
                </a:cubicBezTo>
                <a:cubicBezTo>
                  <a:pt x="578" y="90"/>
                  <a:pt x="593" y="81"/>
                  <a:pt x="596" y="72"/>
                </a:cubicBezTo>
                <a:cubicBezTo>
                  <a:pt x="598" y="64"/>
                  <a:pt x="604" y="50"/>
                  <a:pt x="604" y="50"/>
                </a:cubicBezTo>
                <a:cubicBezTo>
                  <a:pt x="606" y="30"/>
                  <a:pt x="601" y="6"/>
                  <a:pt x="624" y="0"/>
                </a:cubicBezTo>
                <a:cubicBezTo>
                  <a:pt x="638" y="4"/>
                  <a:pt x="660" y="25"/>
                  <a:pt x="660" y="25"/>
                </a:cubicBezTo>
                <a:cubicBezTo>
                  <a:pt x="668" y="47"/>
                  <a:pt x="677" y="62"/>
                  <a:pt x="688" y="83"/>
                </a:cubicBezTo>
                <a:cubicBezTo>
                  <a:pt x="700" y="107"/>
                  <a:pt x="687" y="153"/>
                  <a:pt x="704" y="176"/>
                </a:cubicBezTo>
                <a:cubicBezTo>
                  <a:pt x="714" y="231"/>
                  <a:pt x="723" y="280"/>
                  <a:pt x="740" y="331"/>
                </a:cubicBezTo>
                <a:cubicBezTo>
                  <a:pt x="744" y="346"/>
                  <a:pt x="776" y="388"/>
                  <a:pt x="788" y="403"/>
                </a:cubicBezTo>
                <a:cubicBezTo>
                  <a:pt x="794" y="419"/>
                  <a:pt x="810" y="430"/>
                  <a:pt x="816" y="446"/>
                </a:cubicBezTo>
                <a:cubicBezTo>
                  <a:pt x="826" y="473"/>
                  <a:pt x="818" y="461"/>
                  <a:pt x="836" y="482"/>
                </a:cubicBezTo>
                <a:cubicBezTo>
                  <a:pt x="850" y="521"/>
                  <a:pt x="895" y="564"/>
                  <a:pt x="932" y="586"/>
                </a:cubicBezTo>
                <a:cubicBezTo>
                  <a:pt x="937" y="594"/>
                  <a:pt x="946" y="600"/>
                  <a:pt x="952" y="608"/>
                </a:cubicBezTo>
                <a:cubicBezTo>
                  <a:pt x="958" y="617"/>
                  <a:pt x="964" y="626"/>
                  <a:pt x="968" y="637"/>
                </a:cubicBezTo>
                <a:cubicBezTo>
                  <a:pt x="969" y="640"/>
                  <a:pt x="969" y="644"/>
                  <a:pt x="972" y="647"/>
                </a:cubicBezTo>
                <a:cubicBezTo>
                  <a:pt x="985" y="669"/>
                  <a:pt x="1004" y="689"/>
                  <a:pt x="1016" y="712"/>
                </a:cubicBezTo>
                <a:cubicBezTo>
                  <a:pt x="1021" y="723"/>
                  <a:pt x="1026" y="734"/>
                  <a:pt x="1032" y="745"/>
                </a:cubicBezTo>
                <a:cubicBezTo>
                  <a:pt x="1035" y="751"/>
                  <a:pt x="1037" y="759"/>
                  <a:pt x="1040" y="766"/>
                </a:cubicBezTo>
                <a:cubicBezTo>
                  <a:pt x="1041" y="770"/>
                  <a:pt x="1044" y="777"/>
                  <a:pt x="1044" y="777"/>
                </a:cubicBezTo>
                <a:cubicBezTo>
                  <a:pt x="1047" y="805"/>
                  <a:pt x="1051" y="870"/>
                  <a:pt x="1088" y="881"/>
                </a:cubicBezTo>
                <a:cubicBezTo>
                  <a:pt x="1114" y="873"/>
                  <a:pt x="1103" y="817"/>
                  <a:pt x="1112" y="795"/>
                </a:cubicBezTo>
                <a:cubicBezTo>
                  <a:pt x="1100" y="730"/>
                  <a:pt x="1126" y="669"/>
                  <a:pt x="1144" y="608"/>
                </a:cubicBezTo>
                <a:cubicBezTo>
                  <a:pt x="1150" y="558"/>
                  <a:pt x="1146" y="500"/>
                  <a:pt x="1164" y="453"/>
                </a:cubicBezTo>
                <a:cubicBezTo>
                  <a:pt x="1168" y="418"/>
                  <a:pt x="1175" y="389"/>
                  <a:pt x="1188" y="356"/>
                </a:cubicBezTo>
                <a:cubicBezTo>
                  <a:pt x="1192" y="344"/>
                  <a:pt x="1204" y="329"/>
                  <a:pt x="1208" y="317"/>
                </a:cubicBezTo>
                <a:cubicBezTo>
                  <a:pt x="1213" y="297"/>
                  <a:pt x="1205" y="227"/>
                  <a:pt x="1212" y="209"/>
                </a:cubicBezTo>
                <a:cubicBezTo>
                  <a:pt x="1218" y="146"/>
                  <a:pt x="1229" y="105"/>
                  <a:pt x="1236" y="43"/>
                </a:cubicBezTo>
                <a:cubicBezTo>
                  <a:pt x="1273" y="54"/>
                  <a:pt x="1308" y="147"/>
                  <a:pt x="1324" y="176"/>
                </a:cubicBezTo>
                <a:cubicBezTo>
                  <a:pt x="1329" y="200"/>
                  <a:pt x="1335" y="222"/>
                  <a:pt x="1348" y="245"/>
                </a:cubicBezTo>
                <a:cubicBezTo>
                  <a:pt x="1351" y="262"/>
                  <a:pt x="1357" y="278"/>
                  <a:pt x="1364" y="295"/>
                </a:cubicBezTo>
                <a:cubicBezTo>
                  <a:pt x="1366" y="302"/>
                  <a:pt x="1372" y="317"/>
                  <a:pt x="1372" y="317"/>
                </a:cubicBezTo>
                <a:cubicBezTo>
                  <a:pt x="1375" y="341"/>
                  <a:pt x="1382" y="362"/>
                  <a:pt x="1396" y="385"/>
                </a:cubicBezTo>
                <a:cubicBezTo>
                  <a:pt x="1405" y="400"/>
                  <a:pt x="1423" y="415"/>
                  <a:pt x="1432" y="432"/>
                </a:cubicBezTo>
                <a:cubicBezTo>
                  <a:pt x="1437" y="442"/>
                  <a:pt x="1436" y="454"/>
                  <a:pt x="1444" y="464"/>
                </a:cubicBezTo>
                <a:cubicBezTo>
                  <a:pt x="1455" y="479"/>
                  <a:pt x="1471" y="497"/>
                  <a:pt x="1480" y="514"/>
                </a:cubicBezTo>
                <a:cubicBezTo>
                  <a:pt x="1495" y="546"/>
                  <a:pt x="1478" y="527"/>
                  <a:pt x="1500" y="547"/>
                </a:cubicBezTo>
                <a:cubicBezTo>
                  <a:pt x="1505" y="567"/>
                  <a:pt x="1534" y="610"/>
                  <a:pt x="1552" y="626"/>
                </a:cubicBezTo>
                <a:cubicBezTo>
                  <a:pt x="1570" y="642"/>
                  <a:pt x="1564" y="629"/>
                  <a:pt x="1580" y="647"/>
                </a:cubicBezTo>
                <a:cubicBezTo>
                  <a:pt x="1614" y="687"/>
                  <a:pt x="1597" y="679"/>
                  <a:pt x="1640" y="712"/>
                </a:cubicBezTo>
                <a:cubicBezTo>
                  <a:pt x="1656" y="725"/>
                  <a:pt x="1676" y="788"/>
                  <a:pt x="1692" y="802"/>
                </a:cubicBezTo>
                <a:cubicBezTo>
                  <a:pt x="1704" y="799"/>
                  <a:pt x="1747" y="900"/>
                  <a:pt x="1764" y="914"/>
                </a:cubicBezTo>
                <a:cubicBezTo>
                  <a:pt x="1801" y="942"/>
                  <a:pt x="1871" y="931"/>
                  <a:pt x="1920" y="942"/>
                </a:cubicBezTo>
                <a:cubicBezTo>
                  <a:pt x="1968" y="951"/>
                  <a:pt x="2010" y="946"/>
                  <a:pt x="2060" y="953"/>
                </a:cubicBezTo>
                <a:cubicBezTo>
                  <a:pt x="2109" y="960"/>
                  <a:pt x="2174" y="978"/>
                  <a:pt x="2216" y="982"/>
                </a:cubicBezTo>
                <a:cubicBezTo>
                  <a:pt x="2247" y="985"/>
                  <a:pt x="2281" y="969"/>
                  <a:pt x="2312" y="972"/>
                </a:cubicBezTo>
                <a:cubicBezTo>
                  <a:pt x="2327" y="973"/>
                  <a:pt x="2391" y="984"/>
                  <a:pt x="2412" y="988"/>
                </a:cubicBezTo>
              </a:path>
            </a:pathLst>
          </a:custGeom>
          <a:noFill/>
          <a:ln w="38100" cmpd="sng">
            <a:solidFill>
              <a:srgbClr val="FFCC00"/>
            </a:solidFill>
            <a:round/>
            <a:headEnd/>
            <a:tailEnd/>
          </a:ln>
          <a:effectLst>
            <a:outerShdw dist="35921" dir="2700000" algn="ctr" rotWithShape="0">
              <a:schemeClr val="bg2"/>
            </a:outerShdw>
          </a:effectLst>
        </p:spPr>
        <p:txBody>
          <a:bodyPr wrap="none" anchor="ctr"/>
          <a:lstStyle/>
          <a:p>
            <a:endParaRPr lang="tr-TR"/>
          </a:p>
        </p:txBody>
      </p:sp>
      <p:sp>
        <p:nvSpPr>
          <p:cNvPr id="171012" name="Line 4"/>
          <p:cNvSpPr>
            <a:spLocks noChangeShapeType="1"/>
          </p:cNvSpPr>
          <p:nvPr/>
        </p:nvSpPr>
        <p:spPr bwMode="auto">
          <a:xfrm flipV="1">
            <a:off x="1768475" y="1881188"/>
            <a:ext cx="1588" cy="3130550"/>
          </a:xfrm>
          <a:prstGeom prst="line">
            <a:avLst/>
          </a:prstGeom>
          <a:noFill/>
          <a:ln w="28575">
            <a:solidFill>
              <a:srgbClr val="FEFEFE"/>
            </a:solidFill>
            <a:round/>
            <a:headEnd/>
            <a:tailEnd/>
          </a:ln>
          <a:effectLst/>
        </p:spPr>
        <p:txBody>
          <a:bodyPr/>
          <a:lstStyle/>
          <a:p>
            <a:endParaRPr lang="tr-TR"/>
          </a:p>
        </p:txBody>
      </p:sp>
      <p:sp>
        <p:nvSpPr>
          <p:cNvPr id="171013" name="Line 5"/>
          <p:cNvSpPr>
            <a:spLocks noChangeShapeType="1"/>
          </p:cNvSpPr>
          <p:nvPr/>
        </p:nvSpPr>
        <p:spPr bwMode="auto">
          <a:xfrm flipH="1">
            <a:off x="1768475" y="5010150"/>
            <a:ext cx="6621463" cy="1588"/>
          </a:xfrm>
          <a:prstGeom prst="line">
            <a:avLst/>
          </a:prstGeom>
          <a:noFill/>
          <a:ln w="28575">
            <a:solidFill>
              <a:srgbClr val="FEFEFE"/>
            </a:solidFill>
            <a:round/>
            <a:headEnd/>
            <a:tailEnd/>
          </a:ln>
          <a:effectLst/>
        </p:spPr>
        <p:txBody>
          <a:bodyPr/>
          <a:lstStyle/>
          <a:p>
            <a:endParaRPr lang="tr-TR"/>
          </a:p>
        </p:txBody>
      </p:sp>
      <p:sp>
        <p:nvSpPr>
          <p:cNvPr id="171014" name="Rectangle 6"/>
          <p:cNvSpPr>
            <a:spLocks noChangeArrowheads="1"/>
          </p:cNvSpPr>
          <p:nvPr/>
        </p:nvSpPr>
        <p:spPr bwMode="auto">
          <a:xfrm>
            <a:off x="1883681" y="5284788"/>
            <a:ext cx="141064" cy="276999"/>
          </a:xfrm>
          <a:prstGeom prst="rect">
            <a:avLst/>
          </a:prstGeom>
          <a:noFill/>
          <a:ln w="9525">
            <a:noFill/>
            <a:miter lim="800000"/>
            <a:headEnd/>
            <a:tailEnd/>
          </a:ln>
          <a:effectLst/>
        </p:spPr>
        <p:txBody>
          <a:bodyPr wrap="none" lIns="0" tIns="0" rIns="0" bIns="0">
            <a:spAutoFit/>
          </a:bodyPr>
          <a:lstStyle/>
          <a:p>
            <a:pPr algn="ctr" eaLnBrk="0" hangingPunct="0">
              <a:lnSpc>
                <a:spcPct val="100000"/>
              </a:lnSpc>
              <a:spcBef>
                <a:spcPct val="0"/>
              </a:spcBef>
              <a:buClrTx/>
              <a:buSzTx/>
              <a:buFontTx/>
              <a:buNone/>
            </a:pPr>
            <a:r>
              <a:rPr lang="tr-TR" sz="1800">
                <a:solidFill>
                  <a:srgbClr val="FEFEFE"/>
                </a:solidFill>
                <a:effectLst>
                  <a:outerShdw blurRad="38100" dist="38100" dir="2700000" algn="tl">
                    <a:srgbClr val="000000"/>
                  </a:outerShdw>
                </a:effectLst>
              </a:rPr>
              <a:t>K</a:t>
            </a:r>
            <a:endParaRPr lang="en-US" sz="1800" b="0">
              <a:solidFill>
                <a:schemeClr val="tx1"/>
              </a:solidFill>
              <a:effectLst>
                <a:outerShdw blurRad="38100" dist="38100" dir="2700000" algn="tl">
                  <a:srgbClr val="000000"/>
                </a:outerShdw>
              </a:effectLst>
            </a:endParaRPr>
          </a:p>
        </p:txBody>
      </p:sp>
      <p:sp>
        <p:nvSpPr>
          <p:cNvPr id="171015" name="Rectangle 7"/>
          <p:cNvSpPr>
            <a:spLocks noChangeArrowheads="1"/>
          </p:cNvSpPr>
          <p:nvPr/>
        </p:nvSpPr>
        <p:spPr bwMode="auto">
          <a:xfrm>
            <a:off x="4614137" y="5284788"/>
            <a:ext cx="314189" cy="276999"/>
          </a:xfrm>
          <a:prstGeom prst="rect">
            <a:avLst/>
          </a:prstGeom>
          <a:noFill/>
          <a:ln w="9525">
            <a:noFill/>
            <a:miter lim="800000"/>
            <a:headEnd/>
            <a:tailEnd/>
          </a:ln>
          <a:effectLst/>
        </p:spPr>
        <p:txBody>
          <a:bodyPr wrap="none" lIns="0" tIns="0" rIns="0" bIns="0">
            <a:spAutoFit/>
          </a:bodyPr>
          <a:lstStyle/>
          <a:p>
            <a:pPr algn="ctr" eaLnBrk="0" hangingPunct="0">
              <a:lnSpc>
                <a:spcPct val="100000"/>
              </a:lnSpc>
              <a:spcBef>
                <a:spcPct val="0"/>
              </a:spcBef>
              <a:buClrTx/>
              <a:buSzTx/>
              <a:buFontTx/>
              <a:buNone/>
            </a:pPr>
            <a:r>
              <a:rPr lang="tr-TR" sz="1800">
                <a:solidFill>
                  <a:schemeClr val="tx1"/>
                </a:solidFill>
                <a:effectLst>
                  <a:outerShdw blurRad="38100" dist="38100" dir="2700000" algn="tl">
                    <a:srgbClr val="000000"/>
                  </a:outerShdw>
                </a:effectLst>
              </a:rPr>
              <a:t>AY</a:t>
            </a:r>
            <a:endParaRPr lang="en-US" sz="1800">
              <a:solidFill>
                <a:schemeClr val="tx1"/>
              </a:solidFill>
              <a:effectLst>
                <a:outerShdw blurRad="38100" dist="38100" dir="2700000" algn="tl">
                  <a:srgbClr val="000000"/>
                </a:outerShdw>
              </a:effectLst>
            </a:endParaRPr>
          </a:p>
        </p:txBody>
      </p:sp>
      <p:sp>
        <p:nvSpPr>
          <p:cNvPr id="171016" name="Rectangle 8"/>
          <p:cNvSpPr>
            <a:spLocks noChangeArrowheads="1"/>
          </p:cNvSpPr>
          <p:nvPr/>
        </p:nvSpPr>
        <p:spPr bwMode="auto">
          <a:xfrm>
            <a:off x="3021003" y="5284788"/>
            <a:ext cx="330220" cy="276999"/>
          </a:xfrm>
          <a:prstGeom prst="rect">
            <a:avLst/>
          </a:prstGeom>
          <a:noFill/>
          <a:ln w="9525">
            <a:noFill/>
            <a:miter lim="800000"/>
            <a:headEnd/>
            <a:tailEnd/>
          </a:ln>
          <a:effectLst/>
        </p:spPr>
        <p:txBody>
          <a:bodyPr wrap="none" lIns="0" tIns="0" rIns="0" bIns="0">
            <a:spAutoFit/>
          </a:bodyPr>
          <a:lstStyle/>
          <a:p>
            <a:pPr algn="ctr" eaLnBrk="0" hangingPunct="0">
              <a:lnSpc>
                <a:spcPct val="100000"/>
              </a:lnSpc>
              <a:spcBef>
                <a:spcPct val="0"/>
              </a:spcBef>
              <a:buClrTx/>
              <a:buSzTx/>
              <a:buFontTx/>
              <a:buNone/>
            </a:pPr>
            <a:r>
              <a:rPr lang="tr-TR" sz="1800">
                <a:solidFill>
                  <a:srgbClr val="FEFEFE"/>
                </a:solidFill>
                <a:effectLst>
                  <a:outerShdw blurRad="38100" dist="38100" dir="2700000" algn="tl">
                    <a:srgbClr val="000000"/>
                  </a:outerShdw>
                </a:effectLst>
              </a:rPr>
              <a:t>ÖY</a:t>
            </a:r>
            <a:endParaRPr lang="en-US" sz="1800" b="0">
              <a:solidFill>
                <a:schemeClr val="tx1"/>
              </a:solidFill>
              <a:effectLst>
                <a:outerShdw blurRad="38100" dist="38100" dir="2700000" algn="tl">
                  <a:srgbClr val="000000"/>
                </a:outerShdw>
              </a:effectLst>
            </a:endParaRPr>
          </a:p>
        </p:txBody>
      </p:sp>
      <p:sp>
        <p:nvSpPr>
          <p:cNvPr id="171017" name="Rectangle 9"/>
          <p:cNvSpPr>
            <a:spLocks noChangeArrowheads="1"/>
          </p:cNvSpPr>
          <p:nvPr/>
        </p:nvSpPr>
        <p:spPr bwMode="auto">
          <a:xfrm>
            <a:off x="6545351" y="5284788"/>
            <a:ext cx="145874" cy="276999"/>
          </a:xfrm>
          <a:prstGeom prst="rect">
            <a:avLst/>
          </a:prstGeom>
          <a:noFill/>
          <a:ln w="9525">
            <a:noFill/>
            <a:miter lim="800000"/>
            <a:headEnd/>
            <a:tailEnd/>
          </a:ln>
          <a:effectLst/>
        </p:spPr>
        <p:txBody>
          <a:bodyPr wrap="none" lIns="0" tIns="0" rIns="0" bIns="0">
            <a:spAutoFit/>
          </a:bodyPr>
          <a:lstStyle/>
          <a:p>
            <a:pPr algn="ctr" eaLnBrk="0" hangingPunct="0">
              <a:lnSpc>
                <a:spcPct val="100000"/>
              </a:lnSpc>
              <a:spcBef>
                <a:spcPct val="0"/>
              </a:spcBef>
              <a:buClrTx/>
              <a:buSzTx/>
              <a:buFontTx/>
              <a:buNone/>
            </a:pPr>
            <a:r>
              <a:rPr lang="tr-TR" sz="1800">
                <a:solidFill>
                  <a:srgbClr val="FEFEFE"/>
                </a:solidFill>
                <a:effectLst>
                  <a:outerShdw blurRad="38100" dist="38100" dir="2700000" algn="tl">
                    <a:srgbClr val="000000"/>
                  </a:outerShdw>
                </a:effectLst>
              </a:rPr>
              <a:t>Y</a:t>
            </a:r>
            <a:endParaRPr lang="en-US" sz="1800" b="0">
              <a:solidFill>
                <a:schemeClr val="tx1"/>
              </a:solidFill>
              <a:effectLst>
                <a:outerShdw blurRad="38100" dist="38100" dir="2700000" algn="tl">
                  <a:srgbClr val="000000"/>
                </a:outerShdw>
              </a:effectLst>
            </a:endParaRPr>
          </a:p>
        </p:txBody>
      </p:sp>
      <p:sp>
        <p:nvSpPr>
          <p:cNvPr id="171018" name="Line 10"/>
          <p:cNvSpPr>
            <a:spLocks noChangeShapeType="1"/>
          </p:cNvSpPr>
          <p:nvPr/>
        </p:nvSpPr>
        <p:spPr bwMode="invGray">
          <a:xfrm rot="10800000">
            <a:off x="1936750" y="5032375"/>
            <a:ext cx="1588" cy="238125"/>
          </a:xfrm>
          <a:prstGeom prst="line">
            <a:avLst/>
          </a:prstGeom>
          <a:noFill/>
          <a:ln w="28575">
            <a:solidFill>
              <a:srgbClr val="FFCC00"/>
            </a:solidFill>
            <a:round/>
            <a:headEnd/>
            <a:tailEnd type="stealth" w="med" len="med"/>
          </a:ln>
          <a:effectLst>
            <a:outerShdw dist="35921" dir="2700000" algn="ctr" rotWithShape="0">
              <a:schemeClr val="bg2"/>
            </a:outerShdw>
          </a:effectLst>
        </p:spPr>
        <p:txBody>
          <a:bodyPr/>
          <a:lstStyle/>
          <a:p>
            <a:endParaRPr lang="tr-TR"/>
          </a:p>
        </p:txBody>
      </p:sp>
      <p:sp>
        <p:nvSpPr>
          <p:cNvPr id="171019" name="Line 11"/>
          <p:cNvSpPr>
            <a:spLocks noChangeShapeType="1"/>
          </p:cNvSpPr>
          <p:nvPr/>
        </p:nvSpPr>
        <p:spPr bwMode="invGray">
          <a:xfrm rot="10800000">
            <a:off x="6615113" y="5032375"/>
            <a:ext cx="1587" cy="238125"/>
          </a:xfrm>
          <a:prstGeom prst="line">
            <a:avLst/>
          </a:prstGeom>
          <a:noFill/>
          <a:ln w="28575">
            <a:solidFill>
              <a:schemeClr val="hlink"/>
            </a:solidFill>
            <a:round/>
            <a:headEnd/>
            <a:tailEnd type="stealth" w="med" len="med"/>
          </a:ln>
          <a:effectLst>
            <a:outerShdw dist="35921" dir="2700000" algn="ctr" rotWithShape="0">
              <a:schemeClr val="bg2"/>
            </a:outerShdw>
          </a:effectLst>
        </p:spPr>
        <p:txBody>
          <a:bodyPr/>
          <a:lstStyle/>
          <a:p>
            <a:endParaRPr lang="tr-TR"/>
          </a:p>
        </p:txBody>
      </p:sp>
      <p:grpSp>
        <p:nvGrpSpPr>
          <p:cNvPr id="2" name="Group 12"/>
          <p:cNvGrpSpPr>
            <a:grpSpLocks/>
          </p:cNvGrpSpPr>
          <p:nvPr/>
        </p:nvGrpSpPr>
        <p:grpSpPr bwMode="auto">
          <a:xfrm>
            <a:off x="1768475" y="4273556"/>
            <a:ext cx="6611938" cy="369888"/>
            <a:chOff x="1206" y="2596"/>
            <a:chExt cx="4511" cy="233"/>
          </a:xfrm>
        </p:grpSpPr>
        <p:sp>
          <p:nvSpPr>
            <p:cNvPr id="171021" name="Freeform 13"/>
            <p:cNvSpPr>
              <a:spLocks/>
            </p:cNvSpPr>
            <p:nvPr/>
          </p:nvSpPr>
          <p:spPr bwMode="invGray">
            <a:xfrm>
              <a:off x="4740" y="2596"/>
              <a:ext cx="977" cy="233"/>
            </a:xfrm>
            <a:custGeom>
              <a:avLst/>
              <a:gdLst/>
              <a:ahLst/>
              <a:cxnLst>
                <a:cxn ang="0">
                  <a:pos x="0" y="45"/>
                </a:cxn>
                <a:cxn ang="0">
                  <a:pos x="71" y="45"/>
                </a:cxn>
                <a:cxn ang="0">
                  <a:pos x="143" y="4"/>
                </a:cxn>
                <a:cxn ang="0">
                  <a:pos x="250" y="25"/>
                </a:cxn>
                <a:cxn ang="0">
                  <a:pos x="381" y="66"/>
                </a:cxn>
                <a:cxn ang="0">
                  <a:pos x="500" y="4"/>
                </a:cxn>
                <a:cxn ang="0">
                  <a:pos x="643" y="45"/>
                </a:cxn>
                <a:cxn ang="0">
                  <a:pos x="751" y="35"/>
                </a:cxn>
                <a:cxn ang="0">
                  <a:pos x="858" y="25"/>
                </a:cxn>
                <a:cxn ang="0">
                  <a:pos x="977" y="45"/>
                </a:cxn>
              </a:cxnLst>
              <a:rect l="0" t="0" r="r" b="b"/>
              <a:pathLst>
                <a:path w="977" h="70">
                  <a:moveTo>
                    <a:pt x="0" y="45"/>
                  </a:moveTo>
                  <a:cubicBezTo>
                    <a:pt x="12" y="45"/>
                    <a:pt x="47" y="52"/>
                    <a:pt x="71" y="45"/>
                  </a:cubicBezTo>
                  <a:cubicBezTo>
                    <a:pt x="95" y="39"/>
                    <a:pt x="113" y="8"/>
                    <a:pt x="143" y="4"/>
                  </a:cubicBezTo>
                  <a:cubicBezTo>
                    <a:pt x="172" y="0"/>
                    <a:pt x="210" y="14"/>
                    <a:pt x="250" y="25"/>
                  </a:cubicBezTo>
                  <a:cubicBezTo>
                    <a:pt x="290" y="35"/>
                    <a:pt x="339" y="70"/>
                    <a:pt x="381" y="66"/>
                  </a:cubicBezTo>
                  <a:cubicBezTo>
                    <a:pt x="423" y="62"/>
                    <a:pt x="457" y="8"/>
                    <a:pt x="500" y="4"/>
                  </a:cubicBezTo>
                  <a:cubicBezTo>
                    <a:pt x="543" y="0"/>
                    <a:pt x="602" y="40"/>
                    <a:pt x="643" y="45"/>
                  </a:cubicBezTo>
                  <a:cubicBezTo>
                    <a:pt x="685" y="51"/>
                    <a:pt x="715" y="39"/>
                    <a:pt x="751" y="35"/>
                  </a:cubicBezTo>
                  <a:cubicBezTo>
                    <a:pt x="786" y="31"/>
                    <a:pt x="821" y="23"/>
                    <a:pt x="858" y="25"/>
                  </a:cubicBezTo>
                  <a:cubicBezTo>
                    <a:pt x="895" y="26"/>
                    <a:pt x="935" y="35"/>
                    <a:pt x="977" y="45"/>
                  </a:cubicBezTo>
                </a:path>
              </a:pathLst>
            </a:custGeom>
            <a:noFill/>
            <a:ln w="57150" cap="flat" cmpd="sng">
              <a:solidFill>
                <a:srgbClr val="FF0000"/>
              </a:solidFill>
              <a:prstDash val="solid"/>
              <a:round/>
              <a:headEnd type="none" w="med" len="med"/>
              <a:tailEnd type="none" w="med" len="med"/>
            </a:ln>
            <a:effectLst>
              <a:outerShdw dist="35921" dir="2700000" algn="ctr" rotWithShape="0">
                <a:schemeClr val="bg2"/>
              </a:outerShdw>
            </a:effectLst>
          </p:spPr>
          <p:txBody>
            <a:bodyPr anchor="ctr">
              <a:spAutoFit/>
            </a:bodyPr>
            <a:lstStyle/>
            <a:p>
              <a:endParaRPr lang="tr-TR"/>
            </a:p>
          </p:txBody>
        </p:sp>
        <p:grpSp>
          <p:nvGrpSpPr>
            <p:cNvPr id="3" name="Group 14"/>
            <p:cNvGrpSpPr>
              <a:grpSpLocks/>
            </p:cNvGrpSpPr>
            <p:nvPr/>
          </p:nvGrpSpPr>
          <p:grpSpPr bwMode="auto">
            <a:xfrm>
              <a:off x="1206" y="2606"/>
              <a:ext cx="1674" cy="194"/>
              <a:chOff x="363" y="452"/>
              <a:chExt cx="6824" cy="965"/>
            </a:xfrm>
          </p:grpSpPr>
          <p:grpSp>
            <p:nvGrpSpPr>
              <p:cNvPr id="4" name="Group 15"/>
              <p:cNvGrpSpPr>
                <a:grpSpLocks/>
              </p:cNvGrpSpPr>
              <p:nvPr/>
            </p:nvGrpSpPr>
            <p:grpSpPr bwMode="auto">
              <a:xfrm>
                <a:off x="363" y="452"/>
                <a:ext cx="3416" cy="965"/>
                <a:chOff x="363" y="452"/>
                <a:chExt cx="3416" cy="965"/>
              </a:xfrm>
            </p:grpSpPr>
            <p:sp>
              <p:nvSpPr>
                <p:cNvPr id="171024" name="Arc 16"/>
                <p:cNvSpPr>
                  <a:spLocks/>
                </p:cNvSpPr>
                <p:nvPr/>
              </p:nvSpPr>
              <p:spPr bwMode="invGray">
                <a:xfrm flipH="1" flipV="1">
                  <a:off x="363"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25" name="Arc 17"/>
                <p:cNvSpPr>
                  <a:spLocks/>
                </p:cNvSpPr>
                <p:nvPr/>
              </p:nvSpPr>
              <p:spPr bwMode="invGray">
                <a:xfrm rot="-10800000" flipH="1" flipV="1">
                  <a:off x="931"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26" name="Arc 18"/>
                <p:cNvSpPr>
                  <a:spLocks/>
                </p:cNvSpPr>
                <p:nvPr/>
              </p:nvSpPr>
              <p:spPr bwMode="invGray">
                <a:xfrm flipH="1" flipV="1">
                  <a:off x="1499"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27" name="Arc 19"/>
                <p:cNvSpPr>
                  <a:spLocks/>
                </p:cNvSpPr>
                <p:nvPr/>
              </p:nvSpPr>
              <p:spPr bwMode="invGray">
                <a:xfrm rot="-10800000" flipH="1" flipV="1">
                  <a:off x="2067"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28" name="Arc 20"/>
                <p:cNvSpPr>
                  <a:spLocks/>
                </p:cNvSpPr>
                <p:nvPr/>
              </p:nvSpPr>
              <p:spPr bwMode="invGray">
                <a:xfrm flipH="1" flipV="1">
                  <a:off x="2635"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29" name="Arc 21"/>
                <p:cNvSpPr>
                  <a:spLocks/>
                </p:cNvSpPr>
                <p:nvPr/>
              </p:nvSpPr>
              <p:spPr bwMode="invGray">
                <a:xfrm rot="-10800000" flipH="1" flipV="1">
                  <a:off x="3203"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grpSp>
          <p:grpSp>
            <p:nvGrpSpPr>
              <p:cNvPr id="5" name="Group 22"/>
              <p:cNvGrpSpPr>
                <a:grpSpLocks/>
              </p:cNvGrpSpPr>
              <p:nvPr/>
            </p:nvGrpSpPr>
            <p:grpSpPr bwMode="auto">
              <a:xfrm>
                <a:off x="3771" y="452"/>
                <a:ext cx="3416" cy="965"/>
                <a:chOff x="363" y="452"/>
                <a:chExt cx="3416" cy="965"/>
              </a:xfrm>
            </p:grpSpPr>
            <p:sp>
              <p:nvSpPr>
                <p:cNvPr id="171031" name="Arc 23"/>
                <p:cNvSpPr>
                  <a:spLocks/>
                </p:cNvSpPr>
                <p:nvPr/>
              </p:nvSpPr>
              <p:spPr bwMode="invGray">
                <a:xfrm flipH="1" flipV="1">
                  <a:off x="363"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32" name="Arc 24"/>
                <p:cNvSpPr>
                  <a:spLocks/>
                </p:cNvSpPr>
                <p:nvPr/>
              </p:nvSpPr>
              <p:spPr bwMode="invGray">
                <a:xfrm rot="-10800000" flipH="1" flipV="1">
                  <a:off x="931"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33" name="Arc 25"/>
                <p:cNvSpPr>
                  <a:spLocks/>
                </p:cNvSpPr>
                <p:nvPr/>
              </p:nvSpPr>
              <p:spPr bwMode="invGray">
                <a:xfrm flipH="1" flipV="1">
                  <a:off x="1499"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34" name="Arc 26"/>
                <p:cNvSpPr>
                  <a:spLocks/>
                </p:cNvSpPr>
                <p:nvPr/>
              </p:nvSpPr>
              <p:spPr bwMode="invGray">
                <a:xfrm rot="-10800000" flipH="1" flipV="1">
                  <a:off x="2067"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35" name="Arc 27"/>
                <p:cNvSpPr>
                  <a:spLocks/>
                </p:cNvSpPr>
                <p:nvPr/>
              </p:nvSpPr>
              <p:spPr bwMode="invGray">
                <a:xfrm flipH="1" flipV="1">
                  <a:off x="2635"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36" name="Arc 28"/>
                <p:cNvSpPr>
                  <a:spLocks/>
                </p:cNvSpPr>
                <p:nvPr/>
              </p:nvSpPr>
              <p:spPr bwMode="invGray">
                <a:xfrm rot="-10800000" flipH="1" flipV="1">
                  <a:off x="3203"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grpSp>
        </p:grpSp>
        <p:grpSp>
          <p:nvGrpSpPr>
            <p:cNvPr id="6" name="Group 29"/>
            <p:cNvGrpSpPr>
              <a:grpSpLocks/>
            </p:cNvGrpSpPr>
            <p:nvPr/>
          </p:nvGrpSpPr>
          <p:grpSpPr bwMode="auto">
            <a:xfrm>
              <a:off x="2874" y="2606"/>
              <a:ext cx="1674" cy="194"/>
              <a:chOff x="363" y="452"/>
              <a:chExt cx="6824" cy="965"/>
            </a:xfrm>
          </p:grpSpPr>
          <p:grpSp>
            <p:nvGrpSpPr>
              <p:cNvPr id="7" name="Group 30"/>
              <p:cNvGrpSpPr>
                <a:grpSpLocks/>
              </p:cNvGrpSpPr>
              <p:nvPr/>
            </p:nvGrpSpPr>
            <p:grpSpPr bwMode="auto">
              <a:xfrm>
                <a:off x="363" y="452"/>
                <a:ext cx="3416" cy="965"/>
                <a:chOff x="363" y="452"/>
                <a:chExt cx="3416" cy="965"/>
              </a:xfrm>
            </p:grpSpPr>
            <p:sp>
              <p:nvSpPr>
                <p:cNvPr id="171039" name="Arc 31"/>
                <p:cNvSpPr>
                  <a:spLocks/>
                </p:cNvSpPr>
                <p:nvPr/>
              </p:nvSpPr>
              <p:spPr bwMode="invGray">
                <a:xfrm flipH="1" flipV="1">
                  <a:off x="363"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0" name="Arc 32"/>
                <p:cNvSpPr>
                  <a:spLocks/>
                </p:cNvSpPr>
                <p:nvPr/>
              </p:nvSpPr>
              <p:spPr bwMode="invGray">
                <a:xfrm rot="-10800000" flipH="1" flipV="1">
                  <a:off x="931"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1" name="Arc 33"/>
                <p:cNvSpPr>
                  <a:spLocks/>
                </p:cNvSpPr>
                <p:nvPr/>
              </p:nvSpPr>
              <p:spPr bwMode="invGray">
                <a:xfrm flipH="1" flipV="1">
                  <a:off x="1499"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2" name="Arc 34"/>
                <p:cNvSpPr>
                  <a:spLocks/>
                </p:cNvSpPr>
                <p:nvPr/>
              </p:nvSpPr>
              <p:spPr bwMode="invGray">
                <a:xfrm rot="-10800000" flipH="1" flipV="1">
                  <a:off x="2067"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3" name="Arc 35"/>
                <p:cNvSpPr>
                  <a:spLocks/>
                </p:cNvSpPr>
                <p:nvPr/>
              </p:nvSpPr>
              <p:spPr bwMode="invGray">
                <a:xfrm flipH="1" flipV="1">
                  <a:off x="2635"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4" name="Arc 36"/>
                <p:cNvSpPr>
                  <a:spLocks/>
                </p:cNvSpPr>
                <p:nvPr/>
              </p:nvSpPr>
              <p:spPr bwMode="invGray">
                <a:xfrm rot="-10800000" flipH="1" flipV="1">
                  <a:off x="3203"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grpSp>
          <p:grpSp>
            <p:nvGrpSpPr>
              <p:cNvPr id="8" name="Group 37"/>
              <p:cNvGrpSpPr>
                <a:grpSpLocks/>
              </p:cNvGrpSpPr>
              <p:nvPr/>
            </p:nvGrpSpPr>
            <p:grpSpPr bwMode="auto">
              <a:xfrm>
                <a:off x="3771" y="452"/>
                <a:ext cx="3416" cy="965"/>
                <a:chOff x="363" y="452"/>
                <a:chExt cx="3416" cy="965"/>
              </a:xfrm>
            </p:grpSpPr>
            <p:sp>
              <p:nvSpPr>
                <p:cNvPr id="171046" name="Arc 38"/>
                <p:cNvSpPr>
                  <a:spLocks/>
                </p:cNvSpPr>
                <p:nvPr/>
              </p:nvSpPr>
              <p:spPr bwMode="invGray">
                <a:xfrm flipH="1" flipV="1">
                  <a:off x="363"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7" name="Arc 39"/>
                <p:cNvSpPr>
                  <a:spLocks/>
                </p:cNvSpPr>
                <p:nvPr/>
              </p:nvSpPr>
              <p:spPr bwMode="invGray">
                <a:xfrm rot="-10800000" flipH="1" flipV="1">
                  <a:off x="931"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8" name="Arc 40"/>
                <p:cNvSpPr>
                  <a:spLocks/>
                </p:cNvSpPr>
                <p:nvPr/>
              </p:nvSpPr>
              <p:spPr bwMode="invGray">
                <a:xfrm flipH="1" flipV="1">
                  <a:off x="1499"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49" name="Arc 41"/>
                <p:cNvSpPr>
                  <a:spLocks/>
                </p:cNvSpPr>
                <p:nvPr/>
              </p:nvSpPr>
              <p:spPr bwMode="invGray">
                <a:xfrm rot="-10800000" flipH="1" flipV="1">
                  <a:off x="2067"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50" name="Arc 42"/>
                <p:cNvSpPr>
                  <a:spLocks/>
                </p:cNvSpPr>
                <p:nvPr/>
              </p:nvSpPr>
              <p:spPr bwMode="invGray">
                <a:xfrm flipH="1" flipV="1">
                  <a:off x="2635" y="860"/>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51" name="Arc 43"/>
                <p:cNvSpPr>
                  <a:spLocks/>
                </p:cNvSpPr>
                <p:nvPr/>
              </p:nvSpPr>
              <p:spPr bwMode="invGray">
                <a:xfrm rot="-10800000" flipH="1" flipV="1">
                  <a:off x="3203" y="452"/>
                  <a:ext cx="576" cy="557"/>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grpSp>
        </p:grpSp>
        <p:grpSp>
          <p:nvGrpSpPr>
            <p:cNvPr id="9" name="Group 44"/>
            <p:cNvGrpSpPr>
              <a:grpSpLocks/>
            </p:cNvGrpSpPr>
            <p:nvPr/>
          </p:nvGrpSpPr>
          <p:grpSpPr bwMode="auto">
            <a:xfrm>
              <a:off x="4542" y="2606"/>
              <a:ext cx="280" cy="194"/>
              <a:chOff x="4619" y="2578"/>
              <a:chExt cx="287" cy="243"/>
            </a:xfrm>
          </p:grpSpPr>
          <p:sp>
            <p:nvSpPr>
              <p:cNvPr id="171053" name="Arc 45"/>
              <p:cNvSpPr>
                <a:spLocks/>
              </p:cNvSpPr>
              <p:nvPr/>
            </p:nvSpPr>
            <p:spPr bwMode="invGray">
              <a:xfrm flipH="1" flipV="1">
                <a:off x="4619" y="2681"/>
                <a:ext cx="145" cy="140"/>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sp>
            <p:nvSpPr>
              <p:cNvPr id="171054" name="Arc 46"/>
              <p:cNvSpPr>
                <a:spLocks/>
              </p:cNvSpPr>
              <p:nvPr/>
            </p:nvSpPr>
            <p:spPr bwMode="invGray">
              <a:xfrm rot="-10800000" flipH="1" flipV="1">
                <a:off x="4762" y="2578"/>
                <a:ext cx="144" cy="140"/>
              </a:xfrm>
              <a:custGeom>
                <a:avLst/>
                <a:gdLst>
                  <a:gd name="G0" fmla="+- 10718 0 0"/>
                  <a:gd name="G1" fmla="+- 0 0 0"/>
                  <a:gd name="G2" fmla="+- 21600 0 0"/>
                  <a:gd name="T0" fmla="*/ 21610 w 21610"/>
                  <a:gd name="T1" fmla="*/ 18652 h 21600"/>
                  <a:gd name="T2" fmla="*/ 0 w 21610"/>
                  <a:gd name="T3" fmla="*/ 18752 h 21600"/>
                  <a:gd name="T4" fmla="*/ 10718 w 21610"/>
                  <a:gd name="T5" fmla="*/ 0 h 21600"/>
                </a:gdLst>
                <a:ahLst/>
                <a:cxnLst>
                  <a:cxn ang="0">
                    <a:pos x="T0" y="T1"/>
                  </a:cxn>
                  <a:cxn ang="0">
                    <a:pos x="T2" y="T3"/>
                  </a:cxn>
                  <a:cxn ang="0">
                    <a:pos x="T4" y="T5"/>
                  </a:cxn>
                </a:cxnLst>
                <a:rect l="0" t="0" r="r" b="b"/>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7150">
                <a:solidFill>
                  <a:srgbClr val="FF0000"/>
                </a:solidFill>
                <a:round/>
                <a:headEnd/>
                <a:tailEnd/>
              </a:ln>
              <a:effectLst>
                <a:outerShdw dist="35921" dir="2700000" algn="ctr" rotWithShape="0">
                  <a:schemeClr val="bg2"/>
                </a:outerShdw>
              </a:effectLst>
            </p:spPr>
            <p:txBody>
              <a:bodyPr wrap="none" anchor="ctr"/>
              <a:lstStyle/>
              <a:p>
                <a:endParaRPr lang="tr-TR"/>
              </a:p>
            </p:txBody>
          </p:sp>
        </p:grpSp>
      </p:grpSp>
      <p:sp>
        <p:nvSpPr>
          <p:cNvPr id="171055" name="Line 47"/>
          <p:cNvSpPr>
            <a:spLocks noChangeShapeType="1"/>
          </p:cNvSpPr>
          <p:nvPr/>
        </p:nvSpPr>
        <p:spPr bwMode="invGray">
          <a:xfrm rot="10800000">
            <a:off x="3160713" y="5032375"/>
            <a:ext cx="1587" cy="238125"/>
          </a:xfrm>
          <a:prstGeom prst="line">
            <a:avLst/>
          </a:prstGeom>
          <a:noFill/>
          <a:ln w="28575">
            <a:solidFill>
              <a:srgbClr val="FFCC00"/>
            </a:solidFill>
            <a:round/>
            <a:headEnd/>
            <a:tailEnd type="stealth" w="med" len="med"/>
          </a:ln>
          <a:effectLst>
            <a:outerShdw dist="35921" dir="2700000" algn="ctr" rotWithShape="0">
              <a:schemeClr val="bg2"/>
            </a:outerShdw>
          </a:effectLst>
        </p:spPr>
        <p:txBody>
          <a:bodyPr/>
          <a:lstStyle/>
          <a:p>
            <a:endParaRPr lang="tr-TR"/>
          </a:p>
        </p:txBody>
      </p:sp>
      <p:sp>
        <p:nvSpPr>
          <p:cNvPr id="171056" name="Line 48"/>
          <p:cNvSpPr>
            <a:spLocks noChangeShapeType="1"/>
          </p:cNvSpPr>
          <p:nvPr/>
        </p:nvSpPr>
        <p:spPr bwMode="invGray">
          <a:xfrm rot="10800000">
            <a:off x="4770438" y="5032375"/>
            <a:ext cx="3175" cy="238125"/>
          </a:xfrm>
          <a:prstGeom prst="line">
            <a:avLst/>
          </a:prstGeom>
          <a:noFill/>
          <a:ln w="28575">
            <a:solidFill>
              <a:srgbClr val="FFCC00"/>
            </a:solidFill>
            <a:round/>
            <a:headEnd/>
            <a:tailEnd type="stealth" w="med" len="med"/>
          </a:ln>
          <a:effectLst>
            <a:outerShdw dist="35921" dir="2700000" algn="ctr" rotWithShape="0">
              <a:schemeClr val="bg2"/>
            </a:outerShdw>
          </a:effectLst>
        </p:spPr>
        <p:txBody>
          <a:bodyPr/>
          <a:lstStyle/>
          <a:p>
            <a:endParaRPr lang="tr-TR"/>
          </a:p>
        </p:txBody>
      </p:sp>
      <p:sp>
        <p:nvSpPr>
          <p:cNvPr id="171057" name="Rectangle 49"/>
          <p:cNvSpPr>
            <a:spLocks noChangeArrowheads="1"/>
          </p:cNvSpPr>
          <p:nvPr/>
        </p:nvSpPr>
        <p:spPr bwMode="auto">
          <a:xfrm rot="-5400000">
            <a:off x="389058" y="3228280"/>
            <a:ext cx="1780936" cy="307777"/>
          </a:xfrm>
          <a:prstGeom prst="rect">
            <a:avLst/>
          </a:prstGeom>
          <a:noFill/>
          <a:ln w="9525">
            <a:noFill/>
            <a:miter lim="800000"/>
            <a:headEnd/>
            <a:tailEnd/>
          </a:ln>
          <a:effectLst/>
        </p:spPr>
        <p:txBody>
          <a:bodyPr wrap="none" lIns="0" tIns="0" rIns="0" bIns="0">
            <a:spAutoFit/>
          </a:bodyPr>
          <a:lstStyle/>
          <a:p>
            <a:pPr algn="ctr" eaLnBrk="0" hangingPunct="0">
              <a:lnSpc>
                <a:spcPct val="100000"/>
              </a:lnSpc>
              <a:spcBef>
                <a:spcPct val="0"/>
              </a:spcBef>
              <a:buClrTx/>
              <a:buSzTx/>
              <a:buFontTx/>
              <a:buNone/>
            </a:pPr>
            <a:r>
              <a:rPr lang="tr-TR" sz="2000">
                <a:solidFill>
                  <a:srgbClr val="FEFEFE"/>
                </a:solidFill>
                <a:effectLst>
                  <a:outerShdw blurRad="38100" dist="38100" dir="2700000" algn="tl">
                    <a:srgbClr val="000000"/>
                  </a:outerShdw>
                </a:effectLst>
              </a:rPr>
              <a:t>İnsülinin Etkisi</a:t>
            </a:r>
            <a:endParaRPr lang="en-US" sz="2000" b="0">
              <a:solidFill>
                <a:schemeClr val="tx1"/>
              </a:solidFill>
              <a:effectLst>
                <a:outerShdw blurRad="38100" dist="38100" dir="2700000" algn="tl">
                  <a:srgbClr val="000000"/>
                </a:outerShdw>
              </a:effectLst>
            </a:endParaRPr>
          </a:p>
        </p:txBody>
      </p:sp>
      <p:sp>
        <p:nvSpPr>
          <p:cNvPr id="171058" name="Rectangle 50"/>
          <p:cNvSpPr>
            <a:spLocks noChangeArrowheads="1"/>
          </p:cNvSpPr>
          <p:nvPr/>
        </p:nvSpPr>
        <p:spPr bwMode="auto">
          <a:xfrm>
            <a:off x="6958013" y="2235200"/>
            <a:ext cx="1208664" cy="24622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buClrTx/>
              <a:buSzTx/>
              <a:buFontTx/>
              <a:buNone/>
            </a:pPr>
            <a:r>
              <a:rPr lang="en-US" sz="1600">
                <a:solidFill>
                  <a:srgbClr val="FEFEFE"/>
                </a:solidFill>
                <a:effectLst>
                  <a:outerShdw blurRad="38100" dist="38100" dir="2700000" algn="tl">
                    <a:srgbClr val="000000"/>
                  </a:outerShdw>
                </a:effectLst>
              </a:rPr>
              <a:t>Bolus </a:t>
            </a:r>
            <a:r>
              <a:rPr lang="tr-TR" sz="1600">
                <a:solidFill>
                  <a:srgbClr val="FEFEFE"/>
                </a:solidFill>
                <a:effectLst>
                  <a:outerShdw blurRad="38100" dist="38100" dir="2700000" algn="tl">
                    <a:srgbClr val="000000"/>
                  </a:outerShdw>
                </a:effectLst>
              </a:rPr>
              <a:t>İ</a:t>
            </a:r>
            <a:r>
              <a:rPr lang="en-US" sz="1600">
                <a:solidFill>
                  <a:srgbClr val="FEFEFE"/>
                </a:solidFill>
                <a:effectLst>
                  <a:outerShdw blurRad="38100" dist="38100" dir="2700000" algn="tl">
                    <a:srgbClr val="000000"/>
                  </a:outerShdw>
                </a:effectLst>
              </a:rPr>
              <a:t>ns</a:t>
            </a:r>
            <a:r>
              <a:rPr lang="tr-TR" sz="1600">
                <a:solidFill>
                  <a:srgbClr val="FEFEFE"/>
                </a:solidFill>
                <a:effectLst>
                  <a:outerShdw blurRad="38100" dist="38100" dir="2700000" algn="tl">
                    <a:srgbClr val="000000"/>
                  </a:outerShdw>
                </a:effectLst>
              </a:rPr>
              <a:t>ü</a:t>
            </a:r>
            <a:r>
              <a:rPr lang="en-US" sz="1600">
                <a:solidFill>
                  <a:srgbClr val="FEFEFE"/>
                </a:solidFill>
                <a:effectLst>
                  <a:outerShdw blurRad="38100" dist="38100" dir="2700000" algn="tl">
                    <a:srgbClr val="000000"/>
                  </a:outerShdw>
                </a:effectLst>
              </a:rPr>
              <a:t>lin</a:t>
            </a:r>
            <a:endParaRPr lang="en-US" sz="1600">
              <a:solidFill>
                <a:schemeClr val="tx1"/>
              </a:solidFill>
              <a:effectLst>
                <a:outerShdw blurRad="38100" dist="38100" dir="2700000" algn="tl">
                  <a:srgbClr val="000000"/>
                </a:outerShdw>
              </a:effectLst>
            </a:endParaRPr>
          </a:p>
        </p:txBody>
      </p:sp>
      <p:sp>
        <p:nvSpPr>
          <p:cNvPr id="171059" name="Rectangle 51"/>
          <p:cNvSpPr>
            <a:spLocks noChangeArrowheads="1"/>
          </p:cNvSpPr>
          <p:nvPr/>
        </p:nvSpPr>
        <p:spPr bwMode="auto">
          <a:xfrm>
            <a:off x="6958013" y="2587625"/>
            <a:ext cx="1216680" cy="24622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buClrTx/>
              <a:buSzTx/>
              <a:buFontTx/>
              <a:buNone/>
            </a:pPr>
            <a:r>
              <a:rPr lang="en-US" sz="1600">
                <a:solidFill>
                  <a:schemeClr val="tx1"/>
                </a:solidFill>
                <a:effectLst>
                  <a:outerShdw blurRad="38100" dist="38100" dir="2700000" algn="tl">
                    <a:srgbClr val="000000"/>
                  </a:outerShdw>
                </a:effectLst>
              </a:rPr>
              <a:t>Ba</a:t>
            </a:r>
            <a:r>
              <a:rPr lang="tr-TR" sz="1600">
                <a:solidFill>
                  <a:schemeClr val="tx1"/>
                </a:solidFill>
                <a:effectLst>
                  <a:outerShdw blurRad="38100" dist="38100" dir="2700000" algn="tl">
                    <a:srgbClr val="000000"/>
                  </a:outerShdw>
                </a:effectLst>
              </a:rPr>
              <a:t>z</a:t>
            </a:r>
            <a:r>
              <a:rPr lang="en-US" sz="1600">
                <a:solidFill>
                  <a:schemeClr val="tx1"/>
                </a:solidFill>
                <a:effectLst>
                  <a:outerShdw blurRad="38100" dist="38100" dir="2700000" algn="tl">
                    <a:srgbClr val="000000"/>
                  </a:outerShdw>
                </a:effectLst>
              </a:rPr>
              <a:t>al </a:t>
            </a:r>
            <a:r>
              <a:rPr lang="tr-TR" sz="1600">
                <a:solidFill>
                  <a:schemeClr val="tx1"/>
                </a:solidFill>
                <a:effectLst>
                  <a:outerShdw blurRad="38100" dist="38100" dir="2700000" algn="tl">
                    <a:srgbClr val="000000"/>
                  </a:outerShdw>
                </a:effectLst>
              </a:rPr>
              <a:t>İ</a:t>
            </a:r>
            <a:r>
              <a:rPr lang="en-US" sz="1600">
                <a:solidFill>
                  <a:schemeClr val="tx1"/>
                </a:solidFill>
                <a:effectLst>
                  <a:outerShdw blurRad="38100" dist="38100" dir="2700000" algn="tl">
                    <a:srgbClr val="000000"/>
                  </a:outerShdw>
                </a:effectLst>
              </a:rPr>
              <a:t>ns</a:t>
            </a:r>
            <a:r>
              <a:rPr lang="tr-TR" sz="1600">
                <a:solidFill>
                  <a:schemeClr val="tx1"/>
                </a:solidFill>
                <a:effectLst>
                  <a:outerShdw blurRad="38100" dist="38100" dir="2700000" algn="tl">
                    <a:srgbClr val="000000"/>
                  </a:outerShdw>
                </a:effectLst>
              </a:rPr>
              <a:t>ü</a:t>
            </a:r>
            <a:r>
              <a:rPr lang="en-US" sz="1600">
                <a:solidFill>
                  <a:schemeClr val="tx1"/>
                </a:solidFill>
                <a:effectLst>
                  <a:outerShdw blurRad="38100" dist="38100" dir="2700000" algn="tl">
                    <a:srgbClr val="000000"/>
                  </a:outerShdw>
                </a:effectLst>
              </a:rPr>
              <a:t>lin</a:t>
            </a:r>
          </a:p>
        </p:txBody>
      </p:sp>
      <p:sp>
        <p:nvSpPr>
          <p:cNvPr id="171060" name="Line 52"/>
          <p:cNvSpPr>
            <a:spLocks noChangeShapeType="1"/>
          </p:cNvSpPr>
          <p:nvPr/>
        </p:nvSpPr>
        <p:spPr bwMode="invGray">
          <a:xfrm>
            <a:off x="6586538" y="2344738"/>
            <a:ext cx="236537" cy="1587"/>
          </a:xfrm>
          <a:prstGeom prst="line">
            <a:avLst/>
          </a:prstGeom>
          <a:noFill/>
          <a:ln w="57150">
            <a:solidFill>
              <a:srgbClr val="FFCC00"/>
            </a:solidFill>
            <a:round/>
            <a:headEnd/>
            <a:tailEnd/>
          </a:ln>
          <a:effectLst>
            <a:outerShdw dist="35921" dir="2700000" algn="ctr" rotWithShape="0">
              <a:schemeClr val="bg2"/>
            </a:outerShdw>
          </a:effectLst>
        </p:spPr>
        <p:txBody>
          <a:bodyPr/>
          <a:lstStyle/>
          <a:p>
            <a:endParaRPr lang="tr-TR"/>
          </a:p>
        </p:txBody>
      </p:sp>
      <p:sp>
        <p:nvSpPr>
          <p:cNvPr id="171061" name="Line 53"/>
          <p:cNvSpPr>
            <a:spLocks noChangeShapeType="1"/>
          </p:cNvSpPr>
          <p:nvPr/>
        </p:nvSpPr>
        <p:spPr bwMode="invGray">
          <a:xfrm>
            <a:off x="6586538" y="2698750"/>
            <a:ext cx="236537" cy="1588"/>
          </a:xfrm>
          <a:prstGeom prst="line">
            <a:avLst/>
          </a:prstGeom>
          <a:noFill/>
          <a:ln w="57150">
            <a:solidFill>
              <a:srgbClr val="FF0000"/>
            </a:solidFill>
            <a:round/>
            <a:headEnd/>
            <a:tailEnd/>
          </a:ln>
          <a:effectLst>
            <a:outerShdw dist="35921" dir="2700000" algn="ctr" rotWithShape="0">
              <a:schemeClr val="bg2"/>
            </a:outerShdw>
          </a:effectLst>
        </p:spPr>
        <p:txBody>
          <a:bodyPr/>
          <a:lstStyle/>
          <a:p>
            <a:endParaRPr lang="tr-TR"/>
          </a:p>
        </p:txBody>
      </p:sp>
      <p:pic>
        <p:nvPicPr>
          <p:cNvPr id="171062" name="Picture 54"/>
          <p:cNvPicPr>
            <a:picLocks noChangeAspect="1" noChangeArrowheads="1"/>
          </p:cNvPicPr>
          <p:nvPr/>
        </p:nvPicPr>
        <p:blipFill>
          <a:blip r:embed="rId2" cstate="print"/>
          <a:srcRect/>
          <a:stretch>
            <a:fillRect/>
          </a:stretch>
        </p:blipFill>
        <p:spPr bwMode="invGray">
          <a:xfrm>
            <a:off x="6551613" y="1884363"/>
            <a:ext cx="320675" cy="211137"/>
          </a:xfrm>
          <a:prstGeom prst="rect">
            <a:avLst/>
          </a:prstGeom>
          <a:noFill/>
          <a:effectLst>
            <a:outerShdw dist="35921" dir="2700000" algn="ctr" rotWithShape="0">
              <a:schemeClr val="bg2"/>
            </a:outerShdw>
          </a:effectLst>
        </p:spPr>
      </p:pic>
      <p:sp>
        <p:nvSpPr>
          <p:cNvPr id="171063" name="Rectangle 55"/>
          <p:cNvSpPr>
            <a:spLocks noChangeArrowheads="1"/>
          </p:cNvSpPr>
          <p:nvPr/>
        </p:nvSpPr>
        <p:spPr bwMode="auto">
          <a:xfrm>
            <a:off x="6958013" y="1901825"/>
            <a:ext cx="1474763" cy="24622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buClrTx/>
              <a:buSzTx/>
              <a:buFontTx/>
              <a:buNone/>
            </a:pPr>
            <a:r>
              <a:rPr lang="tr-TR" sz="1600">
                <a:solidFill>
                  <a:srgbClr val="FEFEFE"/>
                </a:solidFill>
                <a:effectLst>
                  <a:outerShdw blurRad="38100" dist="38100" dir="2700000" algn="tl">
                    <a:srgbClr val="000000"/>
                  </a:outerShdw>
                </a:effectLst>
              </a:rPr>
              <a:t>Endojen İnsülin</a:t>
            </a:r>
            <a:endParaRPr lang="en-US" sz="1600">
              <a:solidFill>
                <a:schemeClr val="tx1"/>
              </a:solidFill>
              <a:effectLst>
                <a:outerShdw blurRad="38100" dist="38100" dir="2700000" algn="tl">
                  <a:srgbClr val="000000"/>
                </a:outerShdw>
              </a:effectLst>
            </a:endParaRPr>
          </a:p>
        </p:txBody>
      </p:sp>
      <p:sp>
        <p:nvSpPr>
          <p:cNvPr id="171064" name="Rectangle 56"/>
          <p:cNvSpPr>
            <a:spLocks noChangeArrowheads="1"/>
          </p:cNvSpPr>
          <p:nvPr/>
        </p:nvSpPr>
        <p:spPr bwMode="auto">
          <a:xfrm>
            <a:off x="4028900" y="5673725"/>
            <a:ext cx="1841850" cy="276999"/>
          </a:xfrm>
          <a:prstGeom prst="rect">
            <a:avLst/>
          </a:prstGeom>
          <a:noFill/>
          <a:ln w="9525">
            <a:noFill/>
            <a:miter lim="800000"/>
            <a:headEnd/>
            <a:tailEnd/>
          </a:ln>
          <a:effectLst/>
        </p:spPr>
        <p:txBody>
          <a:bodyPr wrap="none" lIns="0" tIns="0" rIns="0" bIns="0">
            <a:spAutoFit/>
          </a:bodyPr>
          <a:lstStyle/>
          <a:p>
            <a:pPr algn="ctr" eaLnBrk="0" hangingPunct="0">
              <a:lnSpc>
                <a:spcPct val="100000"/>
              </a:lnSpc>
              <a:spcBef>
                <a:spcPct val="0"/>
              </a:spcBef>
              <a:buClrTx/>
              <a:buSzTx/>
              <a:buFontTx/>
              <a:buNone/>
            </a:pPr>
            <a:r>
              <a:rPr lang="tr-TR" sz="1800">
                <a:solidFill>
                  <a:srgbClr val="FEFEFE"/>
                </a:solidFill>
                <a:effectLst>
                  <a:outerShdw blurRad="38100" dist="38100" dir="2700000" algn="tl">
                    <a:srgbClr val="000000"/>
                  </a:outerShdw>
                </a:effectLst>
              </a:rPr>
              <a:t>Uygulama Zamanı</a:t>
            </a:r>
            <a:endParaRPr lang="en-US" sz="1800">
              <a:solidFill>
                <a:schemeClr val="tx1"/>
              </a:solidFill>
              <a:effectLst>
                <a:outerShdw blurRad="38100" dist="38100" dir="2700000" algn="tl">
                  <a:srgbClr val="000000"/>
                </a:outerShdw>
              </a:effectLst>
            </a:endParaRPr>
          </a:p>
        </p:txBody>
      </p:sp>
      <p:sp>
        <p:nvSpPr>
          <p:cNvPr id="171065" name="Rectangle 57"/>
          <p:cNvSpPr>
            <a:spLocks noGrp="1" noChangeArrowheads="1"/>
          </p:cNvSpPr>
          <p:nvPr>
            <p:ph type="title"/>
          </p:nvPr>
        </p:nvSpPr>
        <p:spPr/>
        <p:txBody>
          <a:bodyPr>
            <a:normAutofit/>
          </a:bodyPr>
          <a:lstStyle/>
          <a:p>
            <a:r>
              <a:rPr lang="tr-TR" sz="3600" dirty="0">
                <a:solidFill>
                  <a:srgbClr val="FFFF00"/>
                </a:solidFill>
                <a:latin typeface="Comic Sans MS" pitchFamily="66" charset="0"/>
              </a:rPr>
              <a:t>Fizyolojik </a:t>
            </a:r>
            <a:r>
              <a:rPr lang="tr-TR" sz="3600" dirty="0" err="1">
                <a:solidFill>
                  <a:srgbClr val="FFFF00"/>
                </a:solidFill>
                <a:latin typeface="Comic Sans MS" pitchFamily="66" charset="0"/>
              </a:rPr>
              <a:t>İnsülin</a:t>
            </a:r>
            <a:r>
              <a:rPr lang="tr-TR" sz="3600" dirty="0">
                <a:solidFill>
                  <a:srgbClr val="FFFF00"/>
                </a:solidFill>
                <a:latin typeface="Comic Sans MS" pitchFamily="66" charset="0"/>
              </a:rPr>
              <a:t> </a:t>
            </a:r>
            <a:r>
              <a:rPr lang="tr-TR" sz="3600" dirty="0" err="1">
                <a:solidFill>
                  <a:srgbClr val="FFFF00"/>
                </a:solidFill>
                <a:latin typeface="Comic Sans MS" pitchFamily="66" charset="0"/>
              </a:rPr>
              <a:t>Salınımı</a:t>
            </a:r>
            <a:endParaRPr lang="tr-TR" sz="3600" dirty="0">
              <a:solidFill>
                <a:srgbClr val="FFFF00"/>
              </a:solidFill>
              <a:latin typeface="Comic Sans MS" pitchFamily="66" charset="0"/>
            </a:endParaRPr>
          </a:p>
        </p:txBody>
      </p:sp>
      <p:sp>
        <p:nvSpPr>
          <p:cNvPr id="171067" name="Comment 59"/>
          <p:cNvSpPr>
            <a:spLocks noChangeArrowheads="1"/>
          </p:cNvSpPr>
          <p:nvPr/>
        </p:nvSpPr>
        <p:spPr bwMode="auto">
          <a:xfrm>
            <a:off x="7025076" y="6565027"/>
            <a:ext cx="1856598" cy="246221"/>
          </a:xfrm>
          <a:prstGeom prst="rect">
            <a:avLst/>
          </a:prstGeom>
          <a:noFill/>
          <a:ln w="9525">
            <a:noFill/>
            <a:miter lim="800000"/>
            <a:headEnd/>
            <a:tailEnd/>
          </a:ln>
          <a:effectLst>
            <a:outerShdw dist="107763" dir="2700000" algn="ctr" rotWithShape="0">
              <a:schemeClr val="bg2"/>
            </a:outerShdw>
          </a:effectLst>
        </p:spPr>
        <p:txBody>
          <a:bodyPr wrap="none" anchor="ctr">
            <a:spAutoFit/>
          </a:bodyPr>
          <a:lstStyle/>
          <a:p>
            <a:pPr algn="ctr" eaLnBrk="0" hangingPunct="0">
              <a:lnSpc>
                <a:spcPct val="100000"/>
              </a:lnSpc>
              <a:spcBef>
                <a:spcPct val="50000"/>
              </a:spcBef>
              <a:buClrTx/>
              <a:buSzTx/>
              <a:buFontTx/>
              <a:buNone/>
            </a:pPr>
            <a:r>
              <a:rPr lang="tr-TR" sz="1000">
                <a:solidFill>
                  <a:schemeClr val="tx1"/>
                </a:solidFill>
              </a:rPr>
              <a:t>Bolli et al Diabetologia 1999</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wipe(left)">
                                      <p:cBhvr>
                                        <p:cTn id="7" dur="2000"/>
                                        <p:tgtEl>
                                          <p:spTgt spid="1710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tr-TR" sz="3200" dirty="0" err="1">
                <a:solidFill>
                  <a:srgbClr val="FFFF00"/>
                </a:solidFill>
                <a:effectLst>
                  <a:outerShdw blurRad="38100" dist="38100" dir="2700000" algn="tl" rotWithShape="0">
                    <a:srgbClr val="000000">
                      <a:alpha val="43137"/>
                    </a:srgbClr>
                  </a:outerShdw>
                </a:effectLst>
                <a:latin typeface="Comic Sans MS" pitchFamily="66" charset="0"/>
              </a:rPr>
              <a:t>İnsülin</a:t>
            </a:r>
            <a:r>
              <a:rPr lang="tr-TR" sz="3200" dirty="0">
                <a:solidFill>
                  <a:srgbClr val="FFFF00"/>
                </a:solidFill>
                <a:effectLst>
                  <a:outerShdw blurRad="38100" dist="38100" dir="2700000" algn="tl" rotWithShape="0">
                    <a:srgbClr val="000000">
                      <a:alpha val="43137"/>
                    </a:srgbClr>
                  </a:outerShdw>
                </a:effectLst>
                <a:latin typeface="Comic Sans MS" pitchFamily="66" charset="0"/>
              </a:rPr>
              <a:t> tedavisi uygulama yöntemleri</a:t>
            </a:r>
          </a:p>
        </p:txBody>
      </p:sp>
      <p:sp>
        <p:nvSpPr>
          <p:cNvPr id="64516" name="Rectangle 4"/>
          <p:cNvSpPr>
            <a:spLocks noGrp="1" noChangeArrowheads="1"/>
          </p:cNvSpPr>
          <p:nvPr>
            <p:ph idx="1"/>
          </p:nvPr>
        </p:nvSpPr>
        <p:spPr>
          <a:xfrm>
            <a:off x="2195513" y="2205038"/>
            <a:ext cx="4679950" cy="3455987"/>
          </a:xfrm>
          <a:noFill/>
          <a:ln/>
        </p:spPr>
        <p:txBody>
          <a:bodyPr>
            <a:normAutofit/>
          </a:bodyPr>
          <a:lstStyle/>
          <a:p>
            <a:pPr>
              <a:buClr>
                <a:schemeClr val="folHlink"/>
              </a:buClr>
              <a:buFont typeface="Wingdings" pitchFamily="2" charset="2"/>
              <a:buChar char="Ø"/>
            </a:pPr>
            <a:r>
              <a:rPr lang="tr-TR" sz="2400" dirty="0" err="1" smtClean="0">
                <a:effectLst>
                  <a:outerShdw blurRad="38100" dist="38100" dir="2700000" algn="tl">
                    <a:srgbClr val="000000">
                      <a:alpha val="43137"/>
                    </a:srgbClr>
                  </a:outerShdw>
                </a:effectLst>
                <a:latin typeface="Comic Sans MS" pitchFamily="66" charset="0"/>
              </a:rPr>
              <a:t>Bed</a:t>
            </a:r>
            <a:r>
              <a:rPr lang="tr-TR" sz="2400" dirty="0" smtClean="0">
                <a:effectLst>
                  <a:outerShdw blurRad="38100" dist="38100" dir="2700000" algn="tl">
                    <a:srgbClr val="000000">
                      <a:alpha val="43137"/>
                    </a:srgbClr>
                  </a:outerShdw>
                </a:effectLst>
                <a:latin typeface="Comic Sans MS" pitchFamily="66" charset="0"/>
              </a:rPr>
              <a:t> time  uzun etkili </a:t>
            </a:r>
            <a:r>
              <a:rPr lang="tr-TR" sz="2400" dirty="0" err="1" smtClean="0">
                <a:effectLst>
                  <a:outerShdw blurRad="38100" dist="38100" dir="2700000" algn="tl">
                    <a:srgbClr val="000000">
                      <a:alpha val="43137"/>
                    </a:srgbClr>
                  </a:outerShdw>
                </a:effectLst>
                <a:latin typeface="Comic Sans MS" pitchFamily="66" charset="0"/>
              </a:rPr>
              <a:t>insülin</a:t>
            </a:r>
            <a:r>
              <a:rPr lang="tr-TR" sz="2400" dirty="0" smtClean="0">
                <a:effectLst>
                  <a:outerShdw blurRad="38100" dist="38100" dir="2700000" algn="tl">
                    <a:srgbClr val="000000">
                      <a:alpha val="43137"/>
                    </a:srgbClr>
                  </a:outerShdw>
                </a:effectLst>
                <a:latin typeface="Comic Sans MS" pitchFamily="66" charset="0"/>
              </a:rPr>
              <a:t> gündüz OAD</a:t>
            </a:r>
          </a:p>
          <a:p>
            <a:pPr>
              <a:buClr>
                <a:schemeClr val="folHlink"/>
              </a:buClr>
              <a:buFont typeface="Wingdings" pitchFamily="2" charset="2"/>
              <a:buChar char="Ø"/>
            </a:pPr>
            <a:endParaRPr lang="tr-TR" sz="2400" dirty="0" smtClean="0">
              <a:effectLst>
                <a:outerShdw blurRad="38100" dist="38100" dir="2700000" algn="tl">
                  <a:srgbClr val="000000">
                    <a:alpha val="43137"/>
                  </a:srgbClr>
                </a:outerShdw>
              </a:effectLst>
              <a:latin typeface="Comic Sans MS" pitchFamily="66" charset="0"/>
            </a:endParaRPr>
          </a:p>
          <a:p>
            <a:pPr>
              <a:buClr>
                <a:schemeClr val="folHlink"/>
              </a:buClr>
              <a:buFont typeface="Wingdings" pitchFamily="2" charset="2"/>
              <a:buChar char="Ø"/>
            </a:pPr>
            <a:r>
              <a:rPr lang="tr-TR" sz="2400" dirty="0" smtClean="0">
                <a:effectLst>
                  <a:outerShdw blurRad="38100" dist="38100" dir="2700000" algn="tl">
                    <a:srgbClr val="000000">
                      <a:alpha val="43137"/>
                    </a:srgbClr>
                  </a:outerShdw>
                </a:effectLst>
                <a:latin typeface="Comic Sans MS" pitchFamily="66" charset="0"/>
              </a:rPr>
              <a:t>Konvansiyonel</a:t>
            </a:r>
            <a:endParaRPr lang="tr-TR" sz="2400" dirty="0">
              <a:effectLst>
                <a:outerShdw blurRad="38100" dist="38100" dir="2700000" algn="tl">
                  <a:srgbClr val="000000">
                    <a:alpha val="43137"/>
                  </a:srgbClr>
                </a:outerShdw>
              </a:effectLst>
              <a:latin typeface="Comic Sans MS" pitchFamily="66" charset="0"/>
            </a:endParaRPr>
          </a:p>
          <a:p>
            <a:pPr lvl="1">
              <a:buClr>
                <a:schemeClr val="folHlink"/>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İki doz</a:t>
            </a:r>
          </a:p>
          <a:p>
            <a:pPr>
              <a:buClr>
                <a:schemeClr val="folHlink"/>
              </a:buClr>
              <a:buFont typeface="Wingdings" pitchFamily="2" charset="2"/>
              <a:buChar char="Ø"/>
            </a:pPr>
            <a:r>
              <a:rPr lang="tr-TR" sz="2400" dirty="0" err="1">
                <a:effectLst>
                  <a:outerShdw blurRad="38100" dist="38100" dir="2700000" algn="tl">
                    <a:srgbClr val="000000">
                      <a:alpha val="43137"/>
                    </a:srgbClr>
                  </a:outerShdw>
                </a:effectLst>
                <a:latin typeface="Comic Sans MS" pitchFamily="66" charset="0"/>
              </a:rPr>
              <a:t>İntensif</a:t>
            </a:r>
            <a:endParaRPr lang="tr-TR" sz="2400" dirty="0">
              <a:effectLst>
                <a:outerShdw blurRad="38100" dist="38100" dir="2700000" algn="tl">
                  <a:srgbClr val="000000">
                    <a:alpha val="43137"/>
                  </a:srgbClr>
                </a:outerShdw>
              </a:effectLst>
              <a:latin typeface="Comic Sans MS" pitchFamily="66" charset="0"/>
            </a:endParaRPr>
          </a:p>
          <a:p>
            <a:pPr lvl="1">
              <a:buClr>
                <a:schemeClr val="folHlink"/>
              </a:buClr>
              <a:buFont typeface="Wingdings" pitchFamily="2" charset="2"/>
              <a:buChar char="Ø"/>
            </a:pPr>
            <a:r>
              <a:rPr lang="tr-TR" sz="2000" dirty="0" smtClean="0">
                <a:effectLst>
                  <a:outerShdw blurRad="38100" dist="38100" dir="2700000" algn="tl">
                    <a:srgbClr val="000000">
                      <a:alpha val="43137"/>
                    </a:srgbClr>
                  </a:outerShdw>
                </a:effectLst>
                <a:latin typeface="Comic Sans MS" pitchFamily="66" charset="0"/>
              </a:rPr>
              <a:t> </a:t>
            </a:r>
            <a:r>
              <a:rPr lang="tr-TR" sz="2000" dirty="0" err="1" smtClean="0">
                <a:effectLst>
                  <a:outerShdw blurRad="38100" dist="38100" dir="2700000" algn="tl">
                    <a:srgbClr val="000000">
                      <a:alpha val="43137"/>
                    </a:srgbClr>
                  </a:outerShdw>
                </a:effectLst>
                <a:latin typeface="Comic Sans MS" pitchFamily="66" charset="0"/>
              </a:rPr>
              <a:t>Multipl</a:t>
            </a:r>
            <a:r>
              <a:rPr lang="tr-TR" sz="2000" dirty="0" smtClean="0">
                <a:effectLst>
                  <a:outerShdw blurRad="38100" dist="38100" dir="2700000" algn="tl">
                    <a:srgbClr val="000000">
                      <a:alpha val="43137"/>
                    </a:srgbClr>
                  </a:outerShdw>
                </a:effectLst>
                <a:latin typeface="Comic Sans MS" pitchFamily="66" charset="0"/>
              </a:rPr>
              <a:t> </a:t>
            </a:r>
            <a:r>
              <a:rPr lang="tr-TR" sz="2000" dirty="0">
                <a:effectLst>
                  <a:outerShdw blurRad="38100" dist="38100" dir="2700000" algn="tl">
                    <a:srgbClr val="000000">
                      <a:alpha val="43137"/>
                    </a:srgbClr>
                  </a:outerShdw>
                </a:effectLst>
                <a:latin typeface="Comic Sans MS" pitchFamily="66" charset="0"/>
              </a:rPr>
              <a:t>doz (3-4)</a:t>
            </a:r>
          </a:p>
          <a:p>
            <a:pPr lvl="1">
              <a:buClr>
                <a:schemeClr val="folHlink"/>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Sürekli </a:t>
            </a:r>
            <a:r>
              <a:rPr lang="tr-TR" sz="2000" dirty="0" err="1" smtClean="0">
                <a:effectLst>
                  <a:outerShdw blurRad="38100" dist="38100" dir="2700000" algn="tl">
                    <a:srgbClr val="000000">
                      <a:alpha val="43137"/>
                    </a:srgbClr>
                  </a:outerShdw>
                </a:effectLst>
                <a:latin typeface="Comic Sans MS" pitchFamily="66" charset="0"/>
              </a:rPr>
              <a:t>infüzyon</a:t>
            </a:r>
            <a:endParaRPr lang="tr-TR" sz="2000" dirty="0" smtClean="0">
              <a:effectLst>
                <a:outerShdw blurRad="38100" dist="38100" dir="2700000" algn="tl">
                  <a:srgbClr val="000000">
                    <a:alpha val="43137"/>
                  </a:srgbClr>
                </a:outerShdw>
              </a:effectLst>
              <a:latin typeface="Comic Sans MS" pitchFamily="66" charset="0"/>
            </a:endParaRPr>
          </a:p>
          <a:p>
            <a:pPr lvl="1">
              <a:buClr>
                <a:schemeClr val="folHlink"/>
              </a:buClr>
              <a:buFont typeface="Wingdings" pitchFamily="2" charset="2"/>
              <a:buChar char="Ø"/>
            </a:pPr>
            <a:endParaRPr lang="tr-TR" sz="2000"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tr-TR" sz="3200" b="1" dirty="0" err="1">
                <a:solidFill>
                  <a:srgbClr val="FFFF00"/>
                </a:solidFill>
                <a:latin typeface="Comic Sans MS" pitchFamily="66" charset="0"/>
              </a:rPr>
              <a:t>İnsülin</a:t>
            </a:r>
            <a:r>
              <a:rPr lang="tr-TR" sz="3200" b="1" dirty="0">
                <a:solidFill>
                  <a:srgbClr val="FFFF00"/>
                </a:solidFill>
                <a:latin typeface="Comic Sans MS" pitchFamily="66" charset="0"/>
              </a:rPr>
              <a:t> etki profilleri</a:t>
            </a:r>
            <a:r>
              <a:rPr lang="tr-TR" sz="3200" dirty="0">
                <a:solidFill>
                  <a:srgbClr val="FFFF00"/>
                </a:solidFill>
                <a:latin typeface="Comic Sans MS" pitchFamily="66" charset="0"/>
              </a:rPr>
              <a:t> </a:t>
            </a:r>
          </a:p>
        </p:txBody>
      </p:sp>
      <p:grpSp>
        <p:nvGrpSpPr>
          <p:cNvPr id="2" name="Group 4"/>
          <p:cNvGrpSpPr>
            <a:grpSpLocks/>
          </p:cNvGrpSpPr>
          <p:nvPr/>
        </p:nvGrpSpPr>
        <p:grpSpPr bwMode="auto">
          <a:xfrm>
            <a:off x="468313" y="1557338"/>
            <a:ext cx="8135937" cy="4689475"/>
            <a:chOff x="431" y="950"/>
            <a:chExt cx="5125" cy="2954"/>
          </a:xfrm>
        </p:grpSpPr>
        <p:pic>
          <p:nvPicPr>
            <p:cNvPr id="73733" name="Picture 5"/>
            <p:cNvPicPr>
              <a:picLocks noChangeAspect="1" noChangeArrowheads="1"/>
            </p:cNvPicPr>
            <p:nvPr/>
          </p:nvPicPr>
          <p:blipFill>
            <a:blip r:embed="rId2" cstate="print"/>
            <a:srcRect/>
            <a:stretch>
              <a:fillRect/>
            </a:stretch>
          </p:blipFill>
          <p:spPr bwMode="auto">
            <a:xfrm>
              <a:off x="431" y="950"/>
              <a:ext cx="5125" cy="2954"/>
            </a:xfrm>
            <a:prstGeom prst="rect">
              <a:avLst/>
            </a:prstGeom>
            <a:noFill/>
            <a:ln w="38100">
              <a:solidFill>
                <a:srgbClr val="FF0000"/>
              </a:solidFill>
              <a:miter lim="800000"/>
              <a:headEnd/>
              <a:tailEnd/>
            </a:ln>
            <a:effectLst/>
          </p:spPr>
        </p:pic>
        <p:sp>
          <p:nvSpPr>
            <p:cNvPr id="73734" name="Text Box 6"/>
            <p:cNvSpPr txBox="1">
              <a:spLocks noChangeArrowheads="1"/>
            </p:cNvSpPr>
            <p:nvPr/>
          </p:nvSpPr>
          <p:spPr bwMode="auto">
            <a:xfrm rot="16200000">
              <a:off x="-183" y="2230"/>
              <a:ext cx="1420" cy="192"/>
            </a:xfrm>
            <a:prstGeom prst="rect">
              <a:avLst/>
            </a:prstGeom>
            <a:solidFill>
              <a:schemeClr val="bg1"/>
            </a:solidFill>
            <a:ln w="9525">
              <a:noFill/>
              <a:miter lim="800000"/>
              <a:headEnd/>
              <a:tailEnd/>
            </a:ln>
            <a:effectLst/>
          </p:spPr>
          <p:txBody>
            <a:bodyPr wrap="none">
              <a:spAutoFit/>
            </a:bodyPr>
            <a:lstStyle/>
            <a:p>
              <a:pPr>
                <a:lnSpc>
                  <a:spcPct val="100000"/>
                </a:lnSpc>
                <a:spcBef>
                  <a:spcPct val="0"/>
                </a:spcBef>
                <a:buClrTx/>
                <a:buSzTx/>
                <a:buFontTx/>
                <a:buNone/>
              </a:pPr>
              <a:r>
                <a:rPr lang="tr-TR" sz="1400">
                  <a:solidFill>
                    <a:schemeClr val="tx1"/>
                  </a:solidFill>
                  <a:latin typeface="Arial" charset="0"/>
                </a:rPr>
                <a:t>Plazma İnsülin Düzeyleri</a:t>
              </a:r>
            </a:p>
          </p:txBody>
        </p:sp>
        <p:sp>
          <p:nvSpPr>
            <p:cNvPr id="73735" name="Text Box 7"/>
            <p:cNvSpPr txBox="1">
              <a:spLocks noChangeArrowheads="1"/>
            </p:cNvSpPr>
            <p:nvPr/>
          </p:nvSpPr>
          <p:spPr bwMode="auto">
            <a:xfrm>
              <a:off x="2686" y="3646"/>
              <a:ext cx="693" cy="192"/>
            </a:xfrm>
            <a:prstGeom prst="rect">
              <a:avLst/>
            </a:prstGeom>
            <a:solidFill>
              <a:schemeClr val="bg1"/>
            </a:solidFill>
            <a:ln w="9525">
              <a:noFill/>
              <a:miter lim="800000"/>
              <a:headEnd/>
              <a:tailEnd/>
            </a:ln>
            <a:effectLst/>
          </p:spPr>
          <p:txBody>
            <a:bodyPr wrap="none">
              <a:spAutoFit/>
            </a:bodyPr>
            <a:lstStyle/>
            <a:p>
              <a:pPr>
                <a:lnSpc>
                  <a:spcPct val="100000"/>
                </a:lnSpc>
                <a:spcBef>
                  <a:spcPct val="0"/>
                </a:spcBef>
                <a:buClrTx/>
                <a:buSzTx/>
                <a:buFontTx/>
                <a:buNone/>
              </a:pPr>
              <a:r>
                <a:rPr lang="tr-TR" sz="1400">
                  <a:solidFill>
                    <a:schemeClr val="tx1"/>
                  </a:solidFill>
                  <a:latin typeface="Arial" charset="0"/>
                </a:rPr>
                <a:t>Süre (saat)</a:t>
              </a:r>
            </a:p>
          </p:txBody>
        </p:sp>
      </p:gr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50825" y="1844675"/>
            <a:ext cx="8424863" cy="3493264"/>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tr-TR" sz="2000" dirty="0">
                <a:solidFill>
                  <a:schemeClr val="tx1"/>
                </a:solidFill>
              </a:rPr>
              <a:t>		</a:t>
            </a:r>
            <a:r>
              <a:rPr lang="tr-TR" sz="2000" dirty="0">
                <a:solidFill>
                  <a:schemeClr val="tx1"/>
                </a:solidFill>
                <a:effectLst>
                  <a:outerShdw blurRad="38100" dist="38100" dir="2700000" algn="tl">
                    <a:srgbClr val="000000">
                      <a:alpha val="43137"/>
                    </a:srgbClr>
                  </a:outerShdw>
                </a:effectLst>
              </a:rPr>
              <a:t>	</a:t>
            </a:r>
            <a:r>
              <a:rPr lang="tr-TR" sz="2000" dirty="0">
                <a:solidFill>
                  <a:schemeClr val="accent6">
                    <a:lumMod val="25000"/>
                  </a:schemeClr>
                </a:solidFill>
                <a:effectLst>
                  <a:outerShdw blurRad="38100" dist="38100" dir="2700000" algn="tl">
                    <a:srgbClr val="000000">
                      <a:alpha val="43137"/>
                    </a:srgbClr>
                  </a:outerShdw>
                </a:effectLst>
              </a:rPr>
              <a:t> </a:t>
            </a:r>
            <a:r>
              <a:rPr lang="tr-TR" sz="1800" dirty="0">
                <a:solidFill>
                  <a:schemeClr val="accent6">
                    <a:lumMod val="25000"/>
                  </a:schemeClr>
                </a:solidFill>
                <a:effectLst>
                  <a:outerShdw blurRad="38100" dist="38100" dir="2700000" algn="tl">
                    <a:srgbClr val="000000">
                      <a:alpha val="43137"/>
                    </a:srgbClr>
                  </a:outerShdw>
                </a:effectLst>
              </a:rPr>
              <a:t>Etki başlama 	   Pik  	          Süre        Görünüş</a:t>
            </a:r>
          </a:p>
          <a:p>
            <a:pPr>
              <a:lnSpc>
                <a:spcPct val="100000"/>
              </a:lnSpc>
              <a:spcBef>
                <a:spcPct val="50000"/>
              </a:spcBef>
              <a:buClrTx/>
              <a:buSzTx/>
              <a:buFontTx/>
              <a:buNone/>
            </a:pPr>
            <a:endParaRPr lang="tr-TR" sz="2000" dirty="0">
              <a:solidFill>
                <a:srgbClr val="CC0066"/>
              </a:solidFill>
              <a:effectLst>
                <a:outerShdw blurRad="38100" dist="38100" dir="2700000" algn="tl">
                  <a:srgbClr val="000000">
                    <a:alpha val="43137"/>
                  </a:srgbClr>
                </a:outerShdw>
              </a:effectLst>
            </a:endParaRPr>
          </a:p>
          <a:p>
            <a:pPr>
              <a:lnSpc>
                <a:spcPct val="100000"/>
              </a:lnSpc>
              <a:spcBef>
                <a:spcPct val="0"/>
              </a:spcBef>
              <a:buClrTx/>
              <a:buSzTx/>
              <a:buFontTx/>
              <a:buNone/>
            </a:pPr>
            <a:r>
              <a:rPr lang="tr-TR" sz="1800" dirty="0">
                <a:solidFill>
                  <a:srgbClr val="FFFF00"/>
                </a:solidFill>
                <a:effectLst>
                  <a:outerShdw blurRad="38100" dist="38100" dir="2700000" algn="tl">
                    <a:srgbClr val="000000">
                      <a:alpha val="43137"/>
                    </a:srgbClr>
                  </a:outerShdw>
                </a:effectLst>
              </a:rPr>
              <a:t>Kısa etkili insan </a:t>
            </a:r>
            <a:r>
              <a:rPr lang="tr-TR" sz="1800" dirty="0" err="1">
                <a:solidFill>
                  <a:srgbClr val="FFFF00"/>
                </a:solidFill>
                <a:effectLst>
                  <a:outerShdw blurRad="38100" dist="38100" dir="2700000" algn="tl">
                    <a:srgbClr val="000000">
                      <a:alpha val="43137"/>
                    </a:srgbClr>
                  </a:outerShdw>
                </a:effectLst>
              </a:rPr>
              <a:t>insülini</a:t>
            </a:r>
            <a:r>
              <a:rPr lang="tr-TR" sz="1800" dirty="0">
                <a:solidFill>
                  <a:srgbClr val="FFFF00"/>
                </a:solidFill>
                <a:effectLst>
                  <a:outerShdw blurRad="38100" dist="38100" dir="2700000" algn="tl">
                    <a:srgbClr val="000000">
                      <a:alpha val="43137"/>
                    </a:srgbClr>
                  </a:outerShdw>
                </a:effectLst>
              </a:rPr>
              <a:t> </a:t>
            </a:r>
            <a:r>
              <a:rPr lang="tr-TR" sz="1800" dirty="0">
                <a:solidFill>
                  <a:schemeClr val="tx1"/>
                </a:solidFill>
                <a:effectLst>
                  <a:outerShdw blurRad="38100" dist="38100" dir="2700000" algn="tl">
                    <a:srgbClr val="000000">
                      <a:alpha val="43137"/>
                    </a:srgbClr>
                  </a:outerShdw>
                </a:effectLst>
              </a:rPr>
              <a:t>	</a:t>
            </a:r>
          </a:p>
          <a:p>
            <a:pPr>
              <a:lnSpc>
                <a:spcPct val="100000"/>
              </a:lnSpc>
              <a:spcBef>
                <a:spcPct val="0"/>
              </a:spcBef>
              <a:buClrTx/>
              <a:buSzTx/>
              <a:buFontTx/>
              <a:buNone/>
            </a:pPr>
            <a:r>
              <a:rPr lang="tr-TR" sz="1800" dirty="0">
                <a:solidFill>
                  <a:schemeClr val="tx1"/>
                </a:solidFill>
                <a:effectLst>
                  <a:outerShdw blurRad="38100" dist="38100" dir="2700000" algn="tl">
                    <a:srgbClr val="000000">
                      <a:alpha val="43137"/>
                    </a:srgbClr>
                  </a:outerShdw>
                </a:effectLst>
              </a:rPr>
              <a:t>	</a:t>
            </a:r>
            <a:r>
              <a:rPr lang="tr-TR" sz="1800" dirty="0" err="1">
                <a:solidFill>
                  <a:schemeClr val="tx1"/>
                </a:solidFill>
                <a:effectLst>
                  <a:outerShdw blurRad="38100" dist="38100" dir="2700000" algn="tl">
                    <a:srgbClr val="000000">
                      <a:alpha val="43137"/>
                    </a:srgbClr>
                  </a:outerShdw>
                </a:effectLst>
              </a:rPr>
              <a:t>Regüler</a:t>
            </a:r>
            <a:r>
              <a:rPr lang="tr-TR" sz="1800" dirty="0">
                <a:solidFill>
                  <a:schemeClr val="tx1"/>
                </a:solidFill>
                <a:effectLst>
                  <a:outerShdw blurRad="38100" dist="38100" dir="2700000" algn="tl">
                    <a:srgbClr val="000000">
                      <a:alpha val="43137"/>
                    </a:srgbClr>
                  </a:outerShdw>
                </a:effectLst>
              </a:rPr>
              <a:t> </a:t>
            </a:r>
            <a:r>
              <a:rPr lang="tr-TR" sz="1800" dirty="0" err="1">
                <a:solidFill>
                  <a:schemeClr val="tx1"/>
                </a:solidFill>
                <a:effectLst>
                  <a:outerShdw blurRad="38100" dist="38100" dir="2700000" algn="tl">
                    <a:srgbClr val="000000">
                      <a:alpha val="43137"/>
                    </a:srgbClr>
                  </a:outerShdw>
                </a:effectLst>
              </a:rPr>
              <a:t>insülin</a:t>
            </a:r>
            <a:r>
              <a:rPr lang="tr-TR" sz="1800" dirty="0">
                <a:solidFill>
                  <a:schemeClr val="tx1"/>
                </a:solidFill>
                <a:effectLst>
                  <a:outerShdw blurRad="38100" dist="38100" dir="2700000" algn="tl">
                    <a:srgbClr val="000000">
                      <a:alpha val="43137"/>
                    </a:srgbClr>
                  </a:outerShdw>
                </a:effectLst>
              </a:rPr>
              <a:t>	        30-60 </a:t>
            </a:r>
            <a:r>
              <a:rPr lang="tr-TR" sz="1800" dirty="0" err="1">
                <a:solidFill>
                  <a:schemeClr val="tx1"/>
                </a:solidFill>
                <a:effectLst>
                  <a:outerShdw blurRad="38100" dist="38100" dir="2700000" algn="tl">
                    <a:srgbClr val="000000">
                      <a:alpha val="43137"/>
                    </a:srgbClr>
                  </a:outerShdw>
                </a:effectLst>
              </a:rPr>
              <a:t>dk</a:t>
            </a:r>
            <a:r>
              <a:rPr lang="tr-TR" sz="1800" dirty="0">
                <a:solidFill>
                  <a:schemeClr val="tx1"/>
                </a:solidFill>
                <a:effectLst>
                  <a:outerShdw blurRad="38100" dist="38100" dir="2700000" algn="tl">
                    <a:srgbClr val="000000">
                      <a:alpha val="43137"/>
                    </a:srgbClr>
                  </a:outerShdw>
                </a:effectLst>
              </a:rPr>
              <a:t>	     2-3 s		3-6 s	</a:t>
            </a:r>
            <a:r>
              <a:rPr lang="tr-TR" sz="1800" dirty="0" smtClean="0">
                <a:solidFill>
                  <a:schemeClr val="tx1"/>
                </a:solidFill>
                <a:effectLst>
                  <a:outerShdw blurRad="38100" dist="38100" dir="2700000" algn="tl">
                    <a:srgbClr val="000000">
                      <a:alpha val="43137"/>
                    </a:srgbClr>
                  </a:outerShdw>
                </a:effectLst>
              </a:rPr>
              <a:t>Berrak</a:t>
            </a:r>
            <a:endParaRPr lang="tr-TR" sz="1800" dirty="0">
              <a:solidFill>
                <a:srgbClr val="CC0066"/>
              </a:solidFill>
              <a:effectLst>
                <a:outerShdw blurRad="38100" dist="38100" dir="2700000" algn="tl">
                  <a:srgbClr val="000000">
                    <a:alpha val="43137"/>
                  </a:srgbClr>
                </a:outerShdw>
              </a:effectLst>
            </a:endParaRPr>
          </a:p>
          <a:p>
            <a:pPr>
              <a:lnSpc>
                <a:spcPct val="100000"/>
              </a:lnSpc>
              <a:spcBef>
                <a:spcPct val="50000"/>
              </a:spcBef>
              <a:buClrTx/>
              <a:buSzTx/>
              <a:buFontTx/>
              <a:buNone/>
            </a:pPr>
            <a:r>
              <a:rPr lang="tr-TR" sz="1800" dirty="0" smtClean="0">
                <a:solidFill>
                  <a:srgbClr val="FFFF00"/>
                </a:solidFill>
                <a:effectLst>
                  <a:outerShdw blurRad="38100" dist="38100" dir="2700000" algn="tl">
                    <a:srgbClr val="000000">
                      <a:alpha val="43137"/>
                    </a:srgbClr>
                  </a:outerShdw>
                </a:effectLst>
              </a:rPr>
              <a:t>Çok Kısa </a:t>
            </a:r>
            <a:r>
              <a:rPr lang="tr-TR" sz="1800" dirty="0">
                <a:solidFill>
                  <a:srgbClr val="FFFF00"/>
                </a:solidFill>
                <a:effectLst>
                  <a:outerShdw blurRad="38100" dist="38100" dir="2700000" algn="tl">
                    <a:srgbClr val="000000">
                      <a:alpha val="43137"/>
                    </a:srgbClr>
                  </a:outerShdw>
                </a:effectLst>
              </a:rPr>
              <a:t>etkili </a:t>
            </a:r>
            <a:r>
              <a:rPr lang="tr-TR" sz="1800" dirty="0" err="1">
                <a:solidFill>
                  <a:srgbClr val="FFFF00"/>
                </a:solidFill>
                <a:effectLst>
                  <a:outerShdw blurRad="38100" dist="38100" dir="2700000" algn="tl">
                    <a:srgbClr val="000000">
                      <a:alpha val="43137"/>
                    </a:srgbClr>
                  </a:outerShdw>
                </a:effectLst>
              </a:rPr>
              <a:t>analog</a:t>
            </a:r>
            <a:r>
              <a:rPr lang="tr-TR" sz="1800" dirty="0">
                <a:solidFill>
                  <a:srgbClr val="FFFF00"/>
                </a:solidFill>
                <a:effectLst>
                  <a:outerShdw blurRad="38100" dist="38100" dir="2700000" algn="tl">
                    <a:srgbClr val="000000">
                      <a:alpha val="43137"/>
                    </a:srgbClr>
                  </a:outerShdw>
                </a:effectLst>
              </a:rPr>
              <a:t> </a:t>
            </a:r>
            <a:r>
              <a:rPr lang="tr-TR" sz="1800" dirty="0" err="1">
                <a:solidFill>
                  <a:srgbClr val="FFFF00"/>
                </a:solidFill>
                <a:effectLst>
                  <a:outerShdw blurRad="38100" dist="38100" dir="2700000" algn="tl">
                    <a:srgbClr val="000000">
                      <a:alpha val="43137"/>
                    </a:srgbClr>
                  </a:outerShdw>
                </a:effectLst>
              </a:rPr>
              <a:t>insülinler</a:t>
            </a:r>
            <a:endParaRPr lang="tr-TR" sz="1800" dirty="0">
              <a:solidFill>
                <a:srgbClr val="FFFF00"/>
              </a:solidFill>
              <a:effectLst>
                <a:outerShdw blurRad="38100" dist="38100" dir="2700000" algn="tl">
                  <a:srgbClr val="000000">
                    <a:alpha val="43137"/>
                  </a:srgbClr>
                </a:outerShdw>
              </a:effectLst>
            </a:endParaRPr>
          </a:p>
          <a:p>
            <a:pPr>
              <a:lnSpc>
                <a:spcPct val="100000"/>
              </a:lnSpc>
              <a:spcBef>
                <a:spcPct val="50000"/>
              </a:spcBef>
              <a:buClrTx/>
              <a:buSzTx/>
              <a:buFontTx/>
              <a:buNone/>
            </a:pPr>
            <a:r>
              <a:rPr lang="tr-TR" sz="1800" dirty="0">
                <a:solidFill>
                  <a:schemeClr val="tx1"/>
                </a:solidFill>
                <a:effectLst>
                  <a:outerShdw blurRad="38100" dist="38100" dir="2700000" algn="tl">
                    <a:srgbClr val="000000">
                      <a:alpha val="43137"/>
                    </a:srgbClr>
                  </a:outerShdw>
                </a:effectLst>
              </a:rPr>
              <a:t>	</a:t>
            </a:r>
            <a:r>
              <a:rPr lang="tr-TR" sz="1800" dirty="0" err="1">
                <a:solidFill>
                  <a:schemeClr val="tx1"/>
                </a:solidFill>
                <a:effectLst>
                  <a:outerShdw blurRad="38100" dist="38100" dir="2700000" algn="tl">
                    <a:srgbClr val="000000">
                      <a:alpha val="43137"/>
                    </a:srgbClr>
                  </a:outerShdw>
                </a:effectLst>
              </a:rPr>
              <a:t>Lispro</a:t>
            </a:r>
            <a:r>
              <a:rPr lang="tr-TR" sz="1800" dirty="0">
                <a:solidFill>
                  <a:schemeClr val="tx1"/>
                </a:solidFill>
                <a:effectLst>
                  <a:outerShdw blurRad="38100" dist="38100" dir="2700000" algn="tl">
                    <a:srgbClr val="000000">
                      <a:alpha val="43137"/>
                    </a:srgbClr>
                  </a:outerShdw>
                </a:effectLst>
              </a:rPr>
              <a:t>		       15-30 </a:t>
            </a:r>
            <a:r>
              <a:rPr lang="tr-TR" sz="1800" dirty="0" err="1">
                <a:solidFill>
                  <a:schemeClr val="tx1"/>
                </a:solidFill>
                <a:effectLst>
                  <a:outerShdw blurRad="38100" dist="38100" dir="2700000" algn="tl">
                    <a:srgbClr val="000000">
                      <a:alpha val="43137"/>
                    </a:srgbClr>
                  </a:outerShdw>
                </a:effectLst>
              </a:rPr>
              <a:t>dk</a:t>
            </a:r>
            <a:r>
              <a:rPr lang="tr-TR" sz="1800" dirty="0">
                <a:solidFill>
                  <a:schemeClr val="tx1"/>
                </a:solidFill>
                <a:effectLst>
                  <a:outerShdw blurRad="38100" dist="38100" dir="2700000" algn="tl">
                    <a:srgbClr val="000000">
                      <a:alpha val="43137"/>
                    </a:srgbClr>
                  </a:outerShdw>
                </a:effectLst>
              </a:rPr>
              <a:t>	    0.5-2 s	4-6 s	Berrak</a:t>
            </a:r>
          </a:p>
          <a:p>
            <a:pPr>
              <a:lnSpc>
                <a:spcPct val="100000"/>
              </a:lnSpc>
              <a:spcBef>
                <a:spcPct val="50000"/>
              </a:spcBef>
              <a:buClrTx/>
              <a:buSzTx/>
              <a:buFontTx/>
              <a:buNone/>
            </a:pPr>
            <a:r>
              <a:rPr lang="tr-TR" sz="1800" dirty="0">
                <a:solidFill>
                  <a:schemeClr val="tx1"/>
                </a:solidFill>
                <a:effectLst>
                  <a:outerShdw blurRad="38100" dist="38100" dir="2700000" algn="tl">
                    <a:srgbClr val="000000">
                      <a:alpha val="43137"/>
                    </a:srgbClr>
                  </a:outerShdw>
                </a:effectLst>
              </a:rPr>
              <a:t>	</a:t>
            </a:r>
            <a:r>
              <a:rPr lang="tr-TR" sz="1800" dirty="0" err="1">
                <a:solidFill>
                  <a:schemeClr val="tx1"/>
                </a:solidFill>
                <a:effectLst>
                  <a:outerShdw blurRad="38100" dist="38100" dir="2700000" algn="tl">
                    <a:srgbClr val="000000">
                      <a:alpha val="43137"/>
                    </a:srgbClr>
                  </a:outerShdw>
                </a:effectLst>
              </a:rPr>
              <a:t>Aspart</a:t>
            </a:r>
            <a:r>
              <a:rPr lang="tr-TR" sz="1800" dirty="0">
                <a:solidFill>
                  <a:schemeClr val="tx1"/>
                </a:solidFill>
                <a:effectLst>
                  <a:outerShdw blurRad="38100" dist="38100" dir="2700000" algn="tl">
                    <a:srgbClr val="000000">
                      <a:alpha val="43137"/>
                    </a:srgbClr>
                  </a:outerShdw>
                </a:effectLst>
              </a:rPr>
              <a:t>	 	       10-20 </a:t>
            </a:r>
            <a:r>
              <a:rPr lang="tr-TR" sz="1800" dirty="0" err="1">
                <a:solidFill>
                  <a:schemeClr val="tx1"/>
                </a:solidFill>
                <a:effectLst>
                  <a:outerShdw blurRad="38100" dist="38100" dir="2700000" algn="tl">
                    <a:srgbClr val="000000">
                      <a:alpha val="43137"/>
                    </a:srgbClr>
                  </a:outerShdw>
                </a:effectLst>
              </a:rPr>
              <a:t>dk</a:t>
            </a:r>
            <a:r>
              <a:rPr lang="tr-TR" sz="1800" dirty="0">
                <a:solidFill>
                  <a:schemeClr val="tx1"/>
                </a:solidFill>
                <a:effectLst>
                  <a:outerShdw blurRad="38100" dist="38100" dir="2700000" algn="tl">
                    <a:srgbClr val="000000">
                      <a:alpha val="43137"/>
                    </a:srgbClr>
                  </a:outerShdw>
                </a:effectLst>
              </a:rPr>
              <a:t>	      1-3 </a:t>
            </a:r>
            <a:r>
              <a:rPr lang="tr-TR" sz="1800" dirty="0" smtClean="0">
                <a:solidFill>
                  <a:schemeClr val="tx1"/>
                </a:solidFill>
                <a:effectLst>
                  <a:outerShdw blurRad="38100" dist="38100" dir="2700000" algn="tl">
                    <a:srgbClr val="000000">
                      <a:alpha val="43137"/>
                    </a:srgbClr>
                  </a:outerShdw>
                </a:effectLst>
              </a:rPr>
              <a:t>s</a:t>
            </a:r>
            <a:r>
              <a:rPr lang="tr-TR" sz="1800" dirty="0">
                <a:solidFill>
                  <a:schemeClr val="tx1"/>
                </a:solidFill>
                <a:effectLst>
                  <a:outerShdw blurRad="38100" dist="38100" dir="2700000" algn="tl">
                    <a:srgbClr val="000000">
                      <a:alpha val="43137"/>
                    </a:srgbClr>
                  </a:outerShdw>
                </a:effectLst>
              </a:rPr>
              <a:t>	3-5 s	Berrak</a:t>
            </a:r>
          </a:p>
          <a:p>
            <a:pPr>
              <a:lnSpc>
                <a:spcPct val="100000"/>
              </a:lnSpc>
              <a:spcBef>
                <a:spcPct val="50000"/>
              </a:spcBef>
              <a:buClrTx/>
              <a:buSzTx/>
              <a:buFontTx/>
              <a:buNone/>
            </a:pPr>
            <a:r>
              <a:rPr lang="tr-TR" sz="1800" dirty="0">
                <a:solidFill>
                  <a:schemeClr val="tx1"/>
                </a:solidFill>
                <a:effectLst>
                  <a:outerShdw blurRad="38100" dist="38100" dir="2700000" algn="tl">
                    <a:srgbClr val="000000">
                      <a:alpha val="43137"/>
                    </a:srgbClr>
                  </a:outerShdw>
                </a:effectLst>
              </a:rPr>
              <a:t>	</a:t>
            </a:r>
            <a:r>
              <a:rPr lang="tr-TR" sz="1800" dirty="0" err="1">
                <a:solidFill>
                  <a:schemeClr val="tx1"/>
                </a:solidFill>
                <a:effectLst>
                  <a:outerShdw blurRad="38100" dist="38100" dir="2700000" algn="tl">
                    <a:srgbClr val="000000">
                      <a:alpha val="43137"/>
                    </a:srgbClr>
                  </a:outerShdw>
                </a:effectLst>
              </a:rPr>
              <a:t>Glulisine</a:t>
            </a:r>
            <a:r>
              <a:rPr lang="tr-TR" sz="1800" dirty="0">
                <a:solidFill>
                  <a:schemeClr val="tx1"/>
                </a:solidFill>
                <a:effectLst>
                  <a:outerShdw blurRad="38100" dist="38100" dir="2700000" algn="tl">
                    <a:srgbClr val="000000">
                      <a:alpha val="43137"/>
                    </a:srgbClr>
                  </a:outerShdw>
                </a:effectLst>
              </a:rPr>
              <a:t>	       </a:t>
            </a:r>
            <a:r>
              <a:rPr lang="tr-TR" sz="1800" dirty="0" smtClean="0">
                <a:solidFill>
                  <a:schemeClr val="tx1"/>
                </a:solidFill>
                <a:effectLst>
                  <a:outerShdw blurRad="38100" dist="38100" dir="2700000" algn="tl">
                    <a:srgbClr val="000000">
                      <a:alpha val="43137"/>
                    </a:srgbClr>
                  </a:outerShdw>
                </a:effectLst>
              </a:rPr>
              <a:t>             15 </a:t>
            </a:r>
            <a:r>
              <a:rPr lang="tr-TR" sz="1800" dirty="0" err="1">
                <a:solidFill>
                  <a:schemeClr val="tx1"/>
                </a:solidFill>
                <a:effectLst>
                  <a:outerShdw blurRad="38100" dist="38100" dir="2700000" algn="tl">
                    <a:srgbClr val="000000">
                      <a:alpha val="43137"/>
                    </a:srgbClr>
                  </a:outerShdw>
                </a:effectLst>
              </a:rPr>
              <a:t>dk</a:t>
            </a:r>
            <a:r>
              <a:rPr lang="tr-TR" sz="1800" dirty="0">
                <a:solidFill>
                  <a:schemeClr val="tx1"/>
                </a:solidFill>
                <a:effectLst>
                  <a:outerShdw blurRad="38100" dist="38100" dir="2700000" algn="tl">
                    <a:srgbClr val="000000">
                      <a:alpha val="43137"/>
                    </a:srgbClr>
                  </a:outerShdw>
                </a:effectLst>
              </a:rPr>
              <a:t>	    1-1.5 s	3-5 s	Berrak</a:t>
            </a:r>
          </a:p>
          <a:p>
            <a:pPr>
              <a:lnSpc>
                <a:spcPct val="100000"/>
              </a:lnSpc>
              <a:spcBef>
                <a:spcPct val="50000"/>
              </a:spcBef>
              <a:buClrTx/>
              <a:buSzTx/>
              <a:buFontTx/>
              <a:buNone/>
            </a:pPr>
            <a:r>
              <a:rPr lang="tr-TR" sz="1800" dirty="0">
                <a:solidFill>
                  <a:schemeClr val="tx1"/>
                </a:solidFill>
                <a:effectLst>
                  <a:outerShdw blurRad="38100" dist="38100" dir="2700000" algn="tl">
                    <a:srgbClr val="000000">
                      <a:alpha val="43137"/>
                    </a:srgbClr>
                  </a:outerShdw>
                </a:effectLst>
              </a:rPr>
              <a:t>								</a:t>
            </a:r>
          </a:p>
        </p:txBody>
      </p:sp>
      <p:sp>
        <p:nvSpPr>
          <p:cNvPr id="118787" name="Text Box 3"/>
          <p:cNvSpPr txBox="1">
            <a:spLocks noChangeArrowheads="1"/>
          </p:cNvSpPr>
          <p:nvPr/>
        </p:nvSpPr>
        <p:spPr bwMode="auto">
          <a:xfrm>
            <a:off x="468313" y="404813"/>
            <a:ext cx="7848600" cy="584775"/>
          </a:xfrm>
          <a:prstGeom prst="rect">
            <a:avLst/>
          </a:prstGeom>
          <a:noFill/>
          <a:ln w="9525">
            <a:noFill/>
            <a:miter lim="800000"/>
            <a:headEnd/>
            <a:tailEnd/>
          </a:ln>
          <a:effectLst/>
        </p:spPr>
        <p:txBody>
          <a:bodyPr>
            <a:spAutoFit/>
          </a:bodyPr>
          <a:lstStyle/>
          <a:p>
            <a:pPr algn="r">
              <a:lnSpc>
                <a:spcPct val="100000"/>
              </a:lnSpc>
              <a:spcBef>
                <a:spcPct val="50000"/>
              </a:spcBef>
              <a:buClrTx/>
              <a:buSzTx/>
              <a:buFontTx/>
              <a:buNone/>
            </a:pPr>
            <a:r>
              <a:rPr lang="tr-TR" sz="3200" dirty="0" err="1">
                <a:solidFill>
                  <a:srgbClr val="FFFF00"/>
                </a:solidFill>
                <a:cs typeface="Tahoma" pitchFamily="34" charset="0"/>
              </a:rPr>
              <a:t>İnsülinlerin</a:t>
            </a:r>
            <a:r>
              <a:rPr lang="tr-TR" sz="3200" b="0" dirty="0">
                <a:solidFill>
                  <a:srgbClr val="FFFF00"/>
                </a:solidFill>
                <a:cs typeface="Tahoma" pitchFamily="34" charset="0"/>
              </a:rPr>
              <a:t> </a:t>
            </a:r>
            <a:r>
              <a:rPr lang="tr-TR" sz="3200" dirty="0" smtClean="0">
                <a:solidFill>
                  <a:srgbClr val="FFFF00"/>
                </a:solidFill>
                <a:cs typeface="Tahoma" pitchFamily="34" charset="0"/>
              </a:rPr>
              <a:t>özellikleri (1)</a:t>
            </a:r>
            <a:endParaRPr lang="en-US" sz="3200" dirty="0">
              <a:solidFill>
                <a:srgbClr val="FFFF00"/>
              </a:solidFill>
              <a:cs typeface="Tahoma"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a:bodyPr>
          <a:lstStyle/>
          <a:p>
            <a:r>
              <a:rPr lang="tr-TR" sz="2400" b="1" dirty="0" err="1">
                <a:solidFill>
                  <a:srgbClr val="FFFF00"/>
                </a:solidFill>
                <a:effectLst>
                  <a:outerShdw blurRad="38100" dist="38100" dir="2700000" algn="tl">
                    <a:srgbClr val="000000">
                      <a:alpha val="43137"/>
                    </a:srgbClr>
                  </a:outerShdw>
                </a:effectLst>
                <a:latin typeface="Comic Sans MS" pitchFamily="66" charset="0"/>
              </a:rPr>
              <a:t>İnsülinlerin</a:t>
            </a:r>
            <a:r>
              <a:rPr lang="tr-TR" sz="2400" dirty="0">
                <a:solidFill>
                  <a:srgbClr val="FFFF00"/>
                </a:solidFill>
                <a:effectLst>
                  <a:outerShdw blurRad="38100" dist="38100" dir="2700000" algn="tl">
                    <a:srgbClr val="000000">
                      <a:alpha val="43137"/>
                    </a:srgbClr>
                  </a:outerShdw>
                </a:effectLst>
                <a:latin typeface="Comic Sans MS" pitchFamily="66" charset="0"/>
              </a:rPr>
              <a:t> </a:t>
            </a:r>
            <a:r>
              <a:rPr lang="tr-TR" sz="2400" b="1" dirty="0" smtClean="0">
                <a:solidFill>
                  <a:srgbClr val="FFFF00"/>
                </a:solidFill>
                <a:effectLst>
                  <a:outerShdw blurRad="38100" dist="38100" dir="2700000" algn="tl">
                    <a:srgbClr val="000000">
                      <a:alpha val="43137"/>
                    </a:srgbClr>
                  </a:outerShdw>
                </a:effectLst>
                <a:latin typeface="Comic Sans MS" pitchFamily="66" charset="0"/>
              </a:rPr>
              <a:t>özellikleri(2)</a:t>
            </a:r>
            <a:endParaRPr lang="tr-TR" sz="2400" b="1" dirty="0">
              <a:solidFill>
                <a:srgbClr val="FFFF00"/>
              </a:solidFill>
              <a:effectLst>
                <a:outerShdw blurRad="38100" dist="38100" dir="2700000" algn="tl">
                  <a:srgbClr val="000000">
                    <a:alpha val="43137"/>
                  </a:srgbClr>
                </a:outerShdw>
              </a:effectLst>
              <a:latin typeface="Comic Sans MS" pitchFamily="66" charset="0"/>
            </a:endParaRPr>
          </a:p>
        </p:txBody>
      </p:sp>
      <p:sp>
        <p:nvSpPr>
          <p:cNvPr id="193539" name="Rectangle 3"/>
          <p:cNvSpPr>
            <a:spLocks noGrp="1" noChangeArrowheads="1"/>
          </p:cNvSpPr>
          <p:nvPr>
            <p:ph idx="1"/>
          </p:nvPr>
        </p:nvSpPr>
        <p:spPr>
          <a:xfrm>
            <a:off x="611188" y="1557338"/>
            <a:ext cx="8713787" cy="4525962"/>
          </a:xfrm>
        </p:spPr>
        <p:txBody>
          <a:bodyPr>
            <a:normAutofit/>
          </a:bodyPr>
          <a:lstStyle/>
          <a:p>
            <a:pPr>
              <a:lnSpc>
                <a:spcPct val="90000"/>
              </a:lnSpc>
              <a:buFontTx/>
              <a:buNone/>
            </a:pPr>
            <a:r>
              <a:rPr lang="tr-TR" sz="1800" b="1" dirty="0">
                <a:effectLst>
                  <a:outerShdw blurRad="38100" dist="38100" dir="2700000" algn="tl">
                    <a:srgbClr val="000000">
                      <a:alpha val="43137"/>
                    </a:srgbClr>
                  </a:outerShdw>
                </a:effectLst>
                <a:latin typeface="Comic Sans MS" pitchFamily="66" charset="0"/>
              </a:rPr>
              <a:t>	  	     </a:t>
            </a:r>
            <a:r>
              <a:rPr lang="tr-TR" sz="1800" b="1" dirty="0">
                <a:solidFill>
                  <a:schemeClr val="folHlink"/>
                </a:solidFill>
                <a:effectLst>
                  <a:outerShdw blurRad="38100" dist="38100" dir="2700000" algn="tl">
                    <a:srgbClr val="000000">
                      <a:alpha val="43137"/>
                    </a:srgbClr>
                  </a:outerShdw>
                </a:effectLst>
                <a:latin typeface="Comic Sans MS" pitchFamily="66" charset="0"/>
              </a:rPr>
              <a:t>Etki başlama 	   Pik     Süre        Görünüş</a:t>
            </a:r>
          </a:p>
          <a:p>
            <a:pPr>
              <a:lnSpc>
                <a:spcPct val="90000"/>
              </a:lnSpc>
            </a:pPr>
            <a:endParaRPr lang="tr-TR" sz="1800" b="1" dirty="0">
              <a:solidFill>
                <a:srgbClr val="FFFF00"/>
              </a:solidFill>
              <a:effectLst>
                <a:outerShdw blurRad="38100" dist="38100" dir="2700000" algn="tl">
                  <a:srgbClr val="000000">
                    <a:alpha val="43137"/>
                  </a:srgbClr>
                </a:outerShdw>
              </a:effectLst>
              <a:latin typeface="Comic Sans MS" pitchFamily="66" charset="0"/>
            </a:endParaRPr>
          </a:p>
          <a:p>
            <a:pPr>
              <a:lnSpc>
                <a:spcPct val="90000"/>
              </a:lnSpc>
              <a:buFontTx/>
              <a:buNone/>
            </a:pPr>
            <a:r>
              <a:rPr lang="tr-TR" sz="1800" b="1" dirty="0">
                <a:solidFill>
                  <a:srgbClr val="FFFF00"/>
                </a:solidFill>
                <a:effectLst>
                  <a:outerShdw blurRad="38100" dist="38100" dir="2700000" algn="tl">
                    <a:srgbClr val="000000">
                      <a:alpha val="43137"/>
                    </a:srgbClr>
                  </a:outerShdw>
                </a:effectLst>
                <a:latin typeface="Comic Sans MS" pitchFamily="66" charset="0"/>
              </a:rPr>
              <a:t>Orta etkili insan </a:t>
            </a:r>
            <a:r>
              <a:rPr lang="tr-TR" sz="1800" b="1" dirty="0" err="1">
                <a:solidFill>
                  <a:srgbClr val="FFFF00"/>
                </a:solidFill>
                <a:effectLst>
                  <a:outerShdw blurRad="38100" dist="38100" dir="2700000" algn="tl">
                    <a:srgbClr val="000000">
                      <a:alpha val="43137"/>
                    </a:srgbClr>
                  </a:outerShdw>
                </a:effectLst>
                <a:latin typeface="Comic Sans MS" pitchFamily="66" charset="0"/>
              </a:rPr>
              <a:t>insülini</a:t>
            </a:r>
            <a:endParaRPr lang="tr-TR" sz="1800" b="1" dirty="0">
              <a:solidFill>
                <a:srgbClr val="FFFF00"/>
              </a:solidFill>
              <a:effectLst>
                <a:outerShdw blurRad="38100" dist="38100" dir="2700000" algn="tl">
                  <a:srgbClr val="000000">
                    <a:alpha val="43137"/>
                  </a:srgbClr>
                </a:outerShdw>
              </a:effectLst>
              <a:latin typeface="Comic Sans MS" pitchFamily="66" charset="0"/>
            </a:endParaRPr>
          </a:p>
          <a:p>
            <a:pPr>
              <a:lnSpc>
                <a:spcPct val="90000"/>
              </a:lnSpc>
              <a:buFontTx/>
              <a:buNone/>
            </a:pPr>
            <a:r>
              <a:rPr lang="tr-TR" sz="1800" b="1" dirty="0">
                <a:effectLst>
                  <a:outerShdw blurRad="38100" dist="38100" dir="2700000" algn="tl">
                    <a:srgbClr val="000000">
                      <a:alpha val="43137"/>
                    </a:srgbClr>
                  </a:outerShdw>
                </a:effectLst>
                <a:latin typeface="Comic Sans MS" pitchFamily="66" charset="0"/>
              </a:rPr>
              <a:t>	</a:t>
            </a:r>
            <a:r>
              <a:rPr lang="tr-TR" sz="1800" b="1" dirty="0" smtClean="0">
                <a:effectLst>
                  <a:outerShdw blurRad="38100" dist="38100" dir="2700000" algn="tl">
                    <a:srgbClr val="000000">
                      <a:alpha val="43137"/>
                    </a:srgbClr>
                  </a:outerShdw>
                </a:effectLst>
                <a:latin typeface="Comic Sans MS" pitchFamily="66" charset="0"/>
              </a:rPr>
              <a:t>  NPH         </a:t>
            </a:r>
            <a:r>
              <a:rPr lang="tr-TR" sz="1800" b="1" dirty="0">
                <a:effectLst>
                  <a:outerShdw blurRad="38100" dist="38100" dir="2700000" algn="tl">
                    <a:srgbClr val="000000">
                      <a:alpha val="43137"/>
                    </a:srgbClr>
                  </a:outerShdw>
                </a:effectLst>
                <a:latin typeface="Comic Sans MS" pitchFamily="66" charset="0"/>
              </a:rPr>
              <a:t>1-2 s	    6-10 s        12-16 s         Bulanık</a:t>
            </a:r>
          </a:p>
          <a:p>
            <a:pPr>
              <a:lnSpc>
                <a:spcPct val="90000"/>
              </a:lnSpc>
            </a:pPr>
            <a:endParaRPr lang="tr-TR" sz="1800" b="1" dirty="0">
              <a:effectLst>
                <a:outerShdw blurRad="38100" dist="38100" dir="2700000" algn="tl">
                  <a:srgbClr val="000000">
                    <a:alpha val="43137"/>
                  </a:srgbClr>
                </a:outerShdw>
              </a:effectLst>
              <a:latin typeface="Comic Sans MS" pitchFamily="66" charset="0"/>
            </a:endParaRPr>
          </a:p>
          <a:p>
            <a:pPr>
              <a:lnSpc>
                <a:spcPct val="90000"/>
              </a:lnSpc>
              <a:buFontTx/>
              <a:buNone/>
            </a:pPr>
            <a:r>
              <a:rPr lang="tr-TR" sz="1800" b="1" dirty="0">
                <a:solidFill>
                  <a:srgbClr val="FFFF00"/>
                </a:solidFill>
                <a:effectLst>
                  <a:outerShdw blurRad="38100" dist="38100" dir="2700000" algn="tl">
                    <a:srgbClr val="000000">
                      <a:alpha val="43137"/>
                    </a:srgbClr>
                  </a:outerShdw>
                </a:effectLst>
                <a:latin typeface="Comic Sans MS" pitchFamily="66" charset="0"/>
              </a:rPr>
              <a:t>Uzun etkili </a:t>
            </a:r>
            <a:r>
              <a:rPr lang="tr-TR" sz="1800" b="1" dirty="0" err="1">
                <a:solidFill>
                  <a:srgbClr val="FFFF00"/>
                </a:solidFill>
                <a:effectLst>
                  <a:outerShdw blurRad="38100" dist="38100" dir="2700000" algn="tl">
                    <a:srgbClr val="000000">
                      <a:alpha val="43137"/>
                    </a:srgbClr>
                  </a:outerShdw>
                </a:effectLst>
                <a:latin typeface="Comic Sans MS" pitchFamily="66" charset="0"/>
              </a:rPr>
              <a:t>analog</a:t>
            </a:r>
            <a:r>
              <a:rPr lang="tr-TR" sz="1800" b="1" dirty="0">
                <a:solidFill>
                  <a:srgbClr val="FFFF00"/>
                </a:solidFill>
                <a:effectLst>
                  <a:outerShdw blurRad="38100" dist="38100" dir="2700000" algn="tl">
                    <a:srgbClr val="000000">
                      <a:alpha val="43137"/>
                    </a:srgbClr>
                  </a:outerShdw>
                </a:effectLst>
                <a:latin typeface="Comic Sans MS" pitchFamily="66" charset="0"/>
              </a:rPr>
              <a:t> </a:t>
            </a:r>
            <a:r>
              <a:rPr lang="tr-TR" sz="1800" b="1" dirty="0" err="1">
                <a:solidFill>
                  <a:srgbClr val="FFFF00"/>
                </a:solidFill>
                <a:effectLst>
                  <a:outerShdw blurRad="38100" dist="38100" dir="2700000" algn="tl">
                    <a:srgbClr val="000000">
                      <a:alpha val="43137"/>
                    </a:srgbClr>
                  </a:outerShdw>
                </a:effectLst>
                <a:latin typeface="Comic Sans MS" pitchFamily="66" charset="0"/>
              </a:rPr>
              <a:t>insülinler</a:t>
            </a:r>
            <a:endParaRPr lang="tr-TR" sz="1800" b="1" dirty="0">
              <a:solidFill>
                <a:srgbClr val="FFFF00"/>
              </a:solidFill>
              <a:effectLst>
                <a:outerShdw blurRad="38100" dist="38100" dir="2700000" algn="tl">
                  <a:srgbClr val="000000">
                    <a:alpha val="43137"/>
                  </a:srgbClr>
                </a:outerShdw>
              </a:effectLst>
              <a:latin typeface="Comic Sans MS" pitchFamily="66" charset="0"/>
            </a:endParaRPr>
          </a:p>
          <a:p>
            <a:pPr>
              <a:lnSpc>
                <a:spcPct val="90000"/>
              </a:lnSpc>
              <a:buFontTx/>
              <a:buNone/>
            </a:pPr>
            <a:r>
              <a:rPr lang="tr-TR" sz="1800" b="1" dirty="0">
                <a:effectLst>
                  <a:outerShdw blurRad="38100" dist="38100" dir="2700000" algn="tl">
                    <a:srgbClr val="000000">
                      <a:alpha val="43137"/>
                    </a:srgbClr>
                  </a:outerShdw>
                </a:effectLst>
                <a:latin typeface="Comic Sans MS" pitchFamily="66" charset="0"/>
              </a:rPr>
              <a:t>	</a:t>
            </a:r>
            <a:r>
              <a:rPr lang="tr-TR" sz="1800" b="1" dirty="0" smtClean="0">
                <a:effectLst>
                  <a:outerShdw blurRad="38100" dist="38100" dir="2700000" algn="tl">
                    <a:srgbClr val="000000">
                      <a:alpha val="43137"/>
                    </a:srgbClr>
                  </a:outerShdw>
                </a:effectLst>
                <a:latin typeface="Comic Sans MS" pitchFamily="66" charset="0"/>
              </a:rPr>
              <a:t>  </a:t>
            </a:r>
          </a:p>
          <a:p>
            <a:pPr>
              <a:lnSpc>
                <a:spcPct val="90000"/>
              </a:lnSpc>
              <a:buFontTx/>
              <a:buNone/>
            </a:pPr>
            <a:r>
              <a:rPr lang="tr-TR" sz="1800" b="1" dirty="0" smtClean="0">
                <a:effectLst>
                  <a:outerShdw blurRad="38100" dist="38100" dir="2700000" algn="tl">
                    <a:srgbClr val="000000">
                      <a:alpha val="43137"/>
                    </a:srgbClr>
                  </a:outerShdw>
                </a:effectLst>
                <a:latin typeface="Comic Sans MS" pitchFamily="66" charset="0"/>
              </a:rPr>
              <a:t>    </a:t>
            </a:r>
            <a:r>
              <a:rPr lang="tr-TR" sz="1800" b="1" dirty="0" err="1" smtClean="0">
                <a:effectLst>
                  <a:outerShdw blurRad="38100" dist="38100" dir="2700000" algn="tl">
                    <a:srgbClr val="000000">
                      <a:alpha val="43137"/>
                    </a:srgbClr>
                  </a:outerShdw>
                </a:effectLst>
                <a:latin typeface="Comic Sans MS" pitchFamily="66" charset="0"/>
              </a:rPr>
              <a:t>Detemir</a:t>
            </a:r>
            <a:r>
              <a:rPr lang="tr-TR" sz="1800" b="1" dirty="0" smtClean="0">
                <a:effectLst>
                  <a:outerShdw blurRad="38100" dist="38100" dir="2700000" algn="tl">
                    <a:srgbClr val="000000">
                      <a:alpha val="43137"/>
                    </a:srgbClr>
                  </a:outerShdw>
                </a:effectLst>
                <a:latin typeface="Comic Sans MS" pitchFamily="66" charset="0"/>
              </a:rPr>
              <a:t>    </a:t>
            </a:r>
            <a:r>
              <a:rPr lang="tr-TR" sz="1800" b="1" dirty="0">
                <a:effectLst>
                  <a:outerShdw blurRad="38100" dist="38100" dir="2700000" algn="tl">
                    <a:srgbClr val="000000">
                      <a:alpha val="43137"/>
                    </a:srgbClr>
                  </a:outerShdw>
                </a:effectLst>
                <a:latin typeface="Comic Sans MS" pitchFamily="66" charset="0"/>
              </a:rPr>
              <a:t>0.8-2 s    </a:t>
            </a:r>
            <a:r>
              <a:rPr lang="tr-TR" sz="1800" b="1" dirty="0" smtClean="0">
                <a:effectLst>
                  <a:outerShdw blurRad="38100" dist="38100" dir="2700000" algn="tl">
                    <a:srgbClr val="000000">
                      <a:alpha val="43137"/>
                    </a:srgbClr>
                  </a:outerShdw>
                </a:effectLst>
                <a:latin typeface="Comic Sans MS" pitchFamily="66" charset="0"/>
              </a:rPr>
              <a:t>   6-8 </a:t>
            </a:r>
            <a:r>
              <a:rPr lang="tr-TR" sz="1800" b="1" dirty="0">
                <a:effectLst>
                  <a:outerShdw blurRad="38100" dist="38100" dir="2700000" algn="tl">
                    <a:srgbClr val="000000">
                      <a:alpha val="43137"/>
                    </a:srgbClr>
                  </a:outerShdw>
                </a:effectLst>
                <a:latin typeface="Comic Sans MS" pitchFamily="66" charset="0"/>
              </a:rPr>
              <a:t>s          </a:t>
            </a:r>
            <a:r>
              <a:rPr lang="tr-TR" sz="1800" b="1" dirty="0" smtClean="0">
                <a:effectLst>
                  <a:outerShdw blurRad="38100" dist="38100" dir="2700000" algn="tl">
                    <a:srgbClr val="000000">
                      <a:alpha val="43137"/>
                    </a:srgbClr>
                  </a:outerShdw>
                </a:effectLst>
                <a:latin typeface="Comic Sans MS" pitchFamily="66" charset="0"/>
              </a:rPr>
              <a:t> </a:t>
            </a:r>
            <a:r>
              <a:rPr lang="tr-TR" sz="1800" b="1" dirty="0">
                <a:effectLst>
                  <a:outerShdw blurRad="38100" dist="38100" dir="2700000" algn="tl">
                    <a:srgbClr val="000000">
                      <a:alpha val="43137"/>
                    </a:srgbClr>
                  </a:outerShdw>
                </a:effectLst>
                <a:latin typeface="Comic Sans MS" pitchFamily="66" charset="0"/>
                <a:sym typeface="Symbol" pitchFamily="18" charset="2"/>
              </a:rPr>
              <a:t></a:t>
            </a:r>
            <a:r>
              <a:rPr lang="tr-TR" sz="1800" b="1" dirty="0">
                <a:effectLst>
                  <a:outerShdw blurRad="38100" dist="38100" dir="2700000" algn="tl">
                    <a:srgbClr val="000000">
                      <a:alpha val="43137"/>
                    </a:srgbClr>
                  </a:outerShdw>
                </a:effectLst>
                <a:latin typeface="Comic Sans MS" pitchFamily="66" charset="0"/>
              </a:rPr>
              <a:t>24 s         Berrak</a:t>
            </a:r>
          </a:p>
          <a:p>
            <a:pPr>
              <a:lnSpc>
                <a:spcPct val="90000"/>
              </a:lnSpc>
              <a:buFontTx/>
              <a:buNone/>
            </a:pPr>
            <a:r>
              <a:rPr lang="tr-TR" sz="1800" b="1" dirty="0">
                <a:effectLst>
                  <a:outerShdw blurRad="38100" dist="38100" dir="2700000" algn="tl">
                    <a:srgbClr val="000000">
                      <a:alpha val="43137"/>
                    </a:srgbClr>
                  </a:outerShdw>
                </a:effectLst>
                <a:latin typeface="Comic Sans MS" pitchFamily="66" charset="0"/>
              </a:rPr>
              <a:t>    </a:t>
            </a:r>
            <a:endParaRPr lang="tr-TR" sz="1800" b="1" dirty="0" smtClean="0">
              <a:effectLst>
                <a:outerShdw blurRad="38100" dist="38100" dir="2700000" algn="tl">
                  <a:srgbClr val="000000">
                    <a:alpha val="43137"/>
                  </a:srgbClr>
                </a:outerShdw>
              </a:effectLst>
              <a:latin typeface="Comic Sans MS" pitchFamily="66" charset="0"/>
            </a:endParaRPr>
          </a:p>
          <a:p>
            <a:pPr>
              <a:lnSpc>
                <a:spcPct val="90000"/>
              </a:lnSpc>
              <a:buFontTx/>
              <a:buNone/>
            </a:pPr>
            <a:r>
              <a:rPr lang="tr-TR" sz="1800" b="1" dirty="0" smtClean="0">
                <a:effectLst>
                  <a:outerShdw blurRad="38100" dist="38100" dir="2700000" algn="tl">
                    <a:srgbClr val="000000">
                      <a:alpha val="43137"/>
                    </a:srgbClr>
                  </a:outerShdw>
                </a:effectLst>
                <a:latin typeface="Comic Sans MS" pitchFamily="66" charset="0"/>
              </a:rPr>
              <a:t>    </a:t>
            </a:r>
            <a:r>
              <a:rPr lang="tr-TR" sz="1800" b="1" dirty="0" err="1" smtClean="0">
                <a:effectLst>
                  <a:outerShdw blurRad="38100" dist="38100" dir="2700000" algn="tl">
                    <a:srgbClr val="000000">
                      <a:alpha val="43137"/>
                    </a:srgbClr>
                  </a:outerShdw>
                </a:effectLst>
                <a:latin typeface="Comic Sans MS" pitchFamily="66" charset="0"/>
              </a:rPr>
              <a:t>Glargine</a:t>
            </a:r>
            <a:r>
              <a:rPr lang="tr-TR" sz="1800" b="1" dirty="0" smtClean="0">
                <a:effectLst>
                  <a:outerShdw blurRad="38100" dist="38100" dir="2700000" algn="tl">
                    <a:srgbClr val="000000">
                      <a:alpha val="43137"/>
                    </a:srgbClr>
                  </a:outerShdw>
                </a:effectLst>
                <a:latin typeface="Comic Sans MS" pitchFamily="66" charset="0"/>
              </a:rPr>
              <a:t>     </a:t>
            </a:r>
            <a:r>
              <a:rPr lang="tr-TR" sz="1800" b="1" dirty="0">
                <a:effectLst>
                  <a:outerShdw blurRad="38100" dist="38100" dir="2700000" algn="tl">
                    <a:srgbClr val="000000">
                      <a:alpha val="43137"/>
                    </a:srgbClr>
                  </a:outerShdw>
                </a:effectLst>
                <a:latin typeface="Comic Sans MS" pitchFamily="66" charset="0"/>
              </a:rPr>
              <a:t>1.1 s	    2-20 s          </a:t>
            </a:r>
            <a:r>
              <a:rPr lang="tr-TR" sz="1800" b="1" dirty="0">
                <a:effectLst>
                  <a:outerShdw blurRad="38100" dist="38100" dir="2700000" algn="tl">
                    <a:srgbClr val="000000">
                      <a:alpha val="43137"/>
                    </a:srgbClr>
                  </a:outerShdw>
                </a:effectLst>
                <a:latin typeface="Comic Sans MS" pitchFamily="66" charset="0"/>
                <a:sym typeface="Symbol" pitchFamily="18" charset="2"/>
              </a:rPr>
              <a:t></a:t>
            </a:r>
            <a:r>
              <a:rPr lang="tr-TR" sz="1800" b="1" dirty="0">
                <a:effectLst>
                  <a:outerShdw blurRad="38100" dist="38100" dir="2700000" algn="tl">
                    <a:srgbClr val="000000">
                      <a:alpha val="43137"/>
                    </a:srgbClr>
                  </a:outerShdw>
                </a:effectLst>
                <a:latin typeface="Comic Sans MS" pitchFamily="66" charset="0"/>
              </a:rPr>
              <a:t>24 s         Berrak</a:t>
            </a:r>
          </a:p>
          <a:p>
            <a:pPr>
              <a:lnSpc>
                <a:spcPct val="90000"/>
              </a:lnSpc>
            </a:pPr>
            <a:endParaRPr lang="tr-TR" sz="1800" b="1" dirty="0">
              <a:effectLst>
                <a:outerShdw blurRad="38100" dist="38100" dir="2700000" algn="tl">
                  <a:srgbClr val="000000">
                    <a:alpha val="43137"/>
                  </a:srgbClr>
                </a:outerShdw>
              </a:effectLst>
              <a:latin typeface="Comic Sans MS" pitchFamily="66" charset="0"/>
            </a:endParaRPr>
          </a:p>
          <a:p>
            <a:pPr>
              <a:lnSpc>
                <a:spcPct val="90000"/>
              </a:lnSpc>
            </a:pPr>
            <a:r>
              <a:rPr lang="tr-TR" sz="1800" b="1" dirty="0">
                <a:effectLst>
                  <a:outerShdw blurRad="38100" dist="38100" dir="2700000" algn="tl">
                    <a:srgbClr val="000000">
                      <a:alpha val="43137"/>
                    </a:srgbClr>
                  </a:outerShdw>
                </a:effectLst>
                <a:latin typeface="Comic Sans MS" pitchFamily="66" charset="0"/>
              </a:rPr>
              <a:t>								</a:t>
            </a:r>
          </a:p>
          <a:p>
            <a:pPr>
              <a:lnSpc>
                <a:spcPct val="90000"/>
              </a:lnSpc>
            </a:pPr>
            <a:endParaRPr lang="tr-TR" sz="1800" dirty="0">
              <a:effectLst>
                <a:outerShdw blurRad="38100" dist="38100" dir="2700000" algn="tl">
                  <a:srgbClr val="000000">
                    <a:alpha val="43137"/>
                  </a:srgbClr>
                </a:outerShdw>
              </a:effectLst>
              <a:latin typeface="Comic Sans MS" pitchFamily="66"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41338" y="304800"/>
            <a:ext cx="8602662" cy="1143000"/>
          </a:xfrm>
        </p:spPr>
        <p:txBody>
          <a:bodyPr>
            <a:normAutofit/>
          </a:bodyPr>
          <a:lstStyle/>
          <a:p>
            <a:r>
              <a:rPr lang="tr-TR" sz="2800" dirty="0" smtClean="0">
                <a:solidFill>
                  <a:srgbClr val="FFFF00"/>
                </a:solidFill>
                <a:latin typeface="Comic Sans MS" pitchFamily="66" charset="0"/>
              </a:rPr>
              <a:t>Kısa </a:t>
            </a:r>
            <a:r>
              <a:rPr lang="tr-TR" sz="2800" dirty="0">
                <a:solidFill>
                  <a:srgbClr val="FFFF00"/>
                </a:solidFill>
                <a:latin typeface="Comic Sans MS" pitchFamily="66" charset="0"/>
              </a:rPr>
              <a:t>etkili </a:t>
            </a:r>
            <a:r>
              <a:rPr lang="tr-TR" sz="2800" dirty="0" err="1">
                <a:solidFill>
                  <a:srgbClr val="FFFF00"/>
                </a:solidFill>
                <a:latin typeface="Comic Sans MS" pitchFamily="66" charset="0"/>
              </a:rPr>
              <a:t>insülin</a:t>
            </a:r>
            <a:r>
              <a:rPr lang="tr-TR" sz="2800" dirty="0">
                <a:solidFill>
                  <a:srgbClr val="FFFF00"/>
                </a:solidFill>
                <a:latin typeface="Comic Sans MS" pitchFamily="66" charset="0"/>
              </a:rPr>
              <a:t> </a:t>
            </a:r>
            <a:r>
              <a:rPr lang="tr-TR" sz="2800" dirty="0" err="1">
                <a:solidFill>
                  <a:srgbClr val="FFFF00"/>
                </a:solidFill>
                <a:latin typeface="Comic Sans MS" pitchFamily="66" charset="0"/>
              </a:rPr>
              <a:t>analogları</a:t>
            </a:r>
            <a:endParaRPr lang="tr-TR" sz="2800" dirty="0">
              <a:solidFill>
                <a:srgbClr val="FFFF00"/>
              </a:solidFill>
              <a:latin typeface="Comic Sans MS" pitchFamily="66" charset="0"/>
            </a:endParaRPr>
          </a:p>
        </p:txBody>
      </p:sp>
      <p:sp>
        <p:nvSpPr>
          <p:cNvPr id="186371" name="Rectangle 3"/>
          <p:cNvSpPr>
            <a:spLocks noGrp="1" noChangeArrowheads="1"/>
          </p:cNvSpPr>
          <p:nvPr>
            <p:ph idx="1"/>
          </p:nvPr>
        </p:nvSpPr>
        <p:spPr>
          <a:xfrm>
            <a:off x="1258888" y="2133600"/>
            <a:ext cx="7105650" cy="4176713"/>
          </a:xfrm>
        </p:spPr>
        <p:txBody>
          <a:bodyPr/>
          <a:lstStyle/>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Hızlı emilim- yüksek zirve değer</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Kısa süreli etki</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SC-IM-IV uygulanabilme</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Yemek öncesi-hemen sonrası</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HbA1c düşürmede etkili</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rPr>
              <a:t>Erken </a:t>
            </a:r>
            <a:r>
              <a:rPr lang="tr-TR" sz="2000" dirty="0" err="1">
                <a:effectLst>
                  <a:outerShdw blurRad="38100" dist="38100" dir="2700000" algn="tl">
                    <a:srgbClr val="000000">
                      <a:alpha val="43137"/>
                    </a:srgbClr>
                  </a:outerShdw>
                </a:effectLst>
                <a:latin typeface="Comic Sans MS" pitchFamily="66" charset="0"/>
              </a:rPr>
              <a:t>postprandial</a:t>
            </a:r>
            <a:r>
              <a:rPr lang="tr-TR" sz="2000" dirty="0">
                <a:effectLst>
                  <a:outerShdw blurRad="38100" dist="38100" dir="2700000" algn="tl">
                    <a:srgbClr val="000000">
                      <a:alpha val="43137"/>
                    </a:srgbClr>
                  </a:outerShdw>
                </a:effectLst>
                <a:latin typeface="Comic Sans MS" pitchFamily="66" charset="0"/>
              </a:rPr>
              <a:t> </a:t>
            </a:r>
            <a:r>
              <a:rPr lang="tr-TR" sz="2000" dirty="0" err="1">
                <a:effectLst>
                  <a:outerShdw blurRad="38100" dist="38100" dir="2700000" algn="tl">
                    <a:srgbClr val="000000">
                      <a:alpha val="43137"/>
                    </a:srgbClr>
                  </a:outerShdw>
                </a:effectLst>
                <a:latin typeface="Comic Sans MS" pitchFamily="66" charset="0"/>
              </a:rPr>
              <a:t>hiperglisemi</a:t>
            </a:r>
            <a:r>
              <a:rPr lang="tr-TR" sz="2000" dirty="0">
                <a:effectLst>
                  <a:outerShdw blurRad="38100" dist="38100" dir="2700000" algn="tl">
                    <a:srgbClr val="000000">
                      <a:alpha val="43137"/>
                    </a:srgbClr>
                  </a:outerShdw>
                </a:effectLst>
                <a:latin typeface="Comic Sans MS" pitchFamily="66" charset="0"/>
              </a:rPr>
              <a:t> </a:t>
            </a:r>
            <a:r>
              <a:rPr lang="tr-TR" sz="2000" dirty="0">
                <a:effectLst>
                  <a:outerShdw blurRad="38100" dist="38100" dir="2700000" algn="tl">
                    <a:srgbClr val="000000">
                      <a:alpha val="43137"/>
                    </a:srgbClr>
                  </a:outerShdw>
                </a:effectLst>
                <a:latin typeface="Comic Sans MS" pitchFamily="66" charset="0"/>
                <a:sym typeface="Symbol" pitchFamily="18" charset="2"/>
              </a:rPr>
              <a:t></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sym typeface="Symbol" pitchFamily="18" charset="2"/>
              </a:rPr>
              <a:t>Geç </a:t>
            </a:r>
            <a:r>
              <a:rPr lang="tr-TR" sz="2000" dirty="0" err="1">
                <a:effectLst>
                  <a:outerShdw blurRad="38100" dist="38100" dir="2700000" algn="tl">
                    <a:srgbClr val="000000">
                      <a:alpha val="43137"/>
                    </a:srgbClr>
                  </a:outerShdw>
                </a:effectLst>
                <a:latin typeface="Comic Sans MS" pitchFamily="66" charset="0"/>
                <a:sym typeface="Symbol" pitchFamily="18" charset="2"/>
              </a:rPr>
              <a:t>postprandial</a:t>
            </a:r>
            <a:r>
              <a:rPr lang="tr-TR" sz="2000" dirty="0">
                <a:effectLst>
                  <a:outerShdw blurRad="38100" dist="38100" dir="2700000" algn="tl">
                    <a:srgbClr val="000000">
                      <a:alpha val="43137"/>
                    </a:srgbClr>
                  </a:outerShdw>
                </a:effectLst>
                <a:latin typeface="Comic Sans MS" pitchFamily="66" charset="0"/>
                <a:sym typeface="Symbol" pitchFamily="18" charset="2"/>
              </a:rPr>
              <a:t> hipoglisemi riski az</a:t>
            </a:r>
          </a:p>
          <a:p>
            <a:pPr>
              <a:lnSpc>
                <a:spcPct val="90000"/>
              </a:lnSpc>
              <a:buClr>
                <a:srgbClr val="FFFF00"/>
              </a:buClr>
              <a:buFont typeface="Wingdings" pitchFamily="2" charset="2"/>
              <a:buChar char="Ø"/>
            </a:pPr>
            <a:r>
              <a:rPr lang="tr-TR" sz="2000" dirty="0">
                <a:effectLst>
                  <a:outerShdw blurRad="38100" dist="38100" dir="2700000" algn="tl">
                    <a:srgbClr val="000000">
                      <a:alpha val="43137"/>
                    </a:srgbClr>
                  </a:outerShdw>
                </a:effectLst>
                <a:latin typeface="Comic Sans MS" pitchFamily="66" charset="0"/>
                <a:sym typeface="Symbol" pitchFamily="18" charset="2"/>
              </a:rPr>
              <a:t>Uygulamada esneklik</a:t>
            </a:r>
          </a:p>
        </p:txBody>
      </p:sp>
      <p:sp>
        <p:nvSpPr>
          <p:cNvPr id="186372" name="Text Box 4"/>
          <p:cNvSpPr txBox="1">
            <a:spLocks noChangeArrowheads="1"/>
          </p:cNvSpPr>
          <p:nvPr/>
        </p:nvSpPr>
        <p:spPr bwMode="auto">
          <a:xfrm>
            <a:off x="271463" y="6172200"/>
            <a:ext cx="1557337" cy="307777"/>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tr-TR" sz="1400" i="1">
                <a:solidFill>
                  <a:schemeClr val="tx1"/>
                </a:solidFill>
              </a:rPr>
              <a:t>N. Başkal</a:t>
            </a:r>
          </a:p>
        </p:txBody>
      </p:sp>
    </p:spTree>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358775" y="1892300"/>
            <a:ext cx="8424863" cy="3208338"/>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tr-TR" sz="1800">
                <a:solidFill>
                  <a:schemeClr val="tx1"/>
                </a:solidFill>
                <a:effectLst>
                  <a:outerShdw blurRad="38100" dist="38100" dir="2700000" algn="tl">
                    <a:srgbClr val="000000">
                      <a:alpha val="43137"/>
                    </a:srgbClr>
                  </a:outerShdw>
                </a:effectLst>
              </a:rPr>
              <a:t>			  </a:t>
            </a:r>
            <a:r>
              <a:rPr lang="tr-TR" sz="1800">
                <a:solidFill>
                  <a:schemeClr val="folHlink"/>
                </a:solidFill>
                <a:effectLst>
                  <a:outerShdw blurRad="38100" dist="38100" dir="2700000" algn="tl">
                    <a:srgbClr val="000000">
                      <a:alpha val="43137"/>
                    </a:srgbClr>
                  </a:outerShdw>
                </a:effectLst>
              </a:rPr>
              <a:t>Etki başlama 	   Pik </a:t>
            </a:r>
            <a:r>
              <a:rPr lang="tr-TR" sz="2000">
                <a:solidFill>
                  <a:schemeClr val="folHlink"/>
                </a:solidFill>
                <a:effectLst>
                  <a:outerShdw blurRad="38100" dist="38100" dir="2700000" algn="tl">
                    <a:srgbClr val="000000">
                      <a:alpha val="43137"/>
                    </a:srgbClr>
                  </a:outerShdw>
                </a:effectLst>
              </a:rPr>
              <a:t> </a:t>
            </a:r>
            <a:r>
              <a:rPr lang="tr-TR" sz="1800">
                <a:solidFill>
                  <a:schemeClr val="folHlink"/>
                </a:solidFill>
                <a:effectLst>
                  <a:outerShdw blurRad="38100" dist="38100" dir="2700000" algn="tl">
                    <a:srgbClr val="000000">
                      <a:alpha val="43137"/>
                    </a:srgbClr>
                  </a:outerShdw>
                </a:effectLst>
              </a:rPr>
              <a:t>	         Süre </a:t>
            </a:r>
            <a:r>
              <a:rPr lang="tr-TR" sz="2000">
                <a:solidFill>
                  <a:schemeClr val="folHlink"/>
                </a:solidFill>
                <a:effectLst>
                  <a:outerShdw blurRad="38100" dist="38100" dir="2700000" algn="tl">
                    <a:srgbClr val="000000">
                      <a:alpha val="43137"/>
                    </a:srgbClr>
                  </a:outerShdw>
                </a:effectLst>
              </a:rPr>
              <a:t>       </a:t>
            </a:r>
            <a:r>
              <a:rPr lang="tr-TR" sz="1800">
                <a:solidFill>
                  <a:schemeClr val="folHlink"/>
                </a:solidFill>
                <a:effectLst>
                  <a:outerShdw blurRad="38100" dist="38100" dir="2700000" algn="tl">
                    <a:srgbClr val="000000">
                      <a:alpha val="43137"/>
                    </a:srgbClr>
                  </a:outerShdw>
                </a:effectLst>
              </a:rPr>
              <a:t>Görünüş</a:t>
            </a:r>
            <a:endParaRPr lang="tr-TR" sz="1600">
              <a:solidFill>
                <a:schemeClr val="folHlink"/>
              </a:solidFill>
              <a:effectLst>
                <a:outerShdw blurRad="38100" dist="38100" dir="2700000" algn="tl">
                  <a:srgbClr val="000000">
                    <a:alpha val="43137"/>
                  </a:srgbClr>
                </a:outerShdw>
              </a:effectLst>
            </a:endParaRPr>
          </a:p>
          <a:p>
            <a:pPr>
              <a:lnSpc>
                <a:spcPct val="100000"/>
              </a:lnSpc>
              <a:spcBef>
                <a:spcPct val="50000"/>
              </a:spcBef>
              <a:buClrTx/>
              <a:buSzTx/>
              <a:buFontTx/>
              <a:buNone/>
            </a:pPr>
            <a:endParaRPr lang="tr-TR" sz="1600">
              <a:solidFill>
                <a:srgbClr val="CC0066"/>
              </a:solidFill>
              <a:effectLst>
                <a:outerShdw blurRad="38100" dist="38100" dir="2700000" algn="tl">
                  <a:srgbClr val="000000">
                    <a:alpha val="43137"/>
                  </a:srgbClr>
                </a:outerShdw>
              </a:effectLst>
            </a:endParaRPr>
          </a:p>
          <a:p>
            <a:pPr>
              <a:lnSpc>
                <a:spcPct val="100000"/>
              </a:lnSpc>
              <a:spcBef>
                <a:spcPct val="0"/>
              </a:spcBef>
              <a:buClrTx/>
              <a:buSzTx/>
              <a:buFontTx/>
              <a:buNone/>
            </a:pPr>
            <a:r>
              <a:rPr lang="tr-TR" sz="1600">
                <a:solidFill>
                  <a:srgbClr val="00FFCC"/>
                </a:solidFill>
                <a:effectLst>
                  <a:outerShdw blurRad="38100" dist="38100" dir="2700000" algn="tl">
                    <a:srgbClr val="000000">
                      <a:alpha val="43137"/>
                    </a:srgbClr>
                  </a:outerShdw>
                </a:effectLst>
              </a:rPr>
              <a:t>Premix insan insülinleri</a:t>
            </a:r>
          </a:p>
          <a:p>
            <a:pPr>
              <a:lnSpc>
                <a:spcPct val="100000"/>
              </a:lnSpc>
              <a:spcBef>
                <a:spcPct val="0"/>
              </a:spcBef>
              <a:buClrTx/>
              <a:buSzTx/>
              <a:buFontTx/>
              <a:buNone/>
            </a:pPr>
            <a:r>
              <a:rPr lang="tr-TR" sz="1600">
                <a:solidFill>
                  <a:schemeClr val="tx1"/>
                </a:solidFill>
                <a:effectLst>
                  <a:outerShdw blurRad="38100" dist="38100" dir="2700000" algn="tl">
                    <a:srgbClr val="000000">
                      <a:alpha val="43137"/>
                    </a:srgbClr>
                  </a:outerShdw>
                </a:effectLst>
              </a:rPr>
              <a:t>%70 NPH </a:t>
            </a:r>
            <a:r>
              <a:rPr lang="en-US" sz="1600">
                <a:solidFill>
                  <a:schemeClr val="tx1"/>
                </a:solidFill>
                <a:effectLst>
                  <a:outerShdw blurRad="38100" dist="38100" dir="2700000" algn="tl">
                    <a:srgbClr val="000000">
                      <a:alpha val="43137"/>
                    </a:srgbClr>
                  </a:outerShdw>
                </a:effectLst>
              </a:rPr>
              <a:t>+</a:t>
            </a:r>
            <a:r>
              <a:rPr lang="tr-TR" sz="1600">
                <a:solidFill>
                  <a:schemeClr val="tx1"/>
                </a:solidFill>
                <a:effectLst>
                  <a:outerShdw blurRad="38100" dist="38100" dir="2700000" algn="tl">
                    <a:srgbClr val="000000">
                      <a:alpha val="43137"/>
                    </a:srgbClr>
                  </a:outerShdw>
                </a:effectLst>
              </a:rPr>
              <a:t>%30 regüler		30 dk	  1.5-12 s	         </a:t>
            </a:r>
            <a:r>
              <a:rPr lang="tr-TR" sz="1600">
                <a:solidFill>
                  <a:schemeClr val="tx1"/>
                </a:solidFill>
                <a:effectLst>
                  <a:outerShdw blurRad="38100" dist="38100" dir="2700000" algn="tl">
                    <a:srgbClr val="000000">
                      <a:alpha val="43137"/>
                    </a:srgbClr>
                  </a:outerShdw>
                </a:effectLst>
                <a:sym typeface="Symbol" pitchFamily="18" charset="2"/>
              </a:rPr>
              <a:t>12-16 s </a:t>
            </a:r>
            <a:r>
              <a:rPr lang="tr-TR" sz="1600">
                <a:solidFill>
                  <a:schemeClr val="tx1"/>
                </a:solidFill>
                <a:effectLst>
                  <a:outerShdw blurRad="38100" dist="38100" dir="2700000" algn="tl">
                    <a:srgbClr val="000000">
                      <a:alpha val="43137"/>
                    </a:srgbClr>
                  </a:outerShdw>
                </a:effectLst>
              </a:rPr>
              <a:t>	Bulanık</a:t>
            </a:r>
          </a:p>
          <a:p>
            <a:pPr>
              <a:lnSpc>
                <a:spcPct val="100000"/>
              </a:lnSpc>
              <a:spcBef>
                <a:spcPct val="0"/>
              </a:spcBef>
              <a:buClrTx/>
              <a:buSzTx/>
              <a:buFontTx/>
              <a:buNone/>
            </a:pPr>
            <a:endParaRPr lang="tr-TR" sz="1600">
              <a:solidFill>
                <a:srgbClr val="CC0066"/>
              </a:solidFill>
              <a:effectLst>
                <a:outerShdw blurRad="38100" dist="38100" dir="2700000" algn="tl">
                  <a:srgbClr val="000000">
                    <a:alpha val="43137"/>
                  </a:srgbClr>
                </a:outerShdw>
              </a:effectLst>
            </a:endParaRPr>
          </a:p>
          <a:p>
            <a:pPr>
              <a:lnSpc>
                <a:spcPct val="100000"/>
              </a:lnSpc>
              <a:spcBef>
                <a:spcPct val="50000"/>
              </a:spcBef>
              <a:buClrTx/>
              <a:buSzTx/>
              <a:buFontTx/>
              <a:buNone/>
            </a:pPr>
            <a:r>
              <a:rPr lang="tr-TR" sz="1600">
                <a:solidFill>
                  <a:srgbClr val="00FFCC"/>
                </a:solidFill>
                <a:effectLst>
                  <a:outerShdw blurRad="38100" dist="38100" dir="2700000" algn="tl">
                    <a:srgbClr val="000000">
                      <a:alpha val="43137"/>
                    </a:srgbClr>
                  </a:outerShdw>
                </a:effectLst>
              </a:rPr>
              <a:t>Premix analog insülinler</a:t>
            </a:r>
          </a:p>
          <a:p>
            <a:pPr>
              <a:lnSpc>
                <a:spcPct val="100000"/>
              </a:lnSpc>
              <a:spcBef>
                <a:spcPct val="50000"/>
              </a:spcBef>
              <a:buClrTx/>
              <a:buSzTx/>
              <a:buFontTx/>
              <a:buNone/>
            </a:pPr>
            <a:r>
              <a:rPr lang="tr-TR" sz="1600">
                <a:solidFill>
                  <a:schemeClr val="tx1"/>
                </a:solidFill>
                <a:effectLst>
                  <a:outerShdw blurRad="38100" dist="38100" dir="2700000" algn="tl">
                    <a:srgbClr val="000000">
                      <a:alpha val="43137"/>
                    </a:srgbClr>
                  </a:outerShdw>
                </a:effectLst>
              </a:rPr>
              <a:t>%25 lispro </a:t>
            </a:r>
            <a:r>
              <a:rPr lang="en-US" sz="1600">
                <a:solidFill>
                  <a:schemeClr val="tx1"/>
                </a:solidFill>
                <a:effectLst>
                  <a:outerShdw blurRad="38100" dist="38100" dir="2700000" algn="tl">
                    <a:srgbClr val="000000">
                      <a:alpha val="43137"/>
                    </a:srgbClr>
                  </a:outerShdw>
                </a:effectLst>
              </a:rPr>
              <a:t>+</a:t>
            </a:r>
            <a:r>
              <a:rPr lang="tr-TR" sz="1600">
                <a:solidFill>
                  <a:schemeClr val="tx1"/>
                </a:solidFill>
                <a:effectLst>
                  <a:outerShdw blurRad="38100" dist="38100" dir="2700000" algn="tl">
                    <a:srgbClr val="000000">
                      <a:alpha val="43137"/>
                    </a:srgbClr>
                  </a:outerShdw>
                </a:effectLst>
              </a:rPr>
              <a:t> %75 protamin lispro       15-30 dk	     </a:t>
            </a:r>
            <a:r>
              <a:rPr lang="tr-TR" sz="1600">
                <a:solidFill>
                  <a:schemeClr val="tx1"/>
                </a:solidFill>
                <a:effectLst>
                  <a:outerShdw blurRad="38100" dist="38100" dir="2700000" algn="tl">
                    <a:srgbClr val="000000">
                      <a:alpha val="43137"/>
                    </a:srgbClr>
                  </a:outerShdw>
                </a:effectLst>
                <a:sym typeface="Symbol" pitchFamily="18" charset="2"/>
              </a:rPr>
              <a:t>2 s              &gt;22 s          Bulanık</a:t>
            </a:r>
          </a:p>
          <a:p>
            <a:pPr>
              <a:lnSpc>
                <a:spcPct val="100000"/>
              </a:lnSpc>
              <a:spcBef>
                <a:spcPct val="50000"/>
              </a:spcBef>
              <a:buClrTx/>
              <a:buSzTx/>
              <a:buFontTx/>
              <a:buNone/>
            </a:pPr>
            <a:r>
              <a:rPr lang="tr-TR" sz="1600">
                <a:solidFill>
                  <a:schemeClr val="tx1"/>
                </a:solidFill>
                <a:effectLst>
                  <a:outerShdw blurRad="38100" dist="38100" dir="2700000" algn="tl">
                    <a:srgbClr val="000000">
                      <a:alpha val="43137"/>
                    </a:srgbClr>
                  </a:outerShdw>
                </a:effectLst>
              </a:rPr>
              <a:t>%50 lispro </a:t>
            </a:r>
            <a:r>
              <a:rPr lang="en-US" sz="1600">
                <a:solidFill>
                  <a:schemeClr val="tx1"/>
                </a:solidFill>
                <a:effectLst>
                  <a:outerShdw blurRad="38100" dist="38100" dir="2700000" algn="tl">
                    <a:srgbClr val="000000">
                      <a:alpha val="43137"/>
                    </a:srgbClr>
                  </a:outerShdw>
                </a:effectLst>
              </a:rPr>
              <a:t>+</a:t>
            </a:r>
            <a:r>
              <a:rPr lang="tr-TR" sz="1600">
                <a:solidFill>
                  <a:schemeClr val="tx1"/>
                </a:solidFill>
                <a:effectLst>
                  <a:outerShdw blurRad="38100" dist="38100" dir="2700000" algn="tl">
                    <a:srgbClr val="000000">
                      <a:alpha val="43137"/>
                    </a:srgbClr>
                  </a:outerShdw>
                </a:effectLst>
              </a:rPr>
              <a:t> %50 protamin lispro       15-30 dk	    2-5.5</a:t>
            </a:r>
            <a:r>
              <a:rPr lang="tr-TR" sz="1600">
                <a:solidFill>
                  <a:schemeClr val="tx1"/>
                </a:solidFill>
                <a:effectLst>
                  <a:outerShdw blurRad="38100" dist="38100" dir="2700000" algn="tl">
                    <a:srgbClr val="000000">
                      <a:alpha val="43137"/>
                    </a:srgbClr>
                  </a:outerShdw>
                </a:effectLst>
                <a:sym typeface="Symbol" pitchFamily="18" charset="2"/>
              </a:rPr>
              <a:t>s           </a:t>
            </a:r>
            <a:r>
              <a:rPr lang="tr-TR" sz="1600">
                <a:solidFill>
                  <a:schemeClr val="tx1"/>
                </a:solidFill>
                <a:effectLst>
                  <a:outerShdw blurRad="38100" dist="38100" dir="2700000" algn="tl">
                    <a:srgbClr val="000000">
                      <a:alpha val="43137"/>
                    </a:srgbClr>
                  </a:outerShdw>
                </a:effectLst>
              </a:rPr>
              <a:t>24</a:t>
            </a:r>
            <a:r>
              <a:rPr lang="tr-TR" sz="1600">
                <a:solidFill>
                  <a:schemeClr val="tx1"/>
                </a:solidFill>
                <a:effectLst>
                  <a:outerShdw blurRad="38100" dist="38100" dir="2700000" algn="tl">
                    <a:srgbClr val="000000">
                      <a:alpha val="43137"/>
                    </a:srgbClr>
                  </a:outerShdw>
                </a:effectLst>
                <a:sym typeface="Symbol" pitchFamily="18" charset="2"/>
              </a:rPr>
              <a:t> s           Bulanık</a:t>
            </a:r>
          </a:p>
          <a:p>
            <a:pPr>
              <a:lnSpc>
                <a:spcPct val="100000"/>
              </a:lnSpc>
              <a:spcBef>
                <a:spcPct val="50000"/>
              </a:spcBef>
              <a:buClrTx/>
              <a:buSzTx/>
              <a:buFontTx/>
              <a:buNone/>
            </a:pPr>
            <a:r>
              <a:rPr lang="tr-TR" sz="1600">
                <a:solidFill>
                  <a:schemeClr val="tx1"/>
                </a:solidFill>
                <a:effectLst>
                  <a:outerShdw blurRad="38100" dist="38100" dir="2700000" algn="tl">
                    <a:srgbClr val="000000">
                      <a:alpha val="43137"/>
                    </a:srgbClr>
                  </a:outerShdw>
                </a:effectLst>
                <a:sym typeface="Symbol" pitchFamily="18" charset="2"/>
              </a:rPr>
              <a:t>%30 aspart+ %70 protamin aspart        10-20 dk      1-4 s</a:t>
            </a:r>
            <a:r>
              <a:rPr lang="tr-TR" sz="1600">
                <a:solidFill>
                  <a:schemeClr val="tx1"/>
                </a:solidFill>
                <a:effectLst>
                  <a:outerShdw blurRad="38100" dist="38100" dir="2700000" algn="tl">
                    <a:srgbClr val="000000">
                      <a:alpha val="43137"/>
                    </a:srgbClr>
                  </a:outerShdw>
                </a:effectLst>
              </a:rPr>
              <a:t>	         </a:t>
            </a:r>
            <a:r>
              <a:rPr lang="tr-TR" sz="1600">
                <a:solidFill>
                  <a:schemeClr val="tx1"/>
                </a:solidFill>
                <a:effectLst>
                  <a:outerShdw blurRad="38100" dist="38100" dir="2700000" algn="tl">
                    <a:srgbClr val="000000">
                      <a:alpha val="43137"/>
                    </a:srgbClr>
                  </a:outerShdw>
                </a:effectLst>
                <a:cs typeface="Tahoma" pitchFamily="34" charset="0"/>
                <a:sym typeface="Symbol" pitchFamily="18" charset="2"/>
              </a:rPr>
              <a:t></a:t>
            </a:r>
            <a:r>
              <a:rPr lang="tr-TR" sz="1600">
                <a:solidFill>
                  <a:schemeClr val="tx1"/>
                </a:solidFill>
                <a:effectLst>
                  <a:outerShdw blurRad="38100" dist="38100" dir="2700000" algn="tl">
                    <a:srgbClr val="000000">
                      <a:alpha val="43137"/>
                    </a:srgbClr>
                  </a:outerShdw>
                </a:effectLst>
                <a:cs typeface="Tahoma" pitchFamily="34" charset="0"/>
              </a:rPr>
              <a:t>24</a:t>
            </a:r>
            <a:r>
              <a:rPr lang="tr-TR" sz="1600">
                <a:solidFill>
                  <a:schemeClr val="tx1"/>
                </a:solidFill>
                <a:effectLst>
                  <a:outerShdw blurRad="38100" dist="38100" dir="2700000" algn="tl">
                    <a:srgbClr val="000000">
                      <a:alpha val="43137"/>
                    </a:srgbClr>
                  </a:outerShdw>
                </a:effectLst>
                <a:cs typeface="Tahoma" pitchFamily="34" charset="0"/>
                <a:sym typeface="Symbol" pitchFamily="18" charset="2"/>
              </a:rPr>
              <a:t> s</a:t>
            </a:r>
            <a:r>
              <a:rPr lang="tr-TR" sz="1600">
                <a:solidFill>
                  <a:schemeClr val="tx1"/>
                </a:solidFill>
                <a:effectLst>
                  <a:outerShdw blurRad="38100" dist="38100" dir="2700000" algn="tl">
                    <a:srgbClr val="000000">
                      <a:alpha val="43137"/>
                    </a:srgbClr>
                  </a:outerShdw>
                </a:effectLst>
              </a:rPr>
              <a:t>           Bulanık		</a:t>
            </a:r>
          </a:p>
        </p:txBody>
      </p:sp>
      <p:sp>
        <p:nvSpPr>
          <p:cNvPr id="122883" name="Text Box 3"/>
          <p:cNvSpPr txBox="1">
            <a:spLocks noChangeArrowheads="1"/>
          </p:cNvSpPr>
          <p:nvPr/>
        </p:nvSpPr>
        <p:spPr bwMode="auto">
          <a:xfrm>
            <a:off x="1834331" y="529516"/>
            <a:ext cx="6842125" cy="523220"/>
          </a:xfrm>
          <a:prstGeom prst="rect">
            <a:avLst/>
          </a:prstGeom>
          <a:noFill/>
          <a:ln w="9525">
            <a:noFill/>
            <a:miter lim="800000"/>
            <a:headEnd/>
            <a:tailEnd/>
          </a:ln>
          <a:effectLst/>
        </p:spPr>
        <p:txBody>
          <a:bodyPr>
            <a:spAutoFit/>
          </a:bodyPr>
          <a:lstStyle/>
          <a:p>
            <a:pPr algn="ctr">
              <a:lnSpc>
                <a:spcPct val="100000"/>
              </a:lnSpc>
              <a:spcBef>
                <a:spcPct val="50000"/>
              </a:spcBef>
              <a:buClrTx/>
              <a:buSzTx/>
              <a:buFontTx/>
              <a:buNone/>
            </a:pPr>
            <a:r>
              <a:rPr lang="tr-TR" sz="2800" dirty="0" smtClean="0">
                <a:solidFill>
                  <a:srgbClr val="FFFF00"/>
                </a:solidFill>
                <a:effectLst>
                  <a:outerShdw blurRad="38100" dist="38100" dir="2700000" algn="tl">
                    <a:srgbClr val="000000">
                      <a:alpha val="43137"/>
                    </a:srgbClr>
                  </a:outerShdw>
                </a:effectLst>
              </a:rPr>
              <a:t>                            </a:t>
            </a:r>
            <a:r>
              <a:rPr lang="tr-TR" sz="2800" dirty="0" err="1" smtClean="0">
                <a:solidFill>
                  <a:srgbClr val="FFFF00"/>
                </a:solidFill>
                <a:effectLst>
                  <a:outerShdw blurRad="38100" dist="38100" dir="2700000" algn="tl">
                    <a:srgbClr val="000000">
                      <a:alpha val="43137"/>
                    </a:srgbClr>
                  </a:outerShdw>
                </a:effectLst>
              </a:rPr>
              <a:t>İnsülinlerin</a:t>
            </a:r>
            <a:r>
              <a:rPr lang="tr-TR" sz="2800" dirty="0" smtClean="0">
                <a:solidFill>
                  <a:srgbClr val="FFFF00"/>
                </a:solidFill>
                <a:effectLst>
                  <a:outerShdw blurRad="38100" dist="38100" dir="2700000" algn="tl">
                    <a:srgbClr val="000000">
                      <a:alpha val="43137"/>
                    </a:srgbClr>
                  </a:outerShdw>
                </a:effectLst>
              </a:rPr>
              <a:t> </a:t>
            </a:r>
            <a:r>
              <a:rPr lang="tr-TR" sz="2800" dirty="0">
                <a:solidFill>
                  <a:srgbClr val="FFFF00"/>
                </a:solidFill>
                <a:effectLst>
                  <a:outerShdw blurRad="38100" dist="38100" dir="2700000" algn="tl">
                    <a:srgbClr val="000000">
                      <a:alpha val="43137"/>
                    </a:srgbClr>
                  </a:outerShdw>
                </a:effectLst>
              </a:rPr>
              <a:t>özellikleri</a:t>
            </a:r>
            <a:endParaRPr lang="en-US" sz="2800" dirty="0">
              <a:solidFill>
                <a:srgbClr val="FFFF00"/>
              </a:solidFill>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tara0041"/>
          <p:cNvPicPr>
            <a:picLocks noChangeAspect="1" noChangeArrowheads="1"/>
          </p:cNvPicPr>
          <p:nvPr/>
        </p:nvPicPr>
        <p:blipFill>
          <a:blip r:embed="rId2" cstate="print"/>
          <a:srcRect b="4861"/>
          <a:stretch>
            <a:fillRect/>
          </a:stretch>
        </p:blipFill>
        <p:spPr bwMode="auto">
          <a:xfrm>
            <a:off x="2049463" y="549275"/>
            <a:ext cx="5043487" cy="6092825"/>
          </a:xfrm>
          <a:prstGeom prst="rect">
            <a:avLst/>
          </a:prstGeom>
          <a:noFill/>
        </p:spPr>
      </p:pic>
      <p:sp>
        <p:nvSpPr>
          <p:cNvPr id="180227" name="Text Box 3"/>
          <p:cNvSpPr txBox="1">
            <a:spLocks noChangeArrowheads="1"/>
          </p:cNvSpPr>
          <p:nvPr/>
        </p:nvSpPr>
        <p:spPr bwMode="auto">
          <a:xfrm>
            <a:off x="2413000" y="188913"/>
            <a:ext cx="4464050" cy="366712"/>
          </a:xfrm>
          <a:prstGeom prst="rect">
            <a:avLst/>
          </a:prstGeom>
          <a:noFill/>
          <a:ln w="12700">
            <a:noFill/>
            <a:miter lim="800000"/>
            <a:headEnd type="none" w="sm" len="sm"/>
            <a:tailEnd type="none" w="sm" len="sm"/>
          </a:ln>
          <a:effectLst/>
        </p:spPr>
        <p:txBody>
          <a:bodyPr>
            <a:spAutoFit/>
          </a:bodyPr>
          <a:lstStyle/>
          <a:p>
            <a:pPr algn="ctr" eaLnBrk="0" hangingPunct="0">
              <a:lnSpc>
                <a:spcPct val="100000"/>
              </a:lnSpc>
              <a:spcBef>
                <a:spcPct val="50000"/>
              </a:spcBef>
              <a:buClrTx/>
              <a:buSzTx/>
              <a:buFontTx/>
              <a:buNone/>
            </a:pPr>
            <a:r>
              <a:rPr lang="tr-TR" sz="1800">
                <a:solidFill>
                  <a:srgbClr val="FFFF00"/>
                </a:solidFill>
                <a:cs typeface="Tahoma" pitchFamily="34" charset="0"/>
              </a:rPr>
              <a:t>İki  doz insülin uygulama yöntemleri</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tr-TR" sz="3600" b="1" smtClean="0">
                <a:solidFill>
                  <a:srgbClr val="FFFF00"/>
                </a:solidFill>
                <a:effectLst>
                  <a:outerShdw blurRad="38100" dist="38100" dir="2700000" algn="tl" rotWithShape="0">
                    <a:srgbClr val="000000">
                      <a:alpha val="43137"/>
                    </a:srgbClr>
                  </a:outerShdw>
                </a:effectLst>
                <a:latin typeface="Comic Sans MS" pitchFamily="66" charset="0"/>
              </a:rPr>
              <a:t>Diabetes Mellitus Tedavisi</a:t>
            </a:r>
          </a:p>
        </p:txBody>
      </p:sp>
      <p:sp>
        <p:nvSpPr>
          <p:cNvPr id="30723" name="Rectangle 3"/>
          <p:cNvSpPr>
            <a:spLocks noGrp="1" noChangeArrowheads="1"/>
          </p:cNvSpPr>
          <p:nvPr>
            <p:ph idx="1"/>
          </p:nvPr>
        </p:nvSpPr>
        <p:spPr>
          <a:xfrm>
            <a:off x="1763713" y="2149748"/>
            <a:ext cx="5400675" cy="4519612"/>
          </a:xfrm>
        </p:spPr>
        <p:txBody>
          <a:bodyPr>
            <a:normAutofit/>
          </a:bodyPr>
          <a:lstStyle/>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rPr>
              <a:t>Eğitim, Sigaranın bıraktırılması </a:t>
            </a:r>
          </a:p>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rPr>
              <a:t>Tıbbi Beslenme(diyet)</a:t>
            </a:r>
          </a:p>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rPr>
              <a:t>Egzersiz</a:t>
            </a:r>
          </a:p>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rPr>
              <a:t>İlaçlar</a:t>
            </a:r>
          </a:p>
          <a:p>
            <a:pPr eaLnBrk="1" hangingPunct="1">
              <a:lnSpc>
                <a:spcPct val="80000"/>
              </a:lnSpc>
              <a:buClr>
                <a:srgbClr val="FFFF00"/>
              </a:buClr>
              <a:buSzTx/>
              <a:buNone/>
              <a:defRPr/>
            </a:pPr>
            <a:r>
              <a:rPr lang="tr-TR" sz="2400" dirty="0" smtClean="0">
                <a:effectLst>
                  <a:outerShdw blurRad="38100" dist="38100" dir="2700000" algn="tl">
                    <a:srgbClr val="000000">
                      <a:alpha val="43137"/>
                    </a:srgbClr>
                  </a:outerShdw>
                </a:effectLst>
                <a:latin typeface="Comic Sans MS" pitchFamily="66" charset="0"/>
              </a:rPr>
              <a:t>            -Oral ajanlar</a:t>
            </a:r>
          </a:p>
          <a:p>
            <a:pPr eaLnBrk="1" hangingPunct="1">
              <a:lnSpc>
                <a:spcPct val="80000"/>
              </a:lnSpc>
              <a:buClr>
                <a:srgbClr val="FFFF00"/>
              </a:buClr>
              <a:buSzTx/>
              <a:buNone/>
              <a:defRPr/>
            </a:pPr>
            <a:r>
              <a:rPr lang="tr-TR" sz="2400" dirty="0" smtClean="0">
                <a:effectLst>
                  <a:outerShdw blurRad="38100" dist="38100" dir="2700000" algn="tl">
                    <a:srgbClr val="000000">
                      <a:alpha val="43137"/>
                    </a:srgbClr>
                  </a:outerShdw>
                </a:effectLst>
                <a:latin typeface="Comic Sans MS" pitchFamily="66" charset="0"/>
              </a:rPr>
              <a:t>            -</a:t>
            </a:r>
            <a:r>
              <a:rPr lang="tr-TR" sz="2400" dirty="0" err="1" smtClean="0">
                <a:effectLst>
                  <a:outerShdw blurRad="38100" dist="38100" dir="2700000" algn="tl">
                    <a:srgbClr val="000000">
                      <a:alpha val="43137"/>
                    </a:srgbClr>
                  </a:outerShdw>
                </a:effectLst>
                <a:latin typeface="Comic Sans MS" pitchFamily="66" charset="0"/>
              </a:rPr>
              <a:t>İnsülin</a:t>
            </a:r>
            <a:endParaRPr lang="tr-TR" sz="2400" dirty="0" smtClean="0">
              <a:effectLst>
                <a:outerShdw blurRad="38100" dist="38100" dir="2700000" algn="tl">
                  <a:srgbClr val="000000">
                    <a:alpha val="43137"/>
                  </a:srgbClr>
                </a:outerShdw>
              </a:effectLst>
              <a:latin typeface="Comic Sans MS" pitchFamily="66" charset="0"/>
            </a:endParaRPr>
          </a:p>
          <a:p>
            <a:pPr eaLnBrk="1" hangingPunct="1">
              <a:lnSpc>
                <a:spcPct val="80000"/>
              </a:lnSpc>
              <a:buClr>
                <a:srgbClr val="FFFF00"/>
              </a:buClr>
              <a:buSzTx/>
              <a:buNone/>
              <a:defRPr/>
            </a:pPr>
            <a:r>
              <a:rPr lang="tr-TR" sz="2400" dirty="0" smtClean="0">
                <a:effectLst>
                  <a:outerShdw blurRad="38100" dist="38100" dir="2700000" algn="tl">
                    <a:srgbClr val="000000">
                      <a:alpha val="43137"/>
                    </a:srgbClr>
                  </a:outerShdw>
                </a:effectLst>
                <a:latin typeface="Comic Sans MS" pitchFamily="66" charset="0"/>
              </a:rPr>
              <a:t>            -Kombinasyon</a:t>
            </a:r>
          </a:p>
          <a:p>
            <a:pPr eaLnBrk="1" hangingPunct="1">
              <a:lnSpc>
                <a:spcPct val="80000"/>
              </a:lnSpc>
              <a:buClr>
                <a:srgbClr val="FFFF00"/>
              </a:buClr>
              <a:buSzTx/>
              <a:buFont typeface="Wingdings" pitchFamily="2" charset="2"/>
              <a:buChar char="q"/>
              <a:defRPr/>
            </a:pPr>
            <a:r>
              <a:rPr lang="tr-TR" sz="2400" dirty="0" smtClean="0">
                <a:effectLst>
                  <a:outerShdw blurRad="38100" dist="38100" dir="2700000" algn="tl">
                    <a:srgbClr val="000000">
                      <a:alpha val="43137"/>
                    </a:srgbClr>
                  </a:outerShdw>
                </a:effectLst>
                <a:latin typeface="Comic Sans MS" pitchFamily="66" charset="0"/>
              </a:rPr>
              <a:t>İzlem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Line 2"/>
          <p:cNvSpPr>
            <a:spLocks noChangeShapeType="1"/>
          </p:cNvSpPr>
          <p:nvPr/>
        </p:nvSpPr>
        <p:spPr bwMode="auto">
          <a:xfrm>
            <a:off x="1981200" y="914400"/>
            <a:ext cx="0" cy="3429000"/>
          </a:xfrm>
          <a:prstGeom prst="line">
            <a:avLst/>
          </a:prstGeom>
          <a:noFill/>
          <a:ln w="12699">
            <a:solidFill>
              <a:schemeClr val="tx1"/>
            </a:solidFill>
            <a:round/>
            <a:headEnd type="none" w="sm" len="sm"/>
            <a:tailEnd type="none" w="sm" len="sm"/>
          </a:ln>
          <a:effectLst/>
        </p:spPr>
        <p:txBody>
          <a:bodyPr wrap="none" anchor="ctr"/>
          <a:lstStyle/>
          <a:p>
            <a:endParaRPr lang="tr-TR"/>
          </a:p>
        </p:txBody>
      </p:sp>
      <p:sp>
        <p:nvSpPr>
          <p:cNvPr id="175107" name="Line 3"/>
          <p:cNvSpPr>
            <a:spLocks noChangeShapeType="1"/>
          </p:cNvSpPr>
          <p:nvPr/>
        </p:nvSpPr>
        <p:spPr bwMode="auto">
          <a:xfrm>
            <a:off x="1905000" y="4343400"/>
            <a:ext cx="6781800" cy="0"/>
          </a:xfrm>
          <a:prstGeom prst="line">
            <a:avLst/>
          </a:prstGeom>
          <a:noFill/>
          <a:ln w="12699">
            <a:solidFill>
              <a:schemeClr val="tx1"/>
            </a:solidFill>
            <a:round/>
            <a:headEnd type="none" w="sm" len="sm"/>
            <a:tailEnd type="none" w="sm" len="sm"/>
          </a:ln>
          <a:effectLst/>
        </p:spPr>
        <p:txBody>
          <a:bodyPr wrap="none" anchor="ctr"/>
          <a:lstStyle/>
          <a:p>
            <a:endParaRPr lang="tr-TR"/>
          </a:p>
        </p:txBody>
      </p:sp>
      <p:sp>
        <p:nvSpPr>
          <p:cNvPr id="175108" name="Arc 4"/>
          <p:cNvSpPr>
            <a:spLocks/>
          </p:cNvSpPr>
          <p:nvPr/>
        </p:nvSpPr>
        <p:spPr bwMode="auto">
          <a:xfrm>
            <a:off x="2211388" y="3735388"/>
            <a:ext cx="609600" cy="609600"/>
          </a:xfrm>
          <a:custGeom>
            <a:avLst/>
            <a:gdLst>
              <a:gd name="G0" fmla="+- 21600 0 0"/>
              <a:gd name="G1" fmla="+- 21600 0 0"/>
              <a:gd name="G2" fmla="+- 21600 0 0"/>
              <a:gd name="T0" fmla="*/ 0 w 21600"/>
              <a:gd name="T1" fmla="*/ 21600 h 21600"/>
              <a:gd name="T2" fmla="*/ 2154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5109" name="Arc 5" descr="Büyük konfeti"/>
          <p:cNvSpPr>
            <a:spLocks/>
          </p:cNvSpPr>
          <p:nvPr/>
        </p:nvSpPr>
        <p:spPr bwMode="auto">
          <a:xfrm>
            <a:off x="4343400" y="3887788"/>
            <a:ext cx="1828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pattFill prst="lgConfetti">
            <a:fgClr>
              <a:schemeClr val="bg2"/>
            </a:fgClr>
            <a:bgClr>
              <a:schemeClr val="bg1"/>
            </a:bgClr>
          </a:pattFill>
          <a:ln w="12699" cap="rnd">
            <a:solidFill>
              <a:schemeClr val="tx1"/>
            </a:solidFill>
            <a:round/>
            <a:headEnd/>
            <a:tailEnd/>
          </a:ln>
          <a:effectLst/>
        </p:spPr>
        <p:txBody>
          <a:bodyPr wrap="none" anchor="ctr"/>
          <a:lstStyle/>
          <a:p>
            <a:endParaRPr lang="tr-TR"/>
          </a:p>
        </p:txBody>
      </p:sp>
      <p:sp>
        <p:nvSpPr>
          <p:cNvPr id="175110" name="Arc 6" descr="Büyük konfeti"/>
          <p:cNvSpPr>
            <a:spLocks/>
          </p:cNvSpPr>
          <p:nvPr/>
        </p:nvSpPr>
        <p:spPr bwMode="auto">
          <a:xfrm>
            <a:off x="2287588" y="3887788"/>
            <a:ext cx="2057400" cy="457200"/>
          </a:xfrm>
          <a:custGeom>
            <a:avLst/>
            <a:gdLst>
              <a:gd name="G0" fmla="+- 21600 0 0"/>
              <a:gd name="G1" fmla="+- 21600 0 0"/>
              <a:gd name="G2" fmla="+- 21600 0 0"/>
              <a:gd name="T0" fmla="*/ 0 w 21600"/>
              <a:gd name="T1" fmla="*/ 21600 h 21600"/>
              <a:gd name="T2" fmla="*/ 2158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7"/>
                  <a:pt x="9660" y="9"/>
                  <a:pt x="21583" y="0"/>
                </a:cubicBezTo>
              </a:path>
              <a:path w="21600" h="21600" stroke="0" extrusionOk="0">
                <a:moveTo>
                  <a:pt x="0" y="21600"/>
                </a:moveTo>
                <a:cubicBezTo>
                  <a:pt x="0" y="9677"/>
                  <a:pt x="9660" y="9"/>
                  <a:pt x="21583" y="0"/>
                </a:cubicBezTo>
                <a:lnTo>
                  <a:pt x="21600" y="21600"/>
                </a:lnTo>
                <a:close/>
              </a:path>
            </a:pathLst>
          </a:custGeom>
          <a:pattFill prst="lgConfetti">
            <a:fgClr>
              <a:srgbClr val="B8B8B8"/>
            </a:fgClr>
            <a:bgClr>
              <a:schemeClr val="bg1"/>
            </a:bgClr>
          </a:pattFill>
          <a:ln w="12699" cap="rnd">
            <a:solidFill>
              <a:schemeClr val="tx1"/>
            </a:solidFill>
            <a:round/>
            <a:headEnd/>
            <a:tailEnd/>
          </a:ln>
          <a:effectLst/>
        </p:spPr>
        <p:txBody>
          <a:bodyPr wrap="none" anchor="ctr"/>
          <a:lstStyle/>
          <a:p>
            <a:endParaRPr lang="tr-TR"/>
          </a:p>
        </p:txBody>
      </p:sp>
      <p:sp>
        <p:nvSpPr>
          <p:cNvPr id="175111" name="Arc 7"/>
          <p:cNvSpPr>
            <a:spLocks/>
          </p:cNvSpPr>
          <p:nvPr/>
        </p:nvSpPr>
        <p:spPr bwMode="auto">
          <a:xfrm>
            <a:off x="4878388" y="3735388"/>
            <a:ext cx="685800" cy="609600"/>
          </a:xfrm>
          <a:custGeom>
            <a:avLst/>
            <a:gdLst>
              <a:gd name="G0" fmla="+- 21600 0 0"/>
              <a:gd name="G1" fmla="+- 21600 0 0"/>
              <a:gd name="G2" fmla="+- 21600 0 0"/>
              <a:gd name="T0" fmla="*/ 0 w 21600"/>
              <a:gd name="T1" fmla="*/ 21600 h 21600"/>
              <a:gd name="T2" fmla="*/ 2155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5112" name="Arc 8"/>
          <p:cNvSpPr>
            <a:spLocks/>
          </p:cNvSpPr>
          <p:nvPr/>
        </p:nvSpPr>
        <p:spPr bwMode="auto">
          <a:xfrm>
            <a:off x="2819400" y="3735388"/>
            <a:ext cx="609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5113" name="Arc 9" descr="Küçük konfeti"/>
          <p:cNvSpPr>
            <a:spLocks/>
          </p:cNvSpPr>
          <p:nvPr/>
        </p:nvSpPr>
        <p:spPr bwMode="auto">
          <a:xfrm>
            <a:off x="7086600" y="3887788"/>
            <a:ext cx="15240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pattFill prst="smConfetti">
            <a:fgClr>
              <a:schemeClr val="folHlink"/>
            </a:fgClr>
            <a:bgClr>
              <a:schemeClr val="bg1"/>
            </a:bgClr>
          </a:pattFill>
          <a:ln w="12699" cap="rnd">
            <a:solidFill>
              <a:schemeClr val="tx1"/>
            </a:solidFill>
            <a:round/>
            <a:headEnd/>
            <a:tailEnd/>
          </a:ln>
          <a:effectLst/>
        </p:spPr>
        <p:txBody>
          <a:bodyPr wrap="none" anchor="ctr"/>
          <a:lstStyle/>
          <a:p>
            <a:endParaRPr lang="tr-TR"/>
          </a:p>
        </p:txBody>
      </p:sp>
      <p:sp>
        <p:nvSpPr>
          <p:cNvPr id="175114" name="Arc 10" descr="Küçük konfeti"/>
          <p:cNvSpPr>
            <a:spLocks/>
          </p:cNvSpPr>
          <p:nvPr/>
        </p:nvSpPr>
        <p:spPr bwMode="auto">
          <a:xfrm>
            <a:off x="5564188" y="3887788"/>
            <a:ext cx="1524000" cy="457200"/>
          </a:xfrm>
          <a:custGeom>
            <a:avLst/>
            <a:gdLst>
              <a:gd name="G0" fmla="+- 21600 0 0"/>
              <a:gd name="G1" fmla="+- 21600 0 0"/>
              <a:gd name="G2" fmla="+- 21600 0 0"/>
              <a:gd name="T0" fmla="*/ 0 w 21600"/>
              <a:gd name="T1" fmla="*/ 21600 h 21600"/>
              <a:gd name="T2" fmla="*/ 2157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9"/>
                  <a:pt x="9657" y="12"/>
                  <a:pt x="21578" y="0"/>
                </a:cubicBezTo>
              </a:path>
              <a:path w="21600" h="21600" stroke="0" extrusionOk="0">
                <a:moveTo>
                  <a:pt x="0" y="21600"/>
                </a:moveTo>
                <a:cubicBezTo>
                  <a:pt x="0" y="9679"/>
                  <a:pt x="9657" y="12"/>
                  <a:pt x="21578" y="0"/>
                </a:cubicBezTo>
                <a:lnTo>
                  <a:pt x="21600" y="21600"/>
                </a:lnTo>
                <a:close/>
              </a:path>
            </a:pathLst>
          </a:custGeom>
          <a:pattFill prst="smConfetti">
            <a:fgClr>
              <a:schemeClr val="folHlink"/>
            </a:fgClr>
            <a:bgClr>
              <a:schemeClr val="bg1"/>
            </a:bgClr>
          </a:pattFill>
          <a:ln w="12699" cap="rnd">
            <a:solidFill>
              <a:schemeClr val="tx1"/>
            </a:solidFill>
            <a:round/>
            <a:headEnd/>
            <a:tailEnd/>
          </a:ln>
          <a:effectLst/>
        </p:spPr>
        <p:txBody>
          <a:bodyPr wrap="none" anchor="ctr"/>
          <a:lstStyle/>
          <a:p>
            <a:endParaRPr lang="tr-TR"/>
          </a:p>
        </p:txBody>
      </p:sp>
      <p:sp>
        <p:nvSpPr>
          <p:cNvPr id="175115" name="Arc 11"/>
          <p:cNvSpPr>
            <a:spLocks/>
          </p:cNvSpPr>
          <p:nvPr/>
        </p:nvSpPr>
        <p:spPr bwMode="auto">
          <a:xfrm>
            <a:off x="5562600" y="3735388"/>
            <a:ext cx="609600" cy="609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5116" name="Line 12"/>
          <p:cNvSpPr>
            <a:spLocks noChangeShapeType="1"/>
          </p:cNvSpPr>
          <p:nvPr/>
        </p:nvSpPr>
        <p:spPr bwMode="auto">
          <a:xfrm flipV="1">
            <a:off x="2190750" y="4419600"/>
            <a:ext cx="0" cy="381000"/>
          </a:xfrm>
          <a:prstGeom prst="line">
            <a:avLst/>
          </a:prstGeom>
          <a:noFill/>
          <a:ln w="12699">
            <a:solidFill>
              <a:schemeClr val="tx1"/>
            </a:solidFill>
            <a:round/>
            <a:headEnd type="none" w="sm" len="sm"/>
            <a:tailEnd type="stealth" w="med" len="lg"/>
          </a:ln>
          <a:effectLst/>
        </p:spPr>
        <p:txBody>
          <a:bodyPr wrap="none" anchor="ctr"/>
          <a:lstStyle/>
          <a:p>
            <a:endParaRPr lang="tr-TR"/>
          </a:p>
        </p:txBody>
      </p:sp>
      <p:sp>
        <p:nvSpPr>
          <p:cNvPr id="175117" name="Line 13"/>
          <p:cNvSpPr>
            <a:spLocks noChangeShapeType="1"/>
          </p:cNvSpPr>
          <p:nvPr/>
        </p:nvSpPr>
        <p:spPr bwMode="auto">
          <a:xfrm flipV="1">
            <a:off x="4724400" y="4419600"/>
            <a:ext cx="0" cy="381000"/>
          </a:xfrm>
          <a:prstGeom prst="line">
            <a:avLst/>
          </a:prstGeom>
          <a:noFill/>
          <a:ln w="12699">
            <a:solidFill>
              <a:schemeClr val="tx1"/>
            </a:solidFill>
            <a:round/>
            <a:headEnd type="none" w="sm" len="sm"/>
            <a:tailEnd type="stealth" w="med" len="lg"/>
          </a:ln>
          <a:effectLst/>
        </p:spPr>
        <p:txBody>
          <a:bodyPr wrap="none" anchor="ctr"/>
          <a:lstStyle/>
          <a:p>
            <a:endParaRPr lang="tr-TR"/>
          </a:p>
        </p:txBody>
      </p:sp>
      <p:sp>
        <p:nvSpPr>
          <p:cNvPr id="175118" name="Line 14"/>
          <p:cNvSpPr>
            <a:spLocks noChangeShapeType="1"/>
          </p:cNvSpPr>
          <p:nvPr/>
        </p:nvSpPr>
        <p:spPr bwMode="auto">
          <a:xfrm flipV="1">
            <a:off x="5562600" y="4419600"/>
            <a:ext cx="0" cy="381000"/>
          </a:xfrm>
          <a:prstGeom prst="line">
            <a:avLst/>
          </a:prstGeom>
          <a:noFill/>
          <a:ln w="12699">
            <a:solidFill>
              <a:schemeClr val="tx1"/>
            </a:solidFill>
            <a:round/>
            <a:headEnd type="none" w="sm" len="sm"/>
            <a:tailEnd type="stealth" w="med" len="lg"/>
          </a:ln>
          <a:effectLst/>
        </p:spPr>
        <p:txBody>
          <a:bodyPr wrap="none" anchor="ctr"/>
          <a:lstStyle/>
          <a:p>
            <a:endParaRPr lang="tr-TR"/>
          </a:p>
        </p:txBody>
      </p:sp>
      <p:sp>
        <p:nvSpPr>
          <p:cNvPr id="175119" name="Rectangle 15"/>
          <p:cNvSpPr>
            <a:spLocks noChangeArrowheads="1"/>
          </p:cNvSpPr>
          <p:nvPr/>
        </p:nvSpPr>
        <p:spPr bwMode="auto">
          <a:xfrm>
            <a:off x="2022475" y="4484688"/>
            <a:ext cx="3984625" cy="730250"/>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1400">
                <a:solidFill>
                  <a:schemeClr val="tx1"/>
                </a:solidFill>
                <a:latin typeface="Arial" charset="0"/>
              </a:rPr>
              <a:t>   S	       Ö                          A               YÖ</a:t>
            </a:r>
          </a:p>
          <a:p>
            <a:pPr eaLnBrk="0" hangingPunct="0">
              <a:lnSpc>
                <a:spcPct val="100000"/>
              </a:lnSpc>
              <a:spcBef>
                <a:spcPct val="0"/>
              </a:spcBef>
              <a:buClrTx/>
              <a:buSzTx/>
              <a:buFontTx/>
              <a:buNone/>
            </a:pPr>
            <a:endParaRPr lang="tr-TR" sz="1400">
              <a:solidFill>
                <a:schemeClr val="tx1"/>
              </a:solidFill>
              <a:latin typeface="Arial" charset="0"/>
            </a:endParaRPr>
          </a:p>
          <a:p>
            <a:pPr eaLnBrk="0" hangingPunct="0">
              <a:lnSpc>
                <a:spcPct val="100000"/>
              </a:lnSpc>
              <a:spcBef>
                <a:spcPct val="0"/>
              </a:spcBef>
              <a:buClrTx/>
              <a:buSzTx/>
              <a:buFontTx/>
              <a:buNone/>
            </a:pPr>
            <a:r>
              <a:rPr lang="tr-TR" sz="1400">
                <a:solidFill>
                  <a:schemeClr val="tx1"/>
                </a:solidFill>
                <a:latin typeface="Arial" charset="0"/>
              </a:rPr>
              <a:t>	                       YEMEK    ZAMANI</a:t>
            </a:r>
          </a:p>
        </p:txBody>
      </p:sp>
      <p:sp>
        <p:nvSpPr>
          <p:cNvPr id="175120" name="Rectangle 16"/>
          <p:cNvSpPr>
            <a:spLocks noChangeArrowheads="1"/>
          </p:cNvSpPr>
          <p:nvPr/>
        </p:nvSpPr>
        <p:spPr bwMode="auto">
          <a:xfrm>
            <a:off x="2289175" y="3246438"/>
            <a:ext cx="5095875" cy="517525"/>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1400">
                <a:solidFill>
                  <a:schemeClr val="tx1"/>
                </a:solidFill>
                <a:latin typeface="Arial" charset="0"/>
              </a:rPr>
              <a:t>REGULER			REGULER</a:t>
            </a:r>
          </a:p>
          <a:p>
            <a:pPr eaLnBrk="0" hangingPunct="0">
              <a:lnSpc>
                <a:spcPct val="100000"/>
              </a:lnSpc>
              <a:spcBef>
                <a:spcPct val="0"/>
              </a:spcBef>
              <a:buClrTx/>
              <a:buSzTx/>
              <a:buFontTx/>
              <a:buNone/>
            </a:pPr>
            <a:r>
              <a:rPr lang="tr-TR" sz="1400">
                <a:solidFill>
                  <a:schemeClr val="tx1"/>
                </a:solidFill>
                <a:latin typeface="Arial" charset="0"/>
              </a:rPr>
              <a:t>	       NPH / LENTE		   NPH / LENTE</a:t>
            </a:r>
          </a:p>
        </p:txBody>
      </p:sp>
      <p:sp>
        <p:nvSpPr>
          <p:cNvPr id="175121" name="Rectangle 17"/>
          <p:cNvSpPr>
            <a:spLocks noChangeArrowheads="1"/>
          </p:cNvSpPr>
          <p:nvPr/>
        </p:nvSpPr>
        <p:spPr bwMode="auto">
          <a:xfrm rot="16200000" flipH="1">
            <a:off x="688181" y="2704307"/>
            <a:ext cx="2157413" cy="304800"/>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1400">
                <a:solidFill>
                  <a:schemeClr val="tx1"/>
                </a:solidFill>
                <a:latin typeface="Arial" charset="0"/>
              </a:rPr>
              <a:t>İ N S U L İ N   E T K İ S İ</a:t>
            </a:r>
          </a:p>
        </p:txBody>
      </p:sp>
      <p:sp>
        <p:nvSpPr>
          <p:cNvPr id="175122" name="Rectangle 18"/>
          <p:cNvSpPr>
            <a:spLocks noChangeArrowheads="1"/>
          </p:cNvSpPr>
          <p:nvPr/>
        </p:nvSpPr>
        <p:spPr bwMode="auto">
          <a:xfrm>
            <a:off x="549275" y="5414963"/>
            <a:ext cx="8174038" cy="825500"/>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1600">
                <a:solidFill>
                  <a:srgbClr val="FFFF99"/>
                </a:solidFill>
                <a:latin typeface="Arial" charset="0"/>
              </a:rPr>
              <a:t>Sabah kısa-orta etkili insulin karışımı, akşam kısa etkili ve yatma zamanı orta etkili </a:t>
            </a:r>
          </a:p>
          <a:p>
            <a:pPr eaLnBrk="0" hangingPunct="0">
              <a:lnSpc>
                <a:spcPct val="100000"/>
              </a:lnSpc>
              <a:spcBef>
                <a:spcPct val="0"/>
              </a:spcBef>
              <a:buClrTx/>
              <a:buSzTx/>
              <a:buFontTx/>
              <a:buNone/>
            </a:pPr>
            <a:r>
              <a:rPr lang="tr-TR" sz="1600">
                <a:solidFill>
                  <a:srgbClr val="FFFF99"/>
                </a:solidFill>
                <a:latin typeface="Arial" charset="0"/>
              </a:rPr>
              <a:t>insulin enjeksiyonu ile elde edilecek insulin profili (S= sabah, Ö= öğle, A= akşam, </a:t>
            </a:r>
          </a:p>
          <a:p>
            <a:pPr eaLnBrk="0" hangingPunct="0">
              <a:lnSpc>
                <a:spcPct val="100000"/>
              </a:lnSpc>
              <a:spcBef>
                <a:spcPct val="0"/>
              </a:spcBef>
              <a:buClrTx/>
              <a:buSzTx/>
              <a:buFontTx/>
              <a:buNone/>
            </a:pPr>
            <a:r>
              <a:rPr lang="tr-TR" sz="1600">
                <a:solidFill>
                  <a:srgbClr val="FFFF99"/>
                </a:solidFill>
                <a:latin typeface="Arial" charset="0"/>
              </a:rPr>
              <a:t>YÖ=yatma öncesi).</a:t>
            </a:r>
          </a:p>
        </p:txBody>
      </p:sp>
      <p:sp>
        <p:nvSpPr>
          <p:cNvPr id="175123" name="Rectangle 19"/>
          <p:cNvSpPr>
            <a:spLocks noChangeArrowheads="1"/>
          </p:cNvSpPr>
          <p:nvPr/>
        </p:nvSpPr>
        <p:spPr bwMode="auto">
          <a:xfrm>
            <a:off x="2167297" y="405763"/>
            <a:ext cx="6027291" cy="646973"/>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3600" dirty="0">
                <a:solidFill>
                  <a:srgbClr val="FFFF00"/>
                </a:solidFill>
                <a:effectLst>
                  <a:outerShdw blurRad="38100" dist="38100" dir="2700000" algn="tl">
                    <a:srgbClr val="000000"/>
                  </a:outerShdw>
                </a:effectLst>
                <a:cs typeface="Tahoma" pitchFamily="34" charset="0"/>
              </a:rPr>
              <a:t>3’lü </a:t>
            </a:r>
            <a:r>
              <a:rPr lang="tr-TR" sz="3600" dirty="0" err="1">
                <a:solidFill>
                  <a:srgbClr val="FFFF00"/>
                </a:solidFill>
                <a:effectLst>
                  <a:outerShdw blurRad="38100" dist="38100" dir="2700000" algn="tl">
                    <a:srgbClr val="000000"/>
                  </a:outerShdw>
                </a:effectLst>
                <a:cs typeface="Tahoma" pitchFamily="34" charset="0"/>
              </a:rPr>
              <a:t>i</a:t>
            </a:r>
            <a:r>
              <a:rPr lang="tr-TR" sz="3600" dirty="0" err="1" smtClean="0">
                <a:solidFill>
                  <a:srgbClr val="FFFF00"/>
                </a:solidFill>
                <a:effectLst>
                  <a:outerShdw blurRad="38100" dist="38100" dir="2700000" algn="tl">
                    <a:srgbClr val="000000"/>
                  </a:outerShdw>
                </a:effectLst>
                <a:cs typeface="Tahoma" pitchFamily="34" charset="0"/>
              </a:rPr>
              <a:t>ntensif</a:t>
            </a:r>
            <a:r>
              <a:rPr lang="tr-TR" sz="3600" dirty="0" smtClean="0">
                <a:solidFill>
                  <a:srgbClr val="FFFF00"/>
                </a:solidFill>
                <a:effectLst>
                  <a:outerShdw blurRad="38100" dist="38100" dir="2700000" algn="tl">
                    <a:srgbClr val="000000"/>
                  </a:outerShdw>
                </a:effectLst>
                <a:cs typeface="Tahoma" pitchFamily="34" charset="0"/>
              </a:rPr>
              <a:t> </a:t>
            </a:r>
            <a:r>
              <a:rPr lang="tr-TR" sz="3600" dirty="0" err="1">
                <a:solidFill>
                  <a:srgbClr val="FFFF00"/>
                </a:solidFill>
                <a:effectLst>
                  <a:outerShdw blurRad="38100" dist="38100" dir="2700000" algn="tl">
                    <a:srgbClr val="000000"/>
                  </a:outerShdw>
                </a:effectLst>
                <a:cs typeface="Tahoma" pitchFamily="34" charset="0"/>
              </a:rPr>
              <a:t>insülin</a:t>
            </a:r>
            <a:r>
              <a:rPr lang="tr-TR" sz="3600" dirty="0">
                <a:solidFill>
                  <a:srgbClr val="FFFF00"/>
                </a:solidFill>
                <a:effectLst>
                  <a:outerShdw blurRad="38100" dist="38100" dir="2700000" algn="tl">
                    <a:srgbClr val="000000"/>
                  </a:outerShdw>
                </a:effectLst>
                <a:cs typeface="Tahoma" pitchFamily="34" charset="0"/>
              </a:rPr>
              <a:t> tedavisi</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Line 2"/>
          <p:cNvSpPr>
            <a:spLocks noChangeShapeType="1"/>
          </p:cNvSpPr>
          <p:nvPr/>
        </p:nvSpPr>
        <p:spPr bwMode="auto">
          <a:xfrm>
            <a:off x="1828800" y="1143000"/>
            <a:ext cx="0" cy="3352800"/>
          </a:xfrm>
          <a:prstGeom prst="line">
            <a:avLst/>
          </a:prstGeom>
          <a:noFill/>
          <a:ln w="12699">
            <a:solidFill>
              <a:schemeClr val="tx1"/>
            </a:solidFill>
            <a:round/>
            <a:headEnd type="none" w="sm" len="sm"/>
            <a:tailEnd type="none" w="sm" len="sm"/>
          </a:ln>
          <a:effectLst/>
        </p:spPr>
        <p:txBody>
          <a:bodyPr wrap="none" anchor="ctr"/>
          <a:lstStyle/>
          <a:p>
            <a:endParaRPr lang="tr-TR"/>
          </a:p>
        </p:txBody>
      </p:sp>
      <p:sp>
        <p:nvSpPr>
          <p:cNvPr id="176131" name="Line 3"/>
          <p:cNvSpPr>
            <a:spLocks noChangeShapeType="1"/>
          </p:cNvSpPr>
          <p:nvPr/>
        </p:nvSpPr>
        <p:spPr bwMode="auto">
          <a:xfrm>
            <a:off x="1828800" y="4495800"/>
            <a:ext cx="6324600" cy="0"/>
          </a:xfrm>
          <a:prstGeom prst="line">
            <a:avLst/>
          </a:prstGeom>
          <a:noFill/>
          <a:ln w="12699">
            <a:solidFill>
              <a:schemeClr val="tx1"/>
            </a:solidFill>
            <a:round/>
            <a:headEnd type="none" w="sm" len="sm"/>
            <a:tailEnd type="none" w="sm" len="sm"/>
          </a:ln>
          <a:effectLst/>
        </p:spPr>
        <p:txBody>
          <a:bodyPr wrap="none" anchor="ctr"/>
          <a:lstStyle/>
          <a:p>
            <a:endParaRPr lang="tr-TR"/>
          </a:p>
        </p:txBody>
      </p:sp>
      <p:sp>
        <p:nvSpPr>
          <p:cNvPr id="176132" name="Arc 4"/>
          <p:cNvSpPr>
            <a:spLocks/>
          </p:cNvSpPr>
          <p:nvPr/>
        </p:nvSpPr>
        <p:spPr bwMode="auto">
          <a:xfrm>
            <a:off x="2135188" y="3735388"/>
            <a:ext cx="609600" cy="762000"/>
          </a:xfrm>
          <a:custGeom>
            <a:avLst/>
            <a:gdLst>
              <a:gd name="G0" fmla="+- 21600 0 0"/>
              <a:gd name="G1" fmla="+- 21600 0 0"/>
              <a:gd name="G2" fmla="+- 21600 0 0"/>
              <a:gd name="T0" fmla="*/ 0 w 21600"/>
              <a:gd name="T1" fmla="*/ 21600 h 21600"/>
              <a:gd name="T2" fmla="*/ 2154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6133" name="Arc 5"/>
          <p:cNvSpPr>
            <a:spLocks/>
          </p:cNvSpPr>
          <p:nvPr/>
        </p:nvSpPr>
        <p:spPr bwMode="auto">
          <a:xfrm>
            <a:off x="4573588" y="3735388"/>
            <a:ext cx="609600" cy="762000"/>
          </a:xfrm>
          <a:custGeom>
            <a:avLst/>
            <a:gdLst>
              <a:gd name="G0" fmla="+- 21600 0 0"/>
              <a:gd name="G1" fmla="+- 21600 0 0"/>
              <a:gd name="G2" fmla="+- 21600 0 0"/>
              <a:gd name="T0" fmla="*/ 0 w 21600"/>
              <a:gd name="T1" fmla="*/ 21600 h 21600"/>
              <a:gd name="T2" fmla="*/ 2154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6134" name="Arc 6"/>
          <p:cNvSpPr>
            <a:spLocks/>
          </p:cNvSpPr>
          <p:nvPr/>
        </p:nvSpPr>
        <p:spPr bwMode="auto">
          <a:xfrm>
            <a:off x="3962400" y="3735388"/>
            <a:ext cx="6096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6135" name="Arc 7"/>
          <p:cNvSpPr>
            <a:spLocks/>
          </p:cNvSpPr>
          <p:nvPr/>
        </p:nvSpPr>
        <p:spPr bwMode="auto">
          <a:xfrm>
            <a:off x="3354388" y="3735388"/>
            <a:ext cx="609600" cy="762000"/>
          </a:xfrm>
          <a:custGeom>
            <a:avLst/>
            <a:gdLst>
              <a:gd name="G0" fmla="+- 21600 0 0"/>
              <a:gd name="G1" fmla="+- 21600 0 0"/>
              <a:gd name="G2" fmla="+- 21600 0 0"/>
              <a:gd name="T0" fmla="*/ 0 w 21600"/>
              <a:gd name="T1" fmla="*/ 21600 h 21600"/>
              <a:gd name="T2" fmla="*/ 2154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2"/>
                  <a:pt x="9636" y="30"/>
                  <a:pt x="21544" y="0"/>
                </a:cubicBezTo>
              </a:path>
              <a:path w="21600" h="21600" stroke="0" extrusionOk="0">
                <a:moveTo>
                  <a:pt x="0" y="21600"/>
                </a:moveTo>
                <a:cubicBezTo>
                  <a:pt x="0" y="9692"/>
                  <a:pt x="9636" y="30"/>
                  <a:pt x="21544" y="0"/>
                </a:cubicBezTo>
                <a:lnTo>
                  <a:pt x="2160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6136" name="Arc 8"/>
          <p:cNvSpPr>
            <a:spLocks/>
          </p:cNvSpPr>
          <p:nvPr/>
        </p:nvSpPr>
        <p:spPr bwMode="auto">
          <a:xfrm>
            <a:off x="2743200" y="3735388"/>
            <a:ext cx="6096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6137" name="Arc 9" descr="Büyük konfeti"/>
          <p:cNvSpPr>
            <a:spLocks/>
          </p:cNvSpPr>
          <p:nvPr/>
        </p:nvSpPr>
        <p:spPr bwMode="auto">
          <a:xfrm>
            <a:off x="6629400" y="4116388"/>
            <a:ext cx="1219200" cy="38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pattFill prst="lgConfetti">
            <a:fgClr>
              <a:schemeClr val="folHlink"/>
            </a:fgClr>
            <a:bgClr>
              <a:schemeClr val="bg1"/>
            </a:bgClr>
          </a:pattFill>
          <a:ln w="12699" cap="rnd">
            <a:solidFill>
              <a:schemeClr val="tx1"/>
            </a:solidFill>
            <a:round/>
            <a:headEnd/>
            <a:tailEnd/>
          </a:ln>
          <a:effectLst/>
        </p:spPr>
        <p:txBody>
          <a:bodyPr wrap="none" anchor="ctr"/>
          <a:lstStyle/>
          <a:p>
            <a:endParaRPr lang="tr-TR"/>
          </a:p>
        </p:txBody>
      </p:sp>
      <p:sp>
        <p:nvSpPr>
          <p:cNvPr id="176138" name="Arc 10" descr="Büyük konfeti"/>
          <p:cNvSpPr>
            <a:spLocks/>
          </p:cNvSpPr>
          <p:nvPr/>
        </p:nvSpPr>
        <p:spPr bwMode="auto">
          <a:xfrm>
            <a:off x="5411788" y="4116388"/>
            <a:ext cx="1219200" cy="38100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pattFill prst="lgConfetti">
            <a:fgClr>
              <a:schemeClr val="folHlink"/>
            </a:fgClr>
            <a:bgClr>
              <a:schemeClr val="bg1"/>
            </a:bgClr>
          </a:pattFill>
          <a:ln w="12699" cap="rnd">
            <a:solidFill>
              <a:schemeClr val="tx1"/>
            </a:solidFill>
            <a:round/>
            <a:headEnd/>
            <a:tailEnd/>
          </a:ln>
          <a:effectLst/>
        </p:spPr>
        <p:txBody>
          <a:bodyPr wrap="none" anchor="ctr"/>
          <a:lstStyle/>
          <a:p>
            <a:endParaRPr lang="tr-TR"/>
          </a:p>
        </p:txBody>
      </p:sp>
      <p:sp>
        <p:nvSpPr>
          <p:cNvPr id="176139" name="Arc 11"/>
          <p:cNvSpPr>
            <a:spLocks/>
          </p:cNvSpPr>
          <p:nvPr/>
        </p:nvSpPr>
        <p:spPr bwMode="auto">
          <a:xfrm>
            <a:off x="5181600" y="3735388"/>
            <a:ext cx="609600" cy="762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799" cap="rnd">
            <a:solidFill>
              <a:schemeClr val="tx1"/>
            </a:solidFill>
            <a:round/>
            <a:headEnd type="none" w="sm" len="sm"/>
            <a:tailEnd type="none" w="sm" len="sm"/>
          </a:ln>
          <a:effectLst/>
        </p:spPr>
        <p:txBody>
          <a:bodyPr wrap="none" anchor="ctr"/>
          <a:lstStyle/>
          <a:p>
            <a:endParaRPr lang="tr-TR"/>
          </a:p>
        </p:txBody>
      </p:sp>
      <p:sp>
        <p:nvSpPr>
          <p:cNvPr id="176140" name="Line 12"/>
          <p:cNvSpPr>
            <a:spLocks noChangeShapeType="1"/>
          </p:cNvSpPr>
          <p:nvPr/>
        </p:nvSpPr>
        <p:spPr bwMode="auto">
          <a:xfrm>
            <a:off x="2095500" y="4572000"/>
            <a:ext cx="0" cy="381000"/>
          </a:xfrm>
          <a:prstGeom prst="line">
            <a:avLst/>
          </a:prstGeom>
          <a:noFill/>
          <a:ln w="12699">
            <a:solidFill>
              <a:schemeClr val="tx1"/>
            </a:solidFill>
            <a:round/>
            <a:headEnd type="stealth" w="med" len="lg"/>
            <a:tailEnd type="none" w="sm" len="sm"/>
          </a:ln>
          <a:effectLst/>
        </p:spPr>
        <p:txBody>
          <a:bodyPr wrap="none" anchor="ctr"/>
          <a:lstStyle/>
          <a:p>
            <a:endParaRPr lang="tr-TR"/>
          </a:p>
        </p:txBody>
      </p:sp>
      <p:sp>
        <p:nvSpPr>
          <p:cNvPr id="176141" name="Line 13"/>
          <p:cNvSpPr>
            <a:spLocks noChangeShapeType="1"/>
          </p:cNvSpPr>
          <p:nvPr/>
        </p:nvSpPr>
        <p:spPr bwMode="auto">
          <a:xfrm>
            <a:off x="3276600" y="4572000"/>
            <a:ext cx="0" cy="381000"/>
          </a:xfrm>
          <a:prstGeom prst="line">
            <a:avLst/>
          </a:prstGeom>
          <a:noFill/>
          <a:ln w="12699">
            <a:solidFill>
              <a:schemeClr val="tx1"/>
            </a:solidFill>
            <a:round/>
            <a:headEnd type="stealth" w="med" len="lg"/>
            <a:tailEnd type="none" w="sm" len="sm"/>
          </a:ln>
          <a:effectLst/>
        </p:spPr>
        <p:txBody>
          <a:bodyPr wrap="none" anchor="ctr"/>
          <a:lstStyle/>
          <a:p>
            <a:endParaRPr lang="tr-TR"/>
          </a:p>
        </p:txBody>
      </p:sp>
      <p:sp>
        <p:nvSpPr>
          <p:cNvPr id="176142" name="Line 14"/>
          <p:cNvSpPr>
            <a:spLocks noChangeShapeType="1"/>
          </p:cNvSpPr>
          <p:nvPr/>
        </p:nvSpPr>
        <p:spPr bwMode="auto">
          <a:xfrm>
            <a:off x="4495800" y="4572000"/>
            <a:ext cx="0" cy="381000"/>
          </a:xfrm>
          <a:prstGeom prst="line">
            <a:avLst/>
          </a:prstGeom>
          <a:noFill/>
          <a:ln w="12699">
            <a:solidFill>
              <a:schemeClr val="tx1"/>
            </a:solidFill>
            <a:round/>
            <a:headEnd type="stealth" w="med" len="lg"/>
            <a:tailEnd type="none" w="sm" len="sm"/>
          </a:ln>
          <a:effectLst/>
        </p:spPr>
        <p:txBody>
          <a:bodyPr wrap="none" anchor="ctr"/>
          <a:lstStyle/>
          <a:p>
            <a:endParaRPr lang="tr-TR"/>
          </a:p>
        </p:txBody>
      </p:sp>
      <p:sp>
        <p:nvSpPr>
          <p:cNvPr id="176143" name="Line 15"/>
          <p:cNvSpPr>
            <a:spLocks noChangeShapeType="1"/>
          </p:cNvSpPr>
          <p:nvPr/>
        </p:nvSpPr>
        <p:spPr bwMode="auto">
          <a:xfrm>
            <a:off x="5410200" y="4572000"/>
            <a:ext cx="0" cy="381000"/>
          </a:xfrm>
          <a:prstGeom prst="line">
            <a:avLst/>
          </a:prstGeom>
          <a:noFill/>
          <a:ln w="12699">
            <a:solidFill>
              <a:schemeClr val="tx1"/>
            </a:solidFill>
            <a:round/>
            <a:headEnd type="stealth" w="med" len="lg"/>
            <a:tailEnd type="none" w="sm" len="sm"/>
          </a:ln>
          <a:effectLst/>
        </p:spPr>
        <p:txBody>
          <a:bodyPr wrap="none" anchor="ctr"/>
          <a:lstStyle/>
          <a:p>
            <a:endParaRPr lang="tr-TR"/>
          </a:p>
        </p:txBody>
      </p:sp>
      <p:sp>
        <p:nvSpPr>
          <p:cNvPr id="176144" name="Rectangle 16"/>
          <p:cNvSpPr>
            <a:spLocks noChangeArrowheads="1"/>
          </p:cNvSpPr>
          <p:nvPr/>
        </p:nvSpPr>
        <p:spPr bwMode="auto">
          <a:xfrm>
            <a:off x="2060575" y="4675188"/>
            <a:ext cx="3884613" cy="603250"/>
          </a:xfrm>
          <a:prstGeom prst="rect">
            <a:avLst/>
          </a:prstGeom>
          <a:noFill/>
          <a:ln w="9525">
            <a:noFill/>
            <a:miter lim="800000"/>
            <a:headEnd/>
            <a:tailEnd/>
          </a:ln>
          <a:effectLst/>
        </p:spPr>
        <p:txBody>
          <a:bodyPr wrap="none" lIns="92075" tIns="46038" rIns="92075" bIns="46038">
            <a:spAutoFit/>
          </a:bodyPr>
          <a:lstStyle/>
          <a:p>
            <a:pPr eaLnBrk="0" hangingPunct="0">
              <a:lnSpc>
                <a:spcPct val="120000"/>
              </a:lnSpc>
              <a:spcBef>
                <a:spcPct val="0"/>
              </a:spcBef>
              <a:buClrTx/>
              <a:buSzTx/>
              <a:buFontTx/>
              <a:buNone/>
            </a:pPr>
            <a:r>
              <a:rPr lang="tr-TR" sz="1400" b="0">
                <a:solidFill>
                  <a:schemeClr val="tx1"/>
                </a:solidFill>
                <a:latin typeface="Arial" charset="0"/>
              </a:rPr>
              <a:t>S	        Ö	              A                 YZ</a:t>
            </a:r>
          </a:p>
          <a:p>
            <a:pPr eaLnBrk="0" hangingPunct="0">
              <a:lnSpc>
                <a:spcPct val="120000"/>
              </a:lnSpc>
              <a:spcBef>
                <a:spcPct val="0"/>
              </a:spcBef>
              <a:buClrTx/>
              <a:buSzTx/>
              <a:buFontTx/>
              <a:buNone/>
            </a:pPr>
            <a:r>
              <a:rPr lang="tr-TR" sz="1400" b="0">
                <a:solidFill>
                  <a:schemeClr val="tx1"/>
                </a:solidFill>
                <a:latin typeface="Arial" charset="0"/>
              </a:rPr>
              <a:t>	YEMEK    ZAMANI</a:t>
            </a:r>
          </a:p>
        </p:txBody>
      </p:sp>
      <p:sp>
        <p:nvSpPr>
          <p:cNvPr id="176145" name="Rectangle 17"/>
          <p:cNvSpPr>
            <a:spLocks noChangeArrowheads="1"/>
          </p:cNvSpPr>
          <p:nvPr/>
        </p:nvSpPr>
        <p:spPr bwMode="auto">
          <a:xfrm>
            <a:off x="2346325" y="3398838"/>
            <a:ext cx="4938713" cy="517525"/>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1400" b="0">
                <a:solidFill>
                  <a:schemeClr val="tx1"/>
                </a:solidFill>
                <a:latin typeface="Arial" charset="0"/>
              </a:rPr>
              <a:t>REGULER	    REGULER            REGULER</a:t>
            </a:r>
          </a:p>
          <a:p>
            <a:pPr eaLnBrk="0" hangingPunct="0">
              <a:lnSpc>
                <a:spcPct val="100000"/>
              </a:lnSpc>
              <a:spcBef>
                <a:spcPct val="0"/>
              </a:spcBef>
              <a:buClrTx/>
              <a:buSzTx/>
              <a:buFontTx/>
              <a:buNone/>
            </a:pPr>
            <a:r>
              <a:rPr lang="tr-TR" sz="1400" b="0">
                <a:solidFill>
                  <a:schemeClr val="tx1"/>
                </a:solidFill>
                <a:latin typeface="Arial" charset="0"/>
              </a:rPr>
              <a:t>				NPH / LENTE</a:t>
            </a:r>
          </a:p>
        </p:txBody>
      </p:sp>
      <p:sp>
        <p:nvSpPr>
          <p:cNvPr id="176146" name="Rectangle 18"/>
          <p:cNvSpPr>
            <a:spLocks noChangeArrowheads="1"/>
          </p:cNvSpPr>
          <p:nvPr/>
        </p:nvSpPr>
        <p:spPr bwMode="auto">
          <a:xfrm rot="16200000">
            <a:off x="545307" y="3093244"/>
            <a:ext cx="2138362" cy="304800"/>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1400" b="0">
                <a:solidFill>
                  <a:schemeClr val="tx1"/>
                </a:solidFill>
                <a:latin typeface="Arial" charset="0"/>
              </a:rPr>
              <a:t>İ N S U L İ N   E T K İ S İ</a:t>
            </a:r>
          </a:p>
        </p:txBody>
      </p:sp>
      <p:sp>
        <p:nvSpPr>
          <p:cNvPr id="176147" name="Rectangle 19"/>
          <p:cNvSpPr>
            <a:spLocks noChangeArrowheads="1"/>
          </p:cNvSpPr>
          <p:nvPr/>
        </p:nvSpPr>
        <p:spPr bwMode="auto">
          <a:xfrm>
            <a:off x="596900" y="5237163"/>
            <a:ext cx="8616950" cy="581025"/>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1600" b="0">
                <a:solidFill>
                  <a:srgbClr val="FFFF99"/>
                </a:solidFill>
                <a:latin typeface="Arial" charset="0"/>
              </a:rPr>
              <a:t>Yemekler öncesi kısa etkili ve yatma zamnı orta etkil insulin yapıldığında elde edilecek insulin </a:t>
            </a:r>
          </a:p>
          <a:p>
            <a:pPr eaLnBrk="0" hangingPunct="0">
              <a:lnSpc>
                <a:spcPct val="100000"/>
              </a:lnSpc>
              <a:spcBef>
                <a:spcPct val="0"/>
              </a:spcBef>
              <a:buClrTx/>
              <a:buSzTx/>
              <a:buFontTx/>
              <a:buNone/>
            </a:pPr>
            <a:r>
              <a:rPr lang="tr-TR" sz="1600" b="0">
                <a:solidFill>
                  <a:srgbClr val="FFFF99"/>
                </a:solidFill>
                <a:latin typeface="Arial" charset="0"/>
              </a:rPr>
              <a:t>profili (S= sabah, Ö= öğle, A= akşam, YZ= yatma zamanı)</a:t>
            </a:r>
          </a:p>
        </p:txBody>
      </p:sp>
      <p:sp>
        <p:nvSpPr>
          <p:cNvPr id="176148" name="Rectangle 20"/>
          <p:cNvSpPr>
            <a:spLocks noChangeArrowheads="1"/>
          </p:cNvSpPr>
          <p:nvPr/>
        </p:nvSpPr>
        <p:spPr bwMode="auto">
          <a:xfrm>
            <a:off x="2505149" y="261747"/>
            <a:ext cx="6027291" cy="646973"/>
          </a:xfrm>
          <a:prstGeom prst="rect">
            <a:avLst/>
          </a:prstGeom>
          <a:noFill/>
          <a:ln w="9525">
            <a:noFill/>
            <a:miter lim="800000"/>
            <a:headEnd/>
            <a:tailEnd/>
          </a:ln>
          <a:effectLst/>
        </p:spPr>
        <p:txBody>
          <a:bodyPr wrap="none" lIns="92075" tIns="46038" rIns="92075" bIns="46038">
            <a:spAutoFit/>
          </a:bodyPr>
          <a:lstStyle/>
          <a:p>
            <a:pPr eaLnBrk="0" hangingPunct="0">
              <a:lnSpc>
                <a:spcPct val="100000"/>
              </a:lnSpc>
              <a:spcBef>
                <a:spcPct val="0"/>
              </a:spcBef>
              <a:buClrTx/>
              <a:buSzTx/>
              <a:buFontTx/>
              <a:buNone/>
            </a:pPr>
            <a:r>
              <a:rPr lang="tr-TR" sz="3600" dirty="0">
                <a:solidFill>
                  <a:srgbClr val="FFFF00"/>
                </a:solidFill>
                <a:effectLst>
                  <a:outerShdw blurRad="38100" dist="38100" dir="2700000" algn="tl">
                    <a:srgbClr val="000000"/>
                  </a:outerShdw>
                </a:effectLst>
                <a:cs typeface="Tahoma" pitchFamily="34" charset="0"/>
              </a:rPr>
              <a:t>4’lü </a:t>
            </a:r>
            <a:r>
              <a:rPr lang="tr-TR" sz="3600" dirty="0" err="1">
                <a:solidFill>
                  <a:srgbClr val="FFFF00"/>
                </a:solidFill>
                <a:effectLst>
                  <a:outerShdw blurRad="38100" dist="38100" dir="2700000" algn="tl">
                    <a:srgbClr val="000000"/>
                  </a:outerShdw>
                </a:effectLst>
                <a:cs typeface="Tahoma" pitchFamily="34" charset="0"/>
              </a:rPr>
              <a:t>intensif</a:t>
            </a:r>
            <a:r>
              <a:rPr lang="tr-TR" sz="3600" dirty="0">
                <a:solidFill>
                  <a:srgbClr val="FFFF00"/>
                </a:solidFill>
                <a:effectLst>
                  <a:outerShdw blurRad="38100" dist="38100" dir="2700000" algn="tl">
                    <a:srgbClr val="000000"/>
                  </a:outerShdw>
                </a:effectLst>
                <a:cs typeface="Tahoma" pitchFamily="34" charset="0"/>
              </a:rPr>
              <a:t> </a:t>
            </a:r>
            <a:r>
              <a:rPr lang="tr-TR" sz="3600" dirty="0" err="1">
                <a:solidFill>
                  <a:srgbClr val="FFFF00"/>
                </a:solidFill>
                <a:effectLst>
                  <a:outerShdw blurRad="38100" dist="38100" dir="2700000" algn="tl">
                    <a:srgbClr val="000000"/>
                  </a:outerShdw>
                </a:effectLst>
                <a:cs typeface="Tahoma" pitchFamily="34" charset="0"/>
              </a:rPr>
              <a:t>insülin</a:t>
            </a:r>
            <a:r>
              <a:rPr lang="tr-TR" sz="3600" dirty="0">
                <a:solidFill>
                  <a:srgbClr val="FFFF00"/>
                </a:solidFill>
                <a:effectLst>
                  <a:outerShdw blurRad="38100" dist="38100" dir="2700000" algn="tl">
                    <a:srgbClr val="000000"/>
                  </a:outerShdw>
                </a:effectLst>
                <a:cs typeface="Tahoma" pitchFamily="34" charset="0"/>
              </a:rPr>
              <a:t> tedavisi</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tr-TR" sz="4000" dirty="0" err="1">
                <a:solidFill>
                  <a:schemeClr val="folHlink"/>
                </a:solidFill>
                <a:latin typeface="Comic Sans MS" pitchFamily="66" charset="0"/>
              </a:rPr>
              <a:t>İntensif</a:t>
            </a:r>
            <a:r>
              <a:rPr lang="tr-TR" sz="4000" dirty="0">
                <a:solidFill>
                  <a:schemeClr val="folHlink"/>
                </a:solidFill>
                <a:latin typeface="Comic Sans MS" pitchFamily="66" charset="0"/>
              </a:rPr>
              <a:t> </a:t>
            </a:r>
            <a:r>
              <a:rPr lang="tr-TR" sz="4000" dirty="0" err="1">
                <a:solidFill>
                  <a:schemeClr val="folHlink"/>
                </a:solidFill>
                <a:latin typeface="Comic Sans MS" pitchFamily="66" charset="0"/>
              </a:rPr>
              <a:t>insülin</a:t>
            </a:r>
            <a:r>
              <a:rPr lang="tr-TR" sz="4000" dirty="0">
                <a:solidFill>
                  <a:schemeClr val="folHlink"/>
                </a:solidFill>
                <a:latin typeface="Comic Sans MS" pitchFamily="66" charset="0"/>
              </a:rPr>
              <a:t> tedavisi</a:t>
            </a:r>
          </a:p>
        </p:txBody>
      </p:sp>
      <p:sp>
        <p:nvSpPr>
          <p:cNvPr id="68612" name="Rectangle 4"/>
          <p:cNvSpPr>
            <a:spLocks noChangeArrowheads="1"/>
          </p:cNvSpPr>
          <p:nvPr/>
        </p:nvSpPr>
        <p:spPr bwMode="auto">
          <a:xfrm>
            <a:off x="1692275" y="1557338"/>
            <a:ext cx="6624638" cy="616585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Clr>
                <a:srgbClr val="FFFF00"/>
              </a:buClr>
              <a:buSzTx/>
              <a:buFont typeface="Wingdings" pitchFamily="2" charset="2"/>
              <a:buChar char="Ø"/>
            </a:pPr>
            <a:r>
              <a:rPr lang="tr-TR" sz="1800" b="0">
                <a:solidFill>
                  <a:srgbClr val="FFFF00"/>
                </a:solidFill>
              </a:rPr>
              <a:t>Yararları</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Gliseminin akılcı kontrolü</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İylik hali</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Retinopatinin önlenmesi</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Mikroalbuminüri ve proteinüri azaltıltılışı</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Nöropati gelişiminin azalması</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Hiperlipidemi  riskinin azalışı</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Anne ve bebek morbiditesinin azaltılması</a:t>
            </a:r>
          </a:p>
          <a:p>
            <a:pPr marL="342900" indent="-342900">
              <a:lnSpc>
                <a:spcPct val="90000"/>
              </a:lnSpc>
              <a:spcBef>
                <a:spcPct val="20000"/>
              </a:spcBef>
              <a:buClr>
                <a:srgbClr val="FFFF00"/>
              </a:buClr>
              <a:buSzTx/>
              <a:buFont typeface="Wingdings" pitchFamily="2" charset="2"/>
              <a:buChar char="Ø"/>
            </a:pPr>
            <a:r>
              <a:rPr lang="tr-TR" sz="1800" b="0">
                <a:solidFill>
                  <a:srgbClr val="FFFF00"/>
                </a:solidFill>
              </a:rPr>
              <a:t>Dezavantajları</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Ciddi hipoglisemi epizodları</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Hipoglisemiyi fark etmemek</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Kilo alış-obezite,</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Pompada ketoasidoz, infeksiyon riski</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Retinopatinin erken alevlenişi</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Zaman-efor harcanması </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Maliyet</a:t>
            </a:r>
          </a:p>
          <a:p>
            <a:pPr marL="742950" lvl="1" indent="-285750">
              <a:lnSpc>
                <a:spcPct val="90000"/>
              </a:lnSpc>
              <a:spcBef>
                <a:spcPct val="20000"/>
              </a:spcBef>
              <a:buClr>
                <a:srgbClr val="FFFF00"/>
              </a:buClr>
              <a:buSzTx/>
              <a:buFont typeface="Wingdings" pitchFamily="2" charset="2"/>
              <a:buChar char="Ø"/>
            </a:pPr>
            <a:r>
              <a:rPr lang="tr-TR" sz="1600" b="0">
                <a:solidFill>
                  <a:schemeClr val="tx1"/>
                </a:solidFill>
              </a:rPr>
              <a:t>İleri komplikasyon ve çocuklarda uygun olmayışı</a:t>
            </a:r>
          </a:p>
          <a:p>
            <a:pPr marL="1143000" lvl="2" indent="-228600">
              <a:lnSpc>
                <a:spcPct val="90000"/>
              </a:lnSpc>
              <a:spcBef>
                <a:spcPct val="20000"/>
              </a:spcBef>
              <a:buClr>
                <a:srgbClr val="FFFF00"/>
              </a:buClr>
              <a:buSzTx/>
            </a:pPr>
            <a:endParaRPr lang="tr-TR" sz="1400" b="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90" name="Rectangle 58"/>
          <p:cNvSpPr>
            <a:spLocks noGrp="1" noChangeArrowheads="1"/>
          </p:cNvSpPr>
          <p:nvPr>
            <p:ph type="title"/>
          </p:nvPr>
        </p:nvSpPr>
        <p:spPr/>
        <p:txBody>
          <a:bodyPr>
            <a:normAutofit/>
          </a:bodyPr>
          <a:lstStyle/>
          <a:p>
            <a:r>
              <a:rPr lang="tr-TR" sz="3200" dirty="0">
                <a:solidFill>
                  <a:schemeClr val="folHlink"/>
                </a:solidFill>
                <a:latin typeface="Comic Sans MS" pitchFamily="66" charset="0"/>
              </a:rPr>
              <a:t>Tip1 Diyabette </a:t>
            </a:r>
            <a:r>
              <a:rPr lang="tr-TR" sz="3200" dirty="0" smtClean="0">
                <a:solidFill>
                  <a:schemeClr val="folHlink"/>
                </a:solidFill>
                <a:latin typeface="Comic Sans MS" pitchFamily="66" charset="0"/>
              </a:rPr>
              <a:t>sabah </a:t>
            </a:r>
            <a:r>
              <a:rPr lang="tr-TR" sz="3200" dirty="0" err="1" smtClean="0">
                <a:solidFill>
                  <a:schemeClr val="folHlink"/>
                </a:solidFill>
                <a:latin typeface="Comic Sans MS" pitchFamily="66" charset="0"/>
              </a:rPr>
              <a:t>hiperglisemisi</a:t>
            </a:r>
            <a:endParaRPr lang="tr-TR" sz="3200" dirty="0">
              <a:solidFill>
                <a:schemeClr val="folHlink"/>
              </a:solidFill>
              <a:latin typeface="Comic Sans MS" pitchFamily="66" charset="0"/>
            </a:endParaRPr>
          </a:p>
        </p:txBody>
      </p:sp>
      <p:graphicFrame>
        <p:nvGraphicFramePr>
          <p:cNvPr id="69692" name="Group 60"/>
          <p:cNvGraphicFramePr>
            <a:graphicFrameLocks noGrp="1"/>
          </p:cNvGraphicFramePr>
          <p:nvPr>
            <p:ph type="tbl" idx="1"/>
          </p:nvPr>
        </p:nvGraphicFramePr>
        <p:xfrm>
          <a:off x="457200" y="1600200"/>
          <a:ext cx="8229600" cy="4924425"/>
        </p:xfrm>
        <a:graphic>
          <a:graphicData uri="http://schemas.openxmlformats.org/drawingml/2006/table">
            <a:tbl>
              <a:tblPr/>
              <a:tblGrid>
                <a:gridCol w="1606550"/>
                <a:gridCol w="1058863"/>
                <a:gridCol w="1057275"/>
                <a:gridCol w="1058862"/>
                <a:gridCol w="1055688"/>
                <a:gridCol w="1431925"/>
                <a:gridCol w="960437"/>
              </a:tblGrid>
              <a:tr h="39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rgbClr val="FFFF00"/>
                          </a:solidFill>
                          <a:effectLst/>
                          <a:latin typeface="Arial" charset="0"/>
                          <a:cs typeface="Arial" charset="0"/>
                        </a:rPr>
                        <a:t>Plazma glukozu (mg/dl) saat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rgbClr val="FFFF00"/>
                          </a:solidFill>
                          <a:effectLst/>
                          <a:latin typeface="Arial" charset="0"/>
                          <a:cs typeface="Arial" charset="0"/>
                        </a:rPr>
                        <a:t>Plazma serbest insülini saat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tr-TR"/>
                    </a:p>
                  </a:txBody>
                  <a:tcPr/>
                </a:tc>
                <a:tc hMerge="1">
                  <a:txBody>
                    <a:bodyPr/>
                    <a:lstStyle/>
                    <a:p>
                      <a:endParaRPr lang="tr-TR"/>
                    </a:p>
                  </a:txBody>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22</a:t>
                      </a:r>
                      <a:r>
                        <a:rPr kumimoji="0" lang="tr-TR" sz="2000" b="0" i="0" u="none" strike="noStrike" cap="none" normalizeH="0" baseline="3000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03</a:t>
                      </a:r>
                      <a:r>
                        <a:rPr kumimoji="0" lang="tr-TR" sz="2000" b="0" i="0" u="none" strike="noStrike" cap="none" normalizeH="0" baseline="3000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07</a:t>
                      </a:r>
                      <a:r>
                        <a:rPr kumimoji="0" lang="tr-TR" sz="2000" b="0" i="0" u="none" strike="noStrike" cap="none" normalizeH="0" baseline="3000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22</a:t>
                      </a:r>
                      <a:r>
                        <a:rPr kumimoji="0" lang="tr-TR" sz="2000" b="0" i="0" u="none" strike="noStrike" cap="none" normalizeH="0" baseline="3000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03</a:t>
                      </a:r>
                      <a:r>
                        <a:rPr kumimoji="0" lang="tr-TR" sz="2000" b="0" i="0" u="none" strike="noStrike" cap="none" normalizeH="0" baseline="3000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07</a:t>
                      </a:r>
                      <a:r>
                        <a:rPr kumimoji="0" lang="tr-TR" sz="2000" b="0" i="0" u="none" strike="noStrike" cap="none" normalizeH="0" baseline="30000" smtClean="0">
                          <a:ln>
                            <a:noFill/>
                          </a:ln>
                          <a:solidFill>
                            <a:schemeClr val="tx1"/>
                          </a:solidFill>
                          <a:effectLst/>
                          <a:latin typeface="Arial" charset="0"/>
                          <a:cs typeface="Arial" charset="0"/>
                        </a:rPr>
                        <a:t>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SOMOGY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200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HY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Dawn fenomeni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150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68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İnsülin yetersizliği ve dawn fenomeni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190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220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79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İnsülin yetersizliği Dawn ve somogy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380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smtClean="0">
                          <a:ln>
                            <a:noFill/>
                          </a:ln>
                          <a:solidFill>
                            <a:schemeClr val="tx1"/>
                          </a:solidFill>
                          <a:effectLst/>
                          <a:latin typeface="Arial" charset="0"/>
                          <a:cs typeface="Arial" charset="0"/>
                        </a:rPr>
                        <a:t>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r>
              <a:rPr lang="tr-TR" sz="2800" dirty="0" err="1">
                <a:solidFill>
                  <a:srgbClr val="FFFF00"/>
                </a:solidFill>
                <a:latin typeface="Comic Sans MS" pitchFamily="66" charset="0"/>
              </a:rPr>
              <a:t>İnsülin</a:t>
            </a:r>
            <a:r>
              <a:rPr lang="tr-TR" sz="2800" dirty="0">
                <a:solidFill>
                  <a:srgbClr val="FFFF00"/>
                </a:solidFill>
                <a:latin typeface="Comic Sans MS" pitchFamily="66" charset="0"/>
              </a:rPr>
              <a:t> tedavisinin komplikasyonları</a:t>
            </a:r>
          </a:p>
        </p:txBody>
      </p:sp>
      <p:sp>
        <p:nvSpPr>
          <p:cNvPr id="72708" name="Rectangle 4"/>
          <p:cNvSpPr>
            <a:spLocks noGrp="1" noChangeArrowheads="1"/>
          </p:cNvSpPr>
          <p:nvPr>
            <p:ph idx="1"/>
          </p:nvPr>
        </p:nvSpPr>
        <p:spPr>
          <a:xfrm>
            <a:off x="1979613" y="1628775"/>
            <a:ext cx="5472112" cy="4525963"/>
          </a:xfrm>
          <a:noFill/>
          <a:ln/>
        </p:spPr>
        <p:txBody>
          <a:bodyPr>
            <a:normAutofit/>
          </a:bodyPr>
          <a:lstStyle/>
          <a:p>
            <a:pPr>
              <a:lnSpc>
                <a:spcPct val="90000"/>
              </a:lnSpc>
              <a:buClr>
                <a:schemeClr val="folHlink"/>
              </a:buClr>
              <a:buFont typeface="Wingdings" pitchFamily="2" charset="2"/>
              <a:buChar char="Ø"/>
            </a:pPr>
            <a:r>
              <a:rPr lang="tr-TR" sz="2000">
                <a:latin typeface="Comic Sans MS" pitchFamily="66" charset="0"/>
              </a:rPr>
              <a:t>Hipoglisemi</a:t>
            </a:r>
          </a:p>
          <a:p>
            <a:pPr>
              <a:lnSpc>
                <a:spcPct val="90000"/>
              </a:lnSpc>
              <a:buClr>
                <a:schemeClr val="folHlink"/>
              </a:buClr>
              <a:buFont typeface="Wingdings" pitchFamily="2" charset="2"/>
              <a:buChar char="Ø"/>
            </a:pPr>
            <a:r>
              <a:rPr lang="tr-TR" sz="2000">
                <a:latin typeface="Comic Sans MS" pitchFamily="66" charset="0"/>
              </a:rPr>
              <a:t>Lipodistrofi (hipertrofi-atrofi)</a:t>
            </a:r>
          </a:p>
          <a:p>
            <a:pPr>
              <a:lnSpc>
                <a:spcPct val="90000"/>
              </a:lnSpc>
              <a:buClr>
                <a:schemeClr val="folHlink"/>
              </a:buClr>
              <a:buFont typeface="Wingdings" pitchFamily="2" charset="2"/>
              <a:buChar char="Ø"/>
            </a:pPr>
            <a:r>
              <a:rPr lang="tr-TR" sz="2000">
                <a:latin typeface="Comic Sans MS" pitchFamily="66" charset="0"/>
              </a:rPr>
              <a:t>İnsülin ödemi</a:t>
            </a:r>
          </a:p>
          <a:p>
            <a:pPr>
              <a:lnSpc>
                <a:spcPct val="90000"/>
              </a:lnSpc>
              <a:buClr>
                <a:schemeClr val="folHlink"/>
              </a:buClr>
              <a:buFont typeface="Wingdings" pitchFamily="2" charset="2"/>
              <a:buChar char="Ø"/>
            </a:pPr>
            <a:r>
              <a:rPr lang="tr-TR" sz="2000">
                <a:latin typeface="Comic Sans MS" pitchFamily="66" charset="0"/>
              </a:rPr>
              <a:t>Obezite-kilo alma</a:t>
            </a:r>
          </a:p>
          <a:p>
            <a:pPr>
              <a:lnSpc>
                <a:spcPct val="90000"/>
              </a:lnSpc>
              <a:buClr>
                <a:schemeClr val="folHlink"/>
              </a:buClr>
              <a:buFont typeface="Wingdings" pitchFamily="2" charset="2"/>
              <a:buChar char="Ø"/>
            </a:pPr>
            <a:r>
              <a:rPr lang="tr-TR" sz="2000">
                <a:latin typeface="Comic Sans MS" pitchFamily="66" charset="0"/>
              </a:rPr>
              <a:t>İnsülin antikorları</a:t>
            </a:r>
          </a:p>
          <a:p>
            <a:pPr>
              <a:lnSpc>
                <a:spcPct val="90000"/>
              </a:lnSpc>
              <a:buClr>
                <a:schemeClr val="folHlink"/>
              </a:buClr>
              <a:buFont typeface="Wingdings" pitchFamily="2" charset="2"/>
              <a:buChar char="Ø"/>
            </a:pPr>
            <a:r>
              <a:rPr lang="tr-TR" sz="2000">
                <a:latin typeface="Comic Sans MS" pitchFamily="66" charset="0"/>
              </a:rPr>
              <a:t>İnsülin allerjisi</a:t>
            </a:r>
          </a:p>
          <a:p>
            <a:pPr>
              <a:lnSpc>
                <a:spcPct val="90000"/>
              </a:lnSpc>
              <a:buClr>
                <a:schemeClr val="folHlink"/>
              </a:buClr>
              <a:buFont typeface="Wingdings" pitchFamily="2" charset="2"/>
              <a:buChar char="Ø"/>
            </a:pPr>
            <a:r>
              <a:rPr lang="tr-TR" sz="2000">
                <a:latin typeface="Comic Sans MS" pitchFamily="66" charset="0"/>
              </a:rPr>
              <a:t>İnsülin rezistansı</a:t>
            </a:r>
          </a:p>
          <a:p>
            <a:pPr>
              <a:lnSpc>
                <a:spcPct val="90000"/>
              </a:lnSpc>
              <a:buClr>
                <a:schemeClr val="folHlink"/>
              </a:buClr>
              <a:buFont typeface="Wingdings" pitchFamily="2" charset="2"/>
              <a:buChar char="Ø"/>
            </a:pPr>
            <a:r>
              <a:rPr lang="tr-TR" sz="2000">
                <a:latin typeface="Comic Sans MS" pitchFamily="66" charset="0"/>
              </a:rPr>
              <a:t>Nokturnal hipoglisemi</a:t>
            </a:r>
          </a:p>
          <a:p>
            <a:pPr>
              <a:lnSpc>
                <a:spcPct val="90000"/>
              </a:lnSpc>
              <a:buClr>
                <a:schemeClr val="folHlink"/>
              </a:buClr>
              <a:buFont typeface="Wingdings" pitchFamily="2" charset="2"/>
              <a:buChar char="Ø"/>
            </a:pPr>
            <a:r>
              <a:rPr lang="tr-TR" sz="2000">
                <a:latin typeface="Comic Sans MS" pitchFamily="66" charset="0"/>
              </a:rPr>
              <a:t>Brittle diyabet</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760040" y="404912"/>
            <a:ext cx="7772400" cy="431800"/>
          </a:xfrm>
          <a:noFill/>
          <a:ln/>
        </p:spPr>
        <p:txBody>
          <a:bodyPr lIns="92075" tIns="46038" rIns="92075" bIns="46038">
            <a:noAutofit/>
          </a:bodyPr>
          <a:lstStyle/>
          <a:p>
            <a:r>
              <a:rPr lang="tr-TR" sz="3200" b="1" dirty="0">
                <a:solidFill>
                  <a:srgbClr val="FFFF00"/>
                </a:solidFill>
                <a:latin typeface="Comic Sans MS" pitchFamily="66" charset="0"/>
              </a:rPr>
              <a:t>Diğer gelişmeler</a:t>
            </a:r>
          </a:p>
        </p:txBody>
      </p:sp>
      <p:sp>
        <p:nvSpPr>
          <p:cNvPr id="192515" name="Rectangle 3"/>
          <p:cNvSpPr>
            <a:spLocks noGrp="1" noChangeArrowheads="1"/>
          </p:cNvSpPr>
          <p:nvPr>
            <p:ph type="body" sz="half" idx="1"/>
          </p:nvPr>
        </p:nvSpPr>
        <p:spPr>
          <a:xfrm>
            <a:off x="1547813" y="908050"/>
            <a:ext cx="6337300" cy="2303463"/>
          </a:xfrm>
        </p:spPr>
        <p:txBody>
          <a:bodyPr>
            <a:normAutofit/>
          </a:bodyPr>
          <a:lstStyle/>
          <a:p>
            <a:pPr>
              <a:buClr>
                <a:srgbClr val="FFFF00"/>
              </a:buClr>
              <a:buFont typeface="Wingdings" pitchFamily="2" charset="2"/>
              <a:buChar char="Ø"/>
            </a:pPr>
            <a:r>
              <a:rPr lang="tr-TR" sz="2000" b="1">
                <a:latin typeface="Comic Sans MS" pitchFamily="66" charset="0"/>
              </a:rPr>
              <a:t> </a:t>
            </a:r>
            <a:r>
              <a:rPr lang="tr-TR" sz="2000">
                <a:latin typeface="Comic Sans MS" pitchFamily="66" charset="0"/>
              </a:rPr>
              <a:t>İnsülin pompası = yapay pankreas</a:t>
            </a:r>
          </a:p>
          <a:p>
            <a:pPr>
              <a:buClr>
                <a:srgbClr val="FFFF00"/>
              </a:buClr>
              <a:buFont typeface="Wingdings" pitchFamily="2" charset="2"/>
              <a:buNone/>
            </a:pPr>
            <a:r>
              <a:rPr lang="tr-TR" sz="2000">
                <a:latin typeface="Comic Sans MS" pitchFamily="66" charset="0"/>
              </a:rPr>
              <a:t>		open loop - açık halka</a:t>
            </a:r>
          </a:p>
          <a:p>
            <a:pPr>
              <a:buClr>
                <a:srgbClr val="FFFF00"/>
              </a:buClr>
              <a:buFont typeface="Wingdings" pitchFamily="2" charset="2"/>
              <a:buNone/>
            </a:pPr>
            <a:r>
              <a:rPr lang="tr-TR" sz="2000">
                <a:latin typeface="Comic Sans MS" pitchFamily="66" charset="0"/>
              </a:rPr>
              <a:t>		closed loop - kapalı halka</a:t>
            </a:r>
          </a:p>
          <a:p>
            <a:pPr>
              <a:buClr>
                <a:srgbClr val="FFFF00"/>
              </a:buClr>
              <a:buFont typeface="Wingdings" pitchFamily="2" charset="2"/>
              <a:buChar char="Ø"/>
            </a:pPr>
            <a:r>
              <a:rPr lang="tr-TR" sz="2000">
                <a:latin typeface="Comic Sans MS" pitchFamily="66" charset="0"/>
              </a:rPr>
              <a:t>Sensorlu devamlı glukoz monitorizasyonu</a:t>
            </a:r>
          </a:p>
          <a:p>
            <a:pPr>
              <a:buClr>
                <a:srgbClr val="FFFF00"/>
              </a:buClr>
              <a:buFont typeface="Wingdings" pitchFamily="2" charset="2"/>
              <a:buNone/>
            </a:pPr>
            <a:r>
              <a:rPr lang="tr-TR" sz="2000">
                <a:latin typeface="Comic Sans MS" pitchFamily="66" charset="0"/>
              </a:rPr>
              <a:t>		Medtronic, Dex com – 3 gün,Abbott – 5 gün</a:t>
            </a:r>
          </a:p>
          <a:p>
            <a:pPr>
              <a:buClr>
                <a:srgbClr val="FFFF00"/>
              </a:buClr>
              <a:buFont typeface="Wingdings" pitchFamily="2" charset="2"/>
              <a:buChar char="Ø"/>
            </a:pPr>
            <a:r>
              <a:rPr lang="tr-TR" sz="2000">
                <a:latin typeface="Comic Sans MS" pitchFamily="66" charset="0"/>
              </a:rPr>
              <a:t>Glucowatch  biographer.</a:t>
            </a:r>
          </a:p>
          <a:p>
            <a:pPr>
              <a:buClr>
                <a:srgbClr val="FFFF00"/>
              </a:buClr>
              <a:buFont typeface="Wingdings" pitchFamily="2" charset="2"/>
              <a:buChar char="ü"/>
            </a:pPr>
            <a:endParaRPr lang="tr-TR" sz="2000">
              <a:latin typeface="Comic Sans MS" pitchFamily="66" charset="0"/>
            </a:endParaRPr>
          </a:p>
        </p:txBody>
      </p:sp>
      <p:pic>
        <p:nvPicPr>
          <p:cNvPr id="192516" name="Picture 4" descr="[Figure 1]"/>
          <p:cNvPicPr>
            <a:picLocks noGrp="1" noChangeAspect="1" noChangeArrowheads="1"/>
          </p:cNvPicPr>
          <p:nvPr>
            <p:ph sz="half" idx="2"/>
          </p:nvPr>
        </p:nvPicPr>
        <p:blipFill>
          <a:blip r:embed="rId2" cstate="print"/>
          <a:srcRect b="10902"/>
          <a:stretch>
            <a:fillRect/>
          </a:stretch>
        </p:blipFill>
        <p:spPr>
          <a:xfrm>
            <a:off x="468313" y="3967163"/>
            <a:ext cx="2651125" cy="2054225"/>
          </a:xfrm>
          <a:noFill/>
          <a:ln/>
        </p:spPr>
      </p:pic>
      <p:sp>
        <p:nvSpPr>
          <p:cNvPr id="192517" name="Rectangle 5"/>
          <p:cNvSpPr>
            <a:spLocks noChangeArrowheads="1"/>
          </p:cNvSpPr>
          <p:nvPr/>
        </p:nvSpPr>
        <p:spPr bwMode="auto">
          <a:xfrm>
            <a:off x="4230688" y="3141663"/>
            <a:ext cx="4913312" cy="436562"/>
          </a:xfrm>
          <a:prstGeom prst="rect">
            <a:avLst/>
          </a:prstGeom>
          <a:noFill/>
          <a:ln w="9525">
            <a:noFill/>
            <a:miter lim="800000"/>
            <a:headEnd/>
            <a:tailEnd/>
          </a:ln>
          <a:effectLst/>
        </p:spPr>
        <p:txBody>
          <a:bodyPr anchor="ctr"/>
          <a:lstStyle/>
          <a:p>
            <a:pPr algn="ctr">
              <a:lnSpc>
                <a:spcPct val="100000"/>
              </a:lnSpc>
              <a:spcBef>
                <a:spcPct val="0"/>
              </a:spcBef>
              <a:buClrTx/>
              <a:buSzTx/>
              <a:buFontTx/>
              <a:buNone/>
            </a:pPr>
            <a:r>
              <a:rPr lang="tr-TR" sz="2000">
                <a:solidFill>
                  <a:srgbClr val="FFFF00"/>
                </a:solidFill>
              </a:rPr>
              <a:t>Güncel İnsülin Pompaları</a:t>
            </a:r>
            <a:endParaRPr lang="en-US" sz="2000">
              <a:solidFill>
                <a:srgbClr val="FFFF00"/>
              </a:solidFill>
            </a:endParaRPr>
          </a:p>
        </p:txBody>
      </p:sp>
      <p:pic>
        <p:nvPicPr>
          <p:cNvPr id="192518" name="Picture 6" descr="Animas IR 1000"/>
          <p:cNvPicPr>
            <a:picLocks noChangeAspect="1" noChangeArrowheads="1"/>
          </p:cNvPicPr>
          <p:nvPr/>
        </p:nvPicPr>
        <p:blipFill>
          <a:blip r:embed="rId3" cstate="print"/>
          <a:srcRect/>
          <a:stretch>
            <a:fillRect/>
          </a:stretch>
        </p:blipFill>
        <p:spPr bwMode="auto">
          <a:xfrm>
            <a:off x="3740150" y="5084763"/>
            <a:ext cx="762000" cy="1398587"/>
          </a:xfrm>
          <a:prstGeom prst="rect">
            <a:avLst/>
          </a:prstGeom>
          <a:noFill/>
        </p:spPr>
      </p:pic>
      <p:pic>
        <p:nvPicPr>
          <p:cNvPr id="192519" name="Picture 7" descr="Deltec Cozmo"/>
          <p:cNvPicPr>
            <a:picLocks noChangeAspect="1" noChangeArrowheads="1"/>
          </p:cNvPicPr>
          <p:nvPr/>
        </p:nvPicPr>
        <p:blipFill>
          <a:blip r:embed="rId4" cstate="print"/>
          <a:srcRect/>
          <a:stretch>
            <a:fillRect/>
          </a:stretch>
        </p:blipFill>
        <p:spPr bwMode="auto">
          <a:xfrm>
            <a:off x="3995738" y="3357563"/>
            <a:ext cx="763587" cy="1397000"/>
          </a:xfrm>
          <a:prstGeom prst="rect">
            <a:avLst/>
          </a:prstGeom>
          <a:noFill/>
        </p:spPr>
      </p:pic>
      <p:pic>
        <p:nvPicPr>
          <p:cNvPr id="192520" name="Picture 8" descr="Dana Diabecare II"/>
          <p:cNvPicPr>
            <a:picLocks noChangeAspect="1" noChangeArrowheads="1"/>
          </p:cNvPicPr>
          <p:nvPr/>
        </p:nvPicPr>
        <p:blipFill>
          <a:blip r:embed="rId5" cstate="print"/>
          <a:srcRect/>
          <a:stretch>
            <a:fillRect/>
          </a:stretch>
        </p:blipFill>
        <p:spPr bwMode="auto">
          <a:xfrm>
            <a:off x="5084763" y="3573463"/>
            <a:ext cx="1589087" cy="879475"/>
          </a:xfrm>
          <a:prstGeom prst="rect">
            <a:avLst/>
          </a:prstGeom>
          <a:noFill/>
        </p:spPr>
      </p:pic>
      <p:pic>
        <p:nvPicPr>
          <p:cNvPr id="192521" name="Picture 9" descr="Disetronic D-TRONplus"/>
          <p:cNvPicPr>
            <a:picLocks noChangeAspect="1" noChangeArrowheads="1"/>
          </p:cNvPicPr>
          <p:nvPr/>
        </p:nvPicPr>
        <p:blipFill>
          <a:blip r:embed="rId6" cstate="print"/>
          <a:srcRect/>
          <a:stretch>
            <a:fillRect/>
          </a:stretch>
        </p:blipFill>
        <p:spPr bwMode="auto">
          <a:xfrm>
            <a:off x="7131050" y="3644900"/>
            <a:ext cx="1590675" cy="722313"/>
          </a:xfrm>
          <a:prstGeom prst="rect">
            <a:avLst/>
          </a:prstGeom>
          <a:noFill/>
        </p:spPr>
      </p:pic>
      <p:pic>
        <p:nvPicPr>
          <p:cNvPr id="192522" name="Picture 10" descr="MiniMed Paradigm"/>
          <p:cNvPicPr>
            <a:picLocks noChangeAspect="1" noChangeArrowheads="1"/>
          </p:cNvPicPr>
          <p:nvPr/>
        </p:nvPicPr>
        <p:blipFill>
          <a:blip r:embed="rId7" cstate="print"/>
          <a:srcRect/>
          <a:stretch>
            <a:fillRect/>
          </a:stretch>
        </p:blipFill>
        <p:spPr bwMode="auto">
          <a:xfrm>
            <a:off x="4892675" y="5157788"/>
            <a:ext cx="1590675" cy="1152525"/>
          </a:xfrm>
          <a:prstGeom prst="rect">
            <a:avLst/>
          </a:prstGeom>
          <a:noFill/>
        </p:spPr>
      </p:pic>
      <p:pic>
        <p:nvPicPr>
          <p:cNvPr id="192523" name="Picture 11" descr="Nipro Amigo"/>
          <p:cNvPicPr>
            <a:picLocks noChangeAspect="1" noChangeArrowheads="1"/>
          </p:cNvPicPr>
          <p:nvPr/>
        </p:nvPicPr>
        <p:blipFill>
          <a:blip r:embed="rId8" cstate="print"/>
          <a:srcRect/>
          <a:stretch>
            <a:fillRect/>
          </a:stretch>
        </p:blipFill>
        <p:spPr bwMode="auto">
          <a:xfrm>
            <a:off x="6877050" y="5084763"/>
            <a:ext cx="1589088" cy="1350962"/>
          </a:xfrm>
          <a:prstGeom prst="rect">
            <a:avLst/>
          </a:prstGeom>
          <a:noFill/>
        </p:spPr>
      </p:pic>
      <p:grpSp>
        <p:nvGrpSpPr>
          <p:cNvPr id="2" name="Group 12"/>
          <p:cNvGrpSpPr>
            <a:grpSpLocks/>
          </p:cNvGrpSpPr>
          <p:nvPr/>
        </p:nvGrpSpPr>
        <p:grpSpPr bwMode="auto">
          <a:xfrm>
            <a:off x="3484563" y="6597650"/>
            <a:ext cx="1165225" cy="100013"/>
            <a:chOff x="0" y="0"/>
            <a:chExt cx="1582" cy="86"/>
          </a:xfrm>
        </p:grpSpPr>
        <p:sp>
          <p:nvSpPr>
            <p:cNvPr id="192525" name="Rectangle 13"/>
            <p:cNvSpPr>
              <a:spLocks noChangeArrowheads="1"/>
            </p:cNvSpPr>
            <p:nvPr/>
          </p:nvSpPr>
          <p:spPr bwMode="auto">
            <a:xfrm>
              <a:off x="0" y="0"/>
              <a:ext cx="1582" cy="0"/>
            </a:xfrm>
            <a:prstGeom prst="rect">
              <a:avLst/>
            </a:prstGeom>
            <a:noFill/>
            <a:ln w="12700" algn="ctr">
              <a:noFill/>
              <a:miter lim="800000"/>
              <a:headEnd/>
              <a:tailEnd/>
            </a:ln>
            <a:effectLst/>
          </p:spPr>
          <p:txBody>
            <a:bodyPr lIns="0" tIns="0" rIns="0" bIns="0"/>
            <a:lstStyle/>
            <a:p>
              <a:endParaRPr lang="tr-TR"/>
            </a:p>
          </p:txBody>
        </p:sp>
        <p:sp>
          <p:nvSpPr>
            <p:cNvPr id="192526" name="Rectangle 14"/>
            <p:cNvSpPr>
              <a:spLocks noChangeArrowheads="1"/>
            </p:cNvSpPr>
            <p:nvPr/>
          </p:nvSpPr>
          <p:spPr bwMode="auto">
            <a:xfrm>
              <a:off x="0" y="0"/>
              <a:ext cx="1582" cy="86"/>
            </a:xfrm>
            <a:prstGeom prst="rect">
              <a:avLst/>
            </a:prstGeom>
            <a:noFill/>
            <a:ln w="12700" algn="ctr">
              <a:noFill/>
              <a:miter lim="800000"/>
              <a:headEnd/>
              <a:tailEnd/>
            </a:ln>
            <a:effectLst/>
          </p:spPr>
          <p:txBody>
            <a:bodyPr lIns="0" tIns="0" rIns="0" bIns="0"/>
            <a:lstStyle/>
            <a:p>
              <a:pPr eaLnBrk="0" hangingPunct="0">
                <a:lnSpc>
                  <a:spcPct val="100000"/>
                </a:lnSpc>
                <a:spcBef>
                  <a:spcPct val="0"/>
                </a:spcBef>
                <a:buClrTx/>
                <a:buSzTx/>
                <a:buFontTx/>
                <a:buNone/>
              </a:pPr>
              <a:r>
                <a:rPr lang="en-US" sz="1200" i="1">
                  <a:solidFill>
                    <a:schemeClr val="tx1"/>
                  </a:solidFill>
                </a:rPr>
                <a:t>Animas IR 1000 </a:t>
              </a:r>
            </a:p>
          </p:txBody>
        </p:sp>
      </p:grpSp>
      <p:grpSp>
        <p:nvGrpSpPr>
          <p:cNvPr id="3" name="Group 15"/>
          <p:cNvGrpSpPr>
            <a:grpSpLocks/>
          </p:cNvGrpSpPr>
          <p:nvPr/>
        </p:nvGrpSpPr>
        <p:grpSpPr bwMode="auto">
          <a:xfrm>
            <a:off x="4006850" y="4797425"/>
            <a:ext cx="1077913" cy="141288"/>
            <a:chOff x="0" y="0"/>
            <a:chExt cx="1582" cy="86"/>
          </a:xfrm>
        </p:grpSpPr>
        <p:sp>
          <p:nvSpPr>
            <p:cNvPr id="192528" name="Rectangle 16"/>
            <p:cNvSpPr>
              <a:spLocks noChangeArrowheads="1"/>
            </p:cNvSpPr>
            <p:nvPr/>
          </p:nvSpPr>
          <p:spPr bwMode="auto">
            <a:xfrm>
              <a:off x="0" y="0"/>
              <a:ext cx="1582" cy="0"/>
            </a:xfrm>
            <a:prstGeom prst="rect">
              <a:avLst/>
            </a:prstGeom>
            <a:noFill/>
            <a:ln w="12700" algn="ctr">
              <a:noFill/>
              <a:miter lim="800000"/>
              <a:headEnd/>
              <a:tailEnd/>
            </a:ln>
            <a:effectLst/>
          </p:spPr>
          <p:txBody>
            <a:bodyPr lIns="0" tIns="0" rIns="0" bIns="0"/>
            <a:lstStyle/>
            <a:p>
              <a:endParaRPr lang="tr-TR"/>
            </a:p>
          </p:txBody>
        </p:sp>
        <p:sp>
          <p:nvSpPr>
            <p:cNvPr id="192529" name="Rectangle 17"/>
            <p:cNvSpPr>
              <a:spLocks noChangeArrowheads="1"/>
            </p:cNvSpPr>
            <p:nvPr/>
          </p:nvSpPr>
          <p:spPr bwMode="auto">
            <a:xfrm>
              <a:off x="0" y="0"/>
              <a:ext cx="1582" cy="86"/>
            </a:xfrm>
            <a:prstGeom prst="rect">
              <a:avLst/>
            </a:prstGeom>
            <a:noFill/>
            <a:ln w="12700" algn="ctr">
              <a:noFill/>
              <a:miter lim="800000"/>
              <a:headEnd/>
              <a:tailEnd/>
            </a:ln>
            <a:effectLst/>
          </p:spPr>
          <p:txBody>
            <a:bodyPr lIns="0" tIns="0" rIns="0" bIns="0"/>
            <a:lstStyle/>
            <a:p>
              <a:pPr eaLnBrk="0" hangingPunct="0">
                <a:lnSpc>
                  <a:spcPct val="100000"/>
                </a:lnSpc>
                <a:spcBef>
                  <a:spcPct val="0"/>
                </a:spcBef>
                <a:buClrTx/>
                <a:buSzTx/>
                <a:buFontTx/>
                <a:buNone/>
              </a:pPr>
              <a:r>
                <a:rPr lang="en-US" sz="1200" i="1">
                  <a:solidFill>
                    <a:schemeClr val="tx1"/>
                  </a:solidFill>
                </a:rPr>
                <a:t>Deltec Cozmo </a:t>
              </a:r>
            </a:p>
          </p:txBody>
        </p:sp>
      </p:grpSp>
      <p:grpSp>
        <p:nvGrpSpPr>
          <p:cNvPr id="4" name="Group 18"/>
          <p:cNvGrpSpPr>
            <a:grpSpLocks/>
          </p:cNvGrpSpPr>
          <p:nvPr/>
        </p:nvGrpSpPr>
        <p:grpSpPr bwMode="auto">
          <a:xfrm>
            <a:off x="5302250" y="4508500"/>
            <a:ext cx="1703388" cy="298450"/>
            <a:chOff x="0" y="0"/>
            <a:chExt cx="1928" cy="316"/>
          </a:xfrm>
        </p:grpSpPr>
        <p:sp>
          <p:nvSpPr>
            <p:cNvPr id="192531" name="Rectangle 19"/>
            <p:cNvSpPr>
              <a:spLocks noChangeArrowheads="1"/>
            </p:cNvSpPr>
            <p:nvPr/>
          </p:nvSpPr>
          <p:spPr bwMode="auto">
            <a:xfrm>
              <a:off x="0" y="0"/>
              <a:ext cx="1582" cy="0"/>
            </a:xfrm>
            <a:prstGeom prst="rect">
              <a:avLst/>
            </a:prstGeom>
            <a:noFill/>
            <a:ln w="12700" algn="ctr">
              <a:noFill/>
              <a:miter lim="800000"/>
              <a:headEnd/>
              <a:tailEnd/>
            </a:ln>
            <a:effectLst/>
          </p:spPr>
          <p:txBody>
            <a:bodyPr lIns="0" tIns="0" rIns="0" bIns="0"/>
            <a:lstStyle/>
            <a:p>
              <a:endParaRPr lang="tr-TR"/>
            </a:p>
          </p:txBody>
        </p:sp>
        <p:sp>
          <p:nvSpPr>
            <p:cNvPr id="192532" name="Rectangle 20"/>
            <p:cNvSpPr>
              <a:spLocks noChangeArrowheads="1"/>
            </p:cNvSpPr>
            <p:nvPr/>
          </p:nvSpPr>
          <p:spPr bwMode="auto">
            <a:xfrm>
              <a:off x="0" y="0"/>
              <a:ext cx="1928" cy="316"/>
            </a:xfrm>
            <a:prstGeom prst="rect">
              <a:avLst/>
            </a:prstGeom>
            <a:noFill/>
            <a:ln w="12700" algn="ctr">
              <a:noFill/>
              <a:miter lim="800000"/>
              <a:headEnd/>
              <a:tailEnd/>
            </a:ln>
            <a:effectLst/>
          </p:spPr>
          <p:txBody>
            <a:bodyPr lIns="0" tIns="0" rIns="0" bIns="0"/>
            <a:lstStyle/>
            <a:p>
              <a:pPr eaLnBrk="0" hangingPunct="0">
                <a:lnSpc>
                  <a:spcPct val="100000"/>
                </a:lnSpc>
                <a:spcBef>
                  <a:spcPct val="0"/>
                </a:spcBef>
                <a:buClrTx/>
                <a:buSzTx/>
                <a:buFontTx/>
                <a:buNone/>
              </a:pPr>
              <a:r>
                <a:rPr lang="en-US" sz="1200" i="1">
                  <a:solidFill>
                    <a:schemeClr val="tx1"/>
                  </a:solidFill>
                </a:rPr>
                <a:t>Dana Diacare II </a:t>
              </a:r>
              <a:br>
                <a:rPr lang="en-US" sz="1200" i="1">
                  <a:solidFill>
                    <a:schemeClr val="tx1"/>
                  </a:solidFill>
                </a:rPr>
              </a:br>
              <a:endParaRPr lang="en-US" sz="1200" i="1">
                <a:solidFill>
                  <a:schemeClr val="tx1"/>
                </a:solidFill>
              </a:endParaRPr>
            </a:p>
          </p:txBody>
        </p:sp>
      </p:grpSp>
      <p:grpSp>
        <p:nvGrpSpPr>
          <p:cNvPr id="5" name="Group 21"/>
          <p:cNvGrpSpPr>
            <a:grpSpLocks/>
          </p:cNvGrpSpPr>
          <p:nvPr/>
        </p:nvGrpSpPr>
        <p:grpSpPr bwMode="auto">
          <a:xfrm>
            <a:off x="7307263" y="4365625"/>
            <a:ext cx="1357312" cy="277776"/>
            <a:chOff x="0" y="0"/>
            <a:chExt cx="2096" cy="132"/>
          </a:xfrm>
        </p:grpSpPr>
        <p:sp>
          <p:nvSpPr>
            <p:cNvPr id="192534" name="Rectangle 22"/>
            <p:cNvSpPr>
              <a:spLocks noChangeArrowheads="1"/>
            </p:cNvSpPr>
            <p:nvPr/>
          </p:nvSpPr>
          <p:spPr bwMode="auto">
            <a:xfrm>
              <a:off x="0" y="0"/>
              <a:ext cx="1582" cy="132"/>
            </a:xfrm>
            <a:prstGeom prst="rect">
              <a:avLst/>
            </a:prstGeom>
            <a:noFill/>
            <a:ln w="12700">
              <a:noFill/>
              <a:miter lim="800000"/>
              <a:headEnd/>
              <a:tailEnd/>
            </a:ln>
            <a:effectLst/>
          </p:spPr>
          <p:txBody>
            <a:bodyPr lIns="0" tIns="0" rIns="0" bIns="0">
              <a:spAutoFit/>
            </a:bodyPr>
            <a:lstStyle/>
            <a:p>
              <a:endParaRPr lang="tr-TR"/>
            </a:p>
          </p:txBody>
        </p:sp>
        <p:sp>
          <p:nvSpPr>
            <p:cNvPr id="192535" name="Rectangle 23"/>
            <p:cNvSpPr>
              <a:spLocks noChangeArrowheads="1"/>
            </p:cNvSpPr>
            <p:nvPr/>
          </p:nvSpPr>
          <p:spPr bwMode="auto">
            <a:xfrm>
              <a:off x="0" y="0"/>
              <a:ext cx="2096" cy="86"/>
            </a:xfrm>
            <a:prstGeom prst="rect">
              <a:avLst/>
            </a:prstGeom>
            <a:noFill/>
            <a:ln w="12700">
              <a:noFill/>
              <a:miter lim="800000"/>
              <a:headEnd/>
              <a:tailEnd/>
            </a:ln>
            <a:effectLst/>
          </p:spPr>
          <p:txBody>
            <a:bodyPr lIns="0" tIns="0" rIns="0" bIns="0"/>
            <a:lstStyle/>
            <a:p>
              <a:pPr eaLnBrk="0" hangingPunct="0">
                <a:lnSpc>
                  <a:spcPct val="100000"/>
                </a:lnSpc>
                <a:spcBef>
                  <a:spcPct val="0"/>
                </a:spcBef>
                <a:buClrTx/>
                <a:buSzTx/>
                <a:buFontTx/>
                <a:buNone/>
              </a:pPr>
              <a:r>
                <a:rPr lang="en-US" sz="1200" i="1">
                  <a:solidFill>
                    <a:schemeClr val="tx1"/>
                  </a:solidFill>
                </a:rPr>
                <a:t>Disetronic D-TRONplus</a:t>
              </a:r>
              <a:r>
                <a:rPr lang="en-US" sz="1200">
                  <a:solidFill>
                    <a:schemeClr val="tx1"/>
                  </a:solidFill>
                </a:rPr>
                <a:t> </a:t>
              </a:r>
            </a:p>
          </p:txBody>
        </p:sp>
      </p:grpSp>
      <p:grpSp>
        <p:nvGrpSpPr>
          <p:cNvPr id="6" name="Group 24"/>
          <p:cNvGrpSpPr>
            <a:grpSpLocks/>
          </p:cNvGrpSpPr>
          <p:nvPr/>
        </p:nvGrpSpPr>
        <p:grpSpPr bwMode="auto">
          <a:xfrm>
            <a:off x="4852988" y="6388100"/>
            <a:ext cx="1960562" cy="80963"/>
            <a:chOff x="0" y="0"/>
            <a:chExt cx="2218" cy="86"/>
          </a:xfrm>
        </p:grpSpPr>
        <p:sp>
          <p:nvSpPr>
            <p:cNvPr id="192537" name="Rectangle 25"/>
            <p:cNvSpPr>
              <a:spLocks noChangeArrowheads="1"/>
            </p:cNvSpPr>
            <p:nvPr/>
          </p:nvSpPr>
          <p:spPr bwMode="auto">
            <a:xfrm>
              <a:off x="0" y="0"/>
              <a:ext cx="1582" cy="0"/>
            </a:xfrm>
            <a:prstGeom prst="rect">
              <a:avLst/>
            </a:prstGeom>
            <a:noFill/>
            <a:ln w="12700" algn="ctr">
              <a:noFill/>
              <a:miter lim="800000"/>
              <a:headEnd/>
              <a:tailEnd/>
            </a:ln>
            <a:effectLst/>
          </p:spPr>
          <p:txBody>
            <a:bodyPr lIns="0" tIns="0" rIns="0" bIns="0"/>
            <a:lstStyle/>
            <a:p>
              <a:endParaRPr lang="tr-TR"/>
            </a:p>
          </p:txBody>
        </p:sp>
        <p:sp>
          <p:nvSpPr>
            <p:cNvPr id="192538" name="Rectangle 26"/>
            <p:cNvSpPr>
              <a:spLocks noChangeArrowheads="1"/>
            </p:cNvSpPr>
            <p:nvPr/>
          </p:nvSpPr>
          <p:spPr bwMode="auto">
            <a:xfrm>
              <a:off x="0" y="0"/>
              <a:ext cx="2218" cy="86"/>
            </a:xfrm>
            <a:prstGeom prst="rect">
              <a:avLst/>
            </a:prstGeom>
            <a:noFill/>
            <a:ln w="12700" algn="ctr">
              <a:noFill/>
              <a:miter lim="800000"/>
              <a:headEnd/>
              <a:tailEnd/>
            </a:ln>
            <a:effectLst/>
          </p:spPr>
          <p:txBody>
            <a:bodyPr lIns="0" tIns="0" rIns="0" bIns="0"/>
            <a:lstStyle/>
            <a:p>
              <a:pPr eaLnBrk="0" hangingPunct="0">
                <a:lnSpc>
                  <a:spcPct val="100000"/>
                </a:lnSpc>
                <a:spcBef>
                  <a:spcPct val="0"/>
                </a:spcBef>
                <a:buClrTx/>
                <a:buSzTx/>
                <a:buFontTx/>
                <a:buNone/>
              </a:pPr>
              <a:r>
                <a:rPr lang="en-US" sz="1200" i="1">
                  <a:solidFill>
                    <a:schemeClr val="tx1"/>
                  </a:solidFill>
                </a:rPr>
                <a:t>Medtronic MiniMed Paradigm </a:t>
              </a:r>
            </a:p>
          </p:txBody>
        </p:sp>
      </p:grpSp>
      <p:grpSp>
        <p:nvGrpSpPr>
          <p:cNvPr id="7" name="Group 27"/>
          <p:cNvGrpSpPr>
            <a:grpSpLocks/>
          </p:cNvGrpSpPr>
          <p:nvPr/>
        </p:nvGrpSpPr>
        <p:grpSpPr bwMode="auto">
          <a:xfrm>
            <a:off x="7323138" y="6513513"/>
            <a:ext cx="1639887" cy="300037"/>
            <a:chOff x="0" y="0"/>
            <a:chExt cx="1858" cy="316"/>
          </a:xfrm>
        </p:grpSpPr>
        <p:sp>
          <p:nvSpPr>
            <p:cNvPr id="192540" name="Rectangle 28"/>
            <p:cNvSpPr>
              <a:spLocks noChangeArrowheads="1"/>
            </p:cNvSpPr>
            <p:nvPr/>
          </p:nvSpPr>
          <p:spPr bwMode="auto">
            <a:xfrm>
              <a:off x="0" y="0"/>
              <a:ext cx="1582" cy="0"/>
            </a:xfrm>
            <a:prstGeom prst="rect">
              <a:avLst/>
            </a:prstGeom>
            <a:noFill/>
            <a:ln w="12700" algn="ctr">
              <a:noFill/>
              <a:miter lim="800000"/>
              <a:headEnd/>
              <a:tailEnd/>
            </a:ln>
            <a:effectLst/>
          </p:spPr>
          <p:txBody>
            <a:bodyPr lIns="0" tIns="0" rIns="0" bIns="0"/>
            <a:lstStyle/>
            <a:p>
              <a:endParaRPr lang="tr-TR"/>
            </a:p>
          </p:txBody>
        </p:sp>
        <p:sp>
          <p:nvSpPr>
            <p:cNvPr id="192541" name="Rectangle 29"/>
            <p:cNvSpPr>
              <a:spLocks noChangeArrowheads="1"/>
            </p:cNvSpPr>
            <p:nvPr/>
          </p:nvSpPr>
          <p:spPr bwMode="auto">
            <a:xfrm>
              <a:off x="0" y="0"/>
              <a:ext cx="1858" cy="316"/>
            </a:xfrm>
            <a:prstGeom prst="rect">
              <a:avLst/>
            </a:prstGeom>
            <a:noFill/>
            <a:ln w="12700" algn="ctr">
              <a:noFill/>
              <a:miter lim="800000"/>
              <a:headEnd/>
              <a:tailEnd/>
            </a:ln>
            <a:effectLst/>
          </p:spPr>
          <p:txBody>
            <a:bodyPr lIns="0" tIns="0" rIns="0" bIns="0"/>
            <a:lstStyle/>
            <a:p>
              <a:pPr eaLnBrk="0" hangingPunct="0">
                <a:lnSpc>
                  <a:spcPct val="100000"/>
                </a:lnSpc>
                <a:spcBef>
                  <a:spcPct val="0"/>
                </a:spcBef>
                <a:buClrTx/>
                <a:buSzTx/>
                <a:buFontTx/>
                <a:buNone/>
              </a:pPr>
              <a:r>
                <a:rPr lang="en-US" sz="1200" i="1">
                  <a:solidFill>
                    <a:schemeClr val="tx1"/>
                  </a:solidFill>
                </a:rPr>
                <a:t>Nipro Amigo </a:t>
              </a:r>
              <a:br>
                <a:rPr lang="en-US" sz="1200" i="1">
                  <a:solidFill>
                    <a:schemeClr val="tx1"/>
                  </a:solidFill>
                </a:rPr>
              </a:br>
              <a:endParaRPr lang="en-US" sz="1200" i="1">
                <a:solidFill>
                  <a:schemeClr val="tx1"/>
                </a:solidFill>
              </a:endParaRPr>
            </a:p>
          </p:txBody>
        </p:sp>
      </p:grpSp>
      <p:grpSp>
        <p:nvGrpSpPr>
          <p:cNvPr id="8" name="Group 30"/>
          <p:cNvGrpSpPr>
            <a:grpSpLocks/>
          </p:cNvGrpSpPr>
          <p:nvPr/>
        </p:nvGrpSpPr>
        <p:grpSpPr bwMode="auto">
          <a:xfrm>
            <a:off x="539750" y="3284538"/>
            <a:ext cx="2663825" cy="360362"/>
            <a:chOff x="0" y="0"/>
            <a:chExt cx="1582" cy="86"/>
          </a:xfrm>
        </p:grpSpPr>
        <p:sp>
          <p:nvSpPr>
            <p:cNvPr id="192543" name="Rectangle 31"/>
            <p:cNvSpPr>
              <a:spLocks noChangeArrowheads="1"/>
            </p:cNvSpPr>
            <p:nvPr/>
          </p:nvSpPr>
          <p:spPr bwMode="auto">
            <a:xfrm>
              <a:off x="0" y="0"/>
              <a:ext cx="1582" cy="0"/>
            </a:xfrm>
            <a:prstGeom prst="rect">
              <a:avLst/>
            </a:prstGeom>
            <a:noFill/>
            <a:ln w="12700" algn="ctr">
              <a:noFill/>
              <a:miter lim="800000"/>
              <a:headEnd/>
              <a:tailEnd/>
            </a:ln>
            <a:effectLst/>
          </p:spPr>
          <p:txBody>
            <a:bodyPr lIns="0" tIns="0" rIns="0" bIns="0"/>
            <a:lstStyle/>
            <a:p>
              <a:endParaRPr lang="tr-TR"/>
            </a:p>
          </p:txBody>
        </p:sp>
        <p:sp>
          <p:nvSpPr>
            <p:cNvPr id="192544" name="Rectangle 32"/>
            <p:cNvSpPr>
              <a:spLocks noChangeArrowheads="1"/>
            </p:cNvSpPr>
            <p:nvPr/>
          </p:nvSpPr>
          <p:spPr bwMode="auto">
            <a:xfrm>
              <a:off x="0" y="0"/>
              <a:ext cx="1582" cy="86"/>
            </a:xfrm>
            <a:prstGeom prst="rect">
              <a:avLst/>
            </a:prstGeom>
            <a:noFill/>
            <a:ln w="12700" algn="ctr">
              <a:noFill/>
              <a:miter lim="800000"/>
              <a:headEnd/>
              <a:tailEnd/>
            </a:ln>
            <a:effectLst/>
          </p:spPr>
          <p:txBody>
            <a:bodyPr lIns="0" tIns="0" rIns="0" bIns="0"/>
            <a:lstStyle/>
            <a:p>
              <a:pPr eaLnBrk="0" hangingPunct="0">
                <a:lnSpc>
                  <a:spcPct val="100000"/>
                </a:lnSpc>
                <a:spcBef>
                  <a:spcPct val="0"/>
                </a:spcBef>
                <a:buClrTx/>
                <a:buSzTx/>
                <a:buFontTx/>
                <a:buNone/>
              </a:pPr>
              <a:r>
                <a:rPr lang="tr-TR" sz="2000">
                  <a:solidFill>
                    <a:schemeClr val="folHlink"/>
                  </a:solidFill>
                </a:rPr>
                <a:t>Pompa ilk uygulama </a:t>
              </a:r>
              <a:endParaRPr lang="en-US" sz="2000">
                <a:solidFill>
                  <a:schemeClr val="folHlink"/>
                </a:solidFill>
              </a:endParaRPr>
            </a:p>
          </p:txBody>
        </p:sp>
      </p:grpSp>
      <p:sp>
        <p:nvSpPr>
          <p:cNvPr id="192545" name="Text Box 33"/>
          <p:cNvSpPr txBox="1">
            <a:spLocks noChangeArrowheads="1"/>
          </p:cNvSpPr>
          <p:nvPr/>
        </p:nvSpPr>
        <p:spPr bwMode="auto">
          <a:xfrm>
            <a:off x="0" y="6400800"/>
            <a:ext cx="1557338" cy="369332"/>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tr-TR" i="1">
                <a:solidFill>
                  <a:schemeClr val="tx1"/>
                </a:solidFill>
              </a:rPr>
              <a:t>N. Başkal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box(out)">
                                      <p:cBhvr>
                                        <p:cTn id="7" dur="500"/>
                                        <p:tgtEl>
                                          <p:spTgt spid="19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r>
              <a:rPr lang="tr-TR" sz="2800" b="1" dirty="0">
                <a:solidFill>
                  <a:srgbClr val="FFFF00"/>
                </a:solidFill>
                <a:latin typeface="Comic Sans MS" pitchFamily="66" charset="0"/>
              </a:rPr>
              <a:t>Sürekli </a:t>
            </a:r>
            <a:r>
              <a:rPr lang="tr-TR" sz="2800" b="1" dirty="0" err="1">
                <a:solidFill>
                  <a:srgbClr val="FFFF00"/>
                </a:solidFill>
                <a:latin typeface="Comic Sans MS" pitchFamily="66" charset="0"/>
              </a:rPr>
              <a:t>İnsülin</a:t>
            </a:r>
            <a:r>
              <a:rPr lang="tr-TR" sz="2800" b="1" dirty="0">
                <a:solidFill>
                  <a:srgbClr val="FFFF00"/>
                </a:solidFill>
                <a:latin typeface="Comic Sans MS" pitchFamily="66" charset="0"/>
              </a:rPr>
              <a:t> </a:t>
            </a:r>
            <a:r>
              <a:rPr lang="tr-TR" sz="2800" b="1" dirty="0" err="1">
                <a:solidFill>
                  <a:srgbClr val="FFFF00"/>
                </a:solidFill>
                <a:latin typeface="Comic Sans MS" pitchFamily="66" charset="0"/>
              </a:rPr>
              <a:t>İnfüzyon</a:t>
            </a:r>
            <a:r>
              <a:rPr lang="tr-TR" sz="2800" b="1" dirty="0">
                <a:solidFill>
                  <a:srgbClr val="FFFF00"/>
                </a:solidFill>
                <a:latin typeface="Comic Sans MS" pitchFamily="66" charset="0"/>
              </a:rPr>
              <a:t> Pompası (SİİP)</a:t>
            </a:r>
          </a:p>
        </p:txBody>
      </p:sp>
      <p:sp>
        <p:nvSpPr>
          <p:cNvPr id="177155" name="Rectangle 3"/>
          <p:cNvSpPr>
            <a:spLocks noGrp="1" noChangeArrowheads="1"/>
          </p:cNvSpPr>
          <p:nvPr>
            <p:ph idx="1"/>
          </p:nvPr>
        </p:nvSpPr>
        <p:spPr>
          <a:xfrm>
            <a:off x="457200" y="1628800"/>
            <a:ext cx="8229600" cy="4572000"/>
          </a:xfrm>
        </p:spPr>
        <p:txBody>
          <a:bodyPr>
            <a:normAutofit fontScale="92500"/>
          </a:bodyPr>
          <a:lstStyle/>
          <a:p>
            <a:r>
              <a:rPr lang="tr-TR" sz="2800" dirty="0" err="1">
                <a:solidFill>
                  <a:schemeClr val="folHlink"/>
                </a:solidFill>
                <a:latin typeface="Comic Sans MS" pitchFamily="66" charset="0"/>
              </a:rPr>
              <a:t>Endikasyonlar</a:t>
            </a:r>
            <a:endParaRPr lang="tr-TR" sz="2800" dirty="0">
              <a:solidFill>
                <a:schemeClr val="folHlink"/>
              </a:solidFill>
              <a:latin typeface="Comic Sans MS" pitchFamily="66" charset="0"/>
            </a:endParaRPr>
          </a:p>
          <a:p>
            <a:pPr marL="669925" lvl="1" indent="-325438"/>
            <a:r>
              <a:rPr lang="tr-TR" sz="2400" dirty="0" err="1">
                <a:latin typeface="Comic Sans MS" pitchFamily="66" charset="0"/>
              </a:rPr>
              <a:t>Brittle</a:t>
            </a:r>
            <a:r>
              <a:rPr lang="tr-TR" sz="2400" dirty="0">
                <a:latin typeface="Comic Sans MS" pitchFamily="66" charset="0"/>
              </a:rPr>
              <a:t> DM</a:t>
            </a:r>
          </a:p>
          <a:p>
            <a:pPr marL="669925" lvl="1" indent="-325438"/>
            <a:r>
              <a:rPr lang="tr-TR" sz="2400" dirty="0">
                <a:latin typeface="Comic Sans MS" pitchFamily="66" charset="0"/>
              </a:rPr>
              <a:t>Gebelik</a:t>
            </a:r>
          </a:p>
          <a:p>
            <a:pPr marL="669925" lvl="1" indent="-325438"/>
            <a:r>
              <a:rPr lang="tr-TR" sz="2400" dirty="0">
                <a:latin typeface="Comic Sans MS" pitchFamily="66" charset="0"/>
              </a:rPr>
              <a:t>Seçilmiş T1DM (özellikle sorunlu Şafak fenomeni vakaları)</a:t>
            </a:r>
          </a:p>
          <a:p>
            <a:r>
              <a:rPr lang="tr-TR" sz="2800" dirty="0">
                <a:solidFill>
                  <a:schemeClr val="folHlink"/>
                </a:solidFill>
                <a:latin typeface="Comic Sans MS" pitchFamily="66" charset="0"/>
              </a:rPr>
              <a:t>Kullanılan </a:t>
            </a:r>
            <a:r>
              <a:rPr lang="tr-TR" sz="2800" dirty="0" err="1">
                <a:solidFill>
                  <a:schemeClr val="folHlink"/>
                </a:solidFill>
                <a:latin typeface="Comic Sans MS" pitchFamily="66" charset="0"/>
              </a:rPr>
              <a:t>insülin</a:t>
            </a:r>
            <a:endParaRPr lang="tr-TR" sz="2800" dirty="0">
              <a:solidFill>
                <a:schemeClr val="folHlink"/>
              </a:solidFill>
              <a:latin typeface="Comic Sans MS" pitchFamily="66" charset="0"/>
            </a:endParaRPr>
          </a:p>
          <a:p>
            <a:pPr marL="669925" lvl="1" indent="-325438"/>
            <a:r>
              <a:rPr lang="tr-TR" sz="2400" dirty="0">
                <a:latin typeface="Comic Sans MS" pitchFamily="66" charset="0"/>
              </a:rPr>
              <a:t>Hep kısa etkili </a:t>
            </a:r>
            <a:r>
              <a:rPr lang="tr-TR" sz="2400" dirty="0" err="1">
                <a:latin typeface="Comic Sans MS" pitchFamily="66" charset="0"/>
              </a:rPr>
              <a:t>analog</a:t>
            </a:r>
            <a:r>
              <a:rPr lang="tr-TR" sz="2400" dirty="0">
                <a:latin typeface="Comic Sans MS" pitchFamily="66" charset="0"/>
              </a:rPr>
              <a:t> (gebede Kİ)</a:t>
            </a:r>
          </a:p>
          <a:p>
            <a:r>
              <a:rPr lang="tr-TR" sz="2800" dirty="0">
                <a:solidFill>
                  <a:schemeClr val="folHlink"/>
                </a:solidFill>
                <a:latin typeface="Comic Sans MS" pitchFamily="66" charset="0"/>
              </a:rPr>
              <a:t>Uygulama şekli</a:t>
            </a:r>
          </a:p>
          <a:p>
            <a:pPr marL="669925" lvl="1" indent="-325438"/>
            <a:r>
              <a:rPr lang="tr-TR" sz="2400" dirty="0">
                <a:latin typeface="Comic Sans MS" pitchFamily="66" charset="0"/>
              </a:rPr>
              <a:t>Cilt altına yerleştirilmiş bir </a:t>
            </a:r>
            <a:r>
              <a:rPr lang="tr-TR" sz="2400" dirty="0" err="1">
                <a:latin typeface="Comic Sans MS" pitchFamily="66" charset="0"/>
              </a:rPr>
              <a:t>kanüller</a:t>
            </a:r>
            <a:r>
              <a:rPr lang="tr-TR" sz="2400" dirty="0">
                <a:latin typeface="Comic Sans MS" pitchFamily="66" charset="0"/>
              </a:rPr>
              <a:t> rezervuardan 24 saati saat saat programlanmış devamlı s.c. </a:t>
            </a:r>
            <a:r>
              <a:rPr lang="tr-TR" sz="2400" dirty="0" err="1">
                <a:latin typeface="Comic Sans MS" pitchFamily="66" charset="0"/>
              </a:rPr>
              <a:t>İnfüzyon</a:t>
            </a:r>
            <a:r>
              <a:rPr lang="tr-TR" sz="2400" dirty="0">
                <a:latin typeface="Comic Sans MS" pitchFamily="66" charset="0"/>
              </a:rPr>
              <a:t> ve öğünde hasta tarafından yapılan </a:t>
            </a:r>
            <a:r>
              <a:rPr lang="tr-TR" sz="2400" dirty="0" err="1">
                <a:latin typeface="Comic Sans MS" pitchFamily="66" charset="0"/>
              </a:rPr>
              <a:t>boluslar</a:t>
            </a:r>
            <a:r>
              <a:rPr lang="tr-TR" sz="2400" dirty="0">
                <a:latin typeface="Comic Sans MS" pitchFamily="66" charset="0"/>
              </a:rPr>
              <a:t>…</a:t>
            </a: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p:cNvPicPr>
            <a:picLocks noChangeAspect="1" noChangeArrowheads="1"/>
          </p:cNvPicPr>
          <p:nvPr/>
        </p:nvPicPr>
        <p:blipFill>
          <a:blip r:embed="rId2" cstate="print"/>
          <a:srcRect/>
          <a:stretch>
            <a:fillRect/>
          </a:stretch>
        </p:blipFill>
        <p:spPr bwMode="auto">
          <a:xfrm>
            <a:off x="355319" y="476672"/>
            <a:ext cx="8330515" cy="61206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62880" y="-99392"/>
            <a:ext cx="8229600" cy="1399032"/>
          </a:xfrm>
        </p:spPr>
        <p:txBody>
          <a:bodyPr>
            <a:normAutofit/>
          </a:bodyPr>
          <a:lstStyle/>
          <a:p>
            <a:pPr eaLnBrk="1" hangingPunct="1">
              <a:defRPr/>
            </a:pPr>
            <a:r>
              <a:rPr lang="tr-TR" sz="3600" b="1" dirty="0" smtClean="0">
                <a:solidFill>
                  <a:srgbClr val="FFFF00"/>
                </a:solidFill>
                <a:latin typeface="Comic Sans MS" pitchFamily="66" charset="0"/>
              </a:rPr>
              <a:t>Diyabet Eğitimi</a:t>
            </a:r>
          </a:p>
        </p:txBody>
      </p:sp>
      <p:sp>
        <p:nvSpPr>
          <p:cNvPr id="40963" name="Rectangle 3"/>
          <p:cNvSpPr>
            <a:spLocks noGrp="1" noChangeArrowheads="1"/>
          </p:cNvSpPr>
          <p:nvPr>
            <p:ph idx="1"/>
          </p:nvPr>
        </p:nvSpPr>
        <p:spPr>
          <a:xfrm>
            <a:off x="1382960" y="1851025"/>
            <a:ext cx="8229600" cy="4530725"/>
          </a:xfrm>
        </p:spPr>
        <p:txBody>
          <a:bodyPr>
            <a:normAutofit/>
          </a:bodyPr>
          <a:lstStyle/>
          <a:p>
            <a:pPr eaLnBrk="1" hangingPunct="1">
              <a:lnSpc>
                <a:spcPct val="80000"/>
              </a:lnSpc>
              <a:buClr>
                <a:srgbClr val="FFFF00"/>
              </a:buClr>
              <a:buSzTx/>
              <a:buFont typeface="Wingdings" pitchFamily="2" charset="2"/>
              <a:buChar char="q"/>
              <a:defRPr/>
            </a:pPr>
            <a:r>
              <a:rPr lang="tr-TR" sz="2400" dirty="0" smtClean="0">
                <a:latin typeface="Comic Sans MS" pitchFamily="66" charset="0"/>
              </a:rPr>
              <a:t>Eğitici (hemşire-diyet uzmanı-doktor)</a:t>
            </a:r>
          </a:p>
          <a:p>
            <a:pPr eaLnBrk="1" hangingPunct="1">
              <a:lnSpc>
                <a:spcPct val="80000"/>
              </a:lnSpc>
              <a:buClr>
                <a:srgbClr val="FFFF00"/>
              </a:buClr>
              <a:buSzTx/>
              <a:buFont typeface="Wingdings" pitchFamily="2" charset="2"/>
              <a:buChar char="q"/>
              <a:defRPr/>
            </a:pPr>
            <a:r>
              <a:rPr lang="tr-TR" sz="2400" dirty="0" smtClean="0">
                <a:latin typeface="Comic Sans MS" pitchFamily="66" charset="0"/>
              </a:rPr>
              <a:t>Grup Eğitimi (aile ve arkadaş ile)</a:t>
            </a:r>
          </a:p>
          <a:p>
            <a:pPr eaLnBrk="1" hangingPunct="1">
              <a:lnSpc>
                <a:spcPct val="80000"/>
              </a:lnSpc>
              <a:buClr>
                <a:srgbClr val="FFFF00"/>
              </a:buClr>
              <a:buSzTx/>
              <a:buFont typeface="Wingdings" pitchFamily="2" charset="2"/>
              <a:buChar char="q"/>
              <a:defRPr/>
            </a:pPr>
            <a:r>
              <a:rPr lang="tr-TR" sz="2400" dirty="0" smtClean="0">
                <a:latin typeface="Comic Sans MS" pitchFamily="66" charset="0"/>
              </a:rPr>
              <a:t>Birebir Eğitim</a:t>
            </a:r>
          </a:p>
          <a:p>
            <a:pPr eaLnBrk="1" hangingPunct="1">
              <a:lnSpc>
                <a:spcPct val="80000"/>
              </a:lnSpc>
              <a:buClr>
                <a:srgbClr val="FFFF00"/>
              </a:buClr>
              <a:buSzTx/>
              <a:buFont typeface="Wingdings" pitchFamily="2" charset="2"/>
              <a:buChar char="q"/>
              <a:defRPr/>
            </a:pPr>
            <a:r>
              <a:rPr lang="tr-TR" sz="2400" dirty="0" smtClean="0">
                <a:latin typeface="Comic Sans MS" pitchFamily="66" charset="0"/>
              </a:rPr>
              <a:t>İnternet</a:t>
            </a:r>
          </a:p>
          <a:p>
            <a:pPr eaLnBrk="1" hangingPunct="1">
              <a:lnSpc>
                <a:spcPct val="80000"/>
              </a:lnSpc>
              <a:buClr>
                <a:srgbClr val="FFFF00"/>
              </a:buClr>
              <a:buSzTx/>
              <a:buNone/>
              <a:defRPr/>
            </a:pPr>
            <a:endParaRPr lang="tr-TR" sz="2400" dirty="0" smtClean="0">
              <a:latin typeface="Comic Sans MS" pitchFamily="66" charset="0"/>
              <a:sym typeface="Symbol" pitchFamily="18" charset="2"/>
            </a:endParaRPr>
          </a:p>
          <a:p>
            <a:pPr eaLnBrk="1" hangingPunct="1">
              <a:lnSpc>
                <a:spcPct val="80000"/>
              </a:lnSpc>
              <a:buClr>
                <a:srgbClr val="FFFF00"/>
              </a:buClr>
              <a:buSzTx/>
              <a:buFont typeface="Wingdings" pitchFamily="2" charset="2"/>
              <a:buChar char="q"/>
              <a:defRPr/>
            </a:pPr>
            <a:r>
              <a:rPr lang="tr-TR" sz="2400" dirty="0" smtClean="0">
                <a:latin typeface="Comic Sans MS" pitchFamily="66" charset="0"/>
                <a:sym typeface="Symbol" pitchFamily="18" charset="2"/>
              </a:rPr>
              <a:t>Beslenme-egzersiz  </a:t>
            </a:r>
          </a:p>
          <a:p>
            <a:pPr eaLnBrk="1" hangingPunct="1">
              <a:lnSpc>
                <a:spcPct val="80000"/>
              </a:lnSpc>
              <a:buClr>
                <a:srgbClr val="FFFF00"/>
              </a:buClr>
              <a:buSzTx/>
              <a:buFont typeface="Wingdings" pitchFamily="2" charset="2"/>
              <a:buChar char="q"/>
              <a:defRPr/>
            </a:pPr>
            <a:r>
              <a:rPr lang="tr-TR" sz="2400" dirty="0" smtClean="0">
                <a:latin typeface="Comic Sans MS" pitchFamily="66" charset="0"/>
                <a:sym typeface="Symbol" pitchFamily="18" charset="2"/>
              </a:rPr>
              <a:t> Yaşam tarzı değişiklikleri            </a:t>
            </a:r>
          </a:p>
          <a:p>
            <a:pPr eaLnBrk="1" hangingPunct="1">
              <a:lnSpc>
                <a:spcPct val="80000"/>
              </a:lnSpc>
              <a:buClr>
                <a:srgbClr val="FFFF00"/>
              </a:buClr>
              <a:buSzTx/>
              <a:buFont typeface="Wingdings" pitchFamily="2" charset="2"/>
              <a:buChar char="q"/>
              <a:defRPr/>
            </a:pPr>
            <a:r>
              <a:rPr lang="tr-TR" sz="2400" dirty="0" smtClean="0">
                <a:latin typeface="Comic Sans MS" pitchFamily="66" charset="0"/>
                <a:sym typeface="Symbol" pitchFamily="18" charset="2"/>
              </a:rPr>
              <a:t> Hijyenik kurallar,</a:t>
            </a:r>
            <a:r>
              <a:rPr lang="tr-TR" sz="2400" dirty="0" smtClean="0">
                <a:solidFill>
                  <a:srgbClr val="FFFF00"/>
                </a:solidFill>
                <a:latin typeface="Comic Sans MS" pitchFamily="66" charset="0"/>
                <a:sym typeface="Symbol" pitchFamily="18" charset="2"/>
              </a:rPr>
              <a:t> ayak bakım</a:t>
            </a:r>
          </a:p>
          <a:p>
            <a:pPr eaLnBrk="1" hangingPunct="1">
              <a:lnSpc>
                <a:spcPct val="80000"/>
              </a:lnSpc>
              <a:buClr>
                <a:srgbClr val="FFFF00"/>
              </a:buClr>
              <a:buSzTx/>
              <a:buFont typeface="Wingdings" pitchFamily="2" charset="2"/>
              <a:buChar char="q"/>
              <a:defRPr/>
            </a:pPr>
            <a:r>
              <a:rPr lang="tr-TR" sz="2400" dirty="0" smtClean="0">
                <a:latin typeface="Comic Sans MS" pitchFamily="66" charset="0"/>
                <a:sym typeface="Symbol" pitchFamily="18" charset="2"/>
              </a:rPr>
              <a:t> İlaçlar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68313" y="285750"/>
            <a:ext cx="8278812" cy="479425"/>
          </a:xfrm>
        </p:spPr>
        <p:txBody>
          <a:bodyPr>
            <a:normAutofit fontScale="90000"/>
          </a:bodyPr>
          <a:lstStyle/>
          <a:p>
            <a:pPr eaLnBrk="1" hangingPunct="1">
              <a:defRPr/>
            </a:pPr>
            <a:r>
              <a:rPr lang="tr-TR" sz="3600" b="1" smtClean="0">
                <a:solidFill>
                  <a:srgbClr val="FFFF00"/>
                </a:solidFill>
                <a:latin typeface="Comic Sans MS" pitchFamily="66" charset="0"/>
              </a:rPr>
              <a:t>Diyabette tıbbi beslenme önerileri</a:t>
            </a:r>
          </a:p>
        </p:txBody>
      </p:sp>
      <p:graphicFrame>
        <p:nvGraphicFramePr>
          <p:cNvPr id="42057" name="Group 73"/>
          <p:cNvGraphicFramePr>
            <a:graphicFrameLocks noGrp="1"/>
          </p:cNvGraphicFramePr>
          <p:nvPr>
            <p:ph type="tbl" idx="1"/>
          </p:nvPr>
        </p:nvGraphicFramePr>
        <p:xfrm>
          <a:off x="685800" y="1052513"/>
          <a:ext cx="8134350" cy="5412105"/>
        </p:xfrm>
        <a:graphic>
          <a:graphicData uri="http://schemas.openxmlformats.org/drawingml/2006/table">
            <a:tbl>
              <a:tblPr/>
              <a:tblGrid>
                <a:gridCol w="2409825"/>
                <a:gridCol w="5724525"/>
              </a:tblGrid>
              <a:tr h="287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Kalori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Kilo kontrolü ve devamlılığı</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Karbonhidrat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 55-60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Protein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 10-20 (0,8 g/kg)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41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Yağ</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(SA) </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Sature</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&lt; % 10</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&lt; % 7  ((LDL </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 ise)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(PA) </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sym typeface="Symbol" pitchFamily="18" charset="2"/>
                        </a:rPr>
                        <a:t>poliunsature</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 % 6-8</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(MA) </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sym typeface="Symbol" pitchFamily="18" charset="2"/>
                        </a:rPr>
                        <a:t>monounsature</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 =30-(PA+SA)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Kolesterol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sym typeface="Symbol" pitchFamily="18" charset="2"/>
                        </a:rPr>
                        <a:t>&lt; 300 mg/gün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Posa (Lif)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20-35 g /gün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Sodyum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&lt; 300 mg/gün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&lt; 2,400 mg/gün (Hipertansiyon+)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Alkol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Orta derecede (2/gün) </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sym typeface="Symbol" pitchFamily="18" charset="2"/>
                        </a:rPr>
                        <a:t>obez</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-hipoglisemili-</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sym typeface="Symbol" pitchFamily="18" charset="2"/>
                        </a:rPr>
                        <a:t>nöropatili</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-kötü kontrollüde tam kısıtlı</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92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Vitamin-mineraller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sym typeface="Symbol" pitchFamily="18" charset="2"/>
                        </a:rPr>
                        <a:t>Gerekirse destek kalsiyum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63575" y="773113"/>
            <a:ext cx="8229600" cy="1143000"/>
          </a:xfrm>
        </p:spPr>
        <p:txBody>
          <a:bodyPr>
            <a:normAutofit fontScale="90000"/>
          </a:bodyPr>
          <a:lstStyle/>
          <a:p>
            <a:pPr eaLnBrk="1" hangingPunct="1">
              <a:defRPr/>
            </a:pPr>
            <a:r>
              <a:rPr lang="tr-TR" sz="3200" b="1" dirty="0" smtClean="0">
                <a:solidFill>
                  <a:srgbClr val="FFFF00"/>
                </a:solidFill>
                <a:effectLst>
                  <a:outerShdw blurRad="38100" dist="38100" dir="2700000" algn="tl" rotWithShape="0">
                    <a:srgbClr val="000000">
                      <a:alpha val="43137"/>
                    </a:srgbClr>
                  </a:outerShdw>
                </a:effectLst>
                <a:latin typeface="Comic Sans MS" pitchFamily="66" charset="0"/>
              </a:rPr>
              <a:t>      Tıbbi Beslenme Tedavisi</a:t>
            </a:r>
            <a:r>
              <a:rPr lang="tr-TR" sz="4000" b="1" dirty="0" smtClean="0">
                <a:solidFill>
                  <a:srgbClr val="FFFF00"/>
                </a:solidFill>
                <a:effectLst>
                  <a:outerShdw blurRad="38100" dist="38100" dir="2700000" algn="tl" rotWithShape="0">
                    <a:srgbClr val="000000">
                      <a:alpha val="43137"/>
                    </a:srgbClr>
                  </a:outerShdw>
                </a:effectLst>
                <a:latin typeface="Comic Sans MS" pitchFamily="66" charset="0"/>
              </a:rPr>
              <a:t/>
            </a:r>
            <a:br>
              <a:rPr lang="tr-TR" sz="4000" b="1" dirty="0" smtClean="0">
                <a:solidFill>
                  <a:srgbClr val="FFFF00"/>
                </a:solidFill>
                <a:effectLst>
                  <a:outerShdw blurRad="38100" dist="38100" dir="2700000" algn="tl" rotWithShape="0">
                    <a:srgbClr val="000000">
                      <a:alpha val="43137"/>
                    </a:srgbClr>
                  </a:outerShdw>
                </a:effectLst>
                <a:latin typeface="Comic Sans MS" pitchFamily="66" charset="0"/>
              </a:rPr>
            </a:br>
            <a:endParaRPr lang="tr-TR" sz="4000" b="1" dirty="0" smtClean="0">
              <a:solidFill>
                <a:srgbClr val="FFFF00"/>
              </a:solidFill>
              <a:effectLst>
                <a:outerShdw blurRad="38100" dist="38100" dir="2700000" algn="tl" rotWithShape="0">
                  <a:srgbClr val="000000">
                    <a:alpha val="43137"/>
                  </a:srgbClr>
                </a:outerShdw>
              </a:effectLst>
              <a:latin typeface="Comic Sans MS" pitchFamily="66" charset="0"/>
            </a:endParaRPr>
          </a:p>
        </p:txBody>
      </p:sp>
      <p:sp>
        <p:nvSpPr>
          <p:cNvPr id="44035" name="Rectangle 3"/>
          <p:cNvSpPr>
            <a:spLocks noGrp="1" noChangeArrowheads="1"/>
          </p:cNvSpPr>
          <p:nvPr>
            <p:ph idx="1"/>
          </p:nvPr>
        </p:nvSpPr>
        <p:spPr/>
        <p:txBody>
          <a:bodyPr>
            <a:normAutofit/>
          </a:bodyPr>
          <a:lstStyle/>
          <a:p>
            <a:pPr algn="ctr" eaLnBrk="1" hangingPunct="1">
              <a:buClr>
                <a:srgbClr val="FFFF00"/>
              </a:buClr>
              <a:buSzTx/>
              <a:buFont typeface="Wingdings" pitchFamily="2" charset="2"/>
              <a:buNone/>
              <a:defRPr/>
            </a:pPr>
            <a:r>
              <a:rPr lang="tr-TR" sz="2400" dirty="0" smtClean="0">
                <a:solidFill>
                  <a:srgbClr val="FFFF00"/>
                </a:solidFill>
                <a:effectLst>
                  <a:outerShdw blurRad="38100" dist="38100" dir="2700000" algn="tl">
                    <a:srgbClr val="000000">
                      <a:alpha val="43137"/>
                    </a:srgbClr>
                  </a:outerShdw>
                </a:effectLst>
                <a:latin typeface="Comic Sans MS" pitchFamily="66" charset="0"/>
              </a:rPr>
              <a:t>3 ana-3 ara öğün</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Ara öğün</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Metabolik hızı arttırır</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Bir sonraki öğüne çok acıkmayı engeller</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Daha stabil Kan glikozu sağlar  </a:t>
            </a:r>
          </a:p>
          <a:p>
            <a:pPr eaLnBrk="1" hangingPunct="1">
              <a:buClr>
                <a:srgbClr val="FFFF00"/>
              </a:buClr>
              <a:buSzTx/>
              <a:buFont typeface="Wingdings" pitchFamily="2" charset="2"/>
              <a:buNone/>
              <a:defRPr/>
            </a:pPr>
            <a:r>
              <a:rPr lang="tr-TR" sz="2400" dirty="0" smtClean="0">
                <a:effectLst>
                  <a:outerShdw blurRad="38100" dist="38100" dir="2700000" algn="tl">
                    <a:srgbClr val="000000">
                      <a:alpha val="43137"/>
                    </a:srgbClr>
                  </a:outerShdw>
                </a:effectLst>
                <a:latin typeface="Comic Sans MS" pitchFamily="66" charset="0"/>
              </a:rPr>
              <a:t>            Meyve-süt-yoğurt</a:t>
            </a:r>
          </a:p>
          <a:p>
            <a:pPr eaLnBrk="1" hangingPunct="1">
              <a:buClr>
                <a:srgbClr val="FFFF00"/>
              </a:buClr>
              <a:buSzTx/>
              <a:buFont typeface="Wingdings" pitchFamily="2" charset="2"/>
              <a:buNone/>
              <a:defRPr/>
            </a:pPr>
            <a:r>
              <a:rPr lang="tr-TR" sz="2400" dirty="0" smtClean="0">
                <a:effectLst>
                  <a:outerShdw blurRad="38100" dist="38100" dir="2700000" algn="tl">
                    <a:srgbClr val="000000">
                      <a:alpha val="43137"/>
                    </a:srgbClr>
                  </a:outerShdw>
                </a:effectLst>
                <a:latin typeface="Comic Sans MS" pitchFamily="66" charset="0"/>
              </a:rPr>
              <a:t>            Peynir-ekmek ve yerine geçenler</a:t>
            </a:r>
          </a:p>
          <a:p>
            <a:pPr eaLnBrk="1" hangingPunct="1">
              <a:buClr>
                <a:srgbClr val="FFFF00"/>
              </a:buClr>
              <a:buSzTx/>
              <a:buFont typeface="Wingdings" pitchFamily="2" charset="2"/>
              <a:buChar char="Ø"/>
              <a:defRPr/>
            </a:pPr>
            <a:r>
              <a:rPr lang="tr-TR" sz="2400" dirty="0" smtClean="0">
                <a:effectLst>
                  <a:outerShdw blurRad="38100" dist="38100" dir="2700000" algn="tl">
                    <a:srgbClr val="000000">
                      <a:alpha val="43137"/>
                    </a:srgbClr>
                  </a:outerShdw>
                </a:effectLst>
                <a:latin typeface="Comic Sans MS" pitchFamily="66" charset="0"/>
              </a:rPr>
              <a:t>Öğün arası 2,5-3 saati geçmemelidir.</a:t>
            </a:r>
          </a:p>
          <a:p>
            <a:pPr eaLnBrk="1" hangingPunct="1">
              <a:buClr>
                <a:srgbClr val="FFFF00"/>
              </a:buClr>
              <a:buSzTx/>
              <a:buNone/>
              <a:defRPr/>
            </a:pPr>
            <a:endParaRPr lang="tr-TR" sz="2400" dirty="0" smtClean="0">
              <a:effectLst>
                <a:outerShdw blurRad="38100" dist="38100" dir="2700000" algn="tl">
                  <a:srgbClr val="000000">
                    <a:alpha val="43137"/>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457200" y="277813"/>
            <a:ext cx="8229600" cy="695325"/>
          </a:xfrm>
        </p:spPr>
        <p:txBody>
          <a:bodyPr>
            <a:normAutofit fontScale="90000"/>
          </a:bodyPr>
          <a:lstStyle/>
          <a:p>
            <a:pPr eaLnBrk="1" hangingPunct="1">
              <a:defRPr/>
            </a:pPr>
            <a:r>
              <a:rPr lang="tr-TR" sz="3600" dirty="0" smtClean="0">
                <a:solidFill>
                  <a:srgbClr val="FFFF00"/>
                </a:solidFill>
                <a:latin typeface="Comic Sans MS" pitchFamily="66" charset="0"/>
              </a:rPr>
              <a:t>  Türkiye deki bazı  tatlandırıcılar</a:t>
            </a:r>
            <a:r>
              <a:rPr lang="tr-TR" sz="3600" b="1" dirty="0" smtClean="0">
                <a:solidFill>
                  <a:srgbClr val="FFFF00"/>
                </a:solidFill>
                <a:latin typeface="Comic Sans MS" pitchFamily="66" charset="0"/>
              </a:rPr>
              <a:t>	</a:t>
            </a:r>
          </a:p>
        </p:txBody>
      </p:sp>
      <p:graphicFrame>
        <p:nvGraphicFramePr>
          <p:cNvPr id="46162" name="Group 82"/>
          <p:cNvGraphicFramePr>
            <a:graphicFrameLocks noGrp="1"/>
          </p:cNvGraphicFramePr>
          <p:nvPr>
            <p:ph type="tbl" idx="1"/>
          </p:nvPr>
        </p:nvGraphicFramePr>
        <p:xfrm>
          <a:off x="250825" y="1657350"/>
          <a:ext cx="8713788" cy="3624581"/>
        </p:xfrm>
        <a:graphic>
          <a:graphicData uri="http://schemas.openxmlformats.org/drawingml/2006/table">
            <a:tbl>
              <a:tblPr/>
              <a:tblGrid>
                <a:gridCol w="2952750"/>
                <a:gridCol w="2305050"/>
                <a:gridCol w="3455988"/>
              </a:tblGrid>
              <a:tr h="403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rgbClr val="FFFF00"/>
                          </a:solidFill>
                          <a:effectLst>
                            <a:outerShdw blurRad="38100" dist="38100" dir="2700000" algn="tl">
                              <a:srgbClr val="000000"/>
                            </a:outerShdw>
                          </a:effectLst>
                          <a:latin typeface="Comic Sans MS" pitchFamily="66" charset="0"/>
                        </a:rPr>
                        <a:t>Adı</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Etken madde maksimum doz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rgbClr val="FFFF00"/>
                          </a:solidFill>
                          <a:effectLst>
                            <a:outerShdw blurRad="38100" dist="38100" dir="2700000" algn="tl">
                              <a:srgbClr val="000000"/>
                            </a:outerShdw>
                          </a:effectLst>
                          <a:latin typeface="Comic Sans MS" pitchFamily="66" charset="0"/>
                        </a:rPr>
                        <a:t>Maksimum doz</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Dulcaryl</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a:t>
                      </a:r>
                      <a:r>
                        <a:rPr kumimoji="0" lang="tr-TR"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12,5 mg</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Cyclamate Na Sakarin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11 mg /kg/gün (6 tab)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Sakarin    </a:t>
                      </a:r>
                      <a:r>
                        <a:rPr kumimoji="0" lang="tr-TR"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20 mg</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Sakarin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2,5 mg/kg/gün (8-9 tb)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Sampa      </a:t>
                      </a: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20-10 mg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Aspartam</a:t>
                      </a:r>
                      <a:endPar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40 mg/kg/gün (140 tb)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Diyet tat  </a:t>
                      </a: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18 mg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Aspartam</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40 mg/kg/gün (140 </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tb</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Canderel  </a:t>
                      </a:r>
                      <a:r>
                        <a:rPr kumimoji="0" lang="tr-T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18-10 mg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rPr>
                        <a:t>Aspartam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40 mg/kg/gün (140 </a:t>
                      </a:r>
                      <a:r>
                        <a:rPr kumimoji="0" lang="tr-TR" sz="2000" b="0" i="0" u="none" strike="noStrike" cap="none" normalizeH="0" baseline="0" dirty="0" err="1" smtClean="0">
                          <a:ln>
                            <a:noFill/>
                          </a:ln>
                          <a:solidFill>
                            <a:schemeClr val="tx1"/>
                          </a:solidFill>
                          <a:effectLst>
                            <a:outerShdw blurRad="38100" dist="38100" dir="2700000" algn="tl">
                              <a:srgbClr val="000000"/>
                            </a:outerShdw>
                          </a:effectLst>
                          <a:latin typeface="Comic Sans MS" pitchFamily="66" charset="0"/>
                        </a:rPr>
                        <a:t>tb</a:t>
                      </a: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1290</TotalTime>
  <Words>2864</Words>
  <Application>Microsoft Office PowerPoint</Application>
  <PresentationFormat>Ekran Gösterisi (4:3)</PresentationFormat>
  <Paragraphs>738</Paragraphs>
  <Slides>57</Slides>
  <Notes>10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57</vt:i4>
      </vt:variant>
    </vt:vector>
  </HeadingPairs>
  <TitlesOfParts>
    <vt:vector size="59" baseType="lpstr">
      <vt:lpstr>Canlı</vt:lpstr>
      <vt:lpstr>Klip</vt:lpstr>
      <vt:lpstr>Diabetes Mellitus Tedavisi Genel Yaklaşım,  Oral Anti-diabetikler ve İnsulin Tedavisi</vt:lpstr>
      <vt:lpstr>DM Tedavisi</vt:lpstr>
      <vt:lpstr>Tedavi  Amacı</vt:lpstr>
      <vt:lpstr>Glisemik kontrol hedefleri EASD*-IDF **</vt:lpstr>
      <vt:lpstr>Diabetes Mellitus Tedavisi</vt:lpstr>
      <vt:lpstr>Diyabet Eğitimi</vt:lpstr>
      <vt:lpstr>Diyabette tıbbi beslenme önerileri</vt:lpstr>
      <vt:lpstr>      Tıbbi Beslenme Tedavisi </vt:lpstr>
      <vt:lpstr>  Türkiye deki bazı  tatlandırıcılar </vt:lpstr>
      <vt:lpstr>Egzersizin Yararları</vt:lpstr>
      <vt:lpstr>Egzersiz</vt:lpstr>
      <vt:lpstr>Tip 2 Diyabet</vt:lpstr>
      <vt:lpstr>Pathophysiologic Pathways Affecting Glycemic Control in T2D</vt:lpstr>
      <vt:lpstr>Güncel Oral Tedaviler </vt:lpstr>
      <vt:lpstr>Slayt 15</vt:lpstr>
      <vt:lpstr>   Diyabet tedavisinde kulanılan  Ajanlar</vt:lpstr>
      <vt:lpstr>Biguanidler (metformin 1)  </vt:lpstr>
      <vt:lpstr> Biguanidler (metformin 2)   </vt:lpstr>
      <vt:lpstr>Glitazonlar PPAR  aktivasyonu</vt:lpstr>
      <vt:lpstr>Glitazonlar ile ilgili uyarılar</vt:lpstr>
      <vt:lpstr>Sulfonilüreler(SU) </vt:lpstr>
      <vt:lpstr>2.jenerasyon SU’lerin özellikleri</vt:lpstr>
      <vt:lpstr>SU’lerin yan etkileri</vt:lpstr>
      <vt:lpstr>SU’lerin kontrendikasyonları</vt:lpstr>
      <vt:lpstr> Meglitinid analogları(glinidler)</vt:lpstr>
      <vt:lpstr>KH emilimini azaltan ilaçlar  (Alfa-Glukozidaz inhibitörleri) </vt:lpstr>
      <vt:lpstr>GLP-1 ve GIP Besin Alımına Yanıtta Bağırsakta Sentezlenmekte ve Sekrete Edilmektedir </vt:lpstr>
      <vt:lpstr>Inkretin Hormonlar GLP-1 ve GIP’nin kanıtlanmış Etkileri</vt:lpstr>
      <vt:lpstr>İnkretinler (GLP-1 ve GIP) Glukoz Dengesini Adacık Hücre Fonksiyonları Üzerinden Sağlar</vt:lpstr>
      <vt:lpstr>Slayt 30</vt:lpstr>
      <vt:lpstr>İnkretin Tabanlı Tedavilere Genel Bakış</vt:lpstr>
      <vt:lpstr>SGLT2: Novel Target for Glucose Control</vt:lpstr>
      <vt:lpstr>SGLT-2 ve Glükoz kontrolü</vt:lpstr>
      <vt:lpstr>İnsülini Keşfedenler</vt:lpstr>
      <vt:lpstr>Tarihçe</vt:lpstr>
      <vt:lpstr>İnsülin tedavisinin amaçları</vt:lpstr>
      <vt:lpstr>İnsülin tedavi endikasyonları(1)</vt:lpstr>
      <vt:lpstr>İnsülin tedavisi endikasyonları(2)</vt:lpstr>
      <vt:lpstr>İnsülin uygulama tekniği-yolu</vt:lpstr>
      <vt:lpstr>İnsülinin konsantrasyonu</vt:lpstr>
      <vt:lpstr>Slayt 41</vt:lpstr>
      <vt:lpstr>Fizyolojik İnsülin Salınımı</vt:lpstr>
      <vt:lpstr>İnsülin tedavisi uygulama yöntemleri</vt:lpstr>
      <vt:lpstr>İnsülin etki profilleri </vt:lpstr>
      <vt:lpstr>Slayt 45</vt:lpstr>
      <vt:lpstr>İnsülinlerin özellikleri(2)</vt:lpstr>
      <vt:lpstr>Kısa etkili insülin analogları</vt:lpstr>
      <vt:lpstr>Slayt 48</vt:lpstr>
      <vt:lpstr>Slayt 49</vt:lpstr>
      <vt:lpstr>Slayt 50</vt:lpstr>
      <vt:lpstr>Slayt 51</vt:lpstr>
      <vt:lpstr>İntensif insülin tedavisi</vt:lpstr>
      <vt:lpstr>Tip1 Diyabette sabah hiperglisemisi</vt:lpstr>
      <vt:lpstr>İnsülin tedavisinin komplikasyonları</vt:lpstr>
      <vt:lpstr>Diğer gelişmeler</vt:lpstr>
      <vt:lpstr>Sürekli İnsülin İnfüzyon Pompası (SİİP)</vt:lpstr>
      <vt:lpstr>Slayt 57</vt:lpstr>
    </vt:vector>
  </TitlesOfParts>
  <Company>endo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Tedavisi</dc:title>
  <dc:creator>gülay</dc:creator>
  <cp:lastModifiedBy>user</cp:lastModifiedBy>
  <cp:revision>217</cp:revision>
  <dcterms:created xsi:type="dcterms:W3CDTF">2005-07-21T04:39:41Z</dcterms:created>
  <dcterms:modified xsi:type="dcterms:W3CDTF">2018-04-24T09:10:44Z</dcterms:modified>
</cp:coreProperties>
</file>