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0" r:id="rId1"/>
  </p:sldMasterIdLst>
  <p:notesMasterIdLst>
    <p:notesMasterId r:id="rId17"/>
  </p:notesMasterIdLst>
  <p:handoutMasterIdLst>
    <p:handoutMasterId r:id="rId18"/>
  </p:handoutMasterIdLst>
  <p:sldIdLst>
    <p:sldId id="256" r:id="rId2"/>
    <p:sldId id="360" r:id="rId3"/>
    <p:sldId id="371" r:id="rId4"/>
    <p:sldId id="362" r:id="rId5"/>
    <p:sldId id="361" r:id="rId6"/>
    <p:sldId id="353" r:id="rId7"/>
    <p:sldId id="355" r:id="rId8"/>
    <p:sldId id="373" r:id="rId9"/>
    <p:sldId id="374" r:id="rId10"/>
    <p:sldId id="375" r:id="rId11"/>
    <p:sldId id="376" r:id="rId12"/>
    <p:sldId id="378" r:id="rId13"/>
    <p:sldId id="387" r:id="rId14"/>
    <p:sldId id="393" r:id="rId15"/>
    <p:sldId id="39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27.12.2022</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27.12.2022</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dirty="0"/>
          </a:p>
        </p:txBody>
      </p:sp>
      <p:sp>
        <p:nvSpPr>
          <p:cNvPr id="5" name="4 Veri Yer Tutucusu"/>
          <p:cNvSpPr>
            <a:spLocks noGrp="1"/>
          </p:cNvSpPr>
          <p:nvPr>
            <p:ph type="dt" idx="11"/>
          </p:nvPr>
        </p:nvSpPr>
        <p:spPr/>
        <p:txBody>
          <a:bodyPr/>
          <a:lstStyle/>
          <a:p>
            <a:fld id="{8F05EE6E-CC67-42C9-A1A9-A0AB346BA638}" type="datetime1">
              <a:rPr lang="tr-TR" smtClean="0"/>
              <a:t>27.12.2022</a:t>
            </a:fld>
            <a:endParaRPr lang="tr-T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54918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592668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137151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807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883180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2192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9382620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059544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142902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286782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66041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27.12.2022</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01988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27.12.2022</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0926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27.12.2022</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656664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011417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183675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27.12.2022</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323806259"/>
      </p:ext>
    </p:extLst>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 id="2147483812" r:id="rId12"/>
    <p:sldLayoutId id="2147483813" r:id="rId13"/>
    <p:sldLayoutId id="2147483814" r:id="rId14"/>
    <p:sldLayoutId id="2147483815" r:id="rId15"/>
    <p:sldLayoutId id="2147483816" r:id="rId16"/>
  </p:sldLayoutIdLst>
  <p:hf hdr="0" ft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071664" y="836712"/>
            <a:ext cx="6480720" cy="2214246"/>
          </a:xfrm>
        </p:spPr>
        <p:txBody>
          <a:bodyPr anchor="ctr">
            <a:normAutofit/>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SOSYAL HİZMET ANABİLİM DALI</a:t>
            </a: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219498" y="2924944"/>
            <a:ext cx="7052965"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z="2400" spc="-1" dirty="0">
                <a:solidFill>
                  <a:schemeClr val="tx1"/>
                </a:solidFill>
                <a:uFill>
                  <a:solidFill>
                    <a:srgbClr val="FFFFFF"/>
                  </a:solidFill>
                </a:uFill>
                <a:latin typeface="Times New Roman" pitchFamily="18" charset="0"/>
                <a:cs typeface="Times New Roman" pitchFamily="18" charset="0"/>
              </a:rPr>
              <a:t>Dersin adı: Tıbbi Sosyal Hizmet</a:t>
            </a:r>
          </a:p>
          <a:p>
            <a:pPr marL="257310" indent="-256770" algn="just">
              <a:spcBef>
                <a:spcPts val="751"/>
              </a:spcBef>
            </a:pPr>
            <a:r>
              <a:rPr lang="tr-TR" sz="2400"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z="2400" spc="-1" dirty="0">
                <a:solidFill>
                  <a:schemeClr val="tx1"/>
                </a:solidFill>
                <a:uFill>
                  <a:solidFill>
                    <a:srgbClr val="FFFFFF"/>
                  </a:solidFill>
                </a:uFill>
                <a:latin typeface="Times New Roman" pitchFamily="18" charset="0"/>
                <a:cs typeface="Times New Roman" pitchFamily="18" charset="0"/>
              </a:rPr>
              <a:t>Konu: Halk Sağlığı Ve Sağlığın Geliştirilmesi Kavramı</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692696"/>
            <a:ext cx="9721080" cy="5760640"/>
          </a:xfrm>
        </p:spPr>
        <p:txBody>
          <a:bodyPr anchor="ctr">
            <a:normAutofit/>
          </a:bodyPr>
          <a:lstStyle/>
          <a:p>
            <a:pPr marL="540" indent="0" algn="just">
              <a:buClr>
                <a:srgbClr val="B31166"/>
              </a:buClr>
              <a:buNone/>
            </a:pPr>
            <a:r>
              <a:rPr lang="tr-TR" sz="2400" b="1" dirty="0">
                <a:solidFill>
                  <a:srgbClr val="FF0000"/>
                </a:solidFill>
                <a:effectLst/>
                <a:latin typeface="Times New Roman" panose="02020603050405020304" pitchFamily="18" charset="0"/>
                <a:ea typeface="Times New Roman" panose="02020603050405020304" pitchFamily="18" charset="0"/>
              </a:rPr>
              <a:t>3.Kişinin yaşamının bir bütünlük içinde ele alınması ilkesi</a:t>
            </a:r>
            <a:r>
              <a:rPr lang="tr-TR" sz="2400" dirty="0">
                <a:effectLst/>
                <a:latin typeface="Times New Roman" panose="02020603050405020304" pitchFamily="18" charset="0"/>
                <a:ea typeface="Times New Roman" panose="02020603050405020304" pitchFamily="18" charset="0"/>
              </a:rPr>
              <a:t>, sağlık hizmetleri açısından kişinin hasta ya da sağlıklı olduğu dönemlerin birbirinden ayrılamayacağım ifade eder. Hastalık olgusunun kökleri daha önceki sağlıklı dönemlere uzanır ve hastalık sürecinde yaşananlar sonraki dönemlerin ne ölçüde sağlıklı olacağını belirler. </a:t>
            </a:r>
          </a:p>
          <a:p>
            <a:pPr marL="540" indent="0" algn="just">
              <a:buClr>
                <a:srgbClr val="B31166"/>
              </a:buClr>
              <a:buNone/>
            </a:pPr>
            <a:r>
              <a:rPr lang="tr-TR" sz="2400" i="1" dirty="0">
                <a:solidFill>
                  <a:srgbClr val="FF0000"/>
                </a:solidFill>
                <a:effectLst/>
                <a:latin typeface="Times New Roman" panose="02020603050405020304" pitchFamily="18" charset="0"/>
                <a:ea typeface="Times New Roman" panose="02020603050405020304" pitchFamily="18" charset="0"/>
              </a:rPr>
              <a:t>Bu ilkeye göre yetişkinlik dönemindeki sağlık durumu, anne karnındaki dönemlerden başlayarak çocukluk ve ergenlik dönemlerindeki yaşam biçimine ve çevresel etkilere bağlıdır.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dirty="0"/>
          </a:p>
        </p:txBody>
      </p:sp>
    </p:spTree>
    <p:extLst>
      <p:ext uri="{BB962C8B-B14F-4D97-AF65-F5344CB8AC3E}">
        <p14:creationId xmlns:p14="http://schemas.microsoft.com/office/powerpoint/2010/main" val="2370641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692696"/>
            <a:ext cx="9721080" cy="5760640"/>
          </a:xfrm>
        </p:spPr>
        <p:txBody>
          <a:bodyPr anchor="ctr">
            <a:normAutofit/>
          </a:bodyPr>
          <a:lstStyle/>
          <a:p>
            <a:pPr marL="540" indent="0" algn="just">
              <a:buClr>
                <a:srgbClr val="B31166"/>
              </a:buClr>
              <a:buNone/>
            </a:pPr>
            <a:r>
              <a:rPr lang="tr-TR" sz="2400" b="1" dirty="0">
                <a:solidFill>
                  <a:srgbClr val="FF0000"/>
                </a:solidFill>
                <a:effectLst/>
                <a:latin typeface="Times New Roman" panose="02020603050405020304" pitchFamily="18" charset="0"/>
                <a:ea typeface="Times New Roman" panose="02020603050405020304" pitchFamily="18" charset="0"/>
              </a:rPr>
              <a:t>4.Kişinin çevresiyle bütünlüğü ilkesi</a:t>
            </a:r>
            <a:r>
              <a:rPr lang="tr-TR" sz="4000" dirty="0">
                <a:effectLst/>
                <a:latin typeface="Times New Roman" panose="02020603050405020304" pitchFamily="18" charset="0"/>
                <a:ea typeface="Times New Roman" panose="02020603050405020304" pitchFamily="18" charset="0"/>
              </a:rPr>
              <a:t>, </a:t>
            </a:r>
            <a:r>
              <a:rPr lang="tr-TR" sz="2000" dirty="0">
                <a:effectLst/>
                <a:latin typeface="Times New Roman" panose="02020603050405020304" pitchFamily="18" charset="0"/>
                <a:ea typeface="Times New Roman" panose="02020603050405020304" pitchFamily="18" charset="0"/>
              </a:rPr>
              <a:t>kişinin içinde yaşadığı fiziksel, biyolojik ve sosyal çevrenin onun sağlığını etkilediğini ve kişinin sağlık durumunun ve sağlıkla ilişkili davranışlarının da onun kendi çevresini etkilediğini ifade eder. </a:t>
            </a:r>
          </a:p>
          <a:p>
            <a:pPr marL="540" indent="0" algn="just">
              <a:buClr>
                <a:srgbClr val="B31166"/>
              </a:buClr>
              <a:buNone/>
            </a:pPr>
            <a:r>
              <a:rPr lang="tr-TR" sz="2000" dirty="0">
                <a:effectLst/>
                <a:latin typeface="Times New Roman" panose="02020603050405020304" pitchFamily="18" charset="0"/>
                <a:ea typeface="Times New Roman" panose="02020603050405020304" pitchFamily="18" charset="0"/>
              </a:rPr>
              <a:t>Birey ve çevresi -karşılıklı dinamik ilişki halindedir.</a:t>
            </a:r>
          </a:p>
          <a:p>
            <a:pPr marL="540" indent="0" algn="just">
              <a:buClr>
                <a:srgbClr val="B31166"/>
              </a:buClr>
              <a:buNone/>
            </a:pPr>
            <a:r>
              <a:rPr lang="tr-TR" sz="2000" b="1" dirty="0">
                <a:effectLst/>
                <a:latin typeface="Times New Roman" panose="02020603050405020304" pitchFamily="18" charset="0"/>
                <a:ea typeface="Times New Roman" panose="02020603050405020304" pitchFamily="18" charset="0"/>
              </a:rPr>
              <a:t>	Fiziksel çevre </a:t>
            </a:r>
            <a:r>
              <a:rPr lang="tr-TR" sz="2000" dirty="0">
                <a:effectLst/>
                <a:latin typeface="Times New Roman" panose="02020603050405020304" pitchFamily="18" charset="0"/>
                <a:ea typeface="Times New Roman" panose="02020603050405020304" pitchFamily="18" charset="0"/>
              </a:rPr>
              <a:t>yaşadığımız konutların özellikleri, kentsel altyapı koşulları, iş yerinde maruz kaldığımız kimyasal etkenler ve dış ortamda maruz kaldığımız güneş ışınları, gürültü vb. etkileri kapsar. </a:t>
            </a:r>
          </a:p>
          <a:p>
            <a:pPr marL="540" indent="0" algn="just">
              <a:buClr>
                <a:srgbClr val="B31166"/>
              </a:buClr>
              <a:buNone/>
            </a:pPr>
            <a:r>
              <a:rPr lang="tr-TR" sz="2000" b="1" dirty="0">
                <a:latin typeface="Times New Roman" panose="02020603050405020304" pitchFamily="18" charset="0"/>
                <a:ea typeface="Times New Roman" panose="02020603050405020304" pitchFamily="18" charset="0"/>
              </a:rPr>
              <a:t>	</a:t>
            </a:r>
            <a:r>
              <a:rPr lang="tr-TR" sz="2000" b="1" dirty="0">
                <a:effectLst/>
                <a:latin typeface="Times New Roman" panose="02020603050405020304" pitchFamily="18" charset="0"/>
                <a:ea typeface="Times New Roman" panose="02020603050405020304" pitchFamily="18" charset="0"/>
              </a:rPr>
              <a:t>Biyolojik çevre </a:t>
            </a:r>
            <a:r>
              <a:rPr lang="tr-TR" sz="2000" dirty="0">
                <a:effectLst/>
                <a:latin typeface="Times New Roman" panose="02020603050405020304" pitchFamily="18" charset="0"/>
                <a:ea typeface="Times New Roman" panose="02020603050405020304" pitchFamily="18" charset="0"/>
              </a:rPr>
              <a:t>içinde yaşadığımız toplumda görülen bulaşıcı hastalıklar, gıdalar aracılığıyla veya hayvanlardan insana geçebilecek mikroorganizmalar, hastanelerde tıbbi uygulamalarla hastalara ya da hastane personeline geçebilecek hastalık etkenleri ve içinde yaşadığımız ekosistemde bulunan bitkiler ve hayvanların oluşturduğu çevredir. </a:t>
            </a:r>
          </a:p>
          <a:p>
            <a:pPr marL="540" indent="0" algn="just">
              <a:buClr>
                <a:srgbClr val="B31166"/>
              </a:buClr>
              <a:buNone/>
            </a:pPr>
            <a:r>
              <a:rPr lang="tr-TR" sz="2000" dirty="0">
                <a:effectLst/>
                <a:latin typeface="Times New Roman" panose="02020603050405020304" pitchFamily="18" charset="0"/>
                <a:ea typeface="Times New Roman" panose="02020603050405020304" pitchFamily="18" charset="0"/>
              </a:rPr>
              <a:t>	</a:t>
            </a:r>
            <a:r>
              <a:rPr lang="tr-TR" sz="2000" b="1" dirty="0">
                <a:effectLst/>
                <a:latin typeface="Times New Roman" panose="02020603050405020304" pitchFamily="18" charset="0"/>
                <a:ea typeface="Times New Roman" panose="02020603050405020304" pitchFamily="18" charset="0"/>
              </a:rPr>
              <a:t>Sosyal çevre </a:t>
            </a:r>
            <a:r>
              <a:rPr lang="tr-TR" sz="2000" dirty="0">
                <a:effectLst/>
                <a:latin typeface="Times New Roman" panose="02020603050405020304" pitchFamily="18" charset="0"/>
                <a:ea typeface="Times New Roman" panose="02020603050405020304" pitchFamily="18" charset="0"/>
              </a:rPr>
              <a:t>aile ve okul gibi yakın ilişki ağlarımızdan başlayarak, içinde yer aldığımız tüm sosyal ilişki ağlarını, bu ilişki ağlarındaki konum ve işlevlerimizi, makro ölçekte ise yaşadığımız toplumun sağlık, sosyal hizmetler, sosyal politikalar gibi özelliklerini kapsar.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11</a:t>
            </a:fld>
            <a:endParaRPr lang="tr-TR" dirty="0"/>
          </a:p>
        </p:txBody>
      </p:sp>
    </p:spTree>
    <p:extLst>
      <p:ext uri="{BB962C8B-B14F-4D97-AF65-F5344CB8AC3E}">
        <p14:creationId xmlns:p14="http://schemas.microsoft.com/office/powerpoint/2010/main" val="3412039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692696"/>
            <a:ext cx="9721080" cy="5760640"/>
          </a:xfrm>
        </p:spPr>
        <p:txBody>
          <a:bodyPr anchor="ctr">
            <a:normAutofit lnSpcReduction="10000"/>
          </a:bodyPr>
          <a:lstStyle/>
          <a:p>
            <a:pPr marL="343440" algn="just">
              <a:buClr>
                <a:srgbClr val="B31166"/>
              </a:buClr>
              <a:buFont typeface="Wingdings" panose="05000000000000000000" pitchFamily="2" charset="2"/>
              <a:buChar char="ü"/>
            </a:pPr>
            <a:endParaRPr lang="tr-TR" sz="2800" b="1" dirty="0">
              <a:solidFill>
                <a:srgbClr val="FF0000"/>
              </a:solidFill>
              <a:effectLst/>
              <a:latin typeface="Times New Roman" panose="02020603050405020304" pitchFamily="18" charset="0"/>
              <a:ea typeface="Times New Roman" panose="02020603050405020304" pitchFamily="18" charset="0"/>
            </a:endParaRPr>
          </a:p>
          <a:p>
            <a:pPr marL="540" indent="0" algn="just">
              <a:buClr>
                <a:srgbClr val="B31166"/>
              </a:buClr>
              <a:buNone/>
            </a:pPr>
            <a:r>
              <a:rPr lang="tr-TR" sz="2800" b="1" dirty="0">
                <a:solidFill>
                  <a:srgbClr val="FF0000"/>
                </a:solidFill>
                <a:effectLst/>
                <a:latin typeface="Times New Roman" panose="02020603050405020304" pitchFamily="18" charset="0"/>
                <a:ea typeface="Times New Roman" panose="02020603050405020304" pitchFamily="18" charset="0"/>
              </a:rPr>
              <a:t>5.İnsan hakları temelli yaklaşım</a:t>
            </a:r>
            <a:r>
              <a:rPr lang="tr-TR" sz="2800" dirty="0">
                <a:effectLst/>
                <a:latin typeface="Times New Roman" panose="02020603050405020304" pitchFamily="18" charset="0"/>
                <a:ea typeface="Times New Roman" panose="02020603050405020304" pitchFamily="18" charset="0"/>
              </a:rPr>
              <a:t>, halk sağlığının en temel ilkesidir. Eşitlik ve adalet temelinde herkesin kendi sağlık kapasitesini en üst düzeyde gerçekleştirmesi hakkı, </a:t>
            </a:r>
            <a:r>
              <a:rPr lang="tr-TR" sz="2800" i="1" dirty="0">
                <a:effectLst/>
                <a:latin typeface="Times New Roman" panose="02020603050405020304" pitchFamily="18" charset="0"/>
                <a:ea typeface="Times New Roman" panose="02020603050405020304" pitchFamily="18" charset="0"/>
              </a:rPr>
              <a:t>sağlık hakkı </a:t>
            </a:r>
            <a:r>
              <a:rPr lang="tr-TR" sz="2800" dirty="0">
                <a:effectLst/>
                <a:latin typeface="Times New Roman" panose="02020603050405020304" pitchFamily="18" charset="0"/>
                <a:ea typeface="Times New Roman" panose="02020603050405020304" pitchFamily="18" charset="0"/>
              </a:rPr>
              <a:t>olarak tanımlanmaktadır. </a:t>
            </a:r>
          </a:p>
          <a:p>
            <a:pPr marL="540" indent="0" algn="just">
              <a:buClr>
                <a:srgbClr val="B31166"/>
              </a:buClr>
              <a:buNone/>
            </a:pPr>
            <a:r>
              <a:rPr lang="tr-TR" sz="2800" dirty="0">
                <a:latin typeface="Times New Roman" panose="02020603050405020304" pitchFamily="18" charset="0"/>
                <a:ea typeface="Times New Roman" panose="02020603050405020304" pitchFamily="18" charset="0"/>
              </a:rPr>
              <a:t>	Y</a:t>
            </a:r>
            <a:r>
              <a:rPr lang="tr-TR" sz="2800" dirty="0">
                <a:effectLst/>
                <a:latin typeface="Times New Roman" panose="02020603050405020304" pitchFamily="18" charset="0"/>
                <a:ea typeface="Times New Roman" panose="02020603050405020304" pitchFamily="18" charset="0"/>
              </a:rPr>
              <a:t>aşama hakkı ve insanca yaşama hakkı sağlık hakkının da temelini oluşturur.</a:t>
            </a:r>
          </a:p>
          <a:p>
            <a:pPr marL="343440" algn="just">
              <a:buClr>
                <a:srgbClr val="B31166"/>
              </a:buClr>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rPr>
              <a:t>		</a:t>
            </a:r>
            <a:r>
              <a:rPr lang="tr-TR" sz="2800" dirty="0">
                <a:effectLst/>
                <a:latin typeface="Times New Roman" panose="02020603050405020304" pitchFamily="18" charset="0"/>
                <a:ea typeface="Times New Roman" panose="02020603050405020304" pitchFamily="18" charset="0"/>
              </a:rPr>
              <a:t> Herkesin kendi yaşam potansiyellerini en iyi şekilde gerçekleştirebilme, </a:t>
            </a:r>
          </a:p>
          <a:p>
            <a:pPr marL="343440" algn="just">
              <a:buClr>
                <a:srgbClr val="B31166"/>
              </a:buClr>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rPr>
              <a:t>		</a:t>
            </a:r>
            <a:r>
              <a:rPr lang="tr-TR" sz="2800" dirty="0">
                <a:effectLst/>
                <a:latin typeface="Times New Roman" panose="02020603050405020304" pitchFamily="18" charset="0"/>
                <a:ea typeface="Times New Roman" panose="02020603050405020304" pitchFamily="18" charset="0"/>
              </a:rPr>
              <a:t>yaşamını olası en iyi şekilde sürdürebilme, </a:t>
            </a:r>
          </a:p>
          <a:p>
            <a:pPr marL="343440" algn="just">
              <a:buClr>
                <a:srgbClr val="B31166"/>
              </a:buClr>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rPr>
              <a:t>		</a:t>
            </a:r>
            <a:r>
              <a:rPr lang="tr-TR" sz="2800" dirty="0">
                <a:effectLst/>
                <a:latin typeface="Times New Roman" panose="02020603050405020304" pitchFamily="18" charset="0"/>
                <a:ea typeface="Times New Roman" panose="02020603050405020304" pitchFamily="18" charset="0"/>
              </a:rPr>
              <a:t>sağlıklı olma, </a:t>
            </a:r>
          </a:p>
          <a:p>
            <a:pPr marL="343440" algn="just">
              <a:buClr>
                <a:srgbClr val="B31166"/>
              </a:buClr>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rPr>
              <a:t>		</a:t>
            </a:r>
            <a:r>
              <a:rPr lang="tr-TR" sz="2800" dirty="0">
                <a:effectLst/>
                <a:latin typeface="Times New Roman" panose="02020603050405020304" pitchFamily="18" charset="0"/>
                <a:ea typeface="Times New Roman" panose="02020603050405020304" pitchFamily="18" charset="0"/>
              </a:rPr>
              <a:t>mutlu olma hakkı anlamına gelir. </a:t>
            </a:r>
          </a:p>
          <a:p>
            <a:pPr marL="540" indent="0" algn="just">
              <a:buClr>
                <a:srgbClr val="B31166"/>
              </a:buClr>
              <a:buNone/>
            </a:pPr>
            <a:endParaRPr lang="tr-TR" sz="2800" dirty="0">
              <a:effectLst/>
              <a:latin typeface="Times New Roman" panose="02020603050405020304" pitchFamily="18" charset="0"/>
              <a:ea typeface="Times New Roman" panose="02020603050405020304" pitchFamily="18" charset="0"/>
            </a:endParaRPr>
          </a:p>
          <a:p>
            <a:pPr marL="540" indent="0" algn="just">
              <a:buClr>
                <a:srgbClr val="B31166"/>
              </a:buClr>
              <a:buNone/>
            </a:pPr>
            <a:endParaRPr lang="tr-TR" sz="28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12</a:t>
            </a:fld>
            <a:endParaRPr lang="tr-TR" dirty="0"/>
          </a:p>
        </p:txBody>
      </p:sp>
    </p:spTree>
    <p:extLst>
      <p:ext uri="{BB962C8B-B14F-4D97-AF65-F5344CB8AC3E}">
        <p14:creationId xmlns:p14="http://schemas.microsoft.com/office/powerpoint/2010/main" val="5964988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692696"/>
            <a:ext cx="9721080" cy="5760640"/>
          </a:xfrm>
        </p:spPr>
        <p:txBody>
          <a:bodyPr anchor="ctr">
            <a:normAutofit/>
          </a:bodyPr>
          <a:lstStyle/>
          <a:p>
            <a:pPr marL="540" indent="0" algn="just">
              <a:buClr>
                <a:srgbClr val="B31166"/>
              </a:buClr>
              <a:buNone/>
            </a:pPr>
            <a:r>
              <a:rPr lang="tr-TR" sz="2000" b="1" dirty="0">
                <a:effectLst/>
                <a:latin typeface="Times New Roman" panose="02020603050405020304" pitchFamily="18" charset="0"/>
                <a:ea typeface="Times New Roman" panose="02020603050405020304" pitchFamily="18" charset="0"/>
              </a:rPr>
              <a:t>Sosyal Hizmet ve Halk Sağlığının Ortak Çalışma Alanı</a:t>
            </a:r>
          </a:p>
          <a:p>
            <a:pPr marL="343440" algn="just">
              <a:buClr>
                <a:srgbClr val="B31166"/>
              </a:buClr>
              <a:buFont typeface="Wingdings" panose="05000000000000000000" pitchFamily="2" charset="2"/>
              <a:buChar char="ü"/>
            </a:pPr>
            <a:r>
              <a:rPr lang="tr-TR" sz="2000" dirty="0">
                <a:effectLst/>
                <a:latin typeface="Times New Roman" panose="02020603050405020304" pitchFamily="18" charset="0"/>
                <a:ea typeface="Times New Roman" panose="02020603050405020304" pitchFamily="18" charset="0"/>
              </a:rPr>
              <a:t>Halk sağlığı ve sosyal hizmet disiplinlerinin ilke ve amaçları ortaktır ve uygulama alanları iç içedir.</a:t>
            </a:r>
          </a:p>
          <a:p>
            <a:pPr marL="343440" algn="just">
              <a:buClr>
                <a:srgbClr val="B31166"/>
              </a:buClr>
              <a:buFont typeface="Wingdings" panose="05000000000000000000" pitchFamily="2" charset="2"/>
              <a:buChar char="ü"/>
            </a:pPr>
            <a:r>
              <a:rPr lang="tr-TR" sz="2000" b="1" dirty="0">
                <a:effectLst/>
                <a:latin typeface="Times New Roman" panose="02020603050405020304" pitchFamily="18" charset="0"/>
                <a:ea typeface="Times New Roman" panose="02020603050405020304" pitchFamily="18" charset="0"/>
              </a:rPr>
              <a:t> </a:t>
            </a:r>
            <a:r>
              <a:rPr lang="tr-TR" sz="2000" dirty="0">
                <a:effectLst/>
                <a:latin typeface="Times New Roman" panose="02020603050405020304" pitchFamily="18" charset="0"/>
                <a:ea typeface="Times New Roman" panose="02020603050405020304" pitchFamily="18" charset="0"/>
              </a:rPr>
              <a:t>Sosyal hizmet disiplini ile halk sağlığı ile aynı paradigmayı paylaşır.</a:t>
            </a:r>
          </a:p>
          <a:p>
            <a:pPr marL="343440" algn="just">
              <a:buClr>
                <a:srgbClr val="B31166"/>
              </a:buClr>
              <a:buFont typeface="Wingdings" panose="05000000000000000000" pitchFamily="2" charset="2"/>
              <a:buChar char="ü"/>
            </a:pPr>
            <a:r>
              <a:rPr lang="tr-TR" sz="2000" dirty="0">
                <a:effectLst/>
                <a:latin typeface="Times New Roman" panose="02020603050405020304" pitchFamily="18" charset="0"/>
                <a:ea typeface="Times New Roman" panose="02020603050405020304" pitchFamily="18" charset="0"/>
              </a:rPr>
              <a:t> Her ikisi disiplin de sosyal bilimler, davranış bilimleri ve sosyal politika alanlarıyla yakın ilişki içindedir.</a:t>
            </a:r>
          </a:p>
          <a:p>
            <a:pPr marL="343440" algn="just">
              <a:buClr>
                <a:srgbClr val="B31166"/>
              </a:buClr>
              <a:buFont typeface="Wingdings" panose="05000000000000000000" pitchFamily="2" charset="2"/>
              <a:buChar char="ü"/>
            </a:pPr>
            <a:r>
              <a:rPr lang="tr-TR" sz="2000" dirty="0">
                <a:effectLst/>
                <a:latin typeface="Times New Roman" panose="02020603050405020304" pitchFamily="18" charset="0"/>
                <a:ea typeface="Times New Roman" panose="02020603050405020304" pitchFamily="18" charset="0"/>
              </a:rPr>
              <a:t>İki disiplinin bazı sorunları da ortaktır; örneğin, topluma devletin perspektifinden bakmak ile devlete toplumun perspektifinden bakmak arasındaki ikilem her iki disiplin için de önemli bir konudur. Aynı şekilde, devletin sosyal politikaları her iki disiplinin uygulama alanlarında fazlasıyla belirleyici olabilmektedir. </a:t>
            </a:r>
          </a:p>
          <a:p>
            <a:pPr marL="343440" algn="just">
              <a:buClr>
                <a:srgbClr val="B31166"/>
              </a:buClr>
              <a:buFont typeface="Wingdings" panose="05000000000000000000" pitchFamily="2" charset="2"/>
              <a:buChar char="ü"/>
            </a:pPr>
            <a:r>
              <a:rPr lang="tr-TR" sz="2000" dirty="0">
                <a:effectLst/>
                <a:latin typeface="Times New Roman" panose="02020603050405020304" pitchFamily="18" charset="0"/>
                <a:ea typeface="Times New Roman" panose="02020603050405020304" pitchFamily="18" charset="0"/>
              </a:rPr>
              <a:t>Halk sağlığı disiplininin temelinde yer alan sosyal tıp yaklaşımına göre tıp aynı zamanda bir sosyal bilimdir. Diğer yandan, temel sağlık hizmetleri yaklaşımına göre sosyal hizmet çalışmaları aynı zamanda sağlığı koruyucu, sağlık sorunlarını önleyici çalışmalardır. </a:t>
            </a:r>
          </a:p>
          <a:p>
            <a:pPr marL="343440" algn="just">
              <a:buClr>
                <a:srgbClr val="B31166"/>
              </a:buClr>
              <a:buFont typeface="Wingdings" panose="05000000000000000000" pitchFamily="2" charset="2"/>
              <a:buChar char="ü"/>
            </a:pPr>
            <a:r>
              <a:rPr lang="tr-TR" sz="2000" dirty="0">
                <a:effectLst/>
                <a:latin typeface="Times New Roman" panose="02020603050405020304" pitchFamily="18" charset="0"/>
                <a:ea typeface="Times New Roman" panose="02020603050405020304" pitchFamily="18" charset="0"/>
              </a:rPr>
              <a:t>Tıbbi sosyal hizmet, fiziksel ve </a:t>
            </a:r>
            <a:r>
              <a:rPr lang="tr-TR" sz="2000" dirty="0" err="1">
                <a:effectLst/>
                <a:latin typeface="Times New Roman" panose="02020603050405020304" pitchFamily="18" charset="0"/>
                <a:ea typeface="Times New Roman" panose="02020603050405020304" pitchFamily="18" charset="0"/>
              </a:rPr>
              <a:t>psiko</a:t>
            </a:r>
            <a:r>
              <a:rPr lang="tr-TR" sz="2000" dirty="0">
                <a:effectLst/>
                <a:latin typeface="Times New Roman" panose="02020603050405020304" pitchFamily="18" charset="0"/>
                <a:ea typeface="Times New Roman" panose="02020603050405020304" pitchFamily="18" charset="0"/>
              </a:rPr>
              <a:t>-sosyal iyilik halini hedefler, sağlık hizmetlerinde medikal modelden </a:t>
            </a:r>
            <a:r>
              <a:rPr lang="tr-TR" sz="2000" dirty="0" err="1">
                <a:effectLst/>
                <a:latin typeface="Times New Roman" panose="02020603050405020304" pitchFamily="18" charset="0"/>
                <a:ea typeface="Times New Roman" panose="02020603050405020304" pitchFamily="18" charset="0"/>
              </a:rPr>
              <a:t>biyopsikososyal</a:t>
            </a:r>
            <a:r>
              <a:rPr lang="tr-TR" sz="2000" dirty="0">
                <a:effectLst/>
                <a:latin typeface="Times New Roman" panose="02020603050405020304" pitchFamily="18" charset="0"/>
                <a:ea typeface="Times New Roman" panose="02020603050405020304" pitchFamily="18" charset="0"/>
              </a:rPr>
              <a:t> modele geçişe katkıda bulunan bir uygulama alanıdır.</a:t>
            </a:r>
          </a:p>
          <a:p>
            <a:pPr marL="540" indent="0" algn="just">
              <a:buClr>
                <a:srgbClr val="B31166"/>
              </a:buClr>
              <a:buNone/>
            </a:pPr>
            <a:endParaRPr lang="tr-TR" sz="2000" b="1"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dirty="0"/>
          </a:p>
        </p:txBody>
      </p:sp>
    </p:spTree>
    <p:extLst>
      <p:ext uri="{BB962C8B-B14F-4D97-AF65-F5344CB8AC3E}">
        <p14:creationId xmlns:p14="http://schemas.microsoft.com/office/powerpoint/2010/main" val="3513397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936407"/>
            <a:ext cx="9721080" cy="5760640"/>
          </a:xfrm>
        </p:spPr>
        <p:txBody>
          <a:bodyPr anchor="ctr">
            <a:normAutofit/>
          </a:bodyPr>
          <a:lstStyle/>
          <a:p>
            <a:pPr marL="540" indent="0" algn="just">
              <a:buClr>
                <a:srgbClr val="B31166"/>
              </a:buClr>
              <a:buNone/>
            </a:pPr>
            <a:r>
              <a:rPr lang="tr-TR" sz="2800" b="1" dirty="0">
                <a:effectLst/>
                <a:latin typeface="Times New Roman" panose="02020603050405020304" pitchFamily="18" charset="0"/>
                <a:ea typeface="Times New Roman" panose="02020603050405020304" pitchFamily="18" charset="0"/>
              </a:rPr>
              <a:t>Sosyal Hizmet ve Halk Sağlığının Ortak Çalışma Alanı</a:t>
            </a:r>
          </a:p>
          <a:p>
            <a:pPr marL="343440" algn="just">
              <a:buClr>
                <a:srgbClr val="B31166"/>
              </a:buClr>
              <a:buFont typeface="Wingdings" panose="05000000000000000000" pitchFamily="2" charset="2"/>
              <a:buChar char="ü"/>
            </a:pPr>
            <a:r>
              <a:rPr lang="tr-TR" sz="2800" dirty="0">
                <a:effectLst/>
                <a:latin typeface="Times New Roman" panose="02020603050405020304" pitchFamily="18" charset="0"/>
                <a:ea typeface="Times New Roman" panose="02020603050405020304" pitchFamily="18" charset="0"/>
              </a:rPr>
              <a:t>Sosyal hizmetin toplum sağlığına katkısı tıbbi sosyal hizmetin yanı sıra,</a:t>
            </a:r>
          </a:p>
          <a:p>
            <a:pPr marL="743490" lvl="1" algn="just">
              <a:buClr>
                <a:srgbClr val="B31166"/>
              </a:buClr>
              <a:buFont typeface="Wingdings" panose="05000000000000000000" pitchFamily="2" charset="2"/>
              <a:buChar char="ü"/>
            </a:pPr>
            <a:r>
              <a:rPr lang="tr-TR" sz="2800" dirty="0">
                <a:effectLst/>
                <a:latin typeface="Times New Roman" panose="02020603050405020304" pitchFamily="18" charset="0"/>
                <a:ea typeface="Times New Roman" panose="02020603050405020304" pitchFamily="18" charset="0"/>
              </a:rPr>
              <a:t>Sığınmacılar, dışlama ve damgalamaya maruz kalan hastalar, travma yaşayanlar, evsizler gibi savunmasız gruplara yönelik güçlendirme çalışmaları ve eğitim iletişim çalışmaları, </a:t>
            </a:r>
          </a:p>
          <a:p>
            <a:pPr marL="743490" lvl="1" algn="just">
              <a:buClr>
                <a:srgbClr val="B31166"/>
              </a:buClr>
              <a:buFont typeface="Wingdings" panose="05000000000000000000" pitchFamily="2" charset="2"/>
              <a:buChar char="ü"/>
            </a:pPr>
            <a:r>
              <a:rPr lang="tr-TR" sz="2800" dirty="0">
                <a:effectLst/>
                <a:latin typeface="Times New Roman" panose="02020603050405020304" pitchFamily="18" charset="0"/>
                <a:ea typeface="Times New Roman" panose="02020603050405020304" pitchFamily="18" charset="0"/>
              </a:rPr>
              <a:t>Kadına yönelik şiddet, çocuk istismarı, madde kullanımı gibi sosyal müdahale gerektiren halk sağlığı sorunları,</a:t>
            </a:r>
          </a:p>
          <a:p>
            <a:pPr marL="743490" lvl="1" algn="just">
              <a:buClr>
                <a:srgbClr val="B31166"/>
              </a:buClr>
              <a:buFont typeface="Wingdings" panose="05000000000000000000" pitchFamily="2" charset="2"/>
              <a:buChar char="ü"/>
            </a:pPr>
            <a:r>
              <a:rPr lang="tr-TR" sz="2800" dirty="0">
                <a:effectLst/>
                <a:latin typeface="Times New Roman" panose="02020603050405020304" pitchFamily="18" charset="0"/>
                <a:ea typeface="Times New Roman" panose="02020603050405020304" pitchFamily="18" charset="0"/>
              </a:rPr>
              <a:t>Sosyal politika ve çevre politikaları gibi sorunlara yönelik savunuculuk çalışmaları gibi birçok ortak çalışma alanı vardır. </a:t>
            </a:r>
            <a:endParaRPr lang="tr-TR" sz="2800" b="1"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14</a:t>
            </a:fld>
            <a:endParaRPr lang="tr-TR" dirty="0"/>
          </a:p>
        </p:txBody>
      </p:sp>
    </p:spTree>
    <p:extLst>
      <p:ext uri="{BB962C8B-B14F-4D97-AF65-F5344CB8AC3E}">
        <p14:creationId xmlns:p14="http://schemas.microsoft.com/office/powerpoint/2010/main" val="24389249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936407"/>
            <a:ext cx="9721080" cy="5760640"/>
          </a:xfrm>
        </p:spPr>
        <p:txBody>
          <a:bodyPr anchor="ctr">
            <a:normAutofit/>
          </a:bodyPr>
          <a:lstStyle/>
          <a:p>
            <a:pPr marL="540" indent="0" algn="just">
              <a:buClr>
                <a:srgbClr val="B31166"/>
              </a:buClr>
              <a:buNone/>
            </a:pPr>
            <a:r>
              <a:rPr lang="tr-TR" sz="2800" b="1" dirty="0">
                <a:effectLst/>
                <a:latin typeface="Times New Roman" panose="02020603050405020304" pitchFamily="18" charset="0"/>
                <a:ea typeface="Times New Roman" panose="02020603050405020304" pitchFamily="18" charset="0"/>
              </a:rPr>
              <a:t>KAYNAKLAR</a:t>
            </a:r>
          </a:p>
          <a:p>
            <a:pPr marL="540" indent="0" algn="just">
              <a:buClr>
                <a:srgbClr val="B31166"/>
              </a:buClr>
              <a:buNone/>
            </a:pPr>
            <a:r>
              <a:rPr lang="tr-TR" sz="2800" dirty="0" err="1">
                <a:effectLst/>
                <a:latin typeface="Times New Roman" panose="02020603050405020304" pitchFamily="18" charset="0"/>
                <a:ea typeface="Times New Roman" panose="02020603050405020304" pitchFamily="18" charset="0"/>
              </a:rPr>
              <a:t>Özbesler</a:t>
            </a:r>
            <a:r>
              <a:rPr lang="tr-TR" sz="2800" dirty="0">
                <a:effectLst/>
                <a:latin typeface="Times New Roman" panose="02020603050405020304" pitchFamily="18" charset="0"/>
                <a:ea typeface="Times New Roman" panose="02020603050405020304" pitchFamily="18" charset="0"/>
              </a:rPr>
              <a:t>, C. (2017). Tıbbi Sosyal Hizmete Giriş ve Tıbbi Sosyal Hizmet Uzmanının Rolleri. S. </a:t>
            </a:r>
            <a:r>
              <a:rPr lang="tr-TR" sz="2800" dirty="0" err="1">
                <a:effectLst/>
                <a:latin typeface="Times New Roman" panose="02020603050405020304" pitchFamily="18" charset="0"/>
                <a:ea typeface="Times New Roman" panose="02020603050405020304" pitchFamily="18" charset="0"/>
              </a:rPr>
              <a:t>Attepe</a:t>
            </a:r>
            <a:r>
              <a:rPr lang="tr-TR" sz="2800" dirty="0">
                <a:effectLst/>
                <a:latin typeface="Times New Roman" panose="02020603050405020304" pitchFamily="18" charset="0"/>
                <a:ea typeface="Times New Roman" panose="02020603050405020304" pitchFamily="18" charset="0"/>
              </a:rPr>
              <a:t> Özden, &amp; E. Özcan içinde, Tıbbi Sosyal Hizmet (s. 3-13). </a:t>
            </a:r>
            <a:r>
              <a:rPr lang="tr-TR" sz="2800">
                <a:effectLst/>
                <a:latin typeface="Times New Roman" panose="02020603050405020304" pitchFamily="18" charset="0"/>
                <a:ea typeface="Times New Roman" panose="02020603050405020304" pitchFamily="18" charset="0"/>
              </a:rPr>
              <a:t>Ankara: Nobel Yayınevi.</a:t>
            </a:r>
          </a:p>
          <a:p>
            <a:pPr marL="540" indent="0" algn="just">
              <a:buClr>
                <a:srgbClr val="B31166"/>
              </a:buClr>
              <a:buNone/>
            </a:pPr>
            <a:endParaRPr lang="tr-TR" sz="2800" b="1">
              <a:effectLst/>
              <a:latin typeface="Times New Roman" panose="02020603050405020304" pitchFamily="18" charset="0"/>
              <a:ea typeface="Times New Roman" panose="02020603050405020304" pitchFamily="18" charset="0"/>
            </a:endParaRPr>
          </a:p>
          <a:p>
            <a:pPr marL="540" indent="0" algn="just">
              <a:buClr>
                <a:srgbClr val="B31166"/>
              </a:buClr>
              <a:buNone/>
            </a:pPr>
            <a:endParaRPr lang="tr-TR" sz="2800" b="1"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15</a:t>
            </a:fld>
            <a:endParaRPr lang="tr-TR" dirty="0"/>
          </a:p>
        </p:txBody>
      </p:sp>
    </p:spTree>
    <p:extLst>
      <p:ext uri="{BB962C8B-B14F-4D97-AF65-F5344CB8AC3E}">
        <p14:creationId xmlns:p14="http://schemas.microsoft.com/office/powerpoint/2010/main" val="1313417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03512" y="465457"/>
            <a:ext cx="9956676" cy="644650"/>
          </a:xfrm>
        </p:spPr>
        <p:txBody>
          <a:bodyPr anchor="ctr">
            <a:normAutofit fontScale="90000"/>
          </a:bodyPr>
          <a:lstStyle/>
          <a:p>
            <a:r>
              <a:rPr lang="tr-TR" sz="2800" b="1" dirty="0">
                <a:latin typeface="Times New Roman" panose="02020603050405020304" pitchFamily="18" charset="0"/>
                <a:cs typeface="Times New Roman" panose="02020603050405020304" pitchFamily="18" charset="0"/>
              </a:rPr>
              <a:t>HALK SAĞLIĞI VE SAĞLIĞIN GELİŞTİRİLMESİ KAVRAMI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Ø"/>
              <a:tabLst>
                <a:tab pos="0" algn="l"/>
              </a:tabLst>
            </a:pPr>
            <a:r>
              <a:rPr lang="tr-TR"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Halk sağlığı </a:t>
            </a:r>
            <a:r>
              <a:rPr lang="tr-TR" sz="2400" dirty="0">
                <a:latin typeface="Times New Roman" panose="02020603050405020304" pitchFamily="18" charset="0"/>
                <a:ea typeface="Times New Roman" panose="02020603050405020304" pitchFamily="18" charset="0"/>
                <a:cs typeface="Times New Roman" panose="02020603050405020304" pitchFamily="18" charset="0"/>
              </a:rPr>
              <a:t>toplumun sağlığını iyileştirmek üzere yapılması gerekenleri saptamak, uygulamaları planlamak, yönetmek ve değerlendirmek amacıyla yapılan çalışmaların </a:t>
            </a:r>
            <a:r>
              <a:rPr lang="tr-TR"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yöntembilimidir. </a:t>
            </a:r>
          </a:p>
          <a:p>
            <a:pPr marL="434975" algn="just">
              <a:buFont typeface="Wingdings" panose="05000000000000000000" pitchFamily="2" charset="2"/>
              <a:buChar char="Ø"/>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Halk sağlığı </a:t>
            </a:r>
            <a:r>
              <a:rPr lang="tr-TR" sz="2400" dirty="0" err="1">
                <a:latin typeface="Times New Roman" panose="02020603050405020304" pitchFamily="18" charset="0"/>
                <a:ea typeface="Times New Roman" panose="02020603050405020304" pitchFamily="18" charset="0"/>
                <a:cs typeface="Times New Roman" panose="02020603050405020304" pitchFamily="18" charset="0"/>
              </a:rPr>
              <a:t>disiplinlerarası</a:t>
            </a:r>
            <a:r>
              <a:rPr lang="tr-TR" sz="2400" dirty="0">
                <a:latin typeface="Times New Roman" panose="02020603050405020304" pitchFamily="18" charset="0"/>
                <a:ea typeface="Times New Roman" panose="02020603050405020304" pitchFamily="18" charset="0"/>
                <a:cs typeface="Times New Roman" panose="02020603050405020304" pitchFamily="18" charset="0"/>
              </a:rPr>
              <a:t> bir bilim alanıdır.</a:t>
            </a:r>
          </a:p>
          <a:p>
            <a:pPr marL="434975" algn="just">
              <a:buFont typeface="Wingdings" panose="05000000000000000000" pitchFamily="2" charset="2"/>
              <a:buChar char="Ø"/>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198203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03512" y="465457"/>
            <a:ext cx="9956676"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Halk Sağlığı Sınıflandırmasının Belirleyicileri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r>
              <a:rPr lang="tr-TR"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1.Davranışsal belirleyiciler</a:t>
            </a:r>
            <a:r>
              <a:rPr lang="tr-TR"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p>
          <a:p>
            <a:pPr marL="434975"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Bireylerin sağlığı geliştirmek, korumak ve sürdürmek gibi sağlığı etkileme potansiyeli olan davranışlardır.</a:t>
            </a:r>
          </a:p>
          <a:p>
            <a:pPr marL="434975"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Diyet, tütün kullanımı, fiziksel aktivite, ilaç kullanımı; halk sağlığının risk ve/veya koruyucu davranışsal belirleyicilerine örnek olarak verilebilir. </a:t>
            </a:r>
          </a:p>
          <a:p>
            <a:pPr marL="434975"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Bakım arayışı, kendi kendine tedavi, tedavi rejimlerine uyma ve geleneksel tıp tedavilerine başvurma ise sağlık sorunlarına verilen cevaplara yönelik davranışsal belirleyicilerine örnek olarak verilmektedir.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391462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03512" y="476672"/>
            <a:ext cx="9793088" cy="5904656"/>
          </a:xfrm>
        </p:spPr>
        <p:txBody>
          <a:bodyPr>
            <a:noAutofit/>
          </a:bodyPr>
          <a:lstStyle/>
          <a:p>
            <a:pPr marL="0" indent="0" algn="just">
              <a:buNone/>
            </a:pPr>
            <a:r>
              <a:rPr lang="tr-TR" sz="2800" b="1" dirty="0">
                <a:solidFill>
                  <a:srgbClr val="FF0000"/>
                </a:solidFill>
                <a:latin typeface="Times New Roman" panose="02020603050405020304" pitchFamily="18" charset="0"/>
                <a:cs typeface="Times New Roman" panose="02020603050405020304" pitchFamily="18" charset="0"/>
              </a:rPr>
              <a:t>2.Biyolojik belirleyiciler</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Genetik, vücut yapısı ya da vücut işleyişi ile ilişkili olabilmektedir.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Genetik belirleyici, kökeni genetik olan ya da sağlık veya sakatlığı doğrudan ve ölçülebilir şekilde belirleyebilen genetik bir bileşeni olan vücudun etkileri veya özelliklerini içermektedir. </a:t>
            </a: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521217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03512" y="476672"/>
            <a:ext cx="9793088" cy="5904656"/>
          </a:xfrm>
        </p:spPr>
        <p:txBody>
          <a:bodyPr>
            <a:noAutofit/>
          </a:bodyPr>
          <a:lstStyle/>
          <a:p>
            <a:pPr marL="0" indent="0" algn="just">
              <a:buNone/>
            </a:pPr>
            <a:r>
              <a:rPr lang="tr-TR" sz="2400" b="1" dirty="0">
                <a:solidFill>
                  <a:srgbClr val="FF0000"/>
                </a:solidFill>
                <a:latin typeface="Times New Roman" panose="02020603050405020304" pitchFamily="18" charset="0"/>
                <a:cs typeface="Times New Roman" panose="02020603050405020304" pitchFamily="18" charset="0"/>
              </a:rPr>
              <a:t>3.Çevresel (Fiziksel) belirleyiciler</a:t>
            </a:r>
            <a:endParaRPr lang="tr-TR" sz="2400" dirty="0">
              <a:solidFill>
                <a:srgbClr val="FF0000"/>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Biyolojik, kimyasal ve fiziksel değişimlerin, sağlık durumunda oluşturacağı istemsiz değişimleri içermektedir. </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Bunlar; su, hava, toprak kalitesi, gıda güvenliği, çevre, iklim ve coğrafya olarak sınıflandırılmaktadır.</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b="1" dirty="0">
                <a:solidFill>
                  <a:srgbClr val="FF0000"/>
                </a:solidFill>
                <a:latin typeface="Times New Roman" panose="02020603050405020304" pitchFamily="18" charset="0"/>
                <a:cs typeface="Times New Roman" panose="02020603050405020304" pitchFamily="18" charset="0"/>
              </a:rPr>
              <a:t>4.Sosyo-ekonomik belirleyiciler</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İnsanların doğduğu, büyüdüğü, yaşadığı, çalıştığı ortamlar hatta içinde yaşadığı sağlık sistemi halk sağlığının sosyal, kültürel ve ekonomik belirleyicilerini oluşturmaktadır.</a:t>
            </a: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3651505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Mikroorganizmalar hakkındaki bilgilerin artması sonucunda, hastalıkların önlenmesi için </a:t>
            </a:r>
            <a:r>
              <a:rPr lang="tr-TR" sz="2400" b="1" dirty="0">
                <a:effectLst/>
                <a:latin typeface="Times New Roman" panose="02020603050405020304" pitchFamily="18" charset="0"/>
                <a:ea typeface="Times New Roman" panose="02020603050405020304" pitchFamily="18" charset="0"/>
              </a:rPr>
              <a:t>"hijyen” </a:t>
            </a:r>
            <a:r>
              <a:rPr lang="tr-TR" sz="2400" dirty="0">
                <a:effectLst/>
                <a:latin typeface="Times New Roman" panose="02020603050405020304" pitchFamily="18" charset="0"/>
                <a:ea typeface="Times New Roman" panose="02020603050405020304" pitchFamily="18" charset="0"/>
              </a:rPr>
              <a:t>yaklaşımı gelişmeye başladı.</a:t>
            </a:r>
          </a:p>
          <a:p>
            <a:pPr marL="343440" algn="just">
              <a:buClr>
                <a:srgbClr val="B31166"/>
              </a:buClr>
              <a:buFont typeface="Wingdings" panose="05000000000000000000" pitchFamily="2" charset="2"/>
              <a:buChar char="ü"/>
            </a:pPr>
            <a:r>
              <a:rPr lang="tr-TR" sz="2400" dirty="0">
                <a:latin typeface="Times New Roman" panose="02020603050405020304" pitchFamily="18" charset="0"/>
                <a:ea typeface="Times New Roman" panose="02020603050405020304" pitchFamily="18" charset="0"/>
              </a:rPr>
              <a:t>M</a:t>
            </a:r>
            <a:r>
              <a:rPr lang="tr-TR" sz="2400" dirty="0">
                <a:effectLst/>
                <a:latin typeface="Times New Roman" panose="02020603050405020304" pitchFamily="18" charset="0"/>
                <a:ea typeface="Times New Roman" panose="02020603050405020304" pitchFamily="18" charset="0"/>
              </a:rPr>
              <a:t>ikroorganizmalara </a:t>
            </a:r>
            <a:r>
              <a:rPr lang="tr-TR" sz="2400" dirty="0" err="1">
                <a:effectLst/>
                <a:latin typeface="Times New Roman" panose="02020603050405020304" pitchFamily="18" charset="0"/>
                <a:ea typeface="Times New Roman" panose="02020603050405020304" pitchFamily="18" charset="0"/>
              </a:rPr>
              <a:t>maruziyetin</a:t>
            </a:r>
            <a:r>
              <a:rPr lang="tr-TR" sz="2400" dirty="0">
                <a:effectLst/>
                <a:latin typeface="Times New Roman" panose="02020603050405020304" pitchFamily="18" charset="0"/>
                <a:ea typeface="Times New Roman" panose="02020603050405020304" pitchFamily="18" charset="0"/>
              </a:rPr>
              <a:t> azaltılması ve </a:t>
            </a:r>
            <a:r>
              <a:rPr lang="tr-TR" sz="2400" b="1" dirty="0">
                <a:effectLst/>
                <a:latin typeface="Times New Roman" panose="02020603050405020304" pitchFamily="18" charset="0"/>
                <a:ea typeface="Times New Roman" panose="02020603050405020304" pitchFamily="18" charset="0"/>
              </a:rPr>
              <a:t>sanitasyon</a:t>
            </a:r>
            <a:r>
              <a:rPr lang="tr-TR" sz="2400" dirty="0">
                <a:effectLst/>
                <a:latin typeface="Times New Roman" panose="02020603050405020304" pitchFamily="18" charset="0"/>
                <a:ea typeface="Times New Roman" panose="02020603050405020304" pitchFamily="18" charset="0"/>
              </a:rPr>
              <a:t> (tuvalet atıklarının sağlığa uygun olarak uzaklaştırılması) uygulamaları sayesinde kentsel altyapılarda iyileşmeler sağlanmıştır.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6</a:t>
            </a:fld>
            <a:endParaRPr lang="tr-TR" dirty="0"/>
          </a:p>
        </p:txBody>
      </p:sp>
    </p:spTree>
    <p:extLst>
      <p:ext uri="{BB962C8B-B14F-4D97-AF65-F5344CB8AC3E}">
        <p14:creationId xmlns:p14="http://schemas.microsoft.com/office/powerpoint/2010/main" val="1687596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Autofit/>
          </a:bodyPr>
          <a:lstStyle/>
          <a:p>
            <a:pPr marL="572040" indent="-57150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	Ekosistemde ve iklim yapısında görülen hızlı değişim ve bozulma, </a:t>
            </a:r>
          </a:p>
          <a:p>
            <a:pPr marL="572040" indent="-571500" algn="just">
              <a:buClr>
                <a:srgbClr val="B31166"/>
              </a:buClr>
              <a:buFont typeface="Wingdings" panose="05000000000000000000" pitchFamily="2" charset="2"/>
              <a:buChar char="ü"/>
            </a:pPr>
            <a:r>
              <a:rPr lang="tr-TR" sz="2400" dirty="0">
                <a:latin typeface="Times New Roman" panose="02020603050405020304" pitchFamily="18" charset="0"/>
                <a:ea typeface="Times New Roman" panose="02020603050405020304" pitchFamily="18" charset="0"/>
              </a:rPr>
              <a:t>	H</a:t>
            </a:r>
            <a:r>
              <a:rPr lang="tr-TR" sz="2400" dirty="0">
                <a:effectLst/>
                <a:latin typeface="Times New Roman" panose="02020603050405020304" pitchFamily="18" charset="0"/>
                <a:ea typeface="Times New Roman" panose="02020603050405020304" pitchFamily="18" charset="0"/>
              </a:rPr>
              <a:t>ızlı nüfus hareketleri,</a:t>
            </a:r>
          </a:p>
          <a:p>
            <a:pPr marL="572040" indent="-57150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	Tarım ve hayvancılıktaki gelişmeler </a:t>
            </a:r>
          </a:p>
          <a:p>
            <a:pPr marL="572040" indent="-57150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	Özellikle yoksul ülkelerin sağlık ve çevre altyapılarının bozulması sonucunda, </a:t>
            </a:r>
          </a:p>
          <a:p>
            <a:pPr marL="540" indent="0" algn="just">
              <a:buClr>
                <a:srgbClr val="B31166"/>
              </a:buClr>
              <a:buNone/>
            </a:pPr>
            <a:r>
              <a:rPr lang="tr-TR" sz="2400" dirty="0">
                <a:effectLst/>
                <a:latin typeface="Times New Roman" panose="02020603050405020304" pitchFamily="18" charset="0"/>
                <a:ea typeface="Times New Roman" panose="02020603050405020304" pitchFamily="18" charset="0"/>
              </a:rPr>
              <a:t>yeni ve beklenmedik bulaşıcı hastalık salgınları ve eskiden beri bilinen hastalıkların yeni formlarda karşımıza çıktığı durumlar yeni yüzyılın başlıca halk sağlığı sorunları arasındadır.</a:t>
            </a:r>
          </a:p>
          <a:p>
            <a:pPr marL="572040" indent="-57150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Mikroorganizmaların antibiyotiklere karşı giderek artan hızla direnç kazanmaları elde edilen başarının sürdürülebilirliği konusunda kuşkular doğurmaktadır.</a:t>
            </a:r>
          </a:p>
          <a:p>
            <a:pPr marL="540" indent="0" algn="just">
              <a:buClr>
                <a:srgbClr val="B31166"/>
              </a:buClr>
              <a:buNone/>
            </a:pPr>
            <a:endParaRPr lang="tr-TR" sz="24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7</a:t>
            </a:fld>
            <a:endParaRPr lang="tr-TR" dirty="0"/>
          </a:p>
        </p:txBody>
      </p:sp>
    </p:spTree>
    <p:extLst>
      <p:ext uri="{BB962C8B-B14F-4D97-AF65-F5344CB8AC3E}">
        <p14:creationId xmlns:p14="http://schemas.microsoft.com/office/powerpoint/2010/main" val="717452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572040" indent="-571500" algn="just">
              <a:buClr>
                <a:srgbClr val="B31166"/>
              </a:buClr>
              <a:buFont typeface="Wingdings" panose="05000000000000000000" pitchFamily="2" charset="2"/>
              <a:buChar char="ü"/>
            </a:pPr>
            <a:r>
              <a:rPr lang="tr-TR" sz="2800" dirty="0">
                <a:effectLst/>
                <a:latin typeface="Times New Roman" panose="02020603050405020304" pitchFamily="18" charset="0"/>
                <a:ea typeface="Times New Roman" panose="02020603050405020304" pitchFamily="18" charset="0"/>
              </a:rPr>
              <a:t>Bulaşıcı hastalıklar, sürekli yeni mikroorganizmaların ortaya çıkışı ve bilinen mikroorganizmaların yapısal değişiklikler geçirmesi,</a:t>
            </a:r>
          </a:p>
          <a:p>
            <a:pPr marL="572040" indent="-571500" algn="just">
              <a:buClr>
                <a:srgbClr val="B31166"/>
              </a:buClr>
              <a:buFont typeface="Wingdings" panose="05000000000000000000" pitchFamily="2" charset="2"/>
              <a:buChar char="ü"/>
            </a:pPr>
            <a:r>
              <a:rPr lang="tr-TR" sz="2800" dirty="0">
                <a:effectLst/>
                <a:latin typeface="Times New Roman" panose="02020603050405020304" pitchFamily="18" charset="0"/>
                <a:ea typeface="Times New Roman" panose="02020603050405020304" pitchFamily="18" charset="0"/>
              </a:rPr>
              <a:t>Astım, diyabet, kanser, kalp hastalıkları gibi kronik hastalıklar özellikle gelişmiş ülkelerde daha fazla olmak üzere öncelikli halk sağlığı sorunları haline gelmişlerdir.</a:t>
            </a:r>
          </a:p>
          <a:p>
            <a:pPr marL="572040" indent="-571500" algn="just">
              <a:buClr>
                <a:srgbClr val="B31166"/>
              </a:buClr>
              <a:buFont typeface="Wingdings" panose="05000000000000000000" pitchFamily="2" charset="2"/>
              <a:buChar char="ü"/>
            </a:pPr>
            <a:r>
              <a:rPr lang="tr-TR" sz="2800" b="1" dirty="0">
                <a:effectLst/>
                <a:latin typeface="Times New Roman" panose="02020603050405020304" pitchFamily="18" charset="0"/>
                <a:ea typeface="Times New Roman" panose="02020603050405020304" pitchFamily="18" charset="0"/>
              </a:rPr>
              <a:t>Ruh sağlığı sorunları, beslenme sorunları, kazalar, şiddet, tütün, alkol ve madde kullanımı, intiharlar, savaşlar, sağlığı bozan çalışma koşulları, yanlış kentleşme politikaları, endüstri kaynaklı çevresel kirlilik ve sağlık hizmetlerinin ticarileşmesi </a:t>
            </a:r>
            <a:r>
              <a:rPr lang="tr-TR" sz="2800" dirty="0">
                <a:effectLst/>
                <a:latin typeface="Times New Roman" panose="02020603050405020304" pitchFamily="18" charset="0"/>
                <a:ea typeface="Times New Roman" panose="02020603050405020304" pitchFamily="18" charset="0"/>
              </a:rPr>
              <a:t>halk sağlığı açısından öne çıkan sorunlar arasında yer almaktadır.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dirty="0"/>
          </a:p>
        </p:txBody>
      </p:sp>
    </p:spTree>
    <p:extLst>
      <p:ext uri="{BB962C8B-B14F-4D97-AF65-F5344CB8AC3E}">
        <p14:creationId xmlns:p14="http://schemas.microsoft.com/office/powerpoint/2010/main" val="16905878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692696"/>
            <a:ext cx="9721080" cy="5760640"/>
          </a:xfrm>
        </p:spPr>
        <p:txBody>
          <a:bodyPr anchor="ctr">
            <a:normAutofit/>
          </a:bodyPr>
          <a:lstStyle/>
          <a:p>
            <a:pPr marL="540" indent="0" algn="just">
              <a:buClr>
                <a:srgbClr val="B31166"/>
              </a:buClr>
              <a:buNone/>
            </a:pPr>
            <a:r>
              <a:rPr lang="tr-TR" sz="2400" b="1" dirty="0">
                <a:effectLst/>
                <a:highlight>
                  <a:srgbClr val="FFFF00"/>
                </a:highlight>
                <a:latin typeface="Times New Roman" panose="02020603050405020304" pitchFamily="18" charset="0"/>
                <a:ea typeface="Times New Roman" panose="02020603050405020304" pitchFamily="18" charset="0"/>
              </a:rPr>
              <a:t>Halk Sağlığının İlkeleri</a:t>
            </a:r>
          </a:p>
          <a:p>
            <a:pPr marL="540" indent="0" algn="just">
              <a:buClr>
                <a:srgbClr val="B31166"/>
              </a:buClr>
              <a:buNone/>
            </a:pPr>
            <a:r>
              <a:rPr lang="tr-TR" sz="2400" dirty="0">
                <a:solidFill>
                  <a:srgbClr val="FF0000"/>
                </a:solidFill>
                <a:effectLst/>
                <a:latin typeface="Times New Roman" panose="02020603050405020304" pitchFamily="18" charset="0"/>
                <a:ea typeface="Times New Roman" panose="02020603050405020304" pitchFamily="18" charset="0"/>
              </a:rPr>
              <a:t>1.Halk sağlığı açısından, en temel ilke </a:t>
            </a:r>
            <a:r>
              <a:rPr lang="tr-TR" sz="2400" b="1" dirty="0">
                <a:solidFill>
                  <a:srgbClr val="FF0000"/>
                </a:solidFill>
                <a:effectLst/>
                <a:latin typeface="Times New Roman" panose="02020603050405020304" pitchFamily="18" charset="0"/>
                <a:ea typeface="Times New Roman" panose="02020603050405020304" pitchFamily="18" charset="0"/>
              </a:rPr>
              <a:t>kişinin sağlık sorununun toplumun da sorunu olduğu anlayışıdır. </a:t>
            </a:r>
            <a:r>
              <a:rPr lang="tr-TR" sz="2400" dirty="0">
                <a:effectLst/>
                <a:latin typeface="Times New Roman" panose="02020603050405020304" pitchFamily="18" charset="0"/>
                <a:ea typeface="Times New Roman" panose="02020603050405020304" pitchFamily="18" charset="0"/>
              </a:rPr>
              <a:t>Hastalık, yeti yitimi, sağlıksız davranışlar gibi bireyleri doğrudan etkileyen sorunlar onun ailesini, yakın çevresini ve genel toplumu da çeşitli düzeylerde </a:t>
            </a:r>
            <a:r>
              <a:rPr lang="tr-TR" sz="2400" dirty="0">
                <a:latin typeface="Times New Roman" panose="02020603050405020304" pitchFamily="18" charset="0"/>
                <a:ea typeface="Times New Roman" panose="02020603050405020304" pitchFamily="18" charset="0"/>
              </a:rPr>
              <a:t>etkiler. Hasta veya zor durumdaki bireyin sorunu toplumun sorunudur ve bireyin yararı ile toplumun yararı birbirinden ayrı düşünülemez.</a:t>
            </a:r>
            <a:endParaRPr lang="tr-TR" sz="2400" dirty="0">
              <a:effectLst/>
              <a:latin typeface="Times New Roman" panose="02020603050405020304" pitchFamily="18" charset="0"/>
              <a:ea typeface="Times New Roman" panose="02020603050405020304" pitchFamily="18" charset="0"/>
            </a:endParaRPr>
          </a:p>
          <a:p>
            <a:pPr marL="540" indent="0" algn="just">
              <a:buClr>
                <a:srgbClr val="B31166"/>
              </a:buClr>
              <a:buNone/>
            </a:pPr>
            <a:r>
              <a:rPr lang="tr-TR" sz="2400" dirty="0">
                <a:solidFill>
                  <a:srgbClr val="FF0000"/>
                </a:solidFill>
                <a:effectLst/>
                <a:latin typeface="Times New Roman" panose="02020603050405020304" pitchFamily="18" charset="0"/>
                <a:ea typeface="Times New Roman" panose="02020603050405020304" pitchFamily="18" charset="0"/>
              </a:rPr>
              <a:t>2.</a:t>
            </a:r>
            <a:r>
              <a:rPr lang="tr-TR" sz="2400" b="1" dirty="0">
                <a:solidFill>
                  <a:srgbClr val="FF0000"/>
                </a:solidFill>
                <a:effectLst/>
                <a:latin typeface="Times New Roman" panose="02020603050405020304" pitchFamily="18" charset="0"/>
                <a:ea typeface="Times New Roman" panose="02020603050405020304" pitchFamily="18" charset="0"/>
              </a:rPr>
              <a:t>Hakkaniyet ilkesi</a:t>
            </a:r>
            <a:r>
              <a:rPr lang="tr-TR" sz="2400" b="1" dirty="0">
                <a:effectLst/>
                <a:latin typeface="Times New Roman" panose="02020603050405020304" pitchFamily="18" charset="0"/>
                <a:ea typeface="Times New Roman" panose="02020603050405020304" pitchFamily="18" charset="0"/>
              </a:rPr>
              <a:t>; </a:t>
            </a:r>
            <a:r>
              <a:rPr lang="tr-TR" sz="2400" dirty="0">
                <a:effectLst/>
                <a:latin typeface="Times New Roman" panose="02020603050405020304" pitchFamily="18" charset="0"/>
                <a:ea typeface="Times New Roman" panose="02020603050405020304" pitchFamily="18" charset="0"/>
              </a:rPr>
              <a:t>halk sağlığının etik değerleri açısından zor durumda olan, kırılgan ve savunmasız konumdaki birey ve toplulukların korunması önemli ve temel bir ilkedir, uygulama yöntemi pozitif ayrımcılıktır. </a:t>
            </a:r>
          </a:p>
          <a:p>
            <a:pPr marL="540" indent="0" algn="just">
              <a:buClr>
                <a:srgbClr val="B31166"/>
              </a:buClr>
              <a:buNone/>
            </a:pPr>
            <a:r>
              <a:rPr lang="tr-TR" sz="2400" dirty="0">
                <a:effectLst/>
                <a:latin typeface="Times New Roman" panose="02020603050405020304" pitchFamily="18" charset="0"/>
                <a:ea typeface="Times New Roman" panose="02020603050405020304" pitchFamily="18" charset="0"/>
              </a:rPr>
              <a:t>Daha fazla ihtiyacı olana öncelik tanımak, daha zor durumda olana daha fazla kaynak ayırmak, daha savunmasız olana daha özenli, destekleyici yaklaşmak gerekir.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dirty="0"/>
          </a:p>
        </p:txBody>
      </p:sp>
    </p:spTree>
    <p:extLst>
      <p:ext uri="{BB962C8B-B14F-4D97-AF65-F5344CB8AC3E}">
        <p14:creationId xmlns:p14="http://schemas.microsoft.com/office/powerpoint/2010/main" val="129940428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4061</TotalTime>
  <Words>1172</Words>
  <Application>Microsoft Office PowerPoint</Application>
  <PresentationFormat>Geniş ekran</PresentationFormat>
  <Paragraphs>82</Paragraphs>
  <Slides>15</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15</vt:i4>
      </vt:variant>
    </vt:vector>
  </HeadingPairs>
  <TitlesOfParts>
    <vt:vector size="22" baseType="lpstr">
      <vt:lpstr>Arial</vt:lpstr>
      <vt:lpstr>Calibri</vt:lpstr>
      <vt:lpstr>Century Gothic</vt:lpstr>
      <vt:lpstr>Times New Roman</vt:lpstr>
      <vt:lpstr>Wingdings</vt:lpstr>
      <vt:lpstr>Wingdings 3</vt:lpstr>
      <vt:lpstr>Duman</vt:lpstr>
      <vt:lpstr>ANKARA ÜNİVERSİTESİ SAĞLIK BİLİMLERİ FAKÜLTESİ SOSYAL HİZMET ANABİLİM DALI </vt:lpstr>
      <vt:lpstr>HALK SAĞLIĞI VE SAĞLIĞIN GELİŞTİRİLMESİ KAVRAMI</vt:lpstr>
      <vt:lpstr>Halk Sağlığı Sınıflandırmasının Belirleyicileri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242</cp:revision>
  <dcterms:created xsi:type="dcterms:W3CDTF">2019-12-10T17:31:29Z</dcterms:created>
  <dcterms:modified xsi:type="dcterms:W3CDTF">2022-12-27T15:56:25Z</dcterms:modified>
</cp:coreProperties>
</file>