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76" r:id="rId4"/>
    <p:sldId id="277" r:id="rId5"/>
    <p:sldId id="278" r:id="rId6"/>
    <p:sldId id="279" r:id="rId7"/>
    <p:sldId id="258" r:id="rId8"/>
    <p:sldId id="259" r:id="rId9"/>
    <p:sldId id="260" r:id="rId10"/>
    <p:sldId id="261" r:id="rId11"/>
    <p:sldId id="275" r:id="rId12"/>
    <p:sldId id="262" r:id="rId13"/>
    <p:sldId id="263" r:id="rId14"/>
    <p:sldId id="264" r:id="rId15"/>
    <p:sldId id="265" r:id="rId16"/>
    <p:sldId id="266" r:id="rId17"/>
    <p:sldId id="267" r:id="rId18"/>
    <p:sldId id="268" r:id="rId19"/>
    <p:sldId id="270" r:id="rId20"/>
    <p:sldId id="271" r:id="rId21"/>
    <p:sldId id="273" r:id="rId22"/>
    <p:sldId id="27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5867505-6D64-485E-A078-18CFF3661585}" type="datetimeFigureOut">
              <a:rPr lang="en-GB" smtClean="0"/>
              <a:t>25/11/2020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4011828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5867505-6D64-485E-A078-18CFF3661585}" type="datetimeFigureOut">
              <a:rPr lang="en-GB" smtClean="0"/>
              <a:t>25/11/2020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288393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5867505-6D64-485E-A078-18CFF3661585}" type="datetimeFigureOut">
              <a:rPr lang="en-GB" smtClean="0"/>
              <a:t>25/11/2020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2268559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5867505-6D64-485E-A078-18CFF3661585}" type="datetimeFigureOut">
              <a:rPr lang="en-GB" smtClean="0"/>
              <a:t>25/11/2020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1118240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867505-6D64-485E-A078-18CFF3661585}" type="datetimeFigureOut">
              <a:rPr lang="en-GB" smtClean="0"/>
              <a:t>25/11/2020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1535193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5867505-6D64-485E-A078-18CFF3661585}" type="datetimeFigureOut">
              <a:rPr lang="en-GB" smtClean="0"/>
              <a:t>25/11/2020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428083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5867505-6D64-485E-A078-18CFF3661585}" type="datetimeFigureOut">
              <a:rPr lang="en-GB" smtClean="0"/>
              <a:t>25/11/2020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4189703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5867505-6D64-485E-A078-18CFF3661585}" type="datetimeFigureOut">
              <a:rPr lang="en-GB" smtClean="0"/>
              <a:t>25/11/2020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3227049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867505-6D64-485E-A078-18CFF3661585}" type="datetimeFigureOut">
              <a:rPr lang="en-GB" smtClean="0"/>
              <a:t>25/11/2020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2312188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867505-6D64-485E-A078-18CFF3661585}" type="datetimeFigureOut">
              <a:rPr lang="en-GB" smtClean="0"/>
              <a:t>25/11/2020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2282062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867505-6D64-485E-A078-18CFF3661585}" type="datetimeFigureOut">
              <a:rPr lang="en-GB" smtClean="0"/>
              <a:t>25/11/2020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9BE2DDE-01D3-40F6-B1E4-B2A3C1CB8B1E}" type="slidenum">
              <a:rPr lang="en-GB" smtClean="0"/>
              <a:t>‹#›</a:t>
            </a:fld>
            <a:endParaRPr lang="en-GB"/>
          </a:p>
        </p:txBody>
      </p:sp>
    </p:spTree>
    <p:extLst>
      <p:ext uri="{BB962C8B-B14F-4D97-AF65-F5344CB8AC3E}">
        <p14:creationId xmlns:p14="http://schemas.microsoft.com/office/powerpoint/2010/main" val="366728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867505-6D64-485E-A078-18CFF3661585}" type="datetimeFigureOut">
              <a:rPr lang="en-GB" smtClean="0"/>
              <a:t>25/11/2020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BE2DDE-01D3-40F6-B1E4-B2A3C1CB8B1E}" type="slidenum">
              <a:rPr lang="en-GB" smtClean="0"/>
              <a:t>‹#›</a:t>
            </a:fld>
            <a:endParaRPr lang="en-GB"/>
          </a:p>
        </p:txBody>
      </p:sp>
    </p:spTree>
    <p:extLst>
      <p:ext uri="{BB962C8B-B14F-4D97-AF65-F5344CB8AC3E}">
        <p14:creationId xmlns:p14="http://schemas.microsoft.com/office/powerpoint/2010/main" val="2341980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tug.yalcintas@politics.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eterisneverparibus.ne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investopedia.com/terms/l/lawofdemand.asp"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investopedia.com/terms/c/ceterisparibus.asp"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news.uchicago.edu/story/gary-s-becker-nobel-winning-scholar-economics-and-sociology-1930-2014"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bs.com/shows/watch_magazine/archive/1008403/s-w-a-t-star-kenny-johnson-is-armed-and-dangerous/"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Ceteris Paribus Clauses </a:t>
            </a:r>
            <a:br>
              <a:rPr lang="en-GB" dirty="0" smtClean="0"/>
            </a:br>
            <a:r>
              <a:rPr lang="en-GB" dirty="0" smtClean="0"/>
              <a:t>in Economics</a:t>
            </a:r>
            <a:br>
              <a:rPr lang="en-GB" dirty="0" smtClean="0"/>
            </a:br>
            <a:endParaRPr lang="en-GB" dirty="0"/>
          </a:p>
        </p:txBody>
      </p:sp>
      <p:sp>
        <p:nvSpPr>
          <p:cNvPr id="3" name="Subtitle 2"/>
          <p:cNvSpPr>
            <a:spLocks noGrp="1"/>
          </p:cNvSpPr>
          <p:nvPr>
            <p:ph type="subTitle" idx="1"/>
          </p:nvPr>
        </p:nvSpPr>
        <p:spPr>
          <a:xfrm>
            <a:off x="1550504" y="4330907"/>
            <a:ext cx="9144000" cy="1655762"/>
          </a:xfrm>
        </p:spPr>
        <p:txBody>
          <a:bodyPr/>
          <a:lstStyle/>
          <a:p>
            <a:r>
              <a:rPr lang="en-GB" dirty="0" smtClean="0"/>
              <a:t>Altug Yalcintas</a:t>
            </a:r>
          </a:p>
          <a:p>
            <a:r>
              <a:rPr lang="en-GB" dirty="0" smtClean="0"/>
              <a:t>Ankara </a:t>
            </a:r>
            <a:r>
              <a:rPr lang="en-GB" dirty="0" smtClean="0"/>
              <a:t>University</a:t>
            </a:r>
            <a:endParaRPr lang="en-GB" dirty="0" smtClean="0"/>
          </a:p>
          <a:p>
            <a:r>
              <a:rPr lang="en-GB" dirty="0" smtClean="0">
                <a:hlinkClick r:id="rId2"/>
              </a:rPr>
              <a:t>altug.yalcintas@politics.ankara.edu.tr</a:t>
            </a:r>
            <a:r>
              <a:rPr lang="en-GB" dirty="0" smtClean="0"/>
              <a:t> </a:t>
            </a:r>
          </a:p>
          <a:p>
            <a:endParaRPr lang="en-GB" dirty="0"/>
          </a:p>
        </p:txBody>
      </p:sp>
    </p:spTree>
    <p:extLst>
      <p:ext uri="{BB962C8B-B14F-4D97-AF65-F5344CB8AC3E}">
        <p14:creationId xmlns:p14="http://schemas.microsoft.com/office/powerpoint/2010/main" val="3287860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Ceteris paribus</a:t>
            </a:r>
            <a:endParaRPr lang="en-GB" dirty="0"/>
          </a:p>
        </p:txBody>
      </p:sp>
      <p:sp>
        <p:nvSpPr>
          <p:cNvPr id="3" name="Content Placeholder 2"/>
          <p:cNvSpPr>
            <a:spLocks noGrp="1"/>
          </p:cNvSpPr>
          <p:nvPr>
            <p:ph idx="1"/>
          </p:nvPr>
        </p:nvSpPr>
        <p:spPr/>
        <p:txBody>
          <a:bodyPr/>
          <a:lstStyle/>
          <a:p>
            <a:endParaRPr lang="en-GB" dirty="0" smtClean="0"/>
          </a:p>
          <a:p>
            <a:r>
              <a:rPr lang="en-GB" dirty="0" smtClean="0"/>
              <a:t>“All other things equal” or “ all else being constant” (in Latin)</a:t>
            </a:r>
          </a:p>
          <a:p>
            <a:r>
              <a:rPr lang="en-GB" dirty="0" smtClean="0"/>
              <a:t>When there are no changes in the variables other than the variables in which we investigate.</a:t>
            </a:r>
          </a:p>
          <a:p>
            <a:endParaRPr lang="en-GB" dirty="0"/>
          </a:p>
          <a:p>
            <a:r>
              <a:rPr lang="en-GB" dirty="0" smtClean="0"/>
              <a:t>Often used in economic (and econometric) models in the form of </a:t>
            </a:r>
            <a:r>
              <a:rPr lang="en-GB" b="1" u="sng" dirty="0" smtClean="0"/>
              <a:t>assumptions or conditions</a:t>
            </a:r>
            <a:endParaRPr lang="en-GB" b="1" u="sng" dirty="0"/>
          </a:p>
        </p:txBody>
      </p:sp>
    </p:spTree>
    <p:extLst>
      <p:ext uri="{BB962C8B-B14F-4D97-AF65-F5344CB8AC3E}">
        <p14:creationId xmlns:p14="http://schemas.microsoft.com/office/powerpoint/2010/main" val="1188329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GB" dirty="0" smtClean="0"/>
              <a:t>A podcast recommendation</a:t>
            </a:r>
            <a:endParaRPr lang="tr-TR" dirty="0"/>
          </a:p>
        </p:txBody>
      </p:sp>
      <p:sp>
        <p:nvSpPr>
          <p:cNvPr id="3" name="İçerik Yer Tutucusu 2"/>
          <p:cNvSpPr>
            <a:spLocks noGrp="1"/>
          </p:cNvSpPr>
          <p:nvPr>
            <p:ph idx="1"/>
          </p:nvPr>
        </p:nvSpPr>
        <p:spPr/>
        <p:txBody>
          <a:bodyPr/>
          <a:lstStyle/>
          <a:p>
            <a:r>
              <a:rPr lang="en-GB" dirty="0" smtClean="0"/>
              <a:t>Ceteris Never Paribus</a:t>
            </a:r>
          </a:p>
          <a:p>
            <a:pPr marL="0" indent="0">
              <a:buNone/>
            </a:pPr>
            <a:r>
              <a:rPr lang="tr-TR" dirty="0">
                <a:hlinkClick r:id="rId2"/>
              </a:rPr>
              <a:t>https://</a:t>
            </a:r>
            <a:r>
              <a:rPr lang="tr-TR" dirty="0" smtClean="0">
                <a:hlinkClick r:id="rId2"/>
              </a:rPr>
              <a:t>ceterisneverparibus.net</a:t>
            </a:r>
            <a:r>
              <a:rPr lang="en-GB" dirty="0" smtClean="0"/>
              <a:t> </a:t>
            </a:r>
            <a:endParaRPr lang="tr-TR" dirty="0"/>
          </a:p>
        </p:txBody>
      </p:sp>
    </p:spTree>
    <p:extLst>
      <p:ext uri="{BB962C8B-B14F-4D97-AF65-F5344CB8AC3E}">
        <p14:creationId xmlns:p14="http://schemas.microsoft.com/office/powerpoint/2010/main" val="924511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Ceteris paribus</a:t>
            </a:r>
            <a:endParaRPr lang="en-GB" dirty="0"/>
          </a:p>
        </p:txBody>
      </p:sp>
      <p:sp>
        <p:nvSpPr>
          <p:cNvPr id="3" name="Content Placeholder 2"/>
          <p:cNvSpPr>
            <a:spLocks noGrp="1"/>
          </p:cNvSpPr>
          <p:nvPr>
            <p:ph idx="1"/>
          </p:nvPr>
        </p:nvSpPr>
        <p:spPr/>
        <p:txBody>
          <a:bodyPr/>
          <a:lstStyle/>
          <a:p>
            <a:r>
              <a:rPr lang="en-GB" dirty="0" smtClean="0"/>
              <a:t>The law of demand: Quantity of a good purchased by an individual varies, </a:t>
            </a:r>
            <a:r>
              <a:rPr lang="en-GB" b="1" u="sng" dirty="0" smtClean="0"/>
              <a:t>ceteris paribus</a:t>
            </a:r>
            <a:r>
              <a:rPr lang="en-GB" dirty="0" smtClean="0"/>
              <a:t>, </a:t>
            </a:r>
            <a:r>
              <a:rPr lang="en-GB" dirty="0"/>
              <a:t>inversely with price. In other words, the higher the price, </a:t>
            </a:r>
            <a:r>
              <a:rPr lang="en-GB" b="1" u="sng" dirty="0" smtClean="0"/>
              <a:t>ceteris paribus</a:t>
            </a:r>
            <a:r>
              <a:rPr lang="en-GB" dirty="0" smtClean="0"/>
              <a:t>, the </a:t>
            </a:r>
            <a:r>
              <a:rPr lang="en-GB" dirty="0"/>
              <a:t>lower the quantity demanded</a:t>
            </a:r>
            <a:r>
              <a:rPr lang="en-GB" dirty="0" smtClean="0"/>
              <a:t>. </a:t>
            </a:r>
          </a:p>
          <a:p>
            <a:pPr marL="0" indent="0">
              <a:buNone/>
            </a:pPr>
            <a:r>
              <a:rPr lang="en-GB" dirty="0" smtClean="0"/>
              <a:t>[Adopted from </a:t>
            </a:r>
            <a:r>
              <a:rPr lang="en-GB" dirty="0" err="1" smtClean="0"/>
              <a:t>Investopedia</a:t>
            </a:r>
            <a:r>
              <a:rPr lang="en-GB" dirty="0" smtClean="0"/>
              <a:t>, </a:t>
            </a:r>
            <a:r>
              <a:rPr lang="en-GB" dirty="0" smtClean="0">
                <a:hlinkClick r:id="rId2"/>
              </a:rPr>
              <a:t>https://www.investopedia.com/terms/l/lawofdemand.asp</a:t>
            </a:r>
            <a:r>
              <a:rPr lang="en-GB" dirty="0" smtClean="0"/>
              <a:t> [Accessed August 2019]</a:t>
            </a:r>
          </a:p>
          <a:p>
            <a:pPr marL="0" indent="0">
              <a:buNone/>
            </a:pPr>
            <a:endParaRPr lang="en-GB" dirty="0" smtClean="0"/>
          </a:p>
          <a:p>
            <a:pPr marL="0" indent="0">
              <a:buNone/>
            </a:pPr>
            <a:r>
              <a:rPr lang="en-GB" b="1" dirty="0" smtClean="0"/>
              <a:t>Assumptions / conditions</a:t>
            </a:r>
            <a:r>
              <a:rPr lang="en-GB" dirty="0" smtClean="0"/>
              <a:t>: preferences of individuals are constant, the prices of other goods are constant, the goods are “normal” goods, …</a:t>
            </a:r>
            <a:endParaRPr lang="en-GB" dirty="0"/>
          </a:p>
        </p:txBody>
      </p:sp>
    </p:spTree>
    <p:extLst>
      <p:ext uri="{BB962C8B-B14F-4D97-AF65-F5344CB8AC3E}">
        <p14:creationId xmlns:p14="http://schemas.microsoft.com/office/powerpoint/2010/main" val="4245659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Ceteris paribus</a:t>
            </a:r>
            <a:endParaRPr lang="en-GB" dirty="0"/>
          </a:p>
        </p:txBody>
      </p:sp>
      <p:sp>
        <p:nvSpPr>
          <p:cNvPr id="3" name="Content Placeholder 2"/>
          <p:cNvSpPr>
            <a:spLocks noGrp="1"/>
          </p:cNvSpPr>
          <p:nvPr>
            <p:ph idx="1"/>
          </p:nvPr>
        </p:nvSpPr>
        <p:spPr>
          <a:xfrm>
            <a:off x="838200" y="1825625"/>
            <a:ext cx="10655105" cy="4351338"/>
          </a:xfrm>
        </p:spPr>
        <p:txBody>
          <a:bodyPr>
            <a:normAutofit/>
          </a:bodyPr>
          <a:lstStyle/>
          <a:p>
            <a:pPr marL="0" indent="0">
              <a:buNone/>
            </a:pPr>
            <a:r>
              <a:rPr lang="en-GB" dirty="0" smtClean="0"/>
              <a:t>The price of milk: </a:t>
            </a:r>
          </a:p>
          <a:p>
            <a:r>
              <a:rPr lang="en-GB" dirty="0" smtClean="0"/>
              <a:t>the </a:t>
            </a:r>
            <a:r>
              <a:rPr lang="en-GB" dirty="0"/>
              <a:t>availability of cows, </a:t>
            </a:r>
            <a:r>
              <a:rPr lang="en-GB" dirty="0" smtClean="0"/>
              <a:t>their </a:t>
            </a:r>
            <a:r>
              <a:rPr lang="en-GB" dirty="0"/>
              <a:t>health, the costs of feeding </a:t>
            </a:r>
            <a:r>
              <a:rPr lang="en-GB" dirty="0" smtClean="0"/>
              <a:t>cows</a:t>
            </a:r>
          </a:p>
          <a:p>
            <a:r>
              <a:rPr lang="en-GB" dirty="0" smtClean="0"/>
              <a:t>the </a:t>
            </a:r>
            <a:r>
              <a:rPr lang="en-GB" dirty="0"/>
              <a:t>amount of useful </a:t>
            </a:r>
            <a:r>
              <a:rPr lang="en-GB" dirty="0" smtClean="0"/>
              <a:t>land</a:t>
            </a:r>
          </a:p>
          <a:p>
            <a:r>
              <a:rPr lang="en-GB" dirty="0" smtClean="0"/>
              <a:t>the </a:t>
            </a:r>
            <a:r>
              <a:rPr lang="en-GB" dirty="0"/>
              <a:t>costs of possible milk </a:t>
            </a:r>
            <a:r>
              <a:rPr lang="en-GB" dirty="0" smtClean="0"/>
              <a:t>substitutes</a:t>
            </a:r>
          </a:p>
          <a:p>
            <a:r>
              <a:rPr lang="en-GB" dirty="0" smtClean="0"/>
              <a:t>the </a:t>
            </a:r>
            <a:r>
              <a:rPr lang="en-GB" dirty="0"/>
              <a:t>number of milk suppliers, </a:t>
            </a:r>
            <a:endParaRPr lang="en-GB" dirty="0" smtClean="0"/>
          </a:p>
          <a:p>
            <a:r>
              <a:rPr lang="en-GB" dirty="0" smtClean="0"/>
              <a:t>the </a:t>
            </a:r>
            <a:r>
              <a:rPr lang="en-GB" dirty="0"/>
              <a:t>level of inflation in the economy, </a:t>
            </a:r>
            <a:endParaRPr lang="en-GB" dirty="0" smtClean="0"/>
          </a:p>
          <a:p>
            <a:r>
              <a:rPr lang="en-GB" dirty="0" smtClean="0"/>
              <a:t>consumer </a:t>
            </a:r>
            <a:r>
              <a:rPr lang="en-GB" dirty="0"/>
              <a:t>preferences, </a:t>
            </a:r>
            <a:endParaRPr lang="en-GB" dirty="0" smtClean="0"/>
          </a:p>
          <a:p>
            <a:r>
              <a:rPr lang="en-GB" dirty="0" smtClean="0"/>
              <a:t>transportation</a:t>
            </a:r>
            <a:r>
              <a:rPr lang="en-GB" dirty="0"/>
              <a:t> </a:t>
            </a:r>
            <a:r>
              <a:rPr lang="en-GB" dirty="0" smtClean="0"/>
              <a:t>costs, …</a:t>
            </a:r>
          </a:p>
        </p:txBody>
      </p:sp>
      <p:sp>
        <p:nvSpPr>
          <p:cNvPr id="4" name="TextBox 3"/>
          <p:cNvSpPr txBox="1"/>
          <p:nvPr/>
        </p:nvSpPr>
        <p:spPr>
          <a:xfrm>
            <a:off x="7301132" y="4839286"/>
            <a:ext cx="3924886" cy="1200329"/>
          </a:xfrm>
          <a:prstGeom prst="rect">
            <a:avLst/>
          </a:prstGeom>
          <a:noFill/>
        </p:spPr>
        <p:txBody>
          <a:bodyPr wrap="square" rtlCol="0">
            <a:spAutoFit/>
          </a:bodyPr>
          <a:lstStyle/>
          <a:p>
            <a:r>
              <a:rPr lang="en-GB" dirty="0" smtClean="0"/>
              <a:t>[Adopted from </a:t>
            </a:r>
            <a:r>
              <a:rPr lang="en-GB" dirty="0" err="1" smtClean="0"/>
              <a:t>Investopedia</a:t>
            </a:r>
            <a:r>
              <a:rPr lang="en-GB" dirty="0" smtClean="0"/>
              <a:t>, </a:t>
            </a:r>
            <a:r>
              <a:rPr lang="en-GB" dirty="0" smtClean="0">
                <a:hlinkClick r:id="rId2"/>
              </a:rPr>
              <a:t>https://www.investopedia.com/terms/c/ceterisparibus.asp</a:t>
            </a:r>
            <a:r>
              <a:rPr lang="en-GB" dirty="0" smtClean="0"/>
              <a:t> [Accessed August 2019]</a:t>
            </a:r>
          </a:p>
        </p:txBody>
      </p:sp>
    </p:spTree>
    <p:extLst>
      <p:ext uri="{BB962C8B-B14F-4D97-AF65-F5344CB8AC3E}">
        <p14:creationId xmlns:p14="http://schemas.microsoft.com/office/powerpoint/2010/main" val="347050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Here is what we observe:</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spTree>
    <p:extLst>
      <p:ext uri="{BB962C8B-B14F-4D97-AF65-F5344CB8AC3E}">
        <p14:creationId xmlns:p14="http://schemas.microsoft.com/office/powerpoint/2010/main" val="2275532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Single cause, single effect</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6" name="Straight Arrow Connector 5"/>
          <p:cNvCxnSpPr/>
          <p:nvPr/>
        </p:nvCxnSpPr>
        <p:spPr>
          <a:xfrm>
            <a:off x="4515730" y="2715065"/>
            <a:ext cx="2518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7352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Single cause, multiple effects</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7" name="Straight Arrow Connector 6"/>
          <p:cNvCxnSpPr/>
          <p:nvPr/>
        </p:nvCxnSpPr>
        <p:spPr>
          <a:xfrm flipV="1">
            <a:off x="4501662" y="2729132"/>
            <a:ext cx="2644726"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487594" y="3305908"/>
            <a:ext cx="2672861" cy="4642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4" idx="1"/>
          </p:cNvCxnSpPr>
          <p:nvPr/>
        </p:nvCxnSpPr>
        <p:spPr>
          <a:xfrm>
            <a:off x="4445391" y="3362178"/>
            <a:ext cx="2650587" cy="9737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7394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Multiple causes, single effect</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6" name="Straight Arrow Connector 5"/>
          <p:cNvCxnSpPr/>
          <p:nvPr/>
        </p:nvCxnSpPr>
        <p:spPr>
          <a:xfrm>
            <a:off x="4515730" y="2715065"/>
            <a:ext cx="2518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417255" y="2855742"/>
            <a:ext cx="2644727" cy="1828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59458" y="2785403"/>
            <a:ext cx="2574388" cy="95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3670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Multiple causes, multiple effects</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8" name="Straight Arrow Connector 7"/>
          <p:cNvCxnSpPr/>
          <p:nvPr/>
        </p:nvCxnSpPr>
        <p:spPr>
          <a:xfrm flipV="1">
            <a:off x="4501662" y="3713871"/>
            <a:ext cx="2602523" cy="140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17255" y="2827606"/>
            <a:ext cx="2700997" cy="829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59458" y="2912012"/>
            <a:ext cx="2729133" cy="1856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431323" y="2700997"/>
            <a:ext cx="2644726" cy="95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445391" y="2771335"/>
            <a:ext cx="2686929" cy="478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endCxn id="4" idx="1"/>
          </p:cNvCxnSpPr>
          <p:nvPr/>
        </p:nvCxnSpPr>
        <p:spPr>
          <a:xfrm flipV="1">
            <a:off x="4487594" y="4335952"/>
            <a:ext cx="2608384" cy="4751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9395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Cumulative causation</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6" name="Straight Arrow Connector 5"/>
          <p:cNvCxnSpPr/>
          <p:nvPr/>
        </p:nvCxnSpPr>
        <p:spPr>
          <a:xfrm>
            <a:off x="4515730" y="2715065"/>
            <a:ext cx="2518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4572000" y="2912012"/>
            <a:ext cx="23915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8673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Deirdre McCloskey’s advice</a:t>
            </a:r>
            <a:endParaRPr lang="tr-TR" dirty="0"/>
          </a:p>
        </p:txBody>
      </p:sp>
      <p:sp>
        <p:nvSpPr>
          <p:cNvPr id="3" name="Content Placeholder 2"/>
          <p:cNvSpPr>
            <a:spLocks noGrp="1"/>
          </p:cNvSpPr>
          <p:nvPr>
            <p:ph idx="1"/>
          </p:nvPr>
        </p:nvSpPr>
        <p:spPr/>
        <p:txBody>
          <a:bodyPr/>
          <a:lstStyle/>
          <a:p>
            <a:pPr marL="0" indent="0">
              <a:buNone/>
            </a:pPr>
            <a:r>
              <a:rPr lang="en-GB" dirty="0" smtClean="0"/>
              <a:t>From her short </a:t>
            </a:r>
            <a:r>
              <a:rPr lang="en-GB" dirty="0" err="1" smtClean="0"/>
              <a:t>Youtube</a:t>
            </a:r>
            <a:r>
              <a:rPr lang="en-GB" dirty="0" smtClean="0"/>
              <a:t> video, “Sweet Talk”</a:t>
            </a:r>
          </a:p>
          <a:p>
            <a:r>
              <a:rPr lang="en-GB" dirty="0" smtClean="0"/>
              <a:t>Talk to your mother</a:t>
            </a:r>
          </a:p>
          <a:p>
            <a:r>
              <a:rPr lang="en-GB" dirty="0" smtClean="0"/>
              <a:t>Simplify and exaggerate </a:t>
            </a:r>
          </a:p>
          <a:p>
            <a:r>
              <a:rPr lang="en-GB" dirty="0" smtClean="0"/>
              <a:t>Persuade other economists by providing concrete examples</a:t>
            </a:r>
          </a:p>
          <a:p>
            <a:r>
              <a:rPr lang="en-GB" dirty="0" smtClean="0"/>
              <a:t>You should tell stories</a:t>
            </a:r>
            <a:endParaRPr lang="tr-TR" dirty="0"/>
          </a:p>
        </p:txBody>
      </p:sp>
    </p:spTree>
    <p:extLst>
      <p:ext uri="{BB962C8B-B14F-4D97-AF65-F5344CB8AC3E}">
        <p14:creationId xmlns:p14="http://schemas.microsoft.com/office/powerpoint/2010/main" val="2485231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Here is what we observe:</a:t>
            </a:r>
            <a:endParaRPr lang="en-GB" dirty="0"/>
          </a:p>
        </p:txBody>
      </p:sp>
      <p:sp>
        <p:nvSpPr>
          <p:cNvPr id="3" name="Content Placeholder 2"/>
          <p:cNvSpPr>
            <a:spLocks noGrp="1"/>
          </p:cNvSpPr>
          <p:nvPr>
            <p:ph idx="1"/>
          </p:nvPr>
        </p:nvSpPr>
        <p:spPr>
          <a:xfrm>
            <a:off x="3271910" y="2500874"/>
            <a:ext cx="2031609" cy="3646707"/>
          </a:xfrm>
        </p:spPr>
        <p:txBody>
          <a:bodyPr/>
          <a:lstStyle/>
          <a:p>
            <a:pPr marL="0" indent="0">
              <a:buNone/>
            </a:pPr>
            <a:r>
              <a:rPr lang="en-GB" dirty="0" smtClean="0"/>
              <a:t>Event 1</a:t>
            </a:r>
          </a:p>
          <a:p>
            <a:pPr marL="0" indent="0">
              <a:buNone/>
            </a:pPr>
            <a:r>
              <a:rPr lang="en-GB" dirty="0" smtClean="0"/>
              <a:t>Event 2</a:t>
            </a:r>
          </a:p>
          <a:p>
            <a:pPr marL="0" indent="0">
              <a:buNone/>
            </a:pPr>
            <a:r>
              <a:rPr lang="en-GB" dirty="0" smtClean="0"/>
              <a:t>Event 3</a:t>
            </a:r>
          </a:p>
          <a:p>
            <a:pPr marL="0" indent="0">
              <a:buNone/>
            </a:pPr>
            <a:r>
              <a:rPr lang="en-GB" dirty="0" smtClean="0"/>
              <a:t>Event 4</a:t>
            </a:r>
          </a:p>
          <a:p>
            <a:pPr marL="0" indent="0">
              <a:buNone/>
            </a:pPr>
            <a:r>
              <a:rPr lang="en-GB" dirty="0" smtClean="0"/>
              <a:t>Event 5</a:t>
            </a:r>
            <a:endParaRPr lang="en-GB" dirty="0"/>
          </a:p>
        </p:txBody>
      </p:sp>
      <p:sp>
        <p:nvSpPr>
          <p:cNvPr id="4" name="Content Placeholder 2"/>
          <p:cNvSpPr txBox="1">
            <a:spLocks/>
          </p:cNvSpPr>
          <p:nvPr/>
        </p:nvSpPr>
        <p:spPr>
          <a:xfrm>
            <a:off x="7095978" y="2512598"/>
            <a:ext cx="2031609" cy="36467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smtClean="0"/>
              <a:t>Event 6</a:t>
            </a:r>
          </a:p>
          <a:p>
            <a:pPr marL="0" indent="0">
              <a:buFont typeface="Arial" panose="020B0604020202020204" pitchFamily="34" charset="0"/>
              <a:buNone/>
            </a:pPr>
            <a:r>
              <a:rPr lang="en-GB" dirty="0" smtClean="0"/>
              <a:t>Event 7</a:t>
            </a:r>
          </a:p>
          <a:p>
            <a:pPr marL="0" indent="0">
              <a:buFont typeface="Arial" panose="020B0604020202020204" pitchFamily="34" charset="0"/>
              <a:buNone/>
            </a:pPr>
            <a:r>
              <a:rPr lang="en-GB" dirty="0" smtClean="0"/>
              <a:t>Event 8</a:t>
            </a:r>
          </a:p>
          <a:p>
            <a:pPr marL="0" indent="0">
              <a:buFont typeface="Arial" panose="020B0604020202020204" pitchFamily="34" charset="0"/>
              <a:buNone/>
            </a:pPr>
            <a:r>
              <a:rPr lang="en-GB" dirty="0" smtClean="0"/>
              <a:t>Event 9</a:t>
            </a:r>
          </a:p>
          <a:p>
            <a:pPr marL="0" indent="0">
              <a:buFont typeface="Arial" panose="020B0604020202020204" pitchFamily="34" charset="0"/>
              <a:buNone/>
            </a:pPr>
            <a:r>
              <a:rPr lang="en-GB" dirty="0" smtClean="0"/>
              <a:t>Event 10</a:t>
            </a:r>
            <a:endParaRPr lang="en-GB" dirty="0"/>
          </a:p>
        </p:txBody>
      </p:sp>
      <p:cxnSp>
        <p:nvCxnSpPr>
          <p:cNvPr id="6" name="Straight Arrow Connector 5"/>
          <p:cNvCxnSpPr/>
          <p:nvPr/>
        </p:nvCxnSpPr>
        <p:spPr>
          <a:xfrm>
            <a:off x="4515730" y="2715065"/>
            <a:ext cx="2518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4572000" y="2912012"/>
            <a:ext cx="23915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501662" y="3713871"/>
            <a:ext cx="2602523" cy="140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4417255" y="2827606"/>
            <a:ext cx="2700997" cy="829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4459458" y="2912012"/>
            <a:ext cx="2729133" cy="1856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31323" y="2700997"/>
            <a:ext cx="2644726" cy="95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4515730" y="2715065"/>
            <a:ext cx="251811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417255" y="2855742"/>
            <a:ext cx="2644727" cy="1828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59458" y="2785403"/>
            <a:ext cx="2574388" cy="956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501662" y="2729132"/>
            <a:ext cx="2644726"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4487594" y="3305908"/>
            <a:ext cx="2672861" cy="4642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445391" y="3362178"/>
            <a:ext cx="2650587" cy="9737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445391" y="2771335"/>
            <a:ext cx="2686929" cy="4783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4487594" y="4335952"/>
            <a:ext cx="2608384" cy="4751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771335" y="5767754"/>
            <a:ext cx="6443003" cy="646331"/>
          </a:xfrm>
          <a:prstGeom prst="rect">
            <a:avLst/>
          </a:prstGeom>
          <a:noFill/>
        </p:spPr>
        <p:txBody>
          <a:bodyPr wrap="square" rtlCol="0">
            <a:spAutoFit/>
          </a:bodyPr>
          <a:lstStyle/>
          <a:p>
            <a:pPr algn="ctr"/>
            <a:r>
              <a:rPr lang="en-GB" b="1" dirty="0" smtClean="0"/>
              <a:t>Economic reality is too complex. We need ceteris paribus clauses in order to simplify the relationships among causes and effect.</a:t>
            </a:r>
            <a:endParaRPr lang="en-GB" b="1" dirty="0"/>
          </a:p>
        </p:txBody>
      </p:sp>
    </p:spTree>
    <p:extLst>
      <p:ext uri="{BB962C8B-B14F-4D97-AF65-F5344CB8AC3E}">
        <p14:creationId xmlns:p14="http://schemas.microsoft.com/office/powerpoint/2010/main" val="3107635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Blackboard economics is not right!</a:t>
            </a:r>
            <a:endParaRPr lang="en-GB" dirty="0"/>
          </a:p>
        </p:txBody>
      </p:sp>
      <p:pic>
        <p:nvPicPr>
          <p:cNvPr id="3074" name="Picture 2" descr="Gary Beck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26898" y="1825625"/>
            <a:ext cx="7738204" cy="435133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173356" y="6281531"/>
            <a:ext cx="7858539" cy="461665"/>
          </a:xfrm>
          <a:prstGeom prst="rect">
            <a:avLst/>
          </a:prstGeom>
          <a:noFill/>
        </p:spPr>
        <p:txBody>
          <a:bodyPr wrap="square" rtlCol="0">
            <a:spAutoFit/>
          </a:bodyPr>
          <a:lstStyle/>
          <a:p>
            <a:pPr algn="ctr"/>
            <a:r>
              <a:rPr lang="en-GB" sz="1200" dirty="0" smtClean="0"/>
              <a:t>Gary S. Becker, “Nobel Prize” Laureate in Economics (1992), the University of Chicago. </a:t>
            </a:r>
            <a:r>
              <a:rPr lang="en-GB" sz="1200" dirty="0"/>
              <a:t>Source: </a:t>
            </a:r>
            <a:r>
              <a:rPr lang="en-GB" sz="1200" dirty="0">
                <a:hlinkClick r:id="rId3"/>
              </a:rPr>
              <a:t>https://</a:t>
            </a:r>
            <a:r>
              <a:rPr lang="en-GB" sz="1200" dirty="0" smtClean="0">
                <a:hlinkClick r:id="rId3"/>
              </a:rPr>
              <a:t>news.uchicago.edu/story/gary-s-becker-nobel-winning-scholar-economics-and-sociology-1930-2014</a:t>
            </a:r>
            <a:r>
              <a:rPr lang="en-GB" sz="1200" dirty="0" smtClean="0"/>
              <a:t> </a:t>
            </a:r>
            <a:endParaRPr lang="en-GB" sz="1200" dirty="0"/>
          </a:p>
        </p:txBody>
      </p:sp>
      <p:sp>
        <p:nvSpPr>
          <p:cNvPr id="3" name="TextBox 2"/>
          <p:cNvSpPr txBox="1"/>
          <p:nvPr/>
        </p:nvSpPr>
        <p:spPr>
          <a:xfrm rot="20450590">
            <a:off x="478302" y="3244747"/>
            <a:ext cx="11099410" cy="769441"/>
          </a:xfrm>
          <a:prstGeom prst="rect">
            <a:avLst/>
          </a:prstGeom>
          <a:solidFill>
            <a:srgbClr val="FF0000"/>
          </a:solidFill>
        </p:spPr>
        <p:txBody>
          <a:bodyPr wrap="square" rtlCol="0">
            <a:spAutoFit/>
          </a:bodyPr>
          <a:lstStyle/>
          <a:p>
            <a:r>
              <a:rPr lang="en-GB" sz="4400" dirty="0" smtClean="0"/>
              <a:t>Abuse of ceteris paribus clauses in economics!!!</a:t>
            </a:r>
            <a:endParaRPr lang="en-GB" sz="4400" dirty="0"/>
          </a:p>
        </p:txBody>
      </p:sp>
    </p:spTree>
    <p:extLst>
      <p:ext uri="{BB962C8B-B14F-4D97-AF65-F5344CB8AC3E}">
        <p14:creationId xmlns:p14="http://schemas.microsoft.com/office/powerpoint/2010/main" val="37814699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Proposal </a:t>
            </a:r>
            <a:endParaRPr lang="en-GB" dirty="0"/>
          </a:p>
        </p:txBody>
      </p:sp>
      <p:sp>
        <p:nvSpPr>
          <p:cNvPr id="3" name="Content Placeholder 2"/>
          <p:cNvSpPr>
            <a:spLocks noGrp="1"/>
          </p:cNvSpPr>
          <p:nvPr>
            <p:ph idx="1"/>
          </p:nvPr>
        </p:nvSpPr>
        <p:spPr/>
        <p:txBody>
          <a:bodyPr/>
          <a:lstStyle/>
          <a:p>
            <a:endParaRPr lang="en-GB" dirty="0" smtClean="0"/>
          </a:p>
          <a:p>
            <a:r>
              <a:rPr lang="en-GB" dirty="0" smtClean="0"/>
              <a:t>Pluralism of models</a:t>
            </a:r>
          </a:p>
          <a:p>
            <a:endParaRPr lang="en-GB" dirty="0"/>
          </a:p>
          <a:p>
            <a:r>
              <a:rPr lang="en-GB" dirty="0" smtClean="0"/>
              <a:t>A reading suggestion: </a:t>
            </a:r>
            <a:r>
              <a:rPr lang="en-GB" dirty="0" err="1" smtClean="0"/>
              <a:t>Dani</a:t>
            </a:r>
            <a:r>
              <a:rPr lang="en-GB" dirty="0" smtClean="0"/>
              <a:t> </a:t>
            </a:r>
            <a:r>
              <a:rPr lang="en-GB" dirty="0" err="1" smtClean="0"/>
              <a:t>Rodrik</a:t>
            </a:r>
            <a:r>
              <a:rPr lang="en-GB" dirty="0" smtClean="0"/>
              <a:t>. 2015. </a:t>
            </a:r>
            <a:r>
              <a:rPr lang="en-GB" i="1" smtClean="0"/>
              <a:t>Economics </a:t>
            </a:r>
            <a:r>
              <a:rPr lang="en-GB" i="1" dirty="0" smtClean="0"/>
              <a:t>Rules: The Rights and Wrongs of Dismal Science. Understanding Economics </a:t>
            </a:r>
            <a:r>
              <a:rPr lang="en-GB" dirty="0" smtClean="0"/>
              <a:t>(WW Norton)</a:t>
            </a:r>
            <a:endParaRPr lang="en-GB" dirty="0"/>
          </a:p>
        </p:txBody>
      </p:sp>
    </p:spTree>
    <p:extLst>
      <p:ext uri="{BB962C8B-B14F-4D97-AF65-F5344CB8AC3E}">
        <p14:creationId xmlns:p14="http://schemas.microsoft.com/office/powerpoint/2010/main" val="3499869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Storytelling</a:t>
            </a:r>
            <a:endParaRPr lang="tr-TR" dirty="0"/>
          </a:p>
        </p:txBody>
      </p:sp>
      <p:sp>
        <p:nvSpPr>
          <p:cNvPr id="3" name="Content Placeholder 2"/>
          <p:cNvSpPr>
            <a:spLocks noGrp="1"/>
          </p:cNvSpPr>
          <p:nvPr>
            <p:ph idx="1"/>
          </p:nvPr>
        </p:nvSpPr>
        <p:spPr/>
        <p:txBody>
          <a:bodyPr/>
          <a:lstStyle/>
          <a:p>
            <a:r>
              <a:rPr lang="en-GB" dirty="0" smtClean="0"/>
              <a:t>You should tell good stories.</a:t>
            </a:r>
          </a:p>
          <a:p>
            <a:r>
              <a:rPr lang="en-GB" dirty="0" smtClean="0"/>
              <a:t>You should be good storytellers.</a:t>
            </a:r>
          </a:p>
          <a:p>
            <a:pPr marL="0" indent="0">
              <a:buNone/>
            </a:pPr>
            <a:endParaRPr lang="en-GB" dirty="0"/>
          </a:p>
          <a:p>
            <a:pPr marL="0" indent="0">
              <a:buNone/>
            </a:pPr>
            <a:r>
              <a:rPr lang="en-GB" dirty="0" smtClean="0"/>
              <a:t>Now, think about these (terrible) terms in Turkish: </a:t>
            </a:r>
          </a:p>
          <a:p>
            <a:r>
              <a:rPr lang="en-GB" dirty="0" smtClean="0"/>
              <a:t>“</a:t>
            </a:r>
            <a:r>
              <a:rPr lang="en-GB" dirty="0" err="1" smtClean="0"/>
              <a:t>felsefe</a:t>
            </a:r>
            <a:r>
              <a:rPr lang="en-GB" dirty="0" smtClean="0"/>
              <a:t> </a:t>
            </a:r>
            <a:r>
              <a:rPr lang="en-GB" dirty="0" err="1" smtClean="0"/>
              <a:t>yapma</a:t>
            </a:r>
            <a:r>
              <a:rPr lang="en-GB" dirty="0" smtClean="0"/>
              <a:t> </a:t>
            </a:r>
            <a:r>
              <a:rPr lang="en-GB" dirty="0" err="1" smtClean="0"/>
              <a:t>bana</a:t>
            </a:r>
            <a:r>
              <a:rPr lang="en-GB" dirty="0" smtClean="0"/>
              <a:t>” </a:t>
            </a:r>
          </a:p>
          <a:p>
            <a:r>
              <a:rPr lang="en-GB" dirty="0" smtClean="0"/>
              <a:t>“</a:t>
            </a:r>
            <a:r>
              <a:rPr lang="en-GB" dirty="0" err="1" smtClean="0"/>
              <a:t>artistiği</a:t>
            </a:r>
            <a:r>
              <a:rPr lang="en-GB" dirty="0" smtClean="0"/>
              <a:t> </a:t>
            </a:r>
            <a:r>
              <a:rPr lang="en-GB" dirty="0" err="1" smtClean="0"/>
              <a:t>kes</a:t>
            </a:r>
            <a:r>
              <a:rPr lang="en-GB" dirty="0" smtClean="0"/>
              <a:t>” </a:t>
            </a:r>
          </a:p>
          <a:p>
            <a:r>
              <a:rPr lang="en-GB" dirty="0" smtClean="0"/>
              <a:t>“</a:t>
            </a:r>
            <a:r>
              <a:rPr lang="en-GB" dirty="0" err="1" smtClean="0"/>
              <a:t>hikaye</a:t>
            </a:r>
            <a:r>
              <a:rPr lang="en-GB" dirty="0" smtClean="0"/>
              <a:t> </a:t>
            </a:r>
            <a:r>
              <a:rPr lang="en-GB" dirty="0" err="1" smtClean="0"/>
              <a:t>anlatma</a:t>
            </a:r>
            <a:r>
              <a:rPr lang="en-GB" dirty="0" smtClean="0"/>
              <a:t> </a:t>
            </a:r>
            <a:r>
              <a:rPr lang="en-GB" dirty="0" err="1" smtClean="0"/>
              <a:t>lan</a:t>
            </a:r>
            <a:r>
              <a:rPr lang="en-GB" dirty="0" smtClean="0"/>
              <a:t>”</a:t>
            </a:r>
          </a:p>
          <a:p>
            <a:r>
              <a:rPr lang="en-GB" dirty="0" smtClean="0"/>
              <a:t>…</a:t>
            </a:r>
            <a:endParaRPr lang="tr-TR" dirty="0"/>
          </a:p>
        </p:txBody>
      </p:sp>
    </p:spTree>
    <p:extLst>
      <p:ext uri="{BB962C8B-B14F-4D97-AF65-F5344CB8AC3E}">
        <p14:creationId xmlns:p14="http://schemas.microsoft.com/office/powerpoint/2010/main" val="3740939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11815" y="332509"/>
            <a:ext cx="10949694" cy="5541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30046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2452" y="397162"/>
            <a:ext cx="9826456" cy="6273387"/>
          </a:xfrm>
        </p:spPr>
      </p:pic>
    </p:spTree>
    <p:extLst>
      <p:ext uri="{BB962C8B-B14F-4D97-AF65-F5344CB8AC3E}">
        <p14:creationId xmlns:p14="http://schemas.microsoft.com/office/powerpoint/2010/main" val="764458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52306" y="329333"/>
            <a:ext cx="9421730" cy="6198055"/>
          </a:xfrm>
        </p:spPr>
      </p:pic>
    </p:spTree>
    <p:extLst>
      <p:ext uri="{BB962C8B-B14F-4D97-AF65-F5344CB8AC3E}">
        <p14:creationId xmlns:p14="http://schemas.microsoft.com/office/powerpoint/2010/main" val="1576242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Philosophy of absence</a:t>
            </a:r>
            <a:endParaRPr lang="en-GB" dirty="0"/>
          </a:p>
        </p:txBody>
      </p:sp>
      <p:pic>
        <p:nvPicPr>
          <p:cNvPr id="1026" name="Picture 2" descr="arm wrestling ile ilgili gÃ¶rsel sonuc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286000" y="1858169"/>
            <a:ext cx="7620000" cy="42862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280160" y="6334780"/>
            <a:ext cx="10241280" cy="523220"/>
          </a:xfrm>
          <a:prstGeom prst="rect">
            <a:avLst/>
          </a:prstGeom>
          <a:noFill/>
        </p:spPr>
        <p:txBody>
          <a:bodyPr wrap="square" rtlCol="0">
            <a:spAutoFit/>
          </a:bodyPr>
          <a:lstStyle/>
          <a:p>
            <a:pPr algn="ctr"/>
            <a:r>
              <a:rPr lang="en-GB" sz="1400" dirty="0" smtClean="0"/>
              <a:t>Source: </a:t>
            </a:r>
            <a:r>
              <a:rPr lang="en-GB" sz="1400" dirty="0" smtClean="0">
                <a:hlinkClick r:id="rId3"/>
              </a:rPr>
              <a:t>https://www.cbs.com/shows/watch_magazine/archive/1008403/s-w-a-t-star-kenny-johnson-is-armed-and-dangerous/</a:t>
            </a:r>
            <a:r>
              <a:rPr lang="en-GB" sz="1400" dirty="0" smtClean="0"/>
              <a:t> </a:t>
            </a:r>
          </a:p>
          <a:p>
            <a:pPr algn="ctr"/>
            <a:r>
              <a:rPr lang="en-GB" sz="1400" dirty="0" smtClean="0"/>
              <a:t>[Accessed August 2019]</a:t>
            </a:r>
            <a:endParaRPr lang="en-GB" sz="1400" dirty="0"/>
          </a:p>
        </p:txBody>
      </p:sp>
    </p:spTree>
    <p:extLst>
      <p:ext uri="{BB962C8B-B14F-4D97-AF65-F5344CB8AC3E}">
        <p14:creationId xmlns:p14="http://schemas.microsoft.com/office/powerpoint/2010/main" val="559403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
            </a:r>
            <a:r>
              <a:rPr lang="en-GB" dirty="0" smtClean="0"/>
              <a:t>onald Rumsfeld, </a:t>
            </a:r>
            <a:br>
              <a:rPr lang="en-GB" dirty="0" smtClean="0"/>
            </a:br>
            <a:r>
              <a:rPr lang="en-GB" dirty="0" smtClean="0"/>
              <a:t>the US Secretary of Defence, 2001-2006</a:t>
            </a:r>
            <a:endParaRPr lang="en-GB" dirty="0"/>
          </a:p>
        </p:txBody>
      </p:sp>
      <p:sp>
        <p:nvSpPr>
          <p:cNvPr id="3" name="Content Placeholder 2"/>
          <p:cNvSpPr>
            <a:spLocks noGrp="1"/>
          </p:cNvSpPr>
          <p:nvPr>
            <p:ph idx="1"/>
          </p:nvPr>
        </p:nvSpPr>
        <p:spPr>
          <a:xfrm>
            <a:off x="4276578" y="1825625"/>
            <a:ext cx="7077222" cy="4351338"/>
          </a:xfrm>
        </p:spPr>
        <p:txBody>
          <a:bodyPr>
            <a:normAutofit lnSpcReduction="10000"/>
          </a:bodyPr>
          <a:lstStyle/>
          <a:p>
            <a:pPr marL="0" indent="0">
              <a:buNone/>
            </a:pPr>
            <a:r>
              <a:rPr lang="en-GB" dirty="0" smtClean="0"/>
              <a:t>“Reports </a:t>
            </a:r>
            <a:r>
              <a:rPr lang="en-GB" dirty="0"/>
              <a:t>that say that something hasn't happened are always interesting to me, because as we know, </a:t>
            </a:r>
            <a:r>
              <a:rPr lang="en-GB" b="1" dirty="0"/>
              <a:t>there are known </a:t>
            </a:r>
            <a:r>
              <a:rPr lang="en-GB" b="1" dirty="0" err="1"/>
              <a:t>knowns</a:t>
            </a:r>
            <a:r>
              <a:rPr lang="en-GB" dirty="0"/>
              <a:t>; there are things we know we know. We also know </a:t>
            </a:r>
            <a:r>
              <a:rPr lang="en-GB" b="1" dirty="0"/>
              <a:t>there are known unknowns</a:t>
            </a:r>
            <a:r>
              <a:rPr lang="en-GB" dirty="0"/>
              <a:t>; that is to say we know there are some things we do not know. But </a:t>
            </a:r>
            <a:r>
              <a:rPr lang="en-GB" b="1" dirty="0"/>
              <a:t>there are also unknown unknowns</a:t>
            </a:r>
            <a:r>
              <a:rPr lang="en-GB" dirty="0"/>
              <a:t>—the ones we don't know we don't know. And if one looks throughout the history of our country and other free countries, it is the latter category that tend to be the difficult </a:t>
            </a:r>
            <a:r>
              <a:rPr lang="en-GB" dirty="0" smtClean="0"/>
              <a:t>ones” (2002).</a:t>
            </a:r>
            <a:endParaRPr lang="en-GB" dirty="0"/>
          </a:p>
        </p:txBody>
      </p:sp>
      <p:pic>
        <p:nvPicPr>
          <p:cNvPr id="2050" name="Picture 2" descr="https://upload.wikimedia.org/wikipedia/commons/thumb/2/27/Defense.gov_News_Photo_020221-D-9880W-080.jpg/220px-Defense.gov_News_Photo_020221-D-9880W-08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0485" y="1918750"/>
            <a:ext cx="3344329" cy="2189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024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A Movie Recommendation</a:t>
            </a:r>
            <a:endParaRPr lang="en-GB" dirty="0"/>
          </a:p>
        </p:txBody>
      </p:sp>
      <p:sp>
        <p:nvSpPr>
          <p:cNvPr id="3" name="Content Placeholder 2"/>
          <p:cNvSpPr>
            <a:spLocks noGrp="1"/>
          </p:cNvSpPr>
          <p:nvPr>
            <p:ph idx="1"/>
          </p:nvPr>
        </p:nvSpPr>
        <p:spPr/>
        <p:txBody>
          <a:bodyPr/>
          <a:lstStyle/>
          <a:p>
            <a:endParaRPr lang="en-GB" dirty="0"/>
          </a:p>
        </p:txBody>
      </p:sp>
      <p:pic>
        <p:nvPicPr>
          <p:cNvPr id="3074" name="Picture 2" descr="The Unknown Known post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2993" y="1543810"/>
            <a:ext cx="3440173" cy="5082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8681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TotalTime>
  <Words>597</Words>
  <Application>Microsoft Office PowerPoint</Application>
  <PresentationFormat>Widescreen</PresentationFormat>
  <Paragraphs>135</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Ceteris Paribus Clauses  in Economics </vt:lpstr>
      <vt:lpstr>Deirdre McCloskey’s advice</vt:lpstr>
      <vt:lpstr>Storytelling</vt:lpstr>
      <vt:lpstr>PowerPoint Presentation</vt:lpstr>
      <vt:lpstr>PowerPoint Presentation</vt:lpstr>
      <vt:lpstr>PowerPoint Presentation</vt:lpstr>
      <vt:lpstr>Philosophy of absence</vt:lpstr>
      <vt:lpstr>Donald Rumsfeld,  the US Secretary of Defence, 2001-2006</vt:lpstr>
      <vt:lpstr>A Movie Recommendation</vt:lpstr>
      <vt:lpstr>Ceteris paribus</vt:lpstr>
      <vt:lpstr>A podcast recommendation</vt:lpstr>
      <vt:lpstr>Ceteris paribus</vt:lpstr>
      <vt:lpstr>Ceteris paribus</vt:lpstr>
      <vt:lpstr>Here is what we observe:</vt:lpstr>
      <vt:lpstr>Single cause, single effect</vt:lpstr>
      <vt:lpstr>Single cause, multiple effects</vt:lpstr>
      <vt:lpstr>Multiple causes, single effect</vt:lpstr>
      <vt:lpstr>Multiple causes, multiple effects</vt:lpstr>
      <vt:lpstr>Cumulative causation</vt:lpstr>
      <vt:lpstr>Here is what we observe:</vt:lpstr>
      <vt:lpstr>Blackboard economics is not right!</vt:lpstr>
      <vt:lpstr>A Proposal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Altug Yalcintas</dc:creator>
  <cp:lastModifiedBy>USER</cp:lastModifiedBy>
  <cp:revision>26</cp:revision>
  <dcterms:created xsi:type="dcterms:W3CDTF">2019-08-07T06:53:31Z</dcterms:created>
  <dcterms:modified xsi:type="dcterms:W3CDTF">2020-11-25T09:21:37Z</dcterms:modified>
</cp:coreProperties>
</file>