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8" r:id="rId2"/>
    <p:sldId id="259" r:id="rId3"/>
    <p:sldId id="260" r:id="rId4"/>
    <p:sldId id="257" r:id="rId5"/>
    <p:sldId id="261" r:id="rId6"/>
    <p:sldId id="262" r:id="rId7"/>
    <p:sldId id="263" r:id="rId8"/>
    <p:sldId id="265"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3969567D-3907-4497-AC83-40267B54613B}">
          <p14:sldIdLst>
            <p14:sldId id="258"/>
            <p14:sldId id="259"/>
            <p14:sldId id="260"/>
            <p14:sldId id="257"/>
            <p14:sldId id="261"/>
            <p14:sldId id="262"/>
            <p14:sldId id="263"/>
            <p14:sldId id="265"/>
            <p14:sldId id="264"/>
          </p14:sldIdLst>
        </p14:section>
        <p14:section name="Başlıksız Bölüm" id="{E78994B6-1210-4550-A52F-E19812C70493}">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5" autoAdjust="0"/>
    <p:restoredTop sz="94660"/>
  </p:normalViewPr>
  <p:slideViewPr>
    <p:cSldViewPr snapToGrid="0">
      <p:cViewPr varScale="1">
        <p:scale>
          <a:sx n="60" d="100"/>
          <a:sy n="60" d="100"/>
        </p:scale>
        <p:origin x="54" y="3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122229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497526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13105281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0696743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6888177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1210953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0240288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8859522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770452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949538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069601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87168503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16CC4F0-4F21-45FA-910D-389ED8E22A2F}" type="datetimeFigureOut">
              <a:rPr lang="tr-TR" smtClean="0"/>
              <a:t>19.1.2018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6210519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1595309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997567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02717130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397791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16CC4F0-4F21-45FA-910D-389ED8E22A2F}" type="datetimeFigureOut">
              <a:rPr lang="tr-TR" smtClean="0"/>
              <a:t>19.1.2018</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118F1D85-B5DF-4ABD-9F48-45BE907B87FF}" type="slidenum">
              <a:rPr lang="tr-TR" smtClean="0"/>
              <a:t>‹#›</a:t>
            </a:fld>
            <a:endParaRPr lang="tr-TR"/>
          </a:p>
        </p:txBody>
      </p:sp>
    </p:spTree>
    <p:extLst>
      <p:ext uri="{BB962C8B-B14F-4D97-AF65-F5344CB8AC3E}">
        <p14:creationId xmlns:p14="http://schemas.microsoft.com/office/powerpoint/2010/main" val="1634423886"/>
      </p:ext>
    </p:extLst>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 id="2147483805" r:id="rId13"/>
    <p:sldLayoutId id="2147483806" r:id="rId14"/>
    <p:sldLayoutId id="2147483807" r:id="rId15"/>
    <p:sldLayoutId id="2147483808" r:id="rId16"/>
    <p:sldLayoutId id="2147483809"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sz="9600" dirty="0"/>
              <a:t>Hukuki işlem</a:t>
            </a:r>
            <a:endParaRPr lang="tr-TR" sz="9600" dirty="0"/>
          </a:p>
        </p:txBody>
      </p:sp>
    </p:spTree>
    <p:extLst>
      <p:ext uri="{BB962C8B-B14F-4D97-AF65-F5344CB8AC3E}">
        <p14:creationId xmlns:p14="http://schemas.microsoft.com/office/powerpoint/2010/main" val="30284216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62500" lnSpcReduction="20000"/>
          </a:bodyPr>
          <a:lstStyle/>
          <a:p>
            <a:pPr lvl="0"/>
            <a:r>
              <a:rPr lang="tr-TR" sz="8800" dirty="0"/>
              <a:t>Tek taraflı hukuki işlem: bir kişinin sadece kendi iradesini açıklamasıyla oluşur. Örneğin vakıf kurmak, vasiyetname yapmak.</a:t>
            </a:r>
          </a:p>
          <a:p>
            <a:endParaRPr lang="tr-TR" sz="8800" dirty="0"/>
          </a:p>
        </p:txBody>
      </p:sp>
    </p:spTree>
    <p:extLst>
      <p:ext uri="{BB962C8B-B14F-4D97-AF65-F5344CB8AC3E}">
        <p14:creationId xmlns:p14="http://schemas.microsoft.com/office/powerpoint/2010/main" val="9769204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flipV="1">
            <a:off x="1524000" y="5257799"/>
            <a:ext cx="9144000" cy="61175"/>
          </a:xfrm>
        </p:spPr>
        <p:txBody>
          <a:bodyPr>
            <a:normAutofit fontScale="25000" lnSpcReduction="20000"/>
          </a:bodyPr>
          <a:lstStyle/>
          <a:p>
            <a:endParaRPr lang="tr-TR" dirty="0"/>
          </a:p>
        </p:txBody>
      </p:sp>
      <p:sp>
        <p:nvSpPr>
          <p:cNvPr id="4" name="Unvan 3"/>
          <p:cNvSpPr>
            <a:spLocks noGrp="1"/>
          </p:cNvSpPr>
          <p:nvPr>
            <p:ph type="ctrTitle"/>
          </p:nvPr>
        </p:nvSpPr>
        <p:spPr/>
        <p:txBody>
          <a:bodyPr/>
          <a:lstStyle/>
          <a:p>
            <a:pPr lvl="0"/>
            <a:r>
              <a:rPr lang="tr-TR" sz="2800" dirty="0"/>
              <a:t>Çok taraflı hukuki işlem: birden çok kişinin iradesini açıklamasıyla oluşur. Örneğin sözleşme</a:t>
            </a:r>
            <a:br>
              <a:rPr lang="tr-TR" sz="2800" dirty="0"/>
            </a:br>
            <a:endParaRPr lang="tr-TR" sz="2800" dirty="0"/>
          </a:p>
        </p:txBody>
      </p:sp>
    </p:spTree>
    <p:extLst>
      <p:ext uri="{BB962C8B-B14F-4D97-AF65-F5344CB8AC3E}">
        <p14:creationId xmlns:p14="http://schemas.microsoft.com/office/powerpoint/2010/main" val="14095554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dirty="0" smtClean="0"/>
          </a:p>
          <a:p>
            <a:endParaRPr lang="tr-TR" dirty="0"/>
          </a:p>
          <a:p>
            <a:endParaRPr lang="tr-TR" dirty="0" smtClean="0"/>
          </a:p>
        </p:txBody>
      </p:sp>
      <p:sp>
        <p:nvSpPr>
          <p:cNvPr id="5" name="Dikdörtgen 4"/>
          <p:cNvSpPr/>
          <p:nvPr/>
        </p:nvSpPr>
        <p:spPr>
          <a:xfrm>
            <a:off x="3048000" y="2344088"/>
            <a:ext cx="6096000" cy="2169825"/>
          </a:xfrm>
          <a:prstGeom prst="rect">
            <a:avLst/>
          </a:prstGeom>
        </p:spPr>
        <p:txBody>
          <a:bodyPr>
            <a:spAutoFit/>
          </a:bodyPr>
          <a:lstStyle/>
          <a:p>
            <a:pPr algn="just">
              <a:lnSpc>
                <a:spcPct val="150000"/>
              </a:lnSpc>
              <a:spcAft>
                <a:spcPts val="800"/>
              </a:spcAft>
            </a:pPr>
            <a:r>
              <a:rPr lang="tr-TR" dirty="0" smtClean="0">
                <a:effectLst/>
                <a:latin typeface="Arial" panose="020B0604020202020204" pitchFamily="34" charset="0"/>
                <a:ea typeface="Calibri" panose="020F0502020204030204" pitchFamily="34" charset="0"/>
                <a:cs typeface="Times New Roman" panose="02020603050405020304" pitchFamily="18" charset="0"/>
              </a:rPr>
              <a:t>Sözleşme: bir tarafın hukuki bir sonucu elde etmek amacıyla iradelerini karşılıklı ve birbirine uygun suretle açıklamasıdır. Sözleşmeler beyan gibi tarafa borç yükler hatta kira hizmet sözleşmeleri gibi her iki tarafa borç yükleyebilir.</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083399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5680068"/>
          </a:xfrm>
        </p:spPr>
        <p:txBody>
          <a:bodyPr/>
          <a:lstStyle/>
          <a:p>
            <a:r>
              <a:rPr lang="tr-TR" sz="3600" dirty="0"/>
              <a:t>Sözleşmelerin kurulması:</a:t>
            </a:r>
            <a:br>
              <a:rPr lang="tr-TR" sz="3600" dirty="0"/>
            </a:br>
            <a:r>
              <a:rPr lang="tr-TR" sz="3600" dirty="0"/>
              <a:t>	a)öneri(icap): Sözleşmenin kurulmasını sağlamak üzere yapılan çağrıdır. Öneri tek taraflı ve karşı tarafa varması gereken irade açıklamasıdır. Öneride bulunan kişiye icapçı denir. Öneride sözleşmenin esaslı unsurları olmalıdır. Örneğin mağaza vitrinlerine konulan mallara ilişkin fiyatlar öneridir. Öneri süreli yada süresiz olabilir.</a:t>
            </a:r>
            <a:r>
              <a:rPr lang="tr-TR" dirty="0"/>
              <a:t/>
            </a:r>
            <a:br>
              <a:rPr lang="tr-TR" dirty="0"/>
            </a:br>
            <a:endParaRPr lang="tr-TR" dirty="0"/>
          </a:p>
        </p:txBody>
      </p:sp>
      <p:sp>
        <p:nvSpPr>
          <p:cNvPr id="3" name="İçerik Yer Tutucusu 2"/>
          <p:cNvSpPr>
            <a:spLocks noGrp="1"/>
          </p:cNvSpPr>
          <p:nvPr>
            <p:ph idx="1"/>
          </p:nvPr>
        </p:nvSpPr>
        <p:spPr>
          <a:xfrm>
            <a:off x="457200" y="2052918"/>
            <a:ext cx="9592653" cy="4426710"/>
          </a:xfrm>
        </p:spPr>
        <p:txBody>
          <a:bodyPr/>
          <a:lstStyle/>
          <a:p>
            <a:pPr lvl="0"/>
            <a:endParaRPr lang="tr-TR" dirty="0" smtClean="0"/>
          </a:p>
          <a:p>
            <a:pPr lvl="0"/>
            <a:endParaRPr lang="tr-TR" dirty="0"/>
          </a:p>
          <a:p>
            <a:pPr lvl="0"/>
            <a:endParaRPr lang="tr-TR" dirty="0" smtClean="0"/>
          </a:p>
          <a:p>
            <a:pPr lvl="0"/>
            <a:endParaRPr lang="tr-TR" sz="3200" dirty="0"/>
          </a:p>
          <a:p>
            <a:endParaRPr lang="tr-TR" dirty="0"/>
          </a:p>
        </p:txBody>
      </p:sp>
    </p:spTree>
    <p:extLst>
      <p:ext uri="{BB962C8B-B14F-4D97-AF65-F5344CB8AC3E}">
        <p14:creationId xmlns:p14="http://schemas.microsoft.com/office/powerpoint/2010/main" val="2517358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a:t>
            </a:r>
          </a:p>
          <a:p>
            <a:r>
              <a:rPr lang="tr-TR" dirty="0"/>
              <a:t>Hazırlar arası öneri yüz yüze, bilgisayar ortamında online olarak gerçekleşir. Hazır olmayanlar arasında öneri mektupla yada telgrafla yapılabilir. Önerinin kabulden önce olması sözleşmenin yapılma çağrısını geçersiz kılmaz.</a:t>
            </a:r>
          </a:p>
          <a:p>
            <a:endParaRPr lang="tr-TR" dirty="0"/>
          </a:p>
        </p:txBody>
      </p:sp>
    </p:spTree>
    <p:extLst>
      <p:ext uri="{BB962C8B-B14F-4D97-AF65-F5344CB8AC3E}">
        <p14:creationId xmlns:p14="http://schemas.microsoft.com/office/powerpoint/2010/main" val="19428534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a:t>
            </a:r>
          </a:p>
          <a:p>
            <a:r>
              <a:rPr lang="tr-TR" dirty="0"/>
              <a:t>	</a:t>
            </a:r>
            <a:r>
              <a:rPr lang="tr-TR" dirty="0" smtClean="0"/>
              <a:t>KABUL: Önerinin </a:t>
            </a:r>
            <a:r>
              <a:rPr lang="tr-TR" dirty="0"/>
              <a:t>yapmış olduğu öneriye, karşı tarafın verdiği olumlu yanıttır. Hazırlar arasında yapılan sözleşme kabul açıklandığı anda kurulmuştur. Hazır olmayanlar arasında ise kabul haberinin gönderildiği anda sözleşme hükümlerini doğurmaya başlar.</a:t>
            </a:r>
          </a:p>
          <a:p>
            <a:endParaRPr lang="tr-TR" dirty="0"/>
          </a:p>
        </p:txBody>
      </p:sp>
    </p:spTree>
    <p:extLst>
      <p:ext uri="{BB962C8B-B14F-4D97-AF65-F5344CB8AC3E}">
        <p14:creationId xmlns:p14="http://schemas.microsoft.com/office/powerpoint/2010/main" val="35234181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ÖNERİYE DAVET: </a:t>
            </a:r>
            <a:r>
              <a:rPr lang="tr-TR" dirty="0"/>
              <a:t>Bu beyanda bulunan kişi kendisine öneri yapılmasını ister. Sözleşmenin tüm unsurlarını içermez. Örneğin kalemimi satıyorum, almak isteyen var mı? Beyanı öneriye davettir.</a:t>
            </a:r>
            <a:endParaRPr lang="tr-TR" dirty="0"/>
          </a:p>
        </p:txBody>
      </p:sp>
    </p:spTree>
    <p:extLst>
      <p:ext uri="{BB962C8B-B14F-4D97-AF65-F5344CB8AC3E}">
        <p14:creationId xmlns:p14="http://schemas.microsoft.com/office/powerpoint/2010/main" val="20262715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endParaRPr lang="tr-TR" dirty="0" smtClean="0"/>
          </a:p>
          <a:p>
            <a:endParaRPr lang="tr-TR" dirty="0"/>
          </a:p>
          <a:p>
            <a:r>
              <a:rPr lang="tr-TR" sz="3600" dirty="0" smtClean="0"/>
              <a:t>ilan </a:t>
            </a:r>
            <a:r>
              <a:rPr lang="tr-TR" sz="3600" dirty="0"/>
              <a:t>yoluyla ödül sözü verme: Belirli bir işin yapılmasına veya bir sonuç elde edilmesine karşılık bir ödülün verileceğinin kamuya ilan yoluyla taahhüt etmesidir. Ödül sözü verme kamuya açıkça yapılır. Örneğin çalınan bir köpeğin bildirilmesi veya kurulacak bir üniversitenin kampüs planının yapılması.</a:t>
            </a:r>
            <a:endParaRPr lang="tr-TR" sz="3600" dirty="0"/>
          </a:p>
        </p:txBody>
      </p:sp>
    </p:spTree>
    <p:extLst>
      <p:ext uri="{BB962C8B-B14F-4D97-AF65-F5344CB8AC3E}">
        <p14:creationId xmlns:p14="http://schemas.microsoft.com/office/powerpoint/2010/main" val="18117868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13</TotalTime>
  <Words>149</Words>
  <Application>Microsoft Office PowerPoint</Application>
  <PresentationFormat>Geniş ekran</PresentationFormat>
  <Paragraphs>17</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Calibri</vt:lpstr>
      <vt:lpstr>Century Gothic</vt:lpstr>
      <vt:lpstr>Times New Roman</vt:lpstr>
      <vt:lpstr>Wingdings 3</vt:lpstr>
      <vt:lpstr>İyon</vt:lpstr>
      <vt:lpstr>PowerPoint Sunusu</vt:lpstr>
      <vt:lpstr>PowerPoint Sunusu</vt:lpstr>
      <vt:lpstr>Çok taraflı hukuki işlem: birden çok kişinin iradesini açıklamasıyla oluşur. Örneğin sözleşme </vt:lpstr>
      <vt:lpstr>PowerPoint Sunusu</vt:lpstr>
      <vt:lpstr>Sözleşmelerin kurulması:  a)öneri(icap): Sözleşmenin kurulmasını sağlamak üzere yapılan çağrıdır. Öneri tek taraflı ve karşı tarafa varması gereken irade açıklamasıdır. Öneride bulunan kişiye icapçı denir. Öneride sözleşmenin esaslı unsurları olmalıdır. Örneğin mağaza vitrinlerine konulan mallara ilişkin fiyatlar öneridir. Öneri süreli yada süresiz olabilir. </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Pelin Atila Yoruk</dc:creator>
  <cp:lastModifiedBy>Pelin Atila Yoruk</cp:lastModifiedBy>
  <cp:revision>4</cp:revision>
  <dcterms:created xsi:type="dcterms:W3CDTF">2018-01-19T20:38:36Z</dcterms:created>
  <dcterms:modified xsi:type="dcterms:W3CDTF">2018-01-19T20:52:33Z</dcterms:modified>
</cp:coreProperties>
</file>