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317" r:id="rId3"/>
    <p:sldId id="350" r:id="rId4"/>
    <p:sldId id="362" r:id="rId5"/>
    <p:sldId id="363" r:id="rId6"/>
    <p:sldId id="364" r:id="rId7"/>
    <p:sldId id="356" r:id="rId8"/>
    <p:sldId id="354" r:id="rId9"/>
    <p:sldId id="353" r:id="rId10"/>
    <p:sldId id="357" r:id="rId11"/>
    <p:sldId id="360" r:id="rId12"/>
    <p:sldId id="361" r:id="rId13"/>
    <p:sldId id="358" r:id="rId14"/>
    <p:sldId id="359" r:id="rId15"/>
    <p:sldId id="293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EFAE-8D09-44E1-876B-963D2F0976E7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DC2E-E2C1-46F0-A43F-C7BD3F33CF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E636-5307-4411-B01E-377156022D37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01DB-ED52-4CEA-B26A-45814DFBC4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97E2-DAA8-40EB-A124-EA6050532F7D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0CD5-32F0-483E-BCBE-415493C081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7025-EE20-45C2-91DE-51497F925B3C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CC0E-F5ED-4CBF-94D5-44DE7371BB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65AA-7052-4F80-8465-D5A0EE6D93ED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838B-D6B7-40F9-A1A9-5D94BA40D6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65A0-236E-441A-BC26-CE9A49AD4352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2587-A044-4E9D-8594-69D8477473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70769-96C6-4935-89FC-57EE2E6160A9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30D9-8B81-4C72-B81B-CE086427B2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75C9-35BB-4795-AB2B-9F4D728E64AA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1C42-9C51-46AC-B625-88071908D9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2478-8188-413B-98CA-1A0174BAAB25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5738-3A39-451C-B8AC-60C9F635E9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FAC6-420C-4350-B7F0-07F58491984E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7124-F4C2-4693-BA63-878043746B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39BB-36A7-4CD8-8D9A-FD17CA287811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1EE5E-7091-4AE1-B5D6-4C4B806AF2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077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4541D-39BA-4A75-810A-65FCE924AE6B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99302-32DE-4723-8EEA-350695B251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3081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98" r:id="rId9"/>
    <p:sldLayoutId id="2147484946" r:id="rId10"/>
    <p:sldLayoutId id="2147484947" r:id="rId11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2 Resim" descr="Acil Tıp Anabilim Dalı Logos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3600"/>
            <a:ext cx="914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24936" cy="5616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Sistemi Körü körüne savunur olmayın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NASIL YAPABİLİRİM 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800" b="1" spc="300" dirty="0" smtClean="0"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Unutmayın, En değerli çalışan;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KENDİ KENDİNİ MOTİVE EDEBİLENDİR.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640960" cy="5616624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50000"/>
              </a:lnSpc>
            </a:pPr>
            <a:r>
              <a:rPr lang="tr-TR" sz="2800" b="1" spc="300" dirty="0" smtClean="0">
                <a:latin typeface="Times New Roman" pitchFamily="18" charset="0"/>
              </a:rPr>
              <a:t>Problem çıkmadan önlem alın</a:t>
            </a:r>
          </a:p>
          <a:p>
            <a:pPr marL="358775" indent="-358775">
              <a:lnSpc>
                <a:spcPct val="15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	(</a:t>
            </a:r>
            <a:r>
              <a:rPr lang="tr-TR" sz="2800" b="1" spc="300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Proaktif</a:t>
            </a: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 olun)</a:t>
            </a:r>
          </a:p>
          <a:p>
            <a:pPr marL="358775" indent="-358775">
              <a:lnSpc>
                <a:spcPct val="150000"/>
              </a:lnSpc>
            </a:pPr>
            <a:r>
              <a:rPr lang="tr-TR" sz="2800" b="1" spc="300" dirty="0" smtClean="0">
                <a:latin typeface="Times New Roman" pitchFamily="18" charset="0"/>
              </a:rPr>
              <a:t>Kurallardan haberdar, çözüm üretici olun </a:t>
            </a:r>
          </a:p>
          <a:p>
            <a:pPr marL="358775" indent="-358775">
              <a:lnSpc>
                <a:spcPct val="150000"/>
              </a:lnSpc>
            </a:pPr>
            <a:r>
              <a:rPr lang="tr-TR" sz="2800" b="1" spc="300" dirty="0" smtClean="0">
                <a:latin typeface="Times New Roman" pitchFamily="18" charset="0"/>
              </a:rPr>
              <a:t>İtirazları kişisel almayın, özgüveninizi yitirmeyin</a:t>
            </a:r>
          </a:p>
          <a:p>
            <a:pPr marL="358775" indent="-358775">
              <a:lnSpc>
                <a:spcPct val="150000"/>
              </a:lnSpc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Her zaman gülümseyin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640960" cy="5616624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50000"/>
              </a:lnSpc>
            </a:pPr>
            <a:r>
              <a:rPr lang="tr-TR" sz="2800" b="1" spc="300" dirty="0" smtClean="0">
                <a:latin typeface="Times New Roman" pitchFamily="18" charset="0"/>
              </a:rPr>
              <a:t>Her zaman sonuç üretmeli ve belki başka kıdemli çağırılmalı</a:t>
            </a:r>
            <a:endParaRPr lang="tr-TR" sz="2800" b="1" spc="30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</a:endParaRPr>
          </a:p>
          <a:p>
            <a:pPr marL="358775" indent="-358775">
              <a:lnSpc>
                <a:spcPct val="150000"/>
              </a:lnSpc>
            </a:pPr>
            <a:r>
              <a:rPr lang="tr-TR" sz="2800" b="1" spc="300" dirty="0" smtClean="0">
                <a:latin typeface="Times New Roman" pitchFamily="18" charset="0"/>
              </a:rPr>
              <a:t>Şikayetleri armağan olarak almalıyız </a:t>
            </a:r>
          </a:p>
          <a:p>
            <a:pPr marL="358775" indent="-358775">
              <a:lnSpc>
                <a:spcPct val="15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	(Açığı kapatma fırsatı verir)</a:t>
            </a:r>
          </a:p>
          <a:p>
            <a:pPr marL="358775" indent="-358775">
              <a:lnSpc>
                <a:spcPct val="150000"/>
              </a:lnSpc>
            </a:pPr>
            <a:r>
              <a:rPr lang="tr-TR" sz="2800" b="1" spc="300" dirty="0" smtClean="0">
                <a:latin typeface="Times New Roman" pitchFamily="18" charset="0"/>
              </a:rPr>
              <a:t>Gerektiğinde;</a:t>
            </a:r>
          </a:p>
          <a:p>
            <a:pPr marL="358775" indent="-358775" algn="ctr">
              <a:lnSpc>
                <a:spcPct val="1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	</a:t>
            </a: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 ÖZÜR DİLEYİN		TEŞEKKÜR EDİN</a:t>
            </a:r>
            <a:endParaRPr lang="tr-TR" sz="2800" b="1" spc="300" dirty="0" smtClean="0">
              <a:latin typeface="Times New Roman" pitchFamily="18" charset="0"/>
            </a:endParaRP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424936" cy="53285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EMPATİ GELİŞTİRMEK İÇİN;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800" b="1" spc="300" dirty="0" smtClean="0">
              <a:latin typeface="Times New Roman" pitchFamily="18" charset="0"/>
            </a:endParaRPr>
          </a:p>
          <a:p>
            <a:pPr marL="1254125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b="1" spc="300" dirty="0" smtClean="0">
                <a:latin typeface="Times New Roman" pitchFamily="18" charset="0"/>
              </a:rPr>
              <a:t>ANALİZ</a:t>
            </a:r>
          </a:p>
          <a:p>
            <a:pPr marL="1254125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b="1" spc="300" dirty="0" smtClean="0">
                <a:latin typeface="Times New Roman" pitchFamily="18" charset="0"/>
              </a:rPr>
              <a:t>TECRÜBE</a:t>
            </a:r>
          </a:p>
          <a:p>
            <a:pPr marL="1254125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b="1" spc="300" dirty="0" smtClean="0">
                <a:latin typeface="Times New Roman" pitchFamily="18" charset="0"/>
              </a:rPr>
              <a:t>HAYAL GÜCÜ - </a:t>
            </a: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SEZGİ </a:t>
            </a:r>
            <a:endParaRPr lang="tr-TR" sz="2800" b="1" spc="300" dirty="0" smtClean="0">
              <a:latin typeface="Times New Roman" pitchFamily="18" charset="0"/>
            </a:endParaRPr>
          </a:p>
          <a:p>
            <a:pPr marL="1254125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6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ARZU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800" b="1" spc="300" dirty="0" smtClean="0">
              <a:latin typeface="Times New Roman" pitchFamily="18" charset="0"/>
            </a:endParaRP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1332112" y="4365104"/>
            <a:ext cx="2592288" cy="2088232"/>
          </a:xfrm>
          <a:prstGeom prst="flowChartManualOperation">
            <a:avLst/>
          </a:prstGeom>
          <a:solidFill>
            <a:schemeClr val="tx1">
              <a:lumMod val="9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flipH="1">
            <a:off x="2412232" y="6021288"/>
            <a:ext cx="432048" cy="363474"/>
          </a:xfrm>
          <a:prstGeom prst="rect">
            <a:avLst/>
          </a:prstGeom>
          <a:noFill/>
        </p:spPr>
      </p:pic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24936" cy="31683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ÖĞRENİLMİŞ ÇARESİZLİK SENDROMU</a:t>
            </a:r>
          </a:p>
          <a:p>
            <a:pPr marL="1254125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b="1" spc="300" dirty="0" smtClean="0">
                <a:latin typeface="Times New Roman" pitchFamily="18" charset="0"/>
              </a:rPr>
              <a:t>Sende az çalış, göze batma</a:t>
            </a:r>
          </a:p>
          <a:p>
            <a:pPr marL="1254125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b="1" spc="300" dirty="0" smtClean="0">
                <a:latin typeface="Times New Roman" pitchFamily="18" charset="0"/>
              </a:rPr>
              <a:t>“Benim işim değil ki”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7698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>
            <a:off x="1980184" y="6021288"/>
            <a:ext cx="432048" cy="363474"/>
          </a:xfrm>
          <a:prstGeom prst="rect">
            <a:avLst/>
          </a:prstGeom>
          <a:noFill/>
        </p:spPr>
      </p:pic>
      <p:pic>
        <p:nvPicPr>
          <p:cNvPr id="7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>
            <a:off x="2844280" y="5229200"/>
            <a:ext cx="432048" cy="363474"/>
          </a:xfrm>
          <a:prstGeom prst="rect">
            <a:avLst/>
          </a:prstGeom>
          <a:noFill/>
        </p:spPr>
      </p:pic>
      <p:pic>
        <p:nvPicPr>
          <p:cNvPr id="8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719825">
            <a:off x="2661314" y="4334030"/>
            <a:ext cx="432048" cy="363474"/>
          </a:xfrm>
          <a:prstGeom prst="rect">
            <a:avLst/>
          </a:prstGeom>
          <a:noFill/>
        </p:spPr>
      </p:pic>
      <p:pic>
        <p:nvPicPr>
          <p:cNvPr id="9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>
            <a:off x="2988296" y="6021288"/>
            <a:ext cx="432048" cy="363474"/>
          </a:xfrm>
          <a:prstGeom prst="rect">
            <a:avLst/>
          </a:prstGeom>
          <a:noFill/>
        </p:spPr>
      </p:pic>
      <p:pic>
        <p:nvPicPr>
          <p:cNvPr id="6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2585127">
            <a:off x="1758040" y="4319644"/>
            <a:ext cx="432048" cy="363474"/>
          </a:xfrm>
          <a:prstGeom prst="rect">
            <a:avLst/>
          </a:prstGeom>
          <a:noFill/>
        </p:spPr>
      </p:pic>
      <p:pic>
        <p:nvPicPr>
          <p:cNvPr id="12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20106010" flipH="1">
            <a:off x="2108629" y="4727196"/>
            <a:ext cx="432048" cy="363474"/>
          </a:xfrm>
          <a:prstGeom prst="rect">
            <a:avLst/>
          </a:prstGeom>
          <a:noFill/>
        </p:spPr>
      </p:pic>
      <p:pic>
        <p:nvPicPr>
          <p:cNvPr id="13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2120748">
            <a:off x="3341646" y="4600595"/>
            <a:ext cx="432048" cy="363474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/>
          </p:cNvSpPr>
          <p:nvPr/>
        </p:nvSpPr>
        <p:spPr bwMode="auto">
          <a:xfrm>
            <a:off x="5148064" y="4361670"/>
            <a:ext cx="2592288" cy="2088232"/>
          </a:xfrm>
          <a:prstGeom prst="flowChartManualOperation">
            <a:avLst/>
          </a:prstGeom>
          <a:solidFill>
            <a:schemeClr val="tx1">
              <a:lumMod val="9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5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flipH="1">
            <a:off x="6156176" y="6017854"/>
            <a:ext cx="432048" cy="363474"/>
          </a:xfrm>
          <a:prstGeom prst="rect">
            <a:avLst/>
          </a:prstGeom>
          <a:noFill/>
        </p:spPr>
      </p:pic>
      <p:pic>
        <p:nvPicPr>
          <p:cNvPr id="16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>
            <a:off x="5724128" y="6017854"/>
            <a:ext cx="432048" cy="363474"/>
          </a:xfrm>
          <a:prstGeom prst="rect">
            <a:avLst/>
          </a:prstGeom>
          <a:noFill/>
        </p:spPr>
      </p:pic>
      <p:pic>
        <p:nvPicPr>
          <p:cNvPr id="18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>
            <a:off x="5940152" y="5733256"/>
            <a:ext cx="432048" cy="363474"/>
          </a:xfrm>
          <a:prstGeom prst="rect">
            <a:avLst/>
          </a:prstGeom>
          <a:noFill/>
        </p:spPr>
      </p:pic>
      <p:pic>
        <p:nvPicPr>
          <p:cNvPr id="17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>
            <a:off x="6516216" y="5733256"/>
            <a:ext cx="432048" cy="363474"/>
          </a:xfrm>
          <a:prstGeom prst="rect">
            <a:avLst/>
          </a:prstGeom>
          <a:noFill/>
        </p:spPr>
      </p:pic>
      <p:pic>
        <p:nvPicPr>
          <p:cNvPr id="19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>
            <a:off x="6660232" y="6021288"/>
            <a:ext cx="432048" cy="363474"/>
          </a:xfrm>
          <a:prstGeom prst="rect">
            <a:avLst/>
          </a:prstGeom>
          <a:noFill/>
        </p:spPr>
      </p:pic>
      <p:pic>
        <p:nvPicPr>
          <p:cNvPr id="20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2585127">
            <a:off x="5573993" y="5543779"/>
            <a:ext cx="432048" cy="363474"/>
          </a:xfrm>
          <a:prstGeom prst="rect">
            <a:avLst/>
          </a:prstGeom>
          <a:noFill/>
        </p:spPr>
      </p:pic>
      <p:pic>
        <p:nvPicPr>
          <p:cNvPr id="21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20106010" flipH="1">
            <a:off x="6284621" y="5447275"/>
            <a:ext cx="432048" cy="363474"/>
          </a:xfrm>
          <a:prstGeom prst="rect">
            <a:avLst/>
          </a:prstGeom>
          <a:noFill/>
        </p:spPr>
      </p:pic>
      <p:pic>
        <p:nvPicPr>
          <p:cNvPr id="22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2120748">
            <a:off x="6869565" y="5536697"/>
            <a:ext cx="432048" cy="363474"/>
          </a:xfrm>
          <a:prstGeom prst="rect">
            <a:avLst/>
          </a:prstGeom>
          <a:noFill/>
        </p:spPr>
      </p:pic>
      <p:pic>
        <p:nvPicPr>
          <p:cNvPr id="23" name="Picture 2" descr="C:\Users\MetinKG\Desktop\doktor\pire.png"/>
          <p:cNvPicPr>
            <a:picLocks noChangeAspect="1" noChangeArrowheads="1"/>
          </p:cNvPicPr>
          <p:nvPr/>
        </p:nvPicPr>
        <p:blipFill>
          <a:blip r:embed="rId2" cstate="print"/>
          <a:srcRect l="15789" r="18421"/>
          <a:stretch>
            <a:fillRect/>
          </a:stretch>
        </p:blipFill>
        <p:spPr bwMode="auto">
          <a:xfrm rot="20106010" flipH="1">
            <a:off x="2180637" y="5439738"/>
            <a:ext cx="432048" cy="363474"/>
          </a:xfrm>
          <a:prstGeom prst="rect">
            <a:avLst/>
          </a:prstGeom>
          <a:noFill/>
        </p:spPr>
      </p:pic>
      <p:sp>
        <p:nvSpPr>
          <p:cNvPr id="24" name="23 Paralelkenar"/>
          <p:cNvSpPr/>
          <p:nvPr/>
        </p:nvSpPr>
        <p:spPr>
          <a:xfrm>
            <a:off x="684040" y="4005064"/>
            <a:ext cx="4248000" cy="432048"/>
          </a:xfrm>
          <a:prstGeom prst="parallelogram">
            <a:avLst>
              <a:gd name="adj" fmla="val 203601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Patlama 1"/>
          <p:cNvSpPr/>
          <p:nvPr/>
        </p:nvSpPr>
        <p:spPr>
          <a:xfrm>
            <a:off x="2556248" y="4077072"/>
            <a:ext cx="648072" cy="28803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Patlama 1"/>
          <p:cNvSpPr/>
          <p:nvPr/>
        </p:nvSpPr>
        <p:spPr>
          <a:xfrm>
            <a:off x="1692152" y="4149080"/>
            <a:ext cx="648072" cy="28803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>
            <a:spLocks noChangeArrowheads="1"/>
          </p:cNvSpPr>
          <p:nvPr/>
        </p:nvSpPr>
        <p:spPr bwMode="auto">
          <a:xfrm>
            <a:off x="214313" y="500063"/>
            <a:ext cx="8715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solidFill>
                  <a:srgbClr val="C00000"/>
                </a:solidFill>
                <a:latin typeface="+mn-lt"/>
              </a:rPr>
              <a:t>İLGİNİZE TEŞEKKÜR EDERİM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body" idx="1"/>
          </p:nvPr>
        </p:nvSpPr>
        <p:spPr>
          <a:xfrm>
            <a:off x="900113" y="1628775"/>
            <a:ext cx="7559675" cy="38163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endParaRPr lang="tr-TR" sz="4000" b="1" dirty="0" smtClean="0">
              <a:latin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tr-TR" sz="4000" b="1" dirty="0" smtClean="0">
                <a:latin typeface="Times New Roman" pitchFamily="18" charset="0"/>
              </a:rPr>
              <a:t>	BİLGİ – DENEYİM – İLGİ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424936" cy="5256584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50000"/>
              </a:lnSpc>
            </a:pPr>
            <a:r>
              <a:rPr lang="tr-TR" sz="2800" b="1" dirty="0" smtClean="0">
                <a:latin typeface="Times New Roman" pitchFamily="18" charset="0"/>
              </a:rPr>
              <a:t>Zor İnsan </a:t>
            </a:r>
            <a:r>
              <a:rPr lang="tr-TR" sz="2800" dirty="0" smtClean="0">
                <a:latin typeface="Times New Roman" pitchFamily="18" charset="0"/>
              </a:rPr>
              <a:t>		% 10 – 15</a:t>
            </a:r>
          </a:p>
          <a:p>
            <a:pPr marL="358775" indent="-358775">
              <a:lnSpc>
                <a:spcPct val="150000"/>
              </a:lnSpc>
            </a:pPr>
            <a:r>
              <a:rPr lang="tr-TR" sz="2800" b="1" dirty="0" smtClean="0">
                <a:latin typeface="Times New Roman" pitchFamily="18" charset="0"/>
              </a:rPr>
              <a:t>Çok Zor İnsan </a:t>
            </a:r>
            <a:r>
              <a:rPr lang="tr-TR" sz="2800" dirty="0" smtClean="0">
                <a:latin typeface="Times New Roman" pitchFamily="18" charset="0"/>
              </a:rPr>
              <a:t>		% 1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800" dirty="0" smtClean="0">
              <a:latin typeface="Times New Roman" pitchFamily="18" charset="0"/>
            </a:endParaRPr>
          </a:p>
          <a:p>
            <a:pPr marL="358775" indent="-358775">
              <a:lnSpc>
                <a:spcPct val="150000"/>
              </a:lnSpc>
            </a:pPr>
            <a:r>
              <a:rPr lang="tr-TR" sz="2800" b="1" dirty="0" smtClean="0">
                <a:latin typeface="Times New Roman" pitchFamily="18" charset="0"/>
              </a:rPr>
              <a:t>Memnuniyet</a:t>
            </a:r>
            <a:r>
              <a:rPr lang="tr-TR" sz="2800" dirty="0" smtClean="0">
                <a:latin typeface="Times New Roman" pitchFamily="18" charset="0"/>
              </a:rPr>
              <a:t>		8    kişiye</a:t>
            </a:r>
          </a:p>
          <a:p>
            <a:pPr marL="358775" indent="-358775">
              <a:lnSpc>
                <a:spcPct val="150000"/>
              </a:lnSpc>
            </a:pPr>
            <a:r>
              <a:rPr lang="tr-TR" sz="2800" b="1" dirty="0" smtClean="0">
                <a:latin typeface="Times New Roman" pitchFamily="18" charset="0"/>
              </a:rPr>
              <a:t>Memnuniyetsizlik</a:t>
            </a:r>
            <a:r>
              <a:rPr lang="tr-TR" sz="2800" dirty="0" smtClean="0">
                <a:latin typeface="Times New Roman" pitchFamily="18" charset="0"/>
              </a:rPr>
              <a:t>	22    kişiye anlatılır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Öfkenin kökeninde Hayal Kırıklığı vardır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424936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</a:rPr>
              <a:t>KARŞILAMA </a:t>
            </a:r>
            <a:r>
              <a:rPr lang="tr-TR" sz="2800" b="1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tr-TR" sz="2800" b="1" dirty="0" smtClean="0">
                <a:latin typeface="Times New Roman" pitchFamily="18" charset="0"/>
              </a:rPr>
              <a:t>( İLK İZLENİM)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</a:rPr>
              <a:t>	ACİL SÜRECİ </a:t>
            </a:r>
            <a:r>
              <a:rPr lang="tr-TR" sz="2800" b="1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tr-TR" sz="2800" b="1" dirty="0" smtClean="0">
                <a:latin typeface="Times New Roman" pitchFamily="18" charset="0"/>
              </a:rPr>
              <a:t>İLGİ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</a:rPr>
              <a:t>		SON İZLENİM </a:t>
            </a:r>
            <a:r>
              <a:rPr lang="tr-TR" sz="2800" b="1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tr-TR" sz="2800" b="1" dirty="0" smtClean="0">
                <a:latin typeface="Times New Roman" pitchFamily="18" charset="0"/>
              </a:rPr>
              <a:t>(DUYGU DURUM)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8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</a:rPr>
              <a:t>( </a:t>
            </a: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TABURCU</a:t>
            </a:r>
            <a:r>
              <a:rPr lang="tr-TR" sz="2800" b="1" spc="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</a:rPr>
              <a:t>) </a:t>
            </a:r>
            <a:r>
              <a:rPr lang="tr-TR" sz="2800" b="1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tr-TR" sz="2800" b="1" dirty="0" smtClean="0">
                <a:latin typeface="Times New Roman" pitchFamily="18" charset="0"/>
              </a:rPr>
              <a:t>ASIL AKILDA KALAN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424936" cy="53285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latin typeface="Times New Roman" pitchFamily="18" charset="0"/>
              </a:rPr>
              <a:t>SÜREÇ TAM VE HATASIZ OLMALI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323528" y="260648"/>
            <a:ext cx="856895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GELİŞ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(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İlgi) – TABURCU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Çentikli Sağ Ok"/>
          <p:cNvSpPr/>
          <p:nvPr/>
        </p:nvSpPr>
        <p:spPr>
          <a:xfrm>
            <a:off x="395536" y="2348880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Hasta Gelir</a:t>
            </a:r>
            <a:endParaRPr lang="tr-TR" dirty="0"/>
          </a:p>
        </p:txBody>
      </p:sp>
      <p:sp>
        <p:nvSpPr>
          <p:cNvPr id="5" name="4 Çentikli Sağ Ok"/>
          <p:cNvSpPr/>
          <p:nvPr/>
        </p:nvSpPr>
        <p:spPr>
          <a:xfrm>
            <a:off x="2267744" y="2348880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Triaj</a:t>
            </a:r>
            <a:endParaRPr lang="tr-TR" dirty="0"/>
          </a:p>
        </p:txBody>
      </p:sp>
      <p:sp>
        <p:nvSpPr>
          <p:cNvPr id="9" name="8 Sola Bükülü Ok"/>
          <p:cNvSpPr/>
          <p:nvPr/>
        </p:nvSpPr>
        <p:spPr>
          <a:xfrm>
            <a:off x="8028384" y="2636912"/>
            <a:ext cx="864096" cy="2016000"/>
          </a:xfrm>
          <a:prstGeom prst="curvedLeftArrow">
            <a:avLst>
              <a:gd name="adj1" fmla="val 45222"/>
              <a:gd name="adj2" fmla="val 66203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9 Çentikli Sağ Ok"/>
          <p:cNvSpPr/>
          <p:nvPr/>
        </p:nvSpPr>
        <p:spPr>
          <a:xfrm>
            <a:off x="2267744" y="5301208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Yatış</a:t>
            </a:r>
            <a:endParaRPr lang="tr-TR" dirty="0"/>
          </a:p>
        </p:txBody>
      </p:sp>
      <p:sp>
        <p:nvSpPr>
          <p:cNvPr id="11" name="10 Çentikli Sağ Ok"/>
          <p:cNvSpPr/>
          <p:nvPr/>
        </p:nvSpPr>
        <p:spPr>
          <a:xfrm flipH="1">
            <a:off x="2267744" y="3825176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12" name="11 Çentikli Sağ Ok"/>
          <p:cNvSpPr/>
          <p:nvPr/>
        </p:nvSpPr>
        <p:spPr>
          <a:xfrm flipH="1">
            <a:off x="4104168" y="3825056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Radyoloji</a:t>
            </a:r>
          </a:p>
        </p:txBody>
      </p:sp>
      <p:sp>
        <p:nvSpPr>
          <p:cNvPr id="13" name="12 Çentikli Sağ Ok"/>
          <p:cNvSpPr/>
          <p:nvPr/>
        </p:nvSpPr>
        <p:spPr>
          <a:xfrm flipH="1">
            <a:off x="5976376" y="3825056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Laboratuvar</a:t>
            </a:r>
            <a:endParaRPr lang="tr-TR" dirty="0"/>
          </a:p>
        </p:txBody>
      </p:sp>
      <p:sp>
        <p:nvSpPr>
          <p:cNvPr id="14" name="13 Sola Bükülü Ok"/>
          <p:cNvSpPr/>
          <p:nvPr/>
        </p:nvSpPr>
        <p:spPr>
          <a:xfrm flipH="1">
            <a:off x="1331640" y="4149080"/>
            <a:ext cx="864096" cy="2016000"/>
          </a:xfrm>
          <a:prstGeom prst="curvedLeftArrow">
            <a:avLst>
              <a:gd name="adj1" fmla="val 45222"/>
              <a:gd name="adj2" fmla="val 66203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14 Çentikli Sağ Ok"/>
          <p:cNvSpPr/>
          <p:nvPr/>
        </p:nvSpPr>
        <p:spPr>
          <a:xfrm>
            <a:off x="4104168" y="5301208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Taburcu</a:t>
            </a:r>
            <a:endParaRPr lang="tr-TR" dirty="0"/>
          </a:p>
        </p:txBody>
      </p:sp>
      <p:sp>
        <p:nvSpPr>
          <p:cNvPr id="16" name="15 Çentikli Sağ Ok"/>
          <p:cNvSpPr/>
          <p:nvPr/>
        </p:nvSpPr>
        <p:spPr>
          <a:xfrm>
            <a:off x="4104168" y="2348880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Bilgi İşlem</a:t>
            </a:r>
            <a:endParaRPr lang="tr-TR" dirty="0"/>
          </a:p>
        </p:txBody>
      </p:sp>
      <p:sp>
        <p:nvSpPr>
          <p:cNvPr id="17" name="16 Çentikli Sağ Ok"/>
          <p:cNvSpPr/>
          <p:nvPr/>
        </p:nvSpPr>
        <p:spPr>
          <a:xfrm>
            <a:off x="5976376" y="2348880"/>
            <a:ext cx="1980000" cy="11880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DOKTOR</a:t>
            </a:r>
            <a:endParaRPr lang="tr-TR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424936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</a:rPr>
              <a:t>	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</a:rPr>
              <a:t>İşini iyi yapmak “kalpten”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</a:rPr>
              <a:t>İşine yüreğini koymak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C:\Users\MetinKG\Desktop\doktor\untitled.png"/>
          <p:cNvPicPr>
            <a:picLocks noChangeAspect="1" noChangeArrowheads="1"/>
          </p:cNvPicPr>
          <p:nvPr/>
        </p:nvPicPr>
        <p:blipFill>
          <a:blip r:embed="rId2" cstate="print"/>
          <a:srcRect t="16904" b="6452"/>
          <a:stretch>
            <a:fillRect/>
          </a:stretch>
        </p:blipFill>
        <p:spPr bwMode="auto">
          <a:xfrm>
            <a:off x="683568" y="4581128"/>
            <a:ext cx="7620000" cy="1656184"/>
          </a:xfrm>
          <a:prstGeom prst="rect">
            <a:avLst/>
          </a:prstGeom>
          <a:noFill/>
        </p:spPr>
      </p:pic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280920" cy="7920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</a:rPr>
              <a:t>SUNUM ÇOK ÖNEMLİ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899592" y="3429000"/>
            <a:ext cx="2772000" cy="1512168"/>
          </a:xfrm>
          <a:prstGeom prst="flowChartManualOperation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Hasta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Odaklı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256384" y="3429000"/>
            <a:ext cx="2772000" cy="1584000"/>
          </a:xfrm>
          <a:prstGeom prst="flowChartManualOperation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Kurum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Prensipleri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424936" cy="39604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HER SORUN HERKESİN OLMALI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latin typeface="Times New Roman" pitchFamily="18" charset="0"/>
              </a:rPr>
              <a:t>TAKIM OLMAK ÖNEMLİ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24936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Negatif</a:t>
            </a:r>
            <a:r>
              <a:rPr lang="tr-TR" sz="2800" b="1" spc="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tr-TR" sz="2800" b="1" spc="300" dirty="0" smtClean="0">
                <a:latin typeface="Times New Roman" pitchFamily="18" charset="0"/>
              </a:rPr>
              <a:t>Hasta Sistemde Tutulmalı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Sorgulanmalı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İlgilenilmeli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tr-TR" sz="2800" b="1" spc="300" dirty="0" smtClean="0">
                <a:latin typeface="Times New Roman" pitchFamily="18" charset="0"/>
              </a:rPr>
              <a:t>Daha Önemlisi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tr-TR" sz="2800" b="1" spc="30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GERİ DÖNÜLMELİ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tr-TR" sz="2800" b="1" spc="3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</a:rPr>
              <a:t>Taburculukta Değerlendirme</a:t>
            </a:r>
          </a:p>
        </p:txBody>
      </p:sp>
      <p:sp>
        <p:nvSpPr>
          <p:cNvPr id="3" name="2 İçerik Yer Tutucusu"/>
          <p:cNvSpPr>
            <a:spLocks/>
          </p:cNvSpPr>
          <p:nvPr/>
        </p:nvSpPr>
        <p:spPr bwMode="auto">
          <a:xfrm>
            <a:off x="928688" y="260648"/>
            <a:ext cx="7358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B32C16"/>
              </a:buClr>
              <a:buSzPct val="95000"/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Bilgi – Deneyim – İlgi </a:t>
            </a:r>
            <a:endParaRPr lang="it-I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3959932" y="1628800"/>
            <a:ext cx="1224136" cy="360040"/>
          </a:xfrm>
          <a:prstGeom prst="downArrow">
            <a:avLst>
              <a:gd name="adj1" fmla="val 29104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3959932" y="2708920"/>
            <a:ext cx="1224136" cy="360040"/>
          </a:xfrm>
          <a:prstGeom prst="downArrow">
            <a:avLst>
              <a:gd name="adj1" fmla="val 29104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3959932" y="3789040"/>
            <a:ext cx="1224136" cy="360040"/>
          </a:xfrm>
          <a:prstGeom prst="downArrow">
            <a:avLst>
              <a:gd name="adj1" fmla="val 29104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3959932" y="4869160"/>
            <a:ext cx="1224136" cy="360040"/>
          </a:xfrm>
          <a:prstGeom prst="downArrow">
            <a:avLst>
              <a:gd name="adj1" fmla="val 29104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181</Words>
  <Application>Microsoft Office PowerPoint</Application>
  <PresentationFormat>Ekran Gösterisi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ACİL TIP ANABİLİM DALI</dc:title>
  <dc:creator>DEPO</dc:creator>
  <cp:lastModifiedBy>MetinKG</cp:lastModifiedBy>
  <cp:revision>190</cp:revision>
  <dcterms:created xsi:type="dcterms:W3CDTF">2007-08-28T05:17:23Z</dcterms:created>
  <dcterms:modified xsi:type="dcterms:W3CDTF">2017-11-21T10:21:46Z</dcterms:modified>
</cp:coreProperties>
</file>