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1" r:id="rId2"/>
    <p:sldId id="317" r:id="rId3"/>
    <p:sldId id="350" r:id="rId4"/>
    <p:sldId id="362" r:id="rId5"/>
    <p:sldId id="363" r:id="rId6"/>
    <p:sldId id="364" r:id="rId7"/>
    <p:sldId id="356" r:id="rId8"/>
    <p:sldId id="354" r:id="rId9"/>
    <p:sldId id="353" r:id="rId10"/>
    <p:sldId id="357" r:id="rId11"/>
    <p:sldId id="360" r:id="rId12"/>
    <p:sldId id="361" r:id="rId13"/>
    <p:sldId id="358" r:id="rId14"/>
    <p:sldId id="359" r:id="rId15"/>
    <p:sldId id="293" r:id="rId1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4EFAE-8D09-44E1-876B-963D2F0976E7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CBDC2E-E2C1-46F0-A43F-C7BD3F33CF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1E636-5307-4411-B01E-377156022D37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A01DB-ED52-4CEA-B26A-45814DFBC40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97E2-DAA8-40EB-A124-EA6050532F7D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0CD5-32F0-483E-BCBE-415493C0812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B7025-EE20-45C2-91DE-51497F925B3C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9CC0E-F5ED-4CBF-94D5-44DE7371BB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B65AA-7052-4F80-8465-D5A0EE6D93ED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F838B-D6B7-40F9-A1A9-5D94BA40D6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565A0-236E-441A-BC26-CE9A49AD4352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B2587-A044-4E9D-8594-69D8477473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70769-96C6-4935-89FC-57EE2E6160A9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C30D9-8B81-4C72-B81B-CE086427B22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A75C9-35BB-4795-AB2B-9F4D728E64AA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D1C42-9C51-46AC-B625-88071908D9F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42478-8188-413B-98CA-1A0174BAAB25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55738-3A39-451C-B8AC-60C9F635E9F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CFAC6-420C-4350-B7F0-07F58491984E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97124-F4C2-4693-BA63-878043746B0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5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6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039BB-36A7-4CD8-8D9A-FD17CA287811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1EE5E-7091-4AE1-B5D6-4C4B806AF2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076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3077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B4541D-39BA-4A75-810A-65FCE924AE6B}" type="datetimeFigureOut">
              <a:rPr lang="tr-TR"/>
              <a:pPr>
                <a:defRPr/>
              </a:pPr>
              <a:t>21.11.2017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A99302-32DE-4723-8EEA-350695B251A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grpSp>
        <p:nvGrpSpPr>
          <p:cNvPr id="3081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4938" r:id="rId1"/>
    <p:sldLayoutId id="2147484939" r:id="rId2"/>
    <p:sldLayoutId id="2147484940" r:id="rId3"/>
    <p:sldLayoutId id="2147484941" r:id="rId4"/>
    <p:sldLayoutId id="2147484942" r:id="rId5"/>
    <p:sldLayoutId id="2147484943" r:id="rId6"/>
    <p:sldLayoutId id="2147484944" r:id="rId7"/>
    <p:sldLayoutId id="2147484945" r:id="rId8"/>
    <p:sldLayoutId id="2147484998" r:id="rId9"/>
    <p:sldLayoutId id="2147484946" r:id="rId10"/>
    <p:sldLayoutId id="2147484947" r:id="rId11"/>
  </p:sldLayoutIdLst>
  <p:transition spd="slow">
    <p:dissolv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2 Resim" descr="Acil Tıp Anabilim Dalı Logosu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3600"/>
            <a:ext cx="9144000" cy="513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052736"/>
            <a:ext cx="8424936" cy="561662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Sistemi Körü körüne savunur olmayın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NASIL YAPABİLİRİM 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800" b="1" spc="300" dirty="0" smtClean="0">
              <a:latin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Unutmayın, En değerli çalışan;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KENDİ KENDİNİ MOTİVE EDEBİLENDİR.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23528" y="1052736"/>
            <a:ext cx="8640960" cy="5616624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Problem çıkmadan önlem alın</a:t>
            </a:r>
          </a:p>
          <a:p>
            <a:pPr marL="358775" indent="-358775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	(</a:t>
            </a:r>
            <a:r>
              <a:rPr lang="tr-TR" sz="2800" b="1" spc="300" dirty="0" err="1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Proaktif</a:t>
            </a: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 olun)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Kurallardan haberdar, çözüm üretici olun 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İtirazları kişisel almayın, özgüveninizi yitirmeyin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Her zaman gülümseyin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23528" y="1052736"/>
            <a:ext cx="8640960" cy="5616624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Her zaman sonuç üretmeli ve belki başka kıdemli çağırılmalı</a:t>
            </a:r>
            <a:endParaRPr lang="tr-TR" sz="2800" b="1" spc="3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</a:endParaRPr>
          </a:p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Şikayetleri armağan olarak almalıyız </a:t>
            </a:r>
          </a:p>
          <a:p>
            <a:pPr marL="358775" indent="-358775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	(Açığı kapatma fırsatı verir)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spc="300" dirty="0" smtClean="0">
                <a:latin typeface="Times New Roman" pitchFamily="18" charset="0"/>
              </a:rPr>
              <a:t>Gerektiğinde;</a:t>
            </a:r>
          </a:p>
          <a:p>
            <a:pPr marL="358775" indent="-358775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	</a:t>
            </a: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 ÖZÜR DİLEYİN		TEŞEKKÜR EDİN</a:t>
            </a:r>
            <a:endParaRPr lang="tr-TR" sz="2800" b="1" spc="300" dirty="0" smtClean="0">
              <a:latin typeface="Times New Roman" pitchFamily="18" charset="0"/>
            </a:endParaRP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424936" cy="5328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EMPATİ GELİŞTİRMEK İÇİN;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800" b="1" spc="300" dirty="0" smtClean="0">
              <a:latin typeface="Times New Roman" pitchFamily="18" charset="0"/>
            </a:endParaRP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b="1" spc="300" dirty="0" smtClean="0">
                <a:latin typeface="Times New Roman" pitchFamily="18" charset="0"/>
              </a:rPr>
              <a:t>ANALİZ</a:t>
            </a: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b="1" spc="300" dirty="0" smtClean="0">
                <a:latin typeface="Times New Roman" pitchFamily="18" charset="0"/>
              </a:rPr>
              <a:t>TECRÜBE</a:t>
            </a: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b="1" spc="300" dirty="0" smtClean="0">
                <a:latin typeface="Times New Roman" pitchFamily="18" charset="0"/>
              </a:rPr>
              <a:t>HAYAL GÜCÜ - </a:t>
            </a: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SEZGİ </a:t>
            </a:r>
            <a:endParaRPr lang="tr-TR" sz="2800" b="1" spc="300" dirty="0" smtClean="0">
              <a:latin typeface="Times New Roman" pitchFamily="18" charset="0"/>
            </a:endParaRP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36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ARZU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sz="2800" b="1" spc="300" dirty="0" smtClean="0">
              <a:latin typeface="Times New Roman" pitchFamily="18" charset="0"/>
            </a:endParaRP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/>
          </p:cNvSpPr>
          <p:nvPr/>
        </p:nvSpPr>
        <p:spPr bwMode="auto">
          <a:xfrm>
            <a:off x="1332112" y="4365104"/>
            <a:ext cx="2592288" cy="2088232"/>
          </a:xfrm>
          <a:prstGeom prst="flowChartManualOperation">
            <a:avLst/>
          </a:prstGeom>
          <a:solidFill>
            <a:schemeClr val="tx1">
              <a:lumMod val="95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0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flipH="1">
            <a:off x="2412232" y="6021288"/>
            <a:ext cx="432048" cy="363474"/>
          </a:xfrm>
          <a:prstGeom prst="rect">
            <a:avLst/>
          </a:prstGeom>
          <a:noFill/>
        </p:spPr>
      </p:pic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052736"/>
            <a:ext cx="8424936" cy="31683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ÖĞRENİLMİŞ ÇARESİZLİK SENDROMU</a:t>
            </a: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b="1" spc="300" dirty="0" smtClean="0">
                <a:latin typeface="Times New Roman" pitchFamily="18" charset="0"/>
              </a:rPr>
              <a:t>Sende az çalış, göze batma</a:t>
            </a:r>
          </a:p>
          <a:p>
            <a:pPr marL="1254125" indent="-514350">
              <a:lnSpc>
                <a:spcPct val="150000"/>
              </a:lnSpc>
              <a:buFont typeface="+mj-lt"/>
              <a:buAutoNum type="arabicPeriod"/>
            </a:pPr>
            <a:r>
              <a:rPr lang="tr-TR" sz="2800" b="1" spc="300" dirty="0" smtClean="0">
                <a:latin typeface="Times New Roman" pitchFamily="18" charset="0"/>
              </a:rPr>
              <a:t>“Benim işim değil ki”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7698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1980184" y="6021288"/>
            <a:ext cx="432048" cy="363474"/>
          </a:xfrm>
          <a:prstGeom prst="rect">
            <a:avLst/>
          </a:prstGeom>
          <a:noFill/>
        </p:spPr>
      </p:pic>
      <p:pic>
        <p:nvPicPr>
          <p:cNvPr id="7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2844280" y="5229200"/>
            <a:ext cx="432048" cy="363474"/>
          </a:xfrm>
          <a:prstGeom prst="rect">
            <a:avLst/>
          </a:prstGeom>
          <a:noFill/>
        </p:spPr>
      </p:pic>
      <p:pic>
        <p:nvPicPr>
          <p:cNvPr id="8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719825">
            <a:off x="2661314" y="4334030"/>
            <a:ext cx="432048" cy="363474"/>
          </a:xfrm>
          <a:prstGeom prst="rect">
            <a:avLst/>
          </a:prstGeom>
          <a:noFill/>
        </p:spPr>
      </p:pic>
      <p:pic>
        <p:nvPicPr>
          <p:cNvPr id="9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2988296" y="6021288"/>
            <a:ext cx="432048" cy="363474"/>
          </a:xfrm>
          <a:prstGeom prst="rect">
            <a:avLst/>
          </a:prstGeom>
          <a:noFill/>
        </p:spPr>
      </p:pic>
      <p:pic>
        <p:nvPicPr>
          <p:cNvPr id="6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585127">
            <a:off x="1758040" y="4319644"/>
            <a:ext cx="432048" cy="363474"/>
          </a:xfrm>
          <a:prstGeom prst="rect">
            <a:avLst/>
          </a:prstGeom>
          <a:noFill/>
        </p:spPr>
      </p:pic>
      <p:pic>
        <p:nvPicPr>
          <p:cNvPr id="12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0106010" flipH="1">
            <a:off x="2108629" y="4727196"/>
            <a:ext cx="432048" cy="363474"/>
          </a:xfrm>
          <a:prstGeom prst="rect">
            <a:avLst/>
          </a:prstGeom>
          <a:noFill/>
        </p:spPr>
      </p:pic>
      <p:pic>
        <p:nvPicPr>
          <p:cNvPr id="13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120748">
            <a:off x="3341646" y="4600595"/>
            <a:ext cx="432048" cy="363474"/>
          </a:xfrm>
          <a:prstGeom prst="rect">
            <a:avLst/>
          </a:prstGeom>
          <a:noFill/>
        </p:spPr>
      </p:pic>
      <p:sp>
        <p:nvSpPr>
          <p:cNvPr id="14" name="Rectangle 3"/>
          <p:cNvSpPr txBox="1">
            <a:spLocks/>
          </p:cNvSpPr>
          <p:nvPr/>
        </p:nvSpPr>
        <p:spPr bwMode="auto">
          <a:xfrm>
            <a:off x="5148064" y="4361670"/>
            <a:ext cx="2592288" cy="2088232"/>
          </a:xfrm>
          <a:prstGeom prst="flowChartManualOperation">
            <a:avLst/>
          </a:prstGeom>
          <a:solidFill>
            <a:schemeClr val="tx1">
              <a:lumMod val="95000"/>
            </a:schemeClr>
          </a:solidFill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tr-TR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15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flipH="1">
            <a:off x="6156176" y="6017854"/>
            <a:ext cx="432048" cy="363474"/>
          </a:xfrm>
          <a:prstGeom prst="rect">
            <a:avLst/>
          </a:prstGeom>
          <a:noFill/>
        </p:spPr>
      </p:pic>
      <p:pic>
        <p:nvPicPr>
          <p:cNvPr id="16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5724128" y="6017854"/>
            <a:ext cx="432048" cy="363474"/>
          </a:xfrm>
          <a:prstGeom prst="rect">
            <a:avLst/>
          </a:prstGeom>
          <a:noFill/>
        </p:spPr>
      </p:pic>
      <p:pic>
        <p:nvPicPr>
          <p:cNvPr id="18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5940152" y="5733256"/>
            <a:ext cx="432048" cy="363474"/>
          </a:xfrm>
          <a:prstGeom prst="rect">
            <a:avLst/>
          </a:prstGeom>
          <a:noFill/>
        </p:spPr>
      </p:pic>
      <p:pic>
        <p:nvPicPr>
          <p:cNvPr id="17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6516216" y="5733256"/>
            <a:ext cx="432048" cy="363474"/>
          </a:xfrm>
          <a:prstGeom prst="rect">
            <a:avLst/>
          </a:prstGeom>
          <a:noFill/>
        </p:spPr>
      </p:pic>
      <p:pic>
        <p:nvPicPr>
          <p:cNvPr id="19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>
            <a:off x="6660232" y="6021288"/>
            <a:ext cx="432048" cy="363474"/>
          </a:xfrm>
          <a:prstGeom prst="rect">
            <a:avLst/>
          </a:prstGeom>
          <a:noFill/>
        </p:spPr>
      </p:pic>
      <p:pic>
        <p:nvPicPr>
          <p:cNvPr id="20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585127">
            <a:off x="5573993" y="5543779"/>
            <a:ext cx="432048" cy="363474"/>
          </a:xfrm>
          <a:prstGeom prst="rect">
            <a:avLst/>
          </a:prstGeom>
          <a:noFill/>
        </p:spPr>
      </p:pic>
      <p:pic>
        <p:nvPicPr>
          <p:cNvPr id="21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0106010" flipH="1">
            <a:off x="6284621" y="5447275"/>
            <a:ext cx="432048" cy="363474"/>
          </a:xfrm>
          <a:prstGeom prst="rect">
            <a:avLst/>
          </a:prstGeom>
          <a:noFill/>
        </p:spPr>
      </p:pic>
      <p:pic>
        <p:nvPicPr>
          <p:cNvPr id="22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120748">
            <a:off x="6869565" y="5536697"/>
            <a:ext cx="432048" cy="363474"/>
          </a:xfrm>
          <a:prstGeom prst="rect">
            <a:avLst/>
          </a:prstGeom>
          <a:noFill/>
        </p:spPr>
      </p:pic>
      <p:pic>
        <p:nvPicPr>
          <p:cNvPr id="23" name="Picture 2" descr="C:\Users\MetinKG\Desktop\doktor\pire.png"/>
          <p:cNvPicPr>
            <a:picLocks noChangeAspect="1" noChangeArrowheads="1"/>
          </p:cNvPicPr>
          <p:nvPr/>
        </p:nvPicPr>
        <p:blipFill>
          <a:blip r:embed="rId2" cstate="print"/>
          <a:srcRect l="15789" r="18421"/>
          <a:stretch>
            <a:fillRect/>
          </a:stretch>
        </p:blipFill>
        <p:spPr bwMode="auto">
          <a:xfrm rot="20106010" flipH="1">
            <a:off x="2180637" y="5439738"/>
            <a:ext cx="432048" cy="363474"/>
          </a:xfrm>
          <a:prstGeom prst="rect">
            <a:avLst/>
          </a:prstGeom>
          <a:noFill/>
        </p:spPr>
      </p:pic>
      <p:sp>
        <p:nvSpPr>
          <p:cNvPr id="24" name="23 Paralelkenar"/>
          <p:cNvSpPr/>
          <p:nvPr/>
        </p:nvSpPr>
        <p:spPr>
          <a:xfrm>
            <a:off x="684040" y="4005064"/>
            <a:ext cx="4248000" cy="432048"/>
          </a:xfrm>
          <a:prstGeom prst="parallelogram">
            <a:avLst>
              <a:gd name="adj" fmla="val 203601"/>
            </a:avLst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24 Patlama 1"/>
          <p:cNvSpPr/>
          <p:nvPr/>
        </p:nvSpPr>
        <p:spPr>
          <a:xfrm>
            <a:off x="2556248" y="4077072"/>
            <a:ext cx="648072" cy="28803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25 Patlama 1"/>
          <p:cNvSpPr/>
          <p:nvPr/>
        </p:nvSpPr>
        <p:spPr>
          <a:xfrm>
            <a:off x="1692152" y="4149080"/>
            <a:ext cx="648072" cy="288032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2 Metin kutusu"/>
          <p:cNvSpPr txBox="1">
            <a:spLocks noChangeArrowheads="1"/>
          </p:cNvSpPr>
          <p:nvPr/>
        </p:nvSpPr>
        <p:spPr bwMode="auto">
          <a:xfrm>
            <a:off x="214313" y="500063"/>
            <a:ext cx="8715375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4400" b="1" dirty="0">
                <a:solidFill>
                  <a:srgbClr val="C00000"/>
                </a:solidFill>
                <a:latin typeface="+mn-lt"/>
              </a:rPr>
              <a:t>İLGİNİZE TEŞEKKÜR EDERİM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body" idx="1"/>
          </p:nvPr>
        </p:nvSpPr>
        <p:spPr>
          <a:xfrm>
            <a:off x="900113" y="1628775"/>
            <a:ext cx="7559675" cy="3816350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Font typeface="Wingdings 2" pitchFamily="18" charset="2"/>
              <a:buNone/>
            </a:pPr>
            <a:endParaRPr lang="tr-TR" sz="4000" b="1" dirty="0" smtClean="0">
              <a:latin typeface="Times New Roman" pitchFamily="18" charset="0"/>
            </a:endParaRPr>
          </a:p>
          <a:p>
            <a:pPr marL="0" indent="0" algn="just">
              <a:lnSpc>
                <a:spcPct val="150000"/>
              </a:lnSpc>
              <a:buFont typeface="Wingdings 2" pitchFamily="18" charset="2"/>
              <a:buNone/>
            </a:pPr>
            <a:r>
              <a:rPr lang="tr-TR" sz="4000" b="1" dirty="0" smtClean="0">
                <a:latin typeface="Times New Roman" pitchFamily="18" charset="0"/>
              </a:rPr>
              <a:t>	BİLGİ – DENEYİM – İLGİ 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8424936" cy="5256584"/>
          </a:xfrm>
        </p:spPr>
        <p:txBody>
          <a:bodyPr>
            <a:normAutofit/>
          </a:bodyPr>
          <a:lstStyle/>
          <a:p>
            <a:pPr marL="358775" indent="-358775">
              <a:lnSpc>
                <a:spcPct val="150000"/>
              </a:lnSpc>
            </a:pPr>
            <a:r>
              <a:rPr lang="tr-TR" sz="2800" b="1" dirty="0" smtClean="0">
                <a:latin typeface="Times New Roman" pitchFamily="18" charset="0"/>
              </a:rPr>
              <a:t>Zor İnsan </a:t>
            </a:r>
            <a:r>
              <a:rPr lang="tr-TR" sz="2800" dirty="0" smtClean="0">
                <a:latin typeface="Times New Roman" pitchFamily="18" charset="0"/>
              </a:rPr>
              <a:t>		% 10 – 15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dirty="0" smtClean="0">
                <a:latin typeface="Times New Roman" pitchFamily="18" charset="0"/>
              </a:rPr>
              <a:t>Çok Zor İnsan </a:t>
            </a:r>
            <a:r>
              <a:rPr lang="tr-TR" sz="2800" dirty="0" smtClean="0">
                <a:latin typeface="Times New Roman" pitchFamily="18" charset="0"/>
              </a:rPr>
              <a:t>		% 1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dirty="0" smtClean="0">
              <a:latin typeface="Times New Roman" pitchFamily="18" charset="0"/>
            </a:endParaRPr>
          </a:p>
          <a:p>
            <a:pPr marL="358775" indent="-358775">
              <a:lnSpc>
                <a:spcPct val="150000"/>
              </a:lnSpc>
            </a:pPr>
            <a:r>
              <a:rPr lang="tr-TR" sz="2800" b="1" dirty="0" smtClean="0">
                <a:latin typeface="Times New Roman" pitchFamily="18" charset="0"/>
              </a:rPr>
              <a:t>Memnuniyet</a:t>
            </a:r>
            <a:r>
              <a:rPr lang="tr-TR" sz="2800" dirty="0" smtClean="0">
                <a:latin typeface="Times New Roman" pitchFamily="18" charset="0"/>
              </a:rPr>
              <a:t>		8    kişiye</a:t>
            </a:r>
          </a:p>
          <a:p>
            <a:pPr marL="358775" indent="-358775">
              <a:lnSpc>
                <a:spcPct val="150000"/>
              </a:lnSpc>
            </a:pPr>
            <a:r>
              <a:rPr lang="tr-TR" sz="2800" b="1" dirty="0" smtClean="0">
                <a:latin typeface="Times New Roman" pitchFamily="18" charset="0"/>
              </a:rPr>
              <a:t>Memnuniyetsizlik</a:t>
            </a:r>
            <a:r>
              <a:rPr lang="tr-TR" sz="2800" dirty="0" smtClean="0">
                <a:latin typeface="Times New Roman" pitchFamily="18" charset="0"/>
              </a:rPr>
              <a:t>	22    kişiye anlatılır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</a:rPr>
              <a:t>Öfkenin kökeninde Hayal Kırıklığı vardır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8424936" cy="525658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KARŞILAMA </a:t>
            </a:r>
            <a:r>
              <a:rPr lang="tr-TR" sz="2800" b="1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smtClean="0">
                <a:latin typeface="Times New Roman" pitchFamily="18" charset="0"/>
              </a:rPr>
              <a:t>( İLK İZLENİM)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	ACİL SÜRECİ </a:t>
            </a:r>
            <a:r>
              <a:rPr lang="tr-TR" sz="2800" b="1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smtClean="0">
                <a:latin typeface="Times New Roman" pitchFamily="18" charset="0"/>
              </a:rPr>
              <a:t>İLGİ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		SON İZLENİM </a:t>
            </a:r>
            <a:r>
              <a:rPr lang="tr-TR" sz="2800" b="1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smtClean="0">
                <a:latin typeface="Times New Roman" pitchFamily="18" charset="0"/>
              </a:rPr>
              <a:t>(DUYGU DURUM) 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800" b="1" dirty="0" smtClean="0">
              <a:latin typeface="Times New Roman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( </a:t>
            </a: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TABURCU</a:t>
            </a:r>
            <a:r>
              <a:rPr lang="tr-TR" sz="2800" b="1" spc="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</a:rPr>
              <a:t>) </a:t>
            </a:r>
            <a:r>
              <a:rPr lang="tr-TR" sz="2800" b="1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smtClean="0">
                <a:latin typeface="Times New Roman" pitchFamily="18" charset="0"/>
              </a:rPr>
              <a:t>ASIL AKILDA KALAN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424936" cy="532859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latin typeface="Times New Roman" pitchFamily="18" charset="0"/>
              </a:rPr>
              <a:t>SÜREÇ TAM VE HATASIZ OLMALI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323528" y="260648"/>
            <a:ext cx="856895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GELİŞ</a:t>
            </a: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– (</a:t>
            </a: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İlgi) – TABURCU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Çentikli Sağ Ok"/>
          <p:cNvSpPr/>
          <p:nvPr/>
        </p:nvSpPr>
        <p:spPr>
          <a:xfrm>
            <a:off x="395536" y="2348880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Hasta Gelir</a:t>
            </a:r>
            <a:endParaRPr lang="tr-TR" dirty="0"/>
          </a:p>
        </p:txBody>
      </p:sp>
      <p:sp>
        <p:nvSpPr>
          <p:cNvPr id="5" name="4 Çentikli Sağ Ok"/>
          <p:cNvSpPr/>
          <p:nvPr/>
        </p:nvSpPr>
        <p:spPr>
          <a:xfrm>
            <a:off x="2267744" y="2348880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Triaj</a:t>
            </a:r>
            <a:endParaRPr lang="tr-TR" dirty="0"/>
          </a:p>
        </p:txBody>
      </p:sp>
      <p:sp>
        <p:nvSpPr>
          <p:cNvPr id="9" name="8 Sola Bükülü Ok"/>
          <p:cNvSpPr/>
          <p:nvPr/>
        </p:nvSpPr>
        <p:spPr>
          <a:xfrm>
            <a:off x="8028384" y="2636912"/>
            <a:ext cx="864096" cy="2016000"/>
          </a:xfrm>
          <a:prstGeom prst="curvedLeftArrow">
            <a:avLst>
              <a:gd name="adj1" fmla="val 45222"/>
              <a:gd name="adj2" fmla="val 66203"/>
              <a:gd name="adj3" fmla="val 25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0" name="9 Çentikli Sağ Ok"/>
          <p:cNvSpPr/>
          <p:nvPr/>
        </p:nvSpPr>
        <p:spPr>
          <a:xfrm>
            <a:off x="2267744" y="5301208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Yatış</a:t>
            </a:r>
            <a:endParaRPr lang="tr-TR" dirty="0"/>
          </a:p>
        </p:txBody>
      </p:sp>
      <p:sp>
        <p:nvSpPr>
          <p:cNvPr id="11" name="10 Çentikli Sağ Ok"/>
          <p:cNvSpPr/>
          <p:nvPr/>
        </p:nvSpPr>
        <p:spPr>
          <a:xfrm flipH="1">
            <a:off x="2267744" y="3825176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12" name="11 Çentikli Sağ Ok"/>
          <p:cNvSpPr/>
          <p:nvPr/>
        </p:nvSpPr>
        <p:spPr>
          <a:xfrm flipH="1">
            <a:off x="4104168" y="3825056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Radyoloji</a:t>
            </a:r>
          </a:p>
        </p:txBody>
      </p:sp>
      <p:sp>
        <p:nvSpPr>
          <p:cNvPr id="13" name="12 Çentikli Sağ Ok"/>
          <p:cNvSpPr/>
          <p:nvPr/>
        </p:nvSpPr>
        <p:spPr>
          <a:xfrm flipH="1">
            <a:off x="5976376" y="3825056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err="1" smtClean="0"/>
              <a:t>Laboratuvar</a:t>
            </a:r>
            <a:endParaRPr lang="tr-TR" dirty="0"/>
          </a:p>
        </p:txBody>
      </p:sp>
      <p:sp>
        <p:nvSpPr>
          <p:cNvPr id="14" name="13 Sola Bükülü Ok"/>
          <p:cNvSpPr/>
          <p:nvPr/>
        </p:nvSpPr>
        <p:spPr>
          <a:xfrm flipH="1">
            <a:off x="1331640" y="4149080"/>
            <a:ext cx="864096" cy="2016000"/>
          </a:xfrm>
          <a:prstGeom prst="curvedLeftArrow">
            <a:avLst>
              <a:gd name="adj1" fmla="val 45222"/>
              <a:gd name="adj2" fmla="val 66203"/>
              <a:gd name="adj3" fmla="val 25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5" name="14 Çentikli Sağ Ok"/>
          <p:cNvSpPr/>
          <p:nvPr/>
        </p:nvSpPr>
        <p:spPr>
          <a:xfrm>
            <a:off x="4104168" y="5301208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Taburcu</a:t>
            </a:r>
            <a:endParaRPr lang="tr-TR" dirty="0"/>
          </a:p>
        </p:txBody>
      </p:sp>
      <p:sp>
        <p:nvSpPr>
          <p:cNvPr id="16" name="15 Çentikli Sağ Ok"/>
          <p:cNvSpPr/>
          <p:nvPr/>
        </p:nvSpPr>
        <p:spPr>
          <a:xfrm>
            <a:off x="4104168" y="2348880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Bilgi İşlem</a:t>
            </a:r>
            <a:endParaRPr lang="tr-TR" dirty="0"/>
          </a:p>
        </p:txBody>
      </p:sp>
      <p:sp>
        <p:nvSpPr>
          <p:cNvPr id="17" name="16 Çentikli Sağ Ok"/>
          <p:cNvSpPr/>
          <p:nvPr/>
        </p:nvSpPr>
        <p:spPr>
          <a:xfrm>
            <a:off x="5976376" y="2348880"/>
            <a:ext cx="1980000" cy="1188000"/>
          </a:xfrm>
          <a:prstGeom prst="notched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DOKTOR</a:t>
            </a:r>
            <a:endParaRPr lang="tr-TR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412776"/>
            <a:ext cx="8424936" cy="525658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	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 smtClean="0">
                <a:solidFill>
                  <a:srgbClr val="FFFF00"/>
                </a:solidFill>
                <a:latin typeface="Times New Roman" pitchFamily="18" charset="0"/>
              </a:rPr>
              <a:t>İşini iyi yapmak “kalpten”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4000" b="1" dirty="0" smtClean="0">
                <a:solidFill>
                  <a:srgbClr val="FFFF00"/>
                </a:solidFill>
                <a:latin typeface="Times New Roman" pitchFamily="18" charset="0"/>
              </a:rPr>
              <a:t>İşine yüreğini koymak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C:\Users\MetinKG\Desktop\doktor\untitled.png"/>
          <p:cNvPicPr>
            <a:picLocks noChangeAspect="1" noChangeArrowheads="1"/>
          </p:cNvPicPr>
          <p:nvPr/>
        </p:nvPicPr>
        <p:blipFill>
          <a:blip r:embed="rId2" cstate="print"/>
          <a:srcRect t="16904" b="6452"/>
          <a:stretch>
            <a:fillRect/>
          </a:stretch>
        </p:blipFill>
        <p:spPr bwMode="auto">
          <a:xfrm>
            <a:off x="683568" y="4581128"/>
            <a:ext cx="7620000" cy="1656184"/>
          </a:xfrm>
          <a:prstGeom prst="rect">
            <a:avLst/>
          </a:prstGeom>
          <a:noFill/>
        </p:spPr>
      </p:pic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340768"/>
            <a:ext cx="8280920" cy="79208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dirty="0" smtClean="0">
                <a:latin typeface="Times New Roman" pitchFamily="18" charset="0"/>
              </a:rPr>
              <a:t>SUNUM ÇOK ÖNEMLİ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/>
          </p:cNvSpPr>
          <p:nvPr/>
        </p:nvSpPr>
        <p:spPr bwMode="auto">
          <a:xfrm>
            <a:off x="899592" y="3429000"/>
            <a:ext cx="2772000" cy="1512168"/>
          </a:xfrm>
          <a:prstGeom prst="flowChartManualOperation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Hasta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Odaklı</a:t>
            </a:r>
          </a:p>
        </p:txBody>
      </p:sp>
      <p:sp>
        <p:nvSpPr>
          <p:cNvPr id="5" name="Rectangle 3"/>
          <p:cNvSpPr txBox="1">
            <a:spLocks/>
          </p:cNvSpPr>
          <p:nvPr/>
        </p:nvSpPr>
        <p:spPr bwMode="auto">
          <a:xfrm>
            <a:off x="5256384" y="3429000"/>
            <a:ext cx="2772000" cy="1584000"/>
          </a:xfrm>
          <a:prstGeom prst="flowChartManualOperation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Kurum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Prensipleri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988840"/>
            <a:ext cx="8424936" cy="39604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HER SORUN HERKESİN OLMALI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latin typeface="Times New Roman" pitchFamily="18" charset="0"/>
              </a:rPr>
              <a:t>TAKIM OLMAK ÖNEMLİ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/>
          </p:cNvSpPr>
          <p:nvPr>
            <p:ph type="body" idx="1"/>
          </p:nvPr>
        </p:nvSpPr>
        <p:spPr>
          <a:xfrm>
            <a:off x="395536" y="1052736"/>
            <a:ext cx="8424936" cy="56166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Negatif</a:t>
            </a:r>
            <a:r>
              <a:rPr lang="tr-TR" sz="2800" b="1" spc="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 </a:t>
            </a:r>
            <a:r>
              <a:rPr lang="tr-TR" sz="2800" b="1" spc="300" dirty="0" smtClean="0">
                <a:latin typeface="Times New Roman" pitchFamily="18" charset="0"/>
              </a:rPr>
              <a:t>Hasta Sistemde Tutulmalı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Sorgulanmalı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İlgilenilmeli</a:t>
            </a:r>
          </a:p>
          <a:p>
            <a:pPr marL="0" indent="0" algn="ctr">
              <a:lnSpc>
                <a:spcPct val="250000"/>
              </a:lnSpc>
              <a:buNone/>
            </a:pPr>
            <a:r>
              <a:rPr lang="tr-TR" sz="2800" b="1" spc="300" dirty="0" smtClean="0">
                <a:latin typeface="Times New Roman" pitchFamily="18" charset="0"/>
              </a:rPr>
              <a:t>Daha Önemlisi</a:t>
            </a:r>
          </a:p>
          <a:p>
            <a:pPr marL="0" indent="0" algn="ctr">
              <a:lnSpc>
                <a:spcPct val="110000"/>
              </a:lnSpc>
              <a:buNone/>
            </a:pPr>
            <a:endParaRPr lang="tr-TR" sz="2800" b="1" spc="300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GERİ DÖNÜLMELİ</a:t>
            </a:r>
          </a:p>
          <a:p>
            <a:pPr marL="0" indent="0" algn="ctr">
              <a:lnSpc>
                <a:spcPct val="110000"/>
              </a:lnSpc>
              <a:buNone/>
            </a:pPr>
            <a:r>
              <a:rPr lang="tr-TR" sz="2800" b="1" spc="3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</a:rPr>
              <a:t>Taburculukta Değerlendirme</a:t>
            </a:r>
          </a:p>
        </p:txBody>
      </p:sp>
      <p:sp>
        <p:nvSpPr>
          <p:cNvPr id="3" name="2 İçerik Yer Tutucusu"/>
          <p:cNvSpPr>
            <a:spLocks/>
          </p:cNvSpPr>
          <p:nvPr/>
        </p:nvSpPr>
        <p:spPr bwMode="auto">
          <a:xfrm>
            <a:off x="928688" y="260648"/>
            <a:ext cx="73580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 algn="ctr">
              <a:spcBef>
                <a:spcPct val="20000"/>
              </a:spcBef>
              <a:buClr>
                <a:srgbClr val="B32C16"/>
              </a:buClr>
              <a:buSzPct val="95000"/>
              <a:buFont typeface="Wingdings 2" pitchFamily="18" charset="2"/>
              <a:buNone/>
            </a:pPr>
            <a:r>
              <a:rPr lang="tr-TR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Bilgi – Deneyim – İlgi </a:t>
            </a:r>
            <a:endParaRPr lang="it-IT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3 Aşağı Ok"/>
          <p:cNvSpPr/>
          <p:nvPr/>
        </p:nvSpPr>
        <p:spPr>
          <a:xfrm>
            <a:off x="3959932" y="1628800"/>
            <a:ext cx="1224136" cy="360040"/>
          </a:xfrm>
          <a:prstGeom prst="downArrow">
            <a:avLst>
              <a:gd name="adj1" fmla="val 2910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>
            <a:off x="3959932" y="2708920"/>
            <a:ext cx="1224136" cy="360040"/>
          </a:xfrm>
          <a:prstGeom prst="downArrow">
            <a:avLst>
              <a:gd name="adj1" fmla="val 2910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Aşağı Ok"/>
          <p:cNvSpPr/>
          <p:nvPr/>
        </p:nvSpPr>
        <p:spPr>
          <a:xfrm>
            <a:off x="3959932" y="3789040"/>
            <a:ext cx="1224136" cy="360040"/>
          </a:xfrm>
          <a:prstGeom prst="downArrow">
            <a:avLst>
              <a:gd name="adj1" fmla="val 2910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3959932" y="4869160"/>
            <a:ext cx="1224136" cy="360040"/>
          </a:xfrm>
          <a:prstGeom prst="downArrow">
            <a:avLst>
              <a:gd name="adj1" fmla="val 29104"/>
              <a:gd name="adj2" fmla="val 50000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1724</TotalTime>
  <Words>181</Words>
  <Application>Microsoft Office PowerPoint</Application>
  <PresentationFormat>Ekran Gösterisi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Akış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ACİL TIP ANABİLİM DALI</dc:title>
  <dc:creator>DEPO</dc:creator>
  <cp:lastModifiedBy>MetinKG</cp:lastModifiedBy>
  <cp:revision>190</cp:revision>
  <dcterms:created xsi:type="dcterms:W3CDTF">2007-08-28T05:17:23Z</dcterms:created>
  <dcterms:modified xsi:type="dcterms:W3CDTF">2017-11-21T10:21:46Z</dcterms:modified>
</cp:coreProperties>
</file>