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Sayfa1!$A$2:$A$15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2017*</c:v>
                </c:pt>
              </c:strCache>
            </c:strRef>
          </c:cat>
          <c:val>
            <c:numRef>
              <c:f>Sayfa1!$B$2:$B$15</c:f>
              <c:numCache>
                <c:formatCode>0.0</c:formatCode>
                <c:ptCount val="14"/>
                <c:pt idx="0">
                  <c:v>10.8</c:v>
                </c:pt>
                <c:pt idx="1">
                  <c:v>10.6</c:v>
                </c:pt>
                <c:pt idx="2">
                  <c:v>10.199999999999999</c:v>
                </c:pt>
                <c:pt idx="3">
                  <c:v>10.3</c:v>
                </c:pt>
                <c:pt idx="4">
                  <c:v>11</c:v>
                </c:pt>
                <c:pt idx="5">
                  <c:v>14</c:v>
                </c:pt>
                <c:pt idx="6">
                  <c:v>11.9</c:v>
                </c:pt>
                <c:pt idx="7">
                  <c:v>9.8000000000000007</c:v>
                </c:pt>
                <c:pt idx="8">
                  <c:v>9.1999999999999993</c:v>
                </c:pt>
                <c:pt idx="9">
                  <c:v>9.6999999999999993</c:v>
                </c:pt>
                <c:pt idx="10">
                  <c:v>9.9</c:v>
                </c:pt>
                <c:pt idx="11">
                  <c:v>10.3</c:v>
                </c:pt>
                <c:pt idx="12" formatCode="General">
                  <c:v>11.1</c:v>
                </c:pt>
                <c:pt idx="13" formatCode="General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CF-452C-A042-1B8BFA1FC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164416"/>
        <c:axId val="133149824"/>
      </c:lineChart>
      <c:catAx>
        <c:axId val="13316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33149824"/>
        <c:crosses val="autoZero"/>
        <c:auto val="1"/>
        <c:lblAlgn val="ctr"/>
        <c:lblOffset val="100"/>
        <c:noMultiLvlLbl val="0"/>
      </c:catAx>
      <c:valAx>
        <c:axId val="1331498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3316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Sayfa1!$A$2:$A$9</c:f>
              <c:strCache>
                <c:ptCount val="8"/>
                <c:pt idx="0">
                  <c:v>Norveç</c:v>
                </c:pt>
                <c:pt idx="1">
                  <c:v>ABD</c:v>
                </c:pt>
                <c:pt idx="2">
                  <c:v>Almanya</c:v>
                </c:pt>
                <c:pt idx="3">
                  <c:v>Japonya</c:v>
                </c:pt>
                <c:pt idx="4">
                  <c:v>Yunanistan</c:v>
                </c:pt>
                <c:pt idx="5">
                  <c:v>Çin</c:v>
                </c:pt>
                <c:pt idx="6">
                  <c:v>Türkiye</c:v>
                </c:pt>
                <c:pt idx="7">
                  <c:v>Hindistan</c:v>
                </c:pt>
              </c:strCache>
            </c:strRef>
          </c:cat>
          <c:val>
            <c:numRef>
              <c:f>Sayfa1!$B$2:$B$9</c:f>
              <c:numCache>
                <c:formatCode>0.00</c:formatCode>
                <c:ptCount val="8"/>
                <c:pt idx="0">
                  <c:v>70.2</c:v>
                </c:pt>
                <c:pt idx="1">
                  <c:v>70.2</c:v>
                </c:pt>
                <c:pt idx="2">
                  <c:v>66.7</c:v>
                </c:pt>
                <c:pt idx="3">
                  <c:v>72</c:v>
                </c:pt>
                <c:pt idx="4">
                  <c:v>64.900000000000006</c:v>
                </c:pt>
                <c:pt idx="5">
                  <c:v>80.2</c:v>
                </c:pt>
                <c:pt idx="6">
                  <c:v>71.400000000000006</c:v>
                </c:pt>
                <c:pt idx="7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9-42A6-8D39-E1C7A9E3795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</c:v>
                </c:pt>
              </c:strCache>
            </c:strRef>
          </c:tx>
          <c:invertIfNegative val="0"/>
          <c:cat>
            <c:strRef>
              <c:f>Sayfa1!$A$2:$A$9</c:f>
              <c:strCache>
                <c:ptCount val="8"/>
                <c:pt idx="0">
                  <c:v>Norveç</c:v>
                </c:pt>
                <c:pt idx="1">
                  <c:v>ABD</c:v>
                </c:pt>
                <c:pt idx="2">
                  <c:v>Almanya</c:v>
                </c:pt>
                <c:pt idx="3">
                  <c:v>Japonya</c:v>
                </c:pt>
                <c:pt idx="4">
                  <c:v>Yunanistan</c:v>
                </c:pt>
                <c:pt idx="5">
                  <c:v>Çin</c:v>
                </c:pt>
                <c:pt idx="6">
                  <c:v>Türkiye</c:v>
                </c:pt>
                <c:pt idx="7">
                  <c:v>Hindistan</c:v>
                </c:pt>
              </c:strCache>
            </c:strRef>
          </c:cat>
          <c:val>
            <c:numRef>
              <c:f>Sayfa1!$C$2:$C$9</c:f>
              <c:numCache>
                <c:formatCode>0.00</c:formatCode>
                <c:ptCount val="8"/>
                <c:pt idx="0">
                  <c:v>61.5</c:v>
                </c:pt>
                <c:pt idx="1">
                  <c:v>52.5</c:v>
                </c:pt>
                <c:pt idx="2">
                  <c:v>52.9</c:v>
                </c:pt>
                <c:pt idx="3">
                  <c:v>49.5</c:v>
                </c:pt>
                <c:pt idx="4">
                  <c:v>44.5</c:v>
                </c:pt>
                <c:pt idx="5">
                  <c:v>67.900000000000006</c:v>
                </c:pt>
                <c:pt idx="6">
                  <c:v>28.1</c:v>
                </c:pt>
                <c:pt idx="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19-42A6-8D39-E1C7A9E37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48192"/>
        <c:axId val="182249728"/>
      </c:barChart>
      <c:catAx>
        <c:axId val="18224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500"/>
            </a:pPr>
            <a:endParaRPr lang="en-US"/>
          </a:p>
        </c:txPr>
        <c:crossAx val="182249728"/>
        <c:crosses val="autoZero"/>
        <c:auto val="1"/>
        <c:lblAlgn val="ctr"/>
        <c:lblOffset val="100"/>
        <c:noMultiLvlLbl val="0"/>
      </c:catAx>
      <c:valAx>
        <c:axId val="1822497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82248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0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1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0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61" y="239934"/>
            <a:ext cx="10058400" cy="107371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60" y="1606252"/>
            <a:ext cx="11010535" cy="45240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6360" y="6272784"/>
            <a:ext cx="6719424" cy="365125"/>
          </a:xfrm>
        </p:spPr>
        <p:txBody>
          <a:bodyPr/>
          <a:lstStyle/>
          <a:p>
            <a:r>
              <a:rPr lang="tr-TR" dirty="0" smtClean="0"/>
              <a:t>AÜHF İktisat – F. Kemal Kızılca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3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1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1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2CE7D43-FBDF-4DAF-8F6B-3BB75AB5728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8D7D7F2-8CDD-4595-B5A1-D3677CC2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İşsizlik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7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İşsizlik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Cari ücret düzeyinde iş arayıp bulamayan kişiler, işsiz kategorisine girer. </a:t>
            </a:r>
          </a:p>
          <a:p>
            <a:r>
              <a:rPr lang="tr-TR" dirty="0"/>
              <a:t>TÜİK, herhangi bir işte çalışmayan, son </a:t>
            </a:r>
            <a:r>
              <a:rPr lang="tr-TR" smtClean="0"/>
              <a:t>dört hafta içinde </a:t>
            </a:r>
            <a:r>
              <a:rPr lang="tr-TR" dirty="0"/>
              <a:t>iş arama kanallarından en az birini kullanmış ve iki hafta içinde işbaşı yapabilecek durumda olan kişileri işsiz kabul etmektedir.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818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16632"/>
            <a:ext cx="8712968" cy="994122"/>
          </a:xfrm>
        </p:spPr>
        <p:txBody>
          <a:bodyPr>
            <a:normAutofit/>
          </a:bodyPr>
          <a:lstStyle/>
          <a:p>
            <a:r>
              <a:rPr lang="tr-TR" dirty="0"/>
              <a:t>İşsizlik</a:t>
            </a:r>
            <a:endParaRPr lang="en-US" dirty="0"/>
          </a:p>
        </p:txBody>
      </p:sp>
      <p:sp>
        <p:nvSpPr>
          <p:cNvPr id="22531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1703512" y="1124744"/>
            <a:ext cx="8712968" cy="54726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İşsizlik oranı =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işsiz sayısı / toplam işgücü) </a:t>
            </a:r>
            <a:r>
              <a:rPr lang="tr-TR" sz="2800" dirty="0"/>
              <a:t>X 100</a:t>
            </a:r>
          </a:p>
          <a:p>
            <a:pPr>
              <a:lnSpc>
                <a:spcPct val="90000"/>
              </a:lnSpc>
            </a:pPr>
            <a:r>
              <a:rPr lang="tr-TR" i="1" dirty="0"/>
              <a:t>İşgücüne dahil olmayanlar:</a:t>
            </a:r>
            <a:r>
              <a:rPr lang="tr-TR" dirty="0"/>
              <a:t> </a:t>
            </a:r>
            <a:endParaRPr lang="tr-TR" dirty="0" smtClean="0"/>
          </a:p>
          <a:p>
            <a:pPr lvl="1">
              <a:lnSpc>
                <a:spcPct val="90000"/>
              </a:lnSpc>
            </a:pPr>
            <a:r>
              <a:rPr lang="tr-TR" b="1" i="1" dirty="0" smtClean="0"/>
              <a:t>15 yaşın altındakiler</a:t>
            </a:r>
            <a:endParaRPr lang="tr-TR" b="1" i="1" dirty="0"/>
          </a:p>
          <a:p>
            <a:pPr lvl="1">
              <a:lnSpc>
                <a:spcPct val="90000"/>
              </a:lnSpc>
            </a:pPr>
            <a:r>
              <a:rPr lang="tr-TR" b="1" i="1" dirty="0">
                <a:solidFill>
                  <a:srgbClr val="C00000"/>
                </a:solidFill>
              </a:rPr>
              <a:t>İş aramayıp, çalışmaya hazır olanlar</a:t>
            </a:r>
            <a:endParaRPr lang="tr-TR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b="1" i="1" dirty="0"/>
              <a:t>Mevsimlik çalışanlar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Ev işleriyle meşgul</a:t>
            </a:r>
            <a:r>
              <a:rPr lang="tr-TR" dirty="0"/>
              <a:t> 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Eğitim/Öğretime devam ediyor</a:t>
            </a:r>
            <a:r>
              <a:rPr lang="tr-TR" dirty="0"/>
              <a:t> 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Emekli</a:t>
            </a:r>
            <a:r>
              <a:rPr lang="tr-TR" dirty="0"/>
              <a:t> 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Çalışamaz halde</a:t>
            </a:r>
            <a:r>
              <a:rPr lang="tr-TR" dirty="0"/>
              <a:t> 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Diğer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49220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16632"/>
            <a:ext cx="8712968" cy="994122"/>
          </a:xfrm>
        </p:spPr>
        <p:txBody>
          <a:bodyPr>
            <a:normAutofit/>
          </a:bodyPr>
          <a:lstStyle/>
          <a:p>
            <a:r>
              <a:rPr lang="tr-TR" dirty="0"/>
              <a:t>İşsizlik</a:t>
            </a:r>
            <a:endParaRPr lang="en-US" dirty="0"/>
          </a:p>
        </p:txBody>
      </p:sp>
      <p:sp>
        <p:nvSpPr>
          <p:cNvPr id="22531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1703512" y="1124744"/>
            <a:ext cx="8712968" cy="54726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İşsizlik oranı =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işsiz sayısı / toplam işgücü) </a:t>
            </a:r>
            <a:r>
              <a:rPr lang="tr-TR" sz="2800" dirty="0"/>
              <a:t>X 100</a:t>
            </a:r>
          </a:p>
          <a:p>
            <a:pPr>
              <a:lnSpc>
                <a:spcPct val="90000"/>
              </a:lnSpc>
            </a:pPr>
            <a:r>
              <a:rPr lang="tr-TR" i="1" dirty="0"/>
              <a:t>İşgücüne dahil olmayanlar:</a:t>
            </a:r>
            <a:r>
              <a:rPr lang="tr-TR" dirty="0"/>
              <a:t> </a:t>
            </a:r>
            <a:endParaRPr lang="tr-TR" dirty="0" smtClean="0"/>
          </a:p>
          <a:p>
            <a:pPr lvl="1">
              <a:lnSpc>
                <a:spcPct val="90000"/>
              </a:lnSpc>
            </a:pPr>
            <a:r>
              <a:rPr lang="tr-TR" b="1" i="1" dirty="0" smtClean="0"/>
              <a:t>15 yaşın altındakiler</a:t>
            </a:r>
            <a:endParaRPr lang="tr-TR" b="1" i="1" dirty="0"/>
          </a:p>
          <a:p>
            <a:pPr lvl="1">
              <a:lnSpc>
                <a:spcPct val="90000"/>
              </a:lnSpc>
            </a:pPr>
            <a:r>
              <a:rPr lang="tr-TR" b="1" i="1" dirty="0">
                <a:solidFill>
                  <a:srgbClr val="C00000"/>
                </a:solidFill>
              </a:rPr>
              <a:t>İş aramayıp, çalışmaya hazır olanlar</a:t>
            </a:r>
            <a:endParaRPr lang="tr-TR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b="1" i="1" dirty="0"/>
              <a:t>Mevsimlik çalışanlar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Ev işleriyle meşgul</a:t>
            </a:r>
            <a:r>
              <a:rPr lang="tr-TR" dirty="0"/>
              <a:t> 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Eğitim/Öğretime devam ediyor</a:t>
            </a:r>
            <a:r>
              <a:rPr lang="tr-TR" dirty="0"/>
              <a:t> 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Emekli</a:t>
            </a:r>
            <a:r>
              <a:rPr lang="tr-TR" dirty="0"/>
              <a:t> 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Çalışamaz halde</a:t>
            </a:r>
            <a:r>
              <a:rPr lang="tr-TR" dirty="0"/>
              <a:t> </a:t>
            </a:r>
          </a:p>
          <a:p>
            <a:pPr lvl="1">
              <a:lnSpc>
                <a:spcPct val="90000"/>
              </a:lnSpc>
            </a:pPr>
            <a:r>
              <a:rPr lang="tr-TR" b="1" i="1" dirty="0"/>
              <a:t>Diğer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6908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6096001" y="3573464"/>
            <a:ext cx="81304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>
                <a:latin typeface="Times New Roman" pitchFamily="18" charset="0"/>
              </a:rPr>
              <a:t>AD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Yetersiz Talep İşsizliği</a:t>
            </a:r>
          </a:p>
        </p:txBody>
      </p:sp>
      <p:sp>
        <p:nvSpPr>
          <p:cNvPr id="45089" name="Rectangle 33"/>
          <p:cNvSpPr>
            <a:spLocks noGrp="1" noChangeArrowheads="1"/>
          </p:cNvSpPr>
          <p:nvPr>
            <p:ph sz="quarter" idx="1"/>
          </p:nvPr>
        </p:nvSpPr>
        <p:spPr>
          <a:xfrm>
            <a:off x="6960096" y="1340768"/>
            <a:ext cx="3456384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/>
              <a:t>Y*: Tam istihdam üretim düzeyi</a:t>
            </a:r>
          </a:p>
          <a:p>
            <a:pPr>
              <a:lnSpc>
                <a:spcPct val="90000"/>
              </a:lnSpc>
            </a:pPr>
            <a:r>
              <a:rPr lang="tr-TR" dirty="0"/>
              <a:t>Tam istihdam üretim düzeyinde, sadece doğal işsizlik bulunur. </a:t>
            </a:r>
          </a:p>
          <a:p>
            <a:pPr>
              <a:lnSpc>
                <a:spcPct val="90000"/>
              </a:lnSpc>
            </a:pPr>
            <a:r>
              <a:rPr lang="tr-TR" dirty="0"/>
              <a:t>Y* altında, işsizlik doğal seviyenin üzerindedir.  </a:t>
            </a:r>
          </a:p>
          <a:p>
            <a:pPr>
              <a:lnSpc>
                <a:spcPct val="90000"/>
              </a:lnSpc>
            </a:pPr>
            <a:endParaRPr lang="tr-TR" dirty="0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2463800" y="1978025"/>
            <a:ext cx="0" cy="357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sz="3400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2463800" y="5553075"/>
            <a:ext cx="422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sz="3400"/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>
            <a:off x="3287713" y="2133600"/>
            <a:ext cx="3294062" cy="22748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tr-TR" sz="3400"/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1703388" y="1484314"/>
            <a:ext cx="42672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>
                <a:latin typeface="Times New Roman" pitchFamily="18" charset="0"/>
              </a:rPr>
              <a:t>P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6357939" y="5719764"/>
            <a:ext cx="498855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>
                <a:latin typeface="Times New Roman" pitchFamily="18" charset="0"/>
              </a:rPr>
              <a:t>Y</a:t>
            </a:r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 flipV="1">
            <a:off x="3322638" y="1997075"/>
            <a:ext cx="2279650" cy="276225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tr-TR" sz="3400"/>
          </a:p>
        </p:txBody>
      </p:sp>
      <p:sp>
        <p:nvSpPr>
          <p:cNvPr id="45069" name="Text Box 19"/>
          <p:cNvSpPr txBox="1">
            <a:spLocks noChangeArrowheads="1"/>
          </p:cNvSpPr>
          <p:nvPr/>
        </p:nvSpPr>
        <p:spPr bwMode="auto">
          <a:xfrm>
            <a:off x="5832475" y="1341439"/>
            <a:ext cx="7409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>
                <a:latin typeface="Times New Roman" pitchFamily="18" charset="0"/>
              </a:rPr>
              <a:t>AS</a:t>
            </a:r>
          </a:p>
        </p:txBody>
      </p:sp>
      <p:sp>
        <p:nvSpPr>
          <p:cNvPr id="45070" name="Line 20"/>
          <p:cNvSpPr>
            <a:spLocks noChangeShapeType="1"/>
          </p:cNvSpPr>
          <p:nvPr/>
        </p:nvSpPr>
        <p:spPr bwMode="auto">
          <a:xfrm flipH="1">
            <a:off x="2506663" y="387191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 sz="3400"/>
          </a:p>
        </p:txBody>
      </p:sp>
      <p:sp>
        <p:nvSpPr>
          <p:cNvPr id="45071" name="Line 21"/>
          <p:cNvSpPr>
            <a:spLocks noChangeShapeType="1"/>
          </p:cNvSpPr>
          <p:nvPr/>
        </p:nvSpPr>
        <p:spPr bwMode="auto">
          <a:xfrm>
            <a:off x="4689475" y="3130551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 sz="3400"/>
          </a:p>
        </p:txBody>
      </p:sp>
      <p:sp>
        <p:nvSpPr>
          <p:cNvPr id="45072" name="Text Box 22"/>
          <p:cNvSpPr txBox="1">
            <a:spLocks noChangeArrowheads="1"/>
          </p:cNvSpPr>
          <p:nvPr/>
        </p:nvSpPr>
        <p:spPr bwMode="auto">
          <a:xfrm>
            <a:off x="4367214" y="5661026"/>
            <a:ext cx="7168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>
                <a:latin typeface="Times New Roman" pitchFamily="18" charset="0"/>
              </a:rPr>
              <a:t>Y*</a:t>
            </a:r>
          </a:p>
        </p:txBody>
      </p:sp>
      <p:sp>
        <p:nvSpPr>
          <p:cNvPr id="45073" name="Text Box 23"/>
          <p:cNvSpPr txBox="1">
            <a:spLocks noChangeArrowheads="1"/>
          </p:cNvSpPr>
          <p:nvPr/>
        </p:nvSpPr>
        <p:spPr bwMode="auto">
          <a:xfrm>
            <a:off x="1774825" y="2852739"/>
            <a:ext cx="6447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>
                <a:latin typeface="Times New Roman" pitchFamily="18" charset="0"/>
              </a:rPr>
              <a:t>P*</a:t>
            </a:r>
          </a:p>
        </p:txBody>
      </p:sp>
      <p:sp>
        <p:nvSpPr>
          <p:cNvPr id="45074" name="Line 7"/>
          <p:cNvSpPr>
            <a:spLocks noChangeShapeType="1"/>
          </p:cNvSpPr>
          <p:nvPr/>
        </p:nvSpPr>
        <p:spPr bwMode="auto">
          <a:xfrm>
            <a:off x="2640013" y="2924175"/>
            <a:ext cx="3294062" cy="22748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tr-TR" sz="3400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2927351" y="2349500"/>
            <a:ext cx="574675" cy="647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 sz="3400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H="1">
            <a:off x="3648076" y="2852738"/>
            <a:ext cx="574675" cy="647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 sz="3400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4583114" y="3500438"/>
            <a:ext cx="574675" cy="647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 sz="3400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5303839" y="4005263"/>
            <a:ext cx="574675" cy="647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 sz="3400"/>
          </a:p>
        </p:txBody>
      </p:sp>
      <p:sp>
        <p:nvSpPr>
          <p:cNvPr id="45079" name="Text Box 10"/>
          <p:cNvSpPr txBox="1">
            <a:spLocks noChangeArrowheads="1"/>
          </p:cNvSpPr>
          <p:nvPr/>
        </p:nvSpPr>
        <p:spPr bwMode="auto">
          <a:xfrm>
            <a:off x="6024564" y="4797426"/>
            <a:ext cx="9589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>
                <a:latin typeface="Times New Roman" pitchFamily="18" charset="0"/>
              </a:rPr>
              <a:t>AD</a:t>
            </a:r>
            <a:r>
              <a:rPr lang="tr-TR" sz="3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5080" name="Line 21"/>
          <p:cNvSpPr>
            <a:spLocks noChangeShapeType="1"/>
          </p:cNvSpPr>
          <p:nvPr/>
        </p:nvSpPr>
        <p:spPr bwMode="auto">
          <a:xfrm>
            <a:off x="4040188" y="3860800"/>
            <a:ext cx="0" cy="17287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 sz="3400"/>
          </a:p>
        </p:txBody>
      </p:sp>
      <p:sp>
        <p:nvSpPr>
          <p:cNvPr id="45083" name="Text Box 23"/>
          <p:cNvSpPr txBox="1">
            <a:spLocks noChangeArrowheads="1"/>
          </p:cNvSpPr>
          <p:nvPr/>
        </p:nvSpPr>
        <p:spPr bwMode="auto">
          <a:xfrm>
            <a:off x="1774826" y="3644901"/>
            <a:ext cx="57259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>
                <a:latin typeface="Times New Roman" pitchFamily="18" charset="0"/>
              </a:rPr>
              <a:t>P</a:t>
            </a:r>
            <a:r>
              <a:rPr lang="tr-TR" sz="3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5084" name="Text Box 23"/>
          <p:cNvSpPr txBox="1">
            <a:spLocks noChangeArrowheads="1"/>
          </p:cNvSpPr>
          <p:nvPr/>
        </p:nvSpPr>
        <p:spPr bwMode="auto">
          <a:xfrm>
            <a:off x="3752850" y="5657851"/>
            <a:ext cx="6447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>
                <a:latin typeface="Times New Roman" pitchFamily="18" charset="0"/>
              </a:rPr>
              <a:t>Y</a:t>
            </a:r>
            <a:r>
              <a:rPr lang="tr-TR" sz="3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5085" name="Line 20"/>
          <p:cNvSpPr>
            <a:spLocks noChangeShapeType="1"/>
          </p:cNvSpPr>
          <p:nvPr/>
        </p:nvSpPr>
        <p:spPr bwMode="auto">
          <a:xfrm flipH="1">
            <a:off x="2495550" y="3090863"/>
            <a:ext cx="21605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 sz="3400"/>
          </a:p>
        </p:txBody>
      </p:sp>
    </p:spTree>
    <p:extLst>
      <p:ext uri="{BB962C8B-B14F-4D97-AF65-F5344CB8AC3E}">
        <p14:creationId xmlns:p14="http://schemas.microsoft.com/office/powerpoint/2010/main" val="7509951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 animBg="1"/>
      <p:bldP spid="45074" grpId="0" animBg="1"/>
      <p:bldP spid="45075" grpId="0" animBg="1"/>
      <p:bldP spid="45076" grpId="0" animBg="1"/>
      <p:bldP spid="45077" grpId="0" animBg="1"/>
      <p:bldP spid="45078" grpId="0" animBg="1"/>
      <p:bldP spid="45079" grpId="0"/>
      <p:bldP spid="45080" grpId="0" animBg="1"/>
      <p:bldP spid="45083" grpId="0"/>
      <p:bldP spid="450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440239" y="1700213"/>
            <a:ext cx="1233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200">
                <a:latin typeface="Times New Roman" pitchFamily="18" charset="0"/>
              </a:rPr>
              <a:t>Emek </a:t>
            </a:r>
            <a:br>
              <a:rPr lang="tr-TR" sz="3200">
                <a:latin typeface="Times New Roman" pitchFamily="18" charset="0"/>
              </a:rPr>
            </a:br>
            <a:r>
              <a:rPr lang="tr-TR" sz="3200">
                <a:latin typeface="Times New Roman" pitchFamily="18" charset="0"/>
              </a:rPr>
              <a:t>arzı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087939" y="4581525"/>
            <a:ext cx="1233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200">
                <a:latin typeface="Times New Roman" pitchFamily="18" charset="0"/>
              </a:rPr>
              <a:t>Emek </a:t>
            </a:r>
            <a:br>
              <a:rPr lang="tr-TR" sz="3200">
                <a:latin typeface="Times New Roman" pitchFamily="18" charset="0"/>
              </a:rPr>
            </a:br>
            <a:r>
              <a:rPr lang="tr-TR" sz="3200">
                <a:latin typeface="Times New Roman" pitchFamily="18" charset="0"/>
              </a:rPr>
              <a:t>talebi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774826" y="1268414"/>
            <a:ext cx="1935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200">
                <a:latin typeface="Times New Roman" pitchFamily="18" charset="0"/>
              </a:rPr>
              <a:t>Reel Ücret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Reel Ücret İşsizliği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456040" y="332656"/>
            <a:ext cx="3960440" cy="5472608"/>
          </a:xfrm>
        </p:spPr>
        <p:txBody>
          <a:bodyPr>
            <a:normAutofit/>
          </a:bodyPr>
          <a:lstStyle/>
          <a:p>
            <a:r>
              <a:rPr lang="tr-TR" dirty="0"/>
              <a:t>Eğer </a:t>
            </a:r>
            <a:r>
              <a:rPr lang="tr-TR" dirty="0" smtClean="0"/>
              <a:t>sendikal </a:t>
            </a:r>
            <a:r>
              <a:rPr lang="tr-TR" dirty="0"/>
              <a:t>faaliyetlerle piyasa dengesinin üzerinde bir reel ücret talep </a:t>
            </a:r>
            <a:r>
              <a:rPr lang="tr-TR" dirty="0" smtClean="0"/>
              <a:t>edilirse </a:t>
            </a:r>
            <a:r>
              <a:rPr lang="tr-TR" i="1" dirty="0" smtClean="0"/>
              <a:t>ve</a:t>
            </a:r>
            <a:r>
              <a:rPr lang="tr-TR" dirty="0" smtClean="0"/>
              <a:t> işgücü piyasası rekabetçiyse, </a:t>
            </a:r>
            <a:r>
              <a:rPr lang="tr-TR" dirty="0"/>
              <a:t>işsizliğin doğal seviyenin üzerine çıkması mümkündür. 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774825" y="1484314"/>
            <a:ext cx="0" cy="432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774825" y="5805488"/>
            <a:ext cx="4033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2711450" y="2276476"/>
            <a:ext cx="1728788" cy="309721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2208214" y="2205038"/>
            <a:ext cx="3024187" cy="295275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1774825" y="2492375"/>
            <a:ext cx="25923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495550" y="2492376"/>
            <a:ext cx="0" cy="33131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4329113" y="2520951"/>
            <a:ext cx="0" cy="33131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1774825" y="3617913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519738" y="5945189"/>
            <a:ext cx="2406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200">
                <a:latin typeface="Times New Roman" pitchFamily="18" charset="0"/>
              </a:rPr>
              <a:t>Emek miktarı</a:t>
            </a:r>
          </a:p>
        </p:txBody>
      </p:sp>
      <p:sp>
        <p:nvSpPr>
          <p:cNvPr id="48146" name="AutoShape 18"/>
          <p:cNvSpPr>
            <a:spLocks/>
          </p:cNvSpPr>
          <p:nvPr/>
        </p:nvSpPr>
        <p:spPr bwMode="auto">
          <a:xfrm rot="16200000">
            <a:off x="3249613" y="5178426"/>
            <a:ext cx="287338" cy="1728787"/>
          </a:xfrm>
          <a:prstGeom prst="leftBrace">
            <a:avLst>
              <a:gd name="adj1" fmla="val 5013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2720975" y="6234114"/>
            <a:ext cx="1358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200">
                <a:latin typeface="Times New Roman" pitchFamily="18" charset="0"/>
              </a:rPr>
              <a:t>İşsizlik</a:t>
            </a:r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V="1">
            <a:off x="1919288" y="2565400"/>
            <a:ext cx="0" cy="9350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H="1" flipV="1">
            <a:off x="2711451" y="2565400"/>
            <a:ext cx="936625" cy="9350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 flipV="1">
            <a:off x="3648075" y="2565400"/>
            <a:ext cx="503238" cy="9350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16321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nimBg="1"/>
      <p:bldP spid="48140" grpId="0" animBg="1"/>
      <p:bldP spid="48141" grpId="0" animBg="1"/>
      <p:bldP spid="48146" grpId="0" animBg="1"/>
      <p:bldP spid="48147" grpId="0"/>
      <p:bldP spid="48148" grpId="0" animBg="1"/>
      <p:bldP spid="48149" grpId="0" animBg="1"/>
      <p:bldP spid="48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207568" y="0"/>
            <a:ext cx="6120680" cy="99412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Ocak Ayı İşgücü Göstergeleri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8263" t="16401" r="29919" b="9401"/>
          <a:stretch/>
        </p:blipFill>
        <p:spPr>
          <a:xfrm>
            <a:off x="2063552" y="994123"/>
            <a:ext cx="8320662" cy="56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176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işsizlik (TÜİK)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703389" y="1341438"/>
          <a:ext cx="8713787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9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12968" cy="1138138"/>
          </a:xfrm>
        </p:spPr>
        <p:txBody>
          <a:bodyPr>
            <a:normAutofit fontScale="90000"/>
          </a:bodyPr>
          <a:lstStyle/>
          <a:p>
            <a:r>
              <a:rPr lang="tr-TR" smtClean="0"/>
              <a:t>Seçili Ülkelerde </a:t>
            </a:r>
            <a:r>
              <a:rPr lang="tr-TR" dirty="0" smtClean="0"/>
              <a:t>İşgücüne Katılım Oranı (2010, ILO)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703389" y="1341438"/>
          <a:ext cx="8713787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9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119</TotalTime>
  <Words>144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Bookman Old Style</vt:lpstr>
      <vt:lpstr>Century Gothic</vt:lpstr>
      <vt:lpstr>Times New Roman</vt:lpstr>
      <vt:lpstr>Wingdings</vt:lpstr>
      <vt:lpstr>Wood Type</vt:lpstr>
      <vt:lpstr>İşsizlik</vt:lpstr>
      <vt:lpstr>İşsizlik</vt:lpstr>
      <vt:lpstr>İşsizlik</vt:lpstr>
      <vt:lpstr>İşsizlik</vt:lpstr>
      <vt:lpstr>Yetersiz Talep İşsizliği</vt:lpstr>
      <vt:lpstr>Reel Ücret İşsizliği</vt:lpstr>
      <vt:lpstr>Ocak Ayı İşgücü Göstergeleri</vt:lpstr>
      <vt:lpstr>Türkiye’de işsizlik (TÜİK)</vt:lpstr>
      <vt:lpstr>Seçili Ülkelerde İşgücüne Katılım Oranı (2010, ILO)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Talebi ve Faiz Oranı</dc:title>
  <dc:creator>Kemal Kızılca</dc:creator>
  <cp:lastModifiedBy>Kemal Kızılca</cp:lastModifiedBy>
  <cp:revision>13</cp:revision>
  <dcterms:created xsi:type="dcterms:W3CDTF">2018-02-04T07:55:43Z</dcterms:created>
  <dcterms:modified xsi:type="dcterms:W3CDTF">2018-02-04T09:54:48Z</dcterms:modified>
</cp:coreProperties>
</file>