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06" d="100"/>
          <a:sy n="106" d="100"/>
        </p:scale>
        <p:origin x="-168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7764621" y="1174097"/>
            <a:ext cx="2286000" cy="381000"/>
          </a:xfrm>
        </p:spPr>
        <p:txBody>
          <a:bodyPr/>
          <a:lstStyle/>
          <a:p>
            <a:fld id="{558B0CE4-6AC2-47D1-A2C0-13E4126462CB}" type="datetimeFigureOut">
              <a:rPr lang="tr-TR" smtClean="0"/>
              <a:t>30.04.2020</a:t>
            </a:fld>
            <a:endParaRPr lang="tr-TR"/>
          </a:p>
        </p:txBody>
      </p:sp>
      <p:sp>
        <p:nvSpPr>
          <p:cNvPr id="17" name="16 Altbilgi Yer Tutucusu"/>
          <p:cNvSpPr>
            <a:spLocks noGrp="1"/>
          </p:cNvSpPr>
          <p:nvPr>
            <p:ph type="ftr" sz="quarter" idx="11"/>
          </p:nvPr>
        </p:nvSpPr>
        <p:spPr bwMode="auto">
          <a:xfrm rot="5400000">
            <a:off x="7077269" y="4181669"/>
            <a:ext cx="3657600" cy="384048"/>
          </a:xfrm>
        </p:spPr>
        <p:txBody>
          <a:bodyPr/>
          <a:lstStyle/>
          <a:p>
            <a:endParaRPr lang="tr-TR"/>
          </a:p>
        </p:txBody>
      </p:sp>
      <p:sp>
        <p:nvSpPr>
          <p:cNvPr id="10" name="9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Düz Bağlayıcı"/>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Oval"/>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Oval"/>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Slayt Numarası Yer Tutucusu"/>
          <p:cNvSpPr>
            <a:spLocks noGrp="1"/>
          </p:cNvSpPr>
          <p:nvPr>
            <p:ph type="sldNum" sz="quarter" idx="12"/>
          </p:nvPr>
        </p:nvSpPr>
        <p:spPr bwMode="auto">
          <a:xfrm>
            <a:off x="1325544" y="4928702"/>
            <a:ext cx="609600" cy="517524"/>
          </a:xfrm>
        </p:spPr>
        <p:txBody>
          <a:bodyPr/>
          <a:lstStyle/>
          <a:p>
            <a:fld id="{876A6A75-D156-4270-881E-C64F1247165F}"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558B0CE4-6AC2-47D1-A2C0-13E4126462CB}" type="datetimeFigureOut">
              <a:rPr lang="tr-TR" smtClean="0"/>
              <a:t>30.04.2020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76A6A75-D156-4270-881E-C64F1247165F}"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558B0CE4-6AC2-47D1-A2C0-13E4126462CB}" type="datetimeFigureOut">
              <a:rPr lang="tr-TR" smtClean="0"/>
              <a:t>30.04.2020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76A6A75-D156-4270-881E-C64F1247165F}"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558B0CE4-6AC2-47D1-A2C0-13E4126462CB}" type="datetimeFigureOut">
              <a:rPr lang="tr-TR" smtClean="0"/>
              <a:t>30.04.2020</a:t>
            </a:fld>
            <a:endParaRPr lang="tr-TR"/>
          </a:p>
        </p:txBody>
      </p:sp>
      <p:sp>
        <p:nvSpPr>
          <p:cNvPr id="9" name="8 Slayt Numarası Yer Tutucusu"/>
          <p:cNvSpPr>
            <a:spLocks noGrp="1"/>
          </p:cNvSpPr>
          <p:nvPr>
            <p:ph type="sldNum" sz="quarter" idx="15"/>
          </p:nvPr>
        </p:nvSpPr>
        <p:spPr/>
        <p:txBody>
          <a:bodyPr rtlCol="0"/>
          <a:lstStyle/>
          <a:p>
            <a:fld id="{876A6A75-D156-4270-881E-C64F1247165F}" type="slidenum">
              <a:rPr lang="tr-TR" smtClean="0"/>
              <a:t>‹#›</a:t>
            </a:fld>
            <a:endParaRPr lang="tr-TR"/>
          </a:p>
        </p:txBody>
      </p:sp>
      <p:sp>
        <p:nvSpPr>
          <p:cNvPr id="10" name="9 Altbilgi Yer Tutucusu"/>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7763256" y="1170432"/>
            <a:ext cx="2286000" cy="381000"/>
          </a:xfrm>
        </p:spPr>
        <p:txBody>
          <a:bodyPr/>
          <a:lstStyle/>
          <a:p>
            <a:fld id="{558B0CE4-6AC2-47D1-A2C0-13E4126462CB}" type="datetimeFigureOut">
              <a:rPr lang="tr-TR" smtClean="0"/>
              <a:t>30.04.2020</a:t>
            </a:fld>
            <a:endParaRPr lang="tr-TR"/>
          </a:p>
        </p:txBody>
      </p:sp>
      <p:sp>
        <p:nvSpPr>
          <p:cNvPr id="5" name="4 Altbilgi Yer Tutucusu"/>
          <p:cNvSpPr>
            <a:spLocks noGrp="1"/>
          </p:cNvSpPr>
          <p:nvPr>
            <p:ph type="ftr" sz="quarter" idx="11"/>
          </p:nvPr>
        </p:nvSpPr>
        <p:spPr bwMode="auto">
          <a:xfrm rot="5400000">
            <a:off x="7077456" y="4178808"/>
            <a:ext cx="3657600" cy="384048"/>
          </a:xfrm>
        </p:spPr>
        <p:txBody>
          <a:bodyPr/>
          <a:lstStyle/>
          <a:p>
            <a:endParaRPr lang="tr-TR"/>
          </a:p>
        </p:txBody>
      </p:sp>
      <p:sp>
        <p:nvSpPr>
          <p:cNvPr id="9" name="8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Oval"/>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Oval"/>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Oval"/>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Düz Bağlayıcı"/>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Slayt Numarası Yer Tutucusu"/>
          <p:cNvSpPr>
            <a:spLocks noGrp="1"/>
          </p:cNvSpPr>
          <p:nvPr>
            <p:ph type="sldNum" sz="quarter" idx="12"/>
          </p:nvPr>
        </p:nvSpPr>
        <p:spPr bwMode="auto">
          <a:xfrm>
            <a:off x="1340616" y="4928702"/>
            <a:ext cx="609600" cy="517524"/>
          </a:xfrm>
        </p:spPr>
        <p:txBody>
          <a:bodyPr/>
          <a:lstStyle/>
          <a:p>
            <a:fld id="{876A6A75-D156-4270-881E-C64F1247165F}"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558B0CE4-6AC2-47D1-A2C0-13E4126462CB}" type="datetimeFigureOut">
              <a:rPr lang="tr-TR" smtClean="0"/>
              <a:t>30.04.2020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76A6A75-D156-4270-881E-C64F1247165F}" type="slidenum">
              <a:rPr lang="tr-TR" smtClean="0"/>
              <a:t>‹#›</a:t>
            </a:fld>
            <a:endParaRPr lang="tr-TR"/>
          </a:p>
        </p:txBody>
      </p:sp>
      <p:sp>
        <p:nvSpPr>
          <p:cNvPr id="9" name="8 İçerik Yer Tutucusu"/>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558B0CE4-6AC2-47D1-A2C0-13E4126462CB}" type="datetimeFigureOut">
              <a:rPr lang="tr-TR" smtClean="0"/>
              <a:t>30.04.2020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876A6A75-D156-4270-881E-C64F1247165F}" type="slidenum">
              <a:rPr lang="tr-TR" smtClean="0"/>
              <a:t>‹#›</a:t>
            </a:fld>
            <a:endParaRPr lang="tr-TR"/>
          </a:p>
        </p:txBody>
      </p:sp>
      <p:sp>
        <p:nvSpPr>
          <p:cNvPr id="11" name="10 İçerik Yer Tutucusu"/>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558B0CE4-6AC2-47D1-A2C0-13E4126462CB}" type="datetimeFigureOut">
              <a:rPr lang="tr-TR" smtClean="0"/>
              <a:t>30.04.2020</a:t>
            </a:fld>
            <a:endParaRPr lang="tr-TR"/>
          </a:p>
        </p:txBody>
      </p:sp>
      <p:sp>
        <p:nvSpPr>
          <p:cNvPr id="7" name="6 Slayt Numarası Yer Tutucusu"/>
          <p:cNvSpPr>
            <a:spLocks noGrp="1"/>
          </p:cNvSpPr>
          <p:nvPr>
            <p:ph type="sldNum" sz="quarter" idx="11"/>
          </p:nvPr>
        </p:nvSpPr>
        <p:spPr/>
        <p:txBody>
          <a:bodyPr rtlCol="0"/>
          <a:lstStyle/>
          <a:p>
            <a:fld id="{876A6A75-D156-4270-881E-C64F1247165F}" type="slidenum">
              <a:rPr lang="tr-TR" smtClean="0"/>
              <a:t>‹#›</a:t>
            </a:fld>
            <a:endParaRPr lang="tr-TR"/>
          </a:p>
        </p:txBody>
      </p:sp>
      <p:sp>
        <p:nvSpPr>
          <p:cNvPr id="8" name="7 Altbilgi Yer Tutucusu"/>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558B0CE4-6AC2-47D1-A2C0-13E4126462CB}" type="datetimeFigureOut">
              <a:rPr lang="tr-TR" smtClean="0"/>
              <a:t>30.04.2020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876A6A75-D156-4270-881E-C64F1247165F}"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Başlık"/>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İçerik Yer Tutucusu"/>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558B0CE4-6AC2-47D1-A2C0-13E4126462CB}" type="datetimeFigureOut">
              <a:rPr lang="tr-TR" smtClean="0"/>
              <a:t>30.04.2020</a:t>
            </a:fld>
            <a:endParaRPr lang="tr-TR"/>
          </a:p>
        </p:txBody>
      </p:sp>
      <p:sp>
        <p:nvSpPr>
          <p:cNvPr id="22" name="21 Slayt Numarası Yer Tutucusu"/>
          <p:cNvSpPr>
            <a:spLocks noGrp="1"/>
          </p:cNvSpPr>
          <p:nvPr>
            <p:ph type="sldNum" sz="quarter" idx="15"/>
          </p:nvPr>
        </p:nvSpPr>
        <p:spPr/>
        <p:txBody>
          <a:bodyPr rtlCol="0"/>
          <a:lstStyle/>
          <a:p>
            <a:fld id="{876A6A75-D156-4270-881E-C64F1247165F}" type="slidenum">
              <a:rPr lang="tr-TR" smtClean="0"/>
              <a:t>‹#›</a:t>
            </a:fld>
            <a:endParaRPr lang="tr-TR"/>
          </a:p>
        </p:txBody>
      </p:sp>
      <p:sp>
        <p:nvSpPr>
          <p:cNvPr id="23" name="22 Altbilgi Yer Tutucusu"/>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Başlık"/>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Dikdörtgen"/>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Veri Yer Tutucusu"/>
          <p:cNvSpPr>
            <a:spLocks noGrp="1"/>
          </p:cNvSpPr>
          <p:nvPr>
            <p:ph type="dt" sz="half" idx="10"/>
          </p:nvPr>
        </p:nvSpPr>
        <p:spPr/>
        <p:txBody>
          <a:bodyPr rtlCol="0"/>
          <a:lstStyle/>
          <a:p>
            <a:fld id="{558B0CE4-6AC2-47D1-A2C0-13E4126462CB}" type="datetimeFigureOut">
              <a:rPr lang="tr-TR" smtClean="0"/>
              <a:t>30.04.2020</a:t>
            </a:fld>
            <a:endParaRPr lang="tr-TR"/>
          </a:p>
        </p:txBody>
      </p:sp>
      <p:sp>
        <p:nvSpPr>
          <p:cNvPr id="18" name="17 Slayt Numarası Yer Tutucusu"/>
          <p:cNvSpPr>
            <a:spLocks noGrp="1"/>
          </p:cNvSpPr>
          <p:nvPr>
            <p:ph type="sldNum" sz="quarter" idx="11"/>
          </p:nvPr>
        </p:nvSpPr>
        <p:spPr/>
        <p:txBody>
          <a:bodyPr rtlCol="0"/>
          <a:lstStyle/>
          <a:p>
            <a:fld id="{876A6A75-D156-4270-881E-C64F1247165F}" type="slidenum">
              <a:rPr lang="tr-TR" smtClean="0"/>
              <a:t>‹#›</a:t>
            </a:fld>
            <a:endParaRPr lang="tr-TR"/>
          </a:p>
        </p:txBody>
      </p:sp>
      <p:sp>
        <p:nvSpPr>
          <p:cNvPr id="21" name="20 Altbilgi Yer Tutucusu"/>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Başlık Yer Tutucusu"/>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558B0CE4-6AC2-47D1-A2C0-13E4126462CB}" type="datetimeFigureOut">
              <a:rPr lang="tr-TR" smtClean="0"/>
              <a:t>30.04.2020</a:t>
            </a:fld>
            <a:endParaRPr lang="tr-TR"/>
          </a:p>
        </p:txBody>
      </p:sp>
      <p:sp>
        <p:nvSpPr>
          <p:cNvPr id="3" name="2 Altbilgi Yer Tutucusu"/>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6 Düz Bağlayıcı"/>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Slayt Numarası Yer Tutucusu"/>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876A6A75-D156-4270-881E-C64F1247165F}"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latin typeface="Comic Sans MS" pitchFamily="66" charset="0"/>
              </a:rPr>
              <a:t>ETİK DIŞI DAVRANIŞLAR VE NEDENLERİ</a:t>
            </a:r>
            <a:endParaRPr lang="tr-TR" dirty="0">
              <a:latin typeface="Comic Sans MS" pitchFamily="66"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634082"/>
          </a:xfrm>
        </p:spPr>
        <p:txBody>
          <a:bodyPr/>
          <a:lstStyle/>
          <a:p>
            <a:pPr algn="ctr"/>
            <a:r>
              <a:rPr lang="tr-TR" b="1" dirty="0" smtClean="0">
                <a:effectLst>
                  <a:outerShdw blurRad="38100" dist="38100" dir="2700000" algn="tl">
                    <a:srgbClr val="000000">
                      <a:alpha val="43137"/>
                    </a:srgbClr>
                  </a:outerShdw>
                </a:effectLst>
                <a:latin typeface="Comic Sans MS" pitchFamily="66" charset="0"/>
              </a:rPr>
              <a:t>ETİK DIŞI DAVRANIŞ NEDENLERİ</a:t>
            </a:r>
            <a:endParaRPr lang="tr-TR" b="1" dirty="0">
              <a:effectLst>
                <a:outerShdw blurRad="38100" dist="38100" dir="2700000" algn="tl">
                  <a:srgbClr val="000000">
                    <a:alpha val="43137"/>
                  </a:srgbClr>
                </a:outerShdw>
              </a:effectLst>
              <a:latin typeface="Comic Sans MS" pitchFamily="66" charset="0"/>
            </a:endParaRPr>
          </a:p>
        </p:txBody>
      </p:sp>
      <p:sp>
        <p:nvSpPr>
          <p:cNvPr id="3" name="İçerik Yer Tutucusu 2"/>
          <p:cNvSpPr>
            <a:spLocks noGrp="1"/>
          </p:cNvSpPr>
          <p:nvPr>
            <p:ph sz="quarter" idx="1"/>
          </p:nvPr>
        </p:nvSpPr>
        <p:spPr>
          <a:xfrm>
            <a:off x="457200" y="1196752"/>
            <a:ext cx="7787208" cy="4896544"/>
          </a:xfrm>
        </p:spPr>
        <p:txBody>
          <a:bodyPr/>
          <a:lstStyle/>
          <a:p>
            <a:pPr>
              <a:lnSpc>
                <a:spcPct val="120000"/>
              </a:lnSpc>
            </a:pPr>
            <a:r>
              <a:rPr lang="tr-TR" b="1" u="sng" dirty="0" smtClean="0">
                <a:latin typeface="Comic Sans MS" pitchFamily="66" charset="0"/>
              </a:rPr>
              <a:t>Bireysel Nedenler</a:t>
            </a:r>
          </a:p>
          <a:p>
            <a:pPr lvl="1" algn="just">
              <a:lnSpc>
                <a:spcPct val="120000"/>
              </a:lnSpc>
              <a:spcBef>
                <a:spcPts val="600"/>
              </a:spcBef>
            </a:pPr>
            <a:r>
              <a:rPr lang="tr-TR" i="1" u="sng" dirty="0" smtClean="0">
                <a:latin typeface="Comic Sans MS" pitchFamily="66" charset="0"/>
              </a:rPr>
              <a:t>Bencillik: </a:t>
            </a:r>
            <a:r>
              <a:rPr lang="tr-TR" dirty="0" smtClean="0">
                <a:latin typeface="Comic Sans MS" pitchFamily="66" charset="0"/>
              </a:rPr>
              <a:t>Bencil, yalnız kendini düşünen, kendi çıkarlarını herkesinkinden üstün tutan, egoist, hodbin. Bencillik, kişinin insancıl eğilimlerini ve duygularını geriye iterek, sadece çevresini kendi çıkarlarına uygun bir sömürü ortamına dönüştürmeye yönelik bir çıkar güdüsüdür. Bencillik üç ana başlık atında incelenebilir. </a:t>
            </a:r>
          </a:p>
          <a:p>
            <a:pPr lvl="3" algn="just">
              <a:lnSpc>
                <a:spcPct val="120000"/>
              </a:lnSpc>
              <a:spcBef>
                <a:spcPts val="600"/>
              </a:spcBef>
            </a:pPr>
            <a:r>
              <a:rPr lang="tr-TR" dirty="0" smtClean="0">
                <a:latin typeface="Comic Sans MS" pitchFamily="66" charset="0"/>
              </a:rPr>
              <a:t>1. Kendine düşkünlük</a:t>
            </a:r>
          </a:p>
          <a:p>
            <a:pPr lvl="3" algn="just">
              <a:lnSpc>
                <a:spcPct val="120000"/>
              </a:lnSpc>
              <a:spcBef>
                <a:spcPts val="600"/>
              </a:spcBef>
            </a:pPr>
            <a:r>
              <a:rPr lang="tr-TR" dirty="0" smtClean="0">
                <a:latin typeface="Comic Sans MS" pitchFamily="66" charset="0"/>
              </a:rPr>
              <a:t>2. Kendini korumak</a:t>
            </a:r>
          </a:p>
          <a:p>
            <a:pPr lvl="3" algn="just">
              <a:lnSpc>
                <a:spcPct val="120000"/>
              </a:lnSpc>
              <a:spcBef>
                <a:spcPts val="600"/>
              </a:spcBef>
            </a:pPr>
            <a:r>
              <a:rPr lang="tr-TR" dirty="0" smtClean="0">
                <a:latin typeface="Comic Sans MS" pitchFamily="66" charset="0"/>
              </a:rPr>
              <a:t>3. Kendini haklı görmek</a:t>
            </a:r>
            <a:endParaRPr lang="tr-TR" dirty="0">
              <a:latin typeface="Comic Sans MS" pitchFamily="66" charset="0"/>
            </a:endParaRPr>
          </a:p>
          <a:p>
            <a:pPr lvl="3" algn="just">
              <a:lnSpc>
                <a:spcPct val="120000"/>
              </a:lnSpc>
              <a:spcBef>
                <a:spcPts val="600"/>
              </a:spcBef>
            </a:pPr>
            <a:endParaRPr lang="tr-TR" dirty="0" smtClean="0">
              <a:latin typeface="Comic Sans MS" pitchFamily="66" charset="0"/>
            </a:endParaRPr>
          </a:p>
        </p:txBody>
      </p:sp>
      <p:sp>
        <p:nvSpPr>
          <p:cNvPr id="4" name="Slayt Numarası Yer Tutucusu 3"/>
          <p:cNvSpPr>
            <a:spLocks noGrp="1"/>
          </p:cNvSpPr>
          <p:nvPr>
            <p:ph type="sldNum" sz="quarter" idx="15"/>
          </p:nvPr>
        </p:nvSpPr>
        <p:spPr>
          <a:xfrm>
            <a:off x="8129016" y="5734050"/>
            <a:ext cx="609600" cy="521208"/>
          </a:xfrm>
          <a:prstGeom prst="rect">
            <a:avLst/>
          </a:prstGeom>
        </p:spPr>
        <p:txBody>
          <a:bodyPr/>
          <a:lstStyle/>
          <a:p>
            <a:fld id="{05883F1D-20A8-487D-954A-CC3D6BB1CCB4}" type="slidenum">
              <a:rPr lang="tr-TR" smtClean="0"/>
              <a:pPr/>
              <a:t>10</a:t>
            </a:fld>
            <a:endParaRPr lang="tr-TR"/>
          </a:p>
        </p:txBody>
      </p:sp>
    </p:spTree>
    <p:extLst>
      <p:ext uri="{BB962C8B-B14F-4D97-AF65-F5344CB8AC3E}">
        <p14:creationId xmlns:p14="http://schemas.microsoft.com/office/powerpoint/2010/main" xmlns="" val="5033560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634082"/>
          </a:xfrm>
        </p:spPr>
        <p:txBody>
          <a:bodyPr/>
          <a:lstStyle/>
          <a:p>
            <a:pPr algn="ctr"/>
            <a:r>
              <a:rPr lang="tr-TR" b="1" dirty="0" smtClean="0"/>
              <a:t>ETİK DIŞI DAVRANIŞ NEDENLERİ</a:t>
            </a:r>
            <a:endParaRPr lang="tr-TR" b="1" dirty="0"/>
          </a:p>
        </p:txBody>
      </p:sp>
      <p:sp>
        <p:nvSpPr>
          <p:cNvPr id="3" name="İçerik Yer Tutucusu 2"/>
          <p:cNvSpPr>
            <a:spLocks noGrp="1"/>
          </p:cNvSpPr>
          <p:nvPr>
            <p:ph sz="quarter" idx="1"/>
          </p:nvPr>
        </p:nvSpPr>
        <p:spPr>
          <a:xfrm>
            <a:off x="457200" y="1196752"/>
            <a:ext cx="7787208" cy="4732578"/>
          </a:xfrm>
        </p:spPr>
        <p:txBody>
          <a:bodyPr>
            <a:normAutofit fontScale="92500" lnSpcReduction="20000"/>
          </a:bodyPr>
          <a:lstStyle/>
          <a:p>
            <a:pPr>
              <a:lnSpc>
                <a:spcPct val="130000"/>
              </a:lnSpc>
            </a:pPr>
            <a:r>
              <a:rPr lang="tr-TR" b="1" u="sng" dirty="0" smtClean="0">
                <a:latin typeface="Comic Sans MS" pitchFamily="66" charset="0"/>
              </a:rPr>
              <a:t>Bireysel Nedenler</a:t>
            </a:r>
          </a:p>
          <a:p>
            <a:pPr lvl="1" algn="just">
              <a:lnSpc>
                <a:spcPct val="130000"/>
              </a:lnSpc>
              <a:spcBef>
                <a:spcPts val="600"/>
              </a:spcBef>
            </a:pPr>
            <a:r>
              <a:rPr lang="tr-TR" i="1" u="sng" dirty="0" smtClean="0">
                <a:latin typeface="Comic Sans MS" pitchFamily="66" charset="0"/>
              </a:rPr>
              <a:t>Etik Davranışları Farklı Algılama: </a:t>
            </a:r>
            <a:r>
              <a:rPr lang="tr-TR" dirty="0" smtClean="0">
                <a:latin typeface="Comic Sans MS" pitchFamily="66" charset="0"/>
              </a:rPr>
              <a:t>Algı kavramı kişilerin çevreleriyle ilgili bilgiyi duyma, organize etme, anlama ve değerleme süreci olarak tanımlanabilmektedir. Algı, duyu organlarından gelen verilerin organize edilmesi ve onlara anlam verilmesi ile ilgili süreci ifade edilmektedir. Algılama süreci, kişilerin sahip oldukları değer yargıları, amaç ve hedefleri, ihtiyaçları, içinde yetiştikleri kültürel ortam, bilgileri, hisleri geçmiş tecrübeleri gibi bir çok unsurlar tarafından etkilenmektedir. Bireyler arasındaki algılama farklılığı, etik standartlarında da farklılık getirir. Birine göre etik dışı olarak kabul edilen davranış, bir diğerine göre gayet normaldir ve bu tamamen, davranışı farklı algılamalarından kaynaklanmaktadır.</a:t>
            </a:r>
            <a:endParaRPr lang="tr-TR" dirty="0">
              <a:latin typeface="Comic Sans MS" pitchFamily="66" charset="0"/>
            </a:endParaRPr>
          </a:p>
          <a:p>
            <a:pPr lvl="3" algn="just">
              <a:lnSpc>
                <a:spcPct val="130000"/>
              </a:lnSpc>
              <a:spcBef>
                <a:spcPts val="600"/>
              </a:spcBef>
            </a:pPr>
            <a:endParaRPr lang="tr-TR" dirty="0" smtClean="0">
              <a:latin typeface="Comic Sans MS" pitchFamily="66" charset="0"/>
            </a:endParaRPr>
          </a:p>
        </p:txBody>
      </p:sp>
      <p:sp>
        <p:nvSpPr>
          <p:cNvPr id="4" name="Slayt Numarası Yer Tutucusu 3"/>
          <p:cNvSpPr>
            <a:spLocks noGrp="1"/>
          </p:cNvSpPr>
          <p:nvPr>
            <p:ph type="sldNum" sz="quarter" idx="15"/>
          </p:nvPr>
        </p:nvSpPr>
        <p:spPr>
          <a:xfrm>
            <a:off x="8129016" y="5734050"/>
            <a:ext cx="609600" cy="521208"/>
          </a:xfrm>
          <a:prstGeom prst="rect">
            <a:avLst/>
          </a:prstGeom>
        </p:spPr>
        <p:txBody>
          <a:bodyPr/>
          <a:lstStyle/>
          <a:p>
            <a:fld id="{05883F1D-20A8-487D-954A-CC3D6BB1CCB4}" type="slidenum">
              <a:rPr lang="tr-TR" smtClean="0"/>
              <a:pPr/>
              <a:t>11</a:t>
            </a:fld>
            <a:endParaRPr lang="tr-TR"/>
          </a:p>
        </p:txBody>
      </p:sp>
    </p:spTree>
    <p:extLst>
      <p:ext uri="{BB962C8B-B14F-4D97-AF65-F5344CB8AC3E}">
        <p14:creationId xmlns:p14="http://schemas.microsoft.com/office/powerpoint/2010/main" xmlns="" val="30866622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634082"/>
          </a:xfrm>
        </p:spPr>
        <p:txBody>
          <a:bodyPr/>
          <a:lstStyle/>
          <a:p>
            <a:pPr algn="ctr"/>
            <a:r>
              <a:rPr lang="tr-TR" b="1" dirty="0" smtClean="0">
                <a:latin typeface="Comic Sans MS" pitchFamily="66" charset="0"/>
              </a:rPr>
              <a:t>ETİK DIŞI DAVRANIŞ NEDENLERİ</a:t>
            </a:r>
            <a:endParaRPr lang="tr-TR" b="1" dirty="0">
              <a:latin typeface="Comic Sans MS" pitchFamily="66" charset="0"/>
            </a:endParaRPr>
          </a:p>
        </p:txBody>
      </p:sp>
      <p:sp>
        <p:nvSpPr>
          <p:cNvPr id="3" name="İçerik Yer Tutucusu 2"/>
          <p:cNvSpPr>
            <a:spLocks noGrp="1"/>
          </p:cNvSpPr>
          <p:nvPr>
            <p:ph sz="quarter" idx="1"/>
          </p:nvPr>
        </p:nvSpPr>
        <p:spPr>
          <a:xfrm>
            <a:off x="457200" y="1196752"/>
            <a:ext cx="7787208" cy="4896544"/>
          </a:xfrm>
        </p:spPr>
        <p:txBody>
          <a:bodyPr>
            <a:normAutofit/>
          </a:bodyPr>
          <a:lstStyle/>
          <a:p>
            <a:pPr>
              <a:lnSpc>
                <a:spcPct val="120000"/>
              </a:lnSpc>
            </a:pPr>
            <a:r>
              <a:rPr lang="tr-TR" b="1" u="sng" dirty="0" smtClean="0">
                <a:latin typeface="Comic Sans MS" pitchFamily="66" charset="0"/>
              </a:rPr>
              <a:t>Bireysel Nedenler</a:t>
            </a:r>
          </a:p>
          <a:p>
            <a:pPr lvl="1" algn="just">
              <a:lnSpc>
                <a:spcPct val="120000"/>
              </a:lnSpc>
              <a:spcBef>
                <a:spcPts val="600"/>
              </a:spcBef>
            </a:pPr>
            <a:r>
              <a:rPr lang="tr-TR" i="1" u="sng" dirty="0" smtClean="0">
                <a:latin typeface="Comic Sans MS" pitchFamily="66" charset="0"/>
              </a:rPr>
              <a:t>Mesleki Yetersizlik: </a:t>
            </a:r>
            <a:r>
              <a:rPr lang="tr-TR" dirty="0" smtClean="0">
                <a:latin typeface="Comic Sans MS" pitchFamily="66" charset="0"/>
              </a:rPr>
              <a:t>Kişiler kendilerinden kaynaklanan mesleki yetersizlikleri gidermediklerinde, hem tatmin duyguları azalır, hem de etik dışı davranış gösterme eğilimleri artar. Rasyonel davranışların görülmemesi, hataların çoğalması, işini kaybetme ve sorumluluk altına girme korkusu gibi güçlü ve yoğun baskılar, kişilerde etik dışı davranışlara sebep olur.</a:t>
            </a:r>
          </a:p>
        </p:txBody>
      </p:sp>
      <p:sp>
        <p:nvSpPr>
          <p:cNvPr id="4" name="Slayt Numarası Yer Tutucusu 3"/>
          <p:cNvSpPr>
            <a:spLocks noGrp="1"/>
          </p:cNvSpPr>
          <p:nvPr>
            <p:ph type="sldNum" sz="quarter" idx="15"/>
          </p:nvPr>
        </p:nvSpPr>
        <p:spPr>
          <a:xfrm>
            <a:off x="8129016" y="5734050"/>
            <a:ext cx="609600" cy="521208"/>
          </a:xfrm>
          <a:prstGeom prst="rect">
            <a:avLst/>
          </a:prstGeom>
        </p:spPr>
        <p:txBody>
          <a:bodyPr/>
          <a:lstStyle/>
          <a:p>
            <a:fld id="{05883F1D-20A8-487D-954A-CC3D6BB1CCB4}" type="slidenum">
              <a:rPr lang="tr-TR" smtClean="0"/>
              <a:pPr/>
              <a:t>12</a:t>
            </a:fld>
            <a:endParaRPr lang="tr-TR"/>
          </a:p>
        </p:txBody>
      </p:sp>
    </p:spTree>
    <p:extLst>
      <p:ext uri="{BB962C8B-B14F-4D97-AF65-F5344CB8AC3E}">
        <p14:creationId xmlns:p14="http://schemas.microsoft.com/office/powerpoint/2010/main" xmlns="" val="2572760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634082"/>
          </a:xfrm>
        </p:spPr>
        <p:txBody>
          <a:bodyPr/>
          <a:lstStyle/>
          <a:p>
            <a:pPr algn="ctr"/>
            <a:r>
              <a:rPr lang="tr-TR" b="1" dirty="0" smtClean="0">
                <a:effectLst>
                  <a:outerShdw blurRad="38100" dist="38100" dir="2700000" algn="tl">
                    <a:srgbClr val="000000">
                      <a:alpha val="43137"/>
                    </a:srgbClr>
                  </a:outerShdw>
                </a:effectLst>
                <a:latin typeface="Comic Sans MS" pitchFamily="66" charset="0"/>
              </a:rPr>
              <a:t>ETİK DIŞI DAVRANIŞ NEDENLERİ</a:t>
            </a:r>
            <a:endParaRPr lang="tr-TR" b="1" dirty="0">
              <a:effectLst>
                <a:outerShdw blurRad="38100" dist="38100" dir="2700000" algn="tl">
                  <a:srgbClr val="000000">
                    <a:alpha val="43137"/>
                  </a:srgbClr>
                </a:outerShdw>
              </a:effectLst>
              <a:latin typeface="Comic Sans MS" pitchFamily="66" charset="0"/>
            </a:endParaRPr>
          </a:p>
        </p:txBody>
      </p:sp>
      <p:sp>
        <p:nvSpPr>
          <p:cNvPr id="3" name="İçerik Yer Tutucusu 2"/>
          <p:cNvSpPr>
            <a:spLocks noGrp="1"/>
          </p:cNvSpPr>
          <p:nvPr>
            <p:ph sz="quarter" idx="1"/>
          </p:nvPr>
        </p:nvSpPr>
        <p:spPr>
          <a:xfrm>
            <a:off x="457200" y="1196752"/>
            <a:ext cx="7787208" cy="4896544"/>
          </a:xfrm>
        </p:spPr>
        <p:txBody>
          <a:bodyPr>
            <a:normAutofit fontScale="92500"/>
          </a:bodyPr>
          <a:lstStyle/>
          <a:p>
            <a:pPr algn="just">
              <a:lnSpc>
                <a:spcPct val="120000"/>
              </a:lnSpc>
            </a:pPr>
            <a:r>
              <a:rPr lang="tr-TR" b="1" u="sng" dirty="0" smtClean="0">
                <a:latin typeface="Comic Sans MS" pitchFamily="66" charset="0"/>
              </a:rPr>
              <a:t>Çevresel Nedenler</a:t>
            </a:r>
          </a:p>
          <a:p>
            <a:pPr lvl="1" algn="just">
              <a:lnSpc>
                <a:spcPct val="120000"/>
              </a:lnSpc>
              <a:spcBef>
                <a:spcPts val="600"/>
              </a:spcBef>
            </a:pPr>
            <a:r>
              <a:rPr lang="tr-TR" i="1" u="sng" dirty="0" smtClean="0">
                <a:latin typeface="Comic Sans MS" pitchFamily="66" charset="0"/>
              </a:rPr>
              <a:t>Rekabet:</a:t>
            </a:r>
            <a:r>
              <a:rPr lang="tr-TR" dirty="0" smtClean="0">
                <a:latin typeface="Comic Sans MS" pitchFamily="66" charset="0"/>
              </a:rPr>
              <a:t> aynı amacı güden kimseler arasındaki çekişme, yarışma, yarış anlamına gelmektedir. Rekabetin dürüstlük kurallarına aykırı olarak ve aldatıcı davranışlarla bozulmasına haksız rekabet adı verilmektedir. Haksız rekabette meslekle bağdaşmayan işler, hak edilmeyen kazançlar ve üretmeden paylaşma söz konusudur. Etik dışı davranışlara yol açan haksız rekabeti iki kısımda incelersek;</a:t>
            </a:r>
          </a:p>
          <a:p>
            <a:pPr lvl="1" algn="just">
              <a:lnSpc>
                <a:spcPct val="120000"/>
              </a:lnSpc>
              <a:spcBef>
                <a:spcPts val="600"/>
              </a:spcBef>
            </a:pPr>
            <a:r>
              <a:rPr lang="tr-TR" dirty="0" smtClean="0">
                <a:latin typeface="Comic Sans MS" pitchFamily="66" charset="0"/>
              </a:rPr>
              <a:t>Birincisi, örgütler arasındaki rekabette avantaj elde etmek amacıyla yapılan etik dışı davranışlardır.</a:t>
            </a:r>
          </a:p>
          <a:p>
            <a:pPr lvl="1" algn="just">
              <a:lnSpc>
                <a:spcPct val="120000"/>
              </a:lnSpc>
              <a:spcBef>
                <a:spcPts val="600"/>
              </a:spcBef>
            </a:pPr>
            <a:r>
              <a:rPr lang="tr-TR" dirty="0" smtClean="0">
                <a:latin typeface="Comic Sans MS" pitchFamily="66" charset="0"/>
              </a:rPr>
              <a:t>İkicisi ise, örgüt içinde avantaj elde etmek isteyen yönetici ve diğer </a:t>
            </a:r>
            <a:r>
              <a:rPr lang="tr-TR" dirty="0" err="1" smtClean="0">
                <a:latin typeface="Comic Sans MS" pitchFamily="66" charset="0"/>
              </a:rPr>
              <a:t>işgörenlerin</a:t>
            </a:r>
            <a:r>
              <a:rPr lang="tr-TR" dirty="0" smtClean="0">
                <a:latin typeface="Comic Sans MS" pitchFamily="66" charset="0"/>
              </a:rPr>
              <a:t> etik dışı davranışlarıdır.</a:t>
            </a:r>
            <a:endParaRPr lang="tr-TR" dirty="0">
              <a:latin typeface="Comic Sans MS" pitchFamily="66" charset="0"/>
            </a:endParaRPr>
          </a:p>
        </p:txBody>
      </p:sp>
      <p:sp>
        <p:nvSpPr>
          <p:cNvPr id="4" name="Slayt Numarası Yer Tutucusu 3"/>
          <p:cNvSpPr>
            <a:spLocks noGrp="1"/>
          </p:cNvSpPr>
          <p:nvPr>
            <p:ph type="sldNum" sz="quarter" idx="15"/>
          </p:nvPr>
        </p:nvSpPr>
        <p:spPr>
          <a:xfrm>
            <a:off x="8129016" y="5734050"/>
            <a:ext cx="609600" cy="521208"/>
          </a:xfrm>
          <a:prstGeom prst="rect">
            <a:avLst/>
          </a:prstGeom>
        </p:spPr>
        <p:txBody>
          <a:bodyPr/>
          <a:lstStyle/>
          <a:p>
            <a:fld id="{05883F1D-20A8-487D-954A-CC3D6BB1CCB4}" type="slidenum">
              <a:rPr lang="tr-TR" smtClean="0"/>
              <a:pPr/>
              <a:t>13</a:t>
            </a:fld>
            <a:endParaRPr lang="tr-TR"/>
          </a:p>
        </p:txBody>
      </p:sp>
    </p:spTree>
    <p:extLst>
      <p:ext uri="{BB962C8B-B14F-4D97-AF65-F5344CB8AC3E}">
        <p14:creationId xmlns:p14="http://schemas.microsoft.com/office/powerpoint/2010/main" xmlns="" val="14059010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634082"/>
          </a:xfrm>
        </p:spPr>
        <p:txBody>
          <a:bodyPr/>
          <a:lstStyle/>
          <a:p>
            <a:pPr algn="ctr"/>
            <a:r>
              <a:rPr lang="tr-TR" b="1" dirty="0" smtClean="0">
                <a:effectLst>
                  <a:outerShdw blurRad="38100" dist="38100" dir="2700000" algn="tl">
                    <a:srgbClr val="000000">
                      <a:alpha val="43137"/>
                    </a:srgbClr>
                  </a:outerShdw>
                </a:effectLst>
                <a:latin typeface="Comic Sans MS" pitchFamily="66" charset="0"/>
              </a:rPr>
              <a:t>ETİK DIŞI DAVRANIŞ NEDENLERİ</a:t>
            </a:r>
            <a:endParaRPr lang="tr-TR" b="1" dirty="0">
              <a:effectLst>
                <a:outerShdw blurRad="38100" dist="38100" dir="2700000" algn="tl">
                  <a:srgbClr val="000000">
                    <a:alpha val="43137"/>
                  </a:srgbClr>
                </a:outerShdw>
              </a:effectLst>
              <a:latin typeface="Comic Sans MS" pitchFamily="66" charset="0"/>
            </a:endParaRPr>
          </a:p>
        </p:txBody>
      </p:sp>
      <p:sp>
        <p:nvSpPr>
          <p:cNvPr id="3" name="İçerik Yer Tutucusu 2"/>
          <p:cNvSpPr>
            <a:spLocks noGrp="1"/>
          </p:cNvSpPr>
          <p:nvPr>
            <p:ph sz="quarter" idx="1"/>
          </p:nvPr>
        </p:nvSpPr>
        <p:spPr>
          <a:xfrm>
            <a:off x="457200" y="1196752"/>
            <a:ext cx="7787208" cy="4896544"/>
          </a:xfrm>
        </p:spPr>
        <p:txBody>
          <a:bodyPr>
            <a:normAutofit fontScale="92500" lnSpcReduction="20000"/>
          </a:bodyPr>
          <a:lstStyle/>
          <a:p>
            <a:pPr algn="just">
              <a:lnSpc>
                <a:spcPct val="130000"/>
              </a:lnSpc>
            </a:pPr>
            <a:r>
              <a:rPr lang="tr-TR" b="1" u="sng" dirty="0" smtClean="0">
                <a:latin typeface="Comic Sans MS" pitchFamily="66" charset="0"/>
              </a:rPr>
              <a:t>Çevresel Nedenler</a:t>
            </a:r>
          </a:p>
          <a:p>
            <a:pPr lvl="1" algn="just">
              <a:lnSpc>
                <a:spcPct val="130000"/>
              </a:lnSpc>
              <a:spcBef>
                <a:spcPts val="600"/>
              </a:spcBef>
            </a:pPr>
            <a:r>
              <a:rPr lang="tr-TR" i="1" u="sng" dirty="0" smtClean="0">
                <a:latin typeface="Comic Sans MS" pitchFamily="66" charset="0"/>
              </a:rPr>
              <a:t>Karşılıklı Güvensizlik: </a:t>
            </a:r>
            <a:r>
              <a:rPr lang="tr-TR" dirty="0" smtClean="0">
                <a:latin typeface="Comic Sans MS" pitchFamily="66" charset="0"/>
              </a:rPr>
              <a:t>Eğer bir örgütte görev yapan iş görenlerin, yöneticilerin birbirlerine veya çalıştıkları işletmeye güven duygularında eksiklik varsa, bu durum onları etik dışı davranışlara yöneltebilecektir.</a:t>
            </a:r>
          </a:p>
          <a:p>
            <a:pPr lvl="1" algn="just">
              <a:lnSpc>
                <a:spcPct val="130000"/>
              </a:lnSpc>
              <a:spcBef>
                <a:spcPts val="600"/>
              </a:spcBef>
            </a:pPr>
            <a:r>
              <a:rPr lang="tr-TR" i="1" u="sng" dirty="0" smtClean="0">
                <a:latin typeface="Comic Sans MS" pitchFamily="66" charset="0"/>
              </a:rPr>
              <a:t>Ücretlendirme: </a:t>
            </a:r>
            <a:r>
              <a:rPr lang="tr-TR" dirty="0" smtClean="0">
                <a:latin typeface="Comic Sans MS" pitchFamily="66" charset="0"/>
              </a:rPr>
              <a:t>Çalışanların işletmelerden aldıkları gelir düzeyi ve gelirin sürekliliği, bilginin, becerinin ve tecrübenin yanı sıra, müşterilerin gereksinimlerini karşılamaktaki başarı düzeyleri ile ilgilidir. Kimi zaman, meslekten elde edilen gelir ön plana alınarak, etik dışı davranışlar sergilenebilir. Performansını olduğundan fazla göstererek ekstra gelir elde edebilir veya yetersiz ücretten dolayı mesaisinde farklı işlere yönelebilir veya terfi ederek daha fazla gelir elde etme amacıyla yanıltma hile, haksız rekabet elde edebilir. </a:t>
            </a:r>
            <a:endParaRPr lang="tr-TR" i="1" u="sng" dirty="0" smtClean="0">
              <a:latin typeface="Comic Sans MS" pitchFamily="66" charset="0"/>
            </a:endParaRPr>
          </a:p>
          <a:p>
            <a:pPr lvl="1" algn="just">
              <a:lnSpc>
                <a:spcPct val="130000"/>
              </a:lnSpc>
              <a:spcBef>
                <a:spcPts val="600"/>
              </a:spcBef>
            </a:pPr>
            <a:endParaRPr lang="tr-TR" dirty="0">
              <a:latin typeface="Comic Sans MS" pitchFamily="66" charset="0"/>
            </a:endParaRPr>
          </a:p>
        </p:txBody>
      </p:sp>
      <p:sp>
        <p:nvSpPr>
          <p:cNvPr id="4" name="Slayt Numarası Yer Tutucusu 3"/>
          <p:cNvSpPr>
            <a:spLocks noGrp="1"/>
          </p:cNvSpPr>
          <p:nvPr>
            <p:ph type="sldNum" sz="quarter" idx="15"/>
          </p:nvPr>
        </p:nvSpPr>
        <p:spPr>
          <a:xfrm>
            <a:off x="8129016" y="5734050"/>
            <a:ext cx="609600" cy="521208"/>
          </a:xfrm>
          <a:prstGeom prst="rect">
            <a:avLst/>
          </a:prstGeom>
        </p:spPr>
        <p:txBody>
          <a:bodyPr/>
          <a:lstStyle/>
          <a:p>
            <a:fld id="{05883F1D-20A8-487D-954A-CC3D6BB1CCB4}" type="slidenum">
              <a:rPr lang="tr-TR" smtClean="0"/>
              <a:pPr/>
              <a:t>14</a:t>
            </a:fld>
            <a:endParaRPr lang="tr-TR"/>
          </a:p>
        </p:txBody>
      </p:sp>
    </p:spTree>
    <p:extLst>
      <p:ext uri="{BB962C8B-B14F-4D97-AF65-F5344CB8AC3E}">
        <p14:creationId xmlns:p14="http://schemas.microsoft.com/office/powerpoint/2010/main" xmlns="" val="4098424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634082"/>
          </a:xfrm>
        </p:spPr>
        <p:txBody>
          <a:bodyPr/>
          <a:lstStyle/>
          <a:p>
            <a:pPr algn="ctr"/>
            <a:r>
              <a:rPr lang="tr-TR" b="1" dirty="0" smtClean="0">
                <a:effectLst>
                  <a:outerShdw blurRad="38100" dist="38100" dir="2700000" algn="tl">
                    <a:srgbClr val="000000">
                      <a:alpha val="43137"/>
                    </a:srgbClr>
                  </a:outerShdw>
                </a:effectLst>
                <a:latin typeface="Comic Sans MS" pitchFamily="66" charset="0"/>
              </a:rPr>
              <a:t>ETİK DIŞI DAVRANIŞ NEDENLERİ</a:t>
            </a:r>
            <a:endParaRPr lang="tr-TR" b="1" dirty="0">
              <a:effectLst>
                <a:outerShdw blurRad="38100" dist="38100" dir="2700000" algn="tl">
                  <a:srgbClr val="000000">
                    <a:alpha val="43137"/>
                  </a:srgbClr>
                </a:outerShdw>
              </a:effectLst>
              <a:latin typeface="Comic Sans MS" pitchFamily="66" charset="0"/>
            </a:endParaRPr>
          </a:p>
        </p:txBody>
      </p:sp>
      <p:sp>
        <p:nvSpPr>
          <p:cNvPr id="3" name="İçerik Yer Tutucusu 2"/>
          <p:cNvSpPr>
            <a:spLocks noGrp="1"/>
          </p:cNvSpPr>
          <p:nvPr>
            <p:ph sz="quarter" idx="1"/>
          </p:nvPr>
        </p:nvSpPr>
        <p:spPr>
          <a:xfrm>
            <a:off x="285720" y="1000108"/>
            <a:ext cx="8215370" cy="5357850"/>
          </a:xfrm>
        </p:spPr>
        <p:txBody>
          <a:bodyPr>
            <a:normAutofit fontScale="92500" lnSpcReduction="10000"/>
          </a:bodyPr>
          <a:lstStyle/>
          <a:p>
            <a:pPr algn="just">
              <a:lnSpc>
                <a:spcPct val="120000"/>
              </a:lnSpc>
            </a:pPr>
            <a:r>
              <a:rPr lang="tr-TR" b="1" u="sng" dirty="0" smtClean="0">
                <a:latin typeface="Comic Sans MS" pitchFamily="66" charset="0"/>
              </a:rPr>
              <a:t>Çevresel Nedenler</a:t>
            </a:r>
          </a:p>
          <a:p>
            <a:pPr lvl="1" algn="just">
              <a:lnSpc>
                <a:spcPct val="120000"/>
              </a:lnSpc>
              <a:spcBef>
                <a:spcPts val="600"/>
              </a:spcBef>
            </a:pPr>
            <a:r>
              <a:rPr lang="tr-TR" i="1" u="sng" dirty="0" smtClean="0">
                <a:latin typeface="Comic Sans MS" pitchFamily="66" charset="0"/>
              </a:rPr>
              <a:t>Etik davranışların Esnetilmesi: </a:t>
            </a:r>
            <a:r>
              <a:rPr lang="tr-TR" dirty="0">
                <a:latin typeface="Comic Sans MS" pitchFamily="66" charset="0"/>
              </a:rPr>
              <a:t>İ</a:t>
            </a:r>
            <a:r>
              <a:rPr lang="tr-TR" dirty="0" smtClean="0">
                <a:latin typeface="Comic Sans MS" pitchFamily="66" charset="0"/>
              </a:rPr>
              <a:t>ş dünyasında etik kurallara oranla daha esnek ve yumuşak bir yapıda olduğunu belirtmektedir. Özellikle küreselleşme, şirketleri etik davranışlar doğrultusunda daha esnek davranmaya zorlayabilir. </a:t>
            </a:r>
            <a:endParaRPr lang="tr-TR" i="1" u="sng" dirty="0" smtClean="0">
              <a:latin typeface="Comic Sans MS" pitchFamily="66" charset="0"/>
            </a:endParaRPr>
          </a:p>
          <a:p>
            <a:pPr lvl="1" algn="just">
              <a:lnSpc>
                <a:spcPct val="120000"/>
              </a:lnSpc>
              <a:spcBef>
                <a:spcPts val="600"/>
              </a:spcBef>
            </a:pPr>
            <a:r>
              <a:rPr lang="tr-TR" i="1" u="sng" dirty="0" smtClean="0">
                <a:latin typeface="Comic Sans MS" pitchFamily="66" charset="0"/>
              </a:rPr>
              <a:t>Yasaların Etkisi:</a:t>
            </a:r>
            <a:r>
              <a:rPr lang="tr-TR" dirty="0" smtClean="0">
                <a:latin typeface="Comic Sans MS" pitchFamily="66" charset="0"/>
              </a:rPr>
              <a:t> Hukuk düzeninin amacı «toplumsal mutluluk» ve «adalet» tir. Toplumun yetki organlarının kararlaştırması halinde gelenekler yasalara dönüşebilir ve bu durumda aykırı davranışlar, resmi cezalarla karşılaşır. Başkalarını aldatma ve dolandırma gibi eylemler kanunla yasaklanabilir; ancak doğruluk, dürüstlük, iyi niyet gibi erdemlerin bu yolla uygulanması kolay değildir. Bir toplum içinde hukuk kuralları ne ölçüde etik davranışları cezalandırıyorsa, bireylerin bu tür davranışlar göstermesi de zorlaşacak. Çünkü, yapılan etik dışı davranışların kanunen bir karşılığının bulunmasıdır.</a:t>
            </a:r>
            <a:endParaRPr lang="tr-TR" i="1" u="sng" dirty="0" smtClean="0">
              <a:latin typeface="Comic Sans MS" pitchFamily="66" charset="0"/>
            </a:endParaRPr>
          </a:p>
          <a:p>
            <a:pPr lvl="1" algn="just">
              <a:lnSpc>
                <a:spcPct val="120000"/>
              </a:lnSpc>
              <a:spcBef>
                <a:spcPts val="600"/>
              </a:spcBef>
            </a:pPr>
            <a:endParaRPr lang="tr-TR" dirty="0">
              <a:latin typeface="Comic Sans MS" pitchFamily="66" charset="0"/>
            </a:endParaRPr>
          </a:p>
        </p:txBody>
      </p:sp>
      <p:sp>
        <p:nvSpPr>
          <p:cNvPr id="4" name="Slayt Numarası Yer Tutucusu 3"/>
          <p:cNvSpPr>
            <a:spLocks noGrp="1"/>
          </p:cNvSpPr>
          <p:nvPr>
            <p:ph type="sldNum" sz="quarter" idx="15"/>
          </p:nvPr>
        </p:nvSpPr>
        <p:spPr>
          <a:xfrm>
            <a:off x="8129016" y="5734050"/>
            <a:ext cx="609600" cy="521208"/>
          </a:xfrm>
          <a:prstGeom prst="rect">
            <a:avLst/>
          </a:prstGeom>
        </p:spPr>
        <p:txBody>
          <a:bodyPr/>
          <a:lstStyle/>
          <a:p>
            <a:fld id="{05883F1D-20A8-487D-954A-CC3D6BB1CCB4}" type="slidenum">
              <a:rPr lang="tr-TR" smtClean="0"/>
              <a:pPr/>
              <a:t>15</a:t>
            </a:fld>
            <a:endParaRPr lang="tr-TR"/>
          </a:p>
        </p:txBody>
      </p:sp>
    </p:spTree>
    <p:extLst>
      <p:ext uri="{BB962C8B-B14F-4D97-AF65-F5344CB8AC3E}">
        <p14:creationId xmlns:p14="http://schemas.microsoft.com/office/powerpoint/2010/main" xmlns="" val="10887889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634082"/>
          </a:xfrm>
        </p:spPr>
        <p:txBody>
          <a:bodyPr/>
          <a:lstStyle/>
          <a:p>
            <a:pPr algn="ctr"/>
            <a:r>
              <a:rPr lang="tr-TR" b="1" dirty="0" smtClean="0">
                <a:effectLst>
                  <a:outerShdw blurRad="38100" dist="38100" dir="2700000" algn="tl">
                    <a:srgbClr val="000000">
                      <a:alpha val="43137"/>
                    </a:srgbClr>
                  </a:outerShdw>
                </a:effectLst>
                <a:latin typeface="Comic Sans MS" pitchFamily="66" charset="0"/>
              </a:rPr>
              <a:t>ETİK DIŞI DAVRANIŞ NEDENLERİ</a:t>
            </a:r>
            <a:endParaRPr lang="tr-TR" b="1" dirty="0">
              <a:effectLst>
                <a:outerShdw blurRad="38100" dist="38100" dir="2700000" algn="tl">
                  <a:srgbClr val="000000">
                    <a:alpha val="43137"/>
                  </a:srgbClr>
                </a:outerShdw>
              </a:effectLst>
              <a:latin typeface="Comic Sans MS" pitchFamily="66" charset="0"/>
            </a:endParaRPr>
          </a:p>
        </p:txBody>
      </p:sp>
      <p:sp>
        <p:nvSpPr>
          <p:cNvPr id="3" name="İçerik Yer Tutucusu 2"/>
          <p:cNvSpPr>
            <a:spLocks noGrp="1"/>
          </p:cNvSpPr>
          <p:nvPr>
            <p:ph sz="quarter" idx="1"/>
          </p:nvPr>
        </p:nvSpPr>
        <p:spPr>
          <a:xfrm>
            <a:off x="457200" y="1196752"/>
            <a:ext cx="7787208" cy="4732578"/>
          </a:xfrm>
        </p:spPr>
        <p:txBody>
          <a:bodyPr>
            <a:normAutofit fontScale="92500"/>
          </a:bodyPr>
          <a:lstStyle/>
          <a:p>
            <a:pPr algn="just">
              <a:lnSpc>
                <a:spcPct val="120000"/>
              </a:lnSpc>
            </a:pPr>
            <a:r>
              <a:rPr lang="tr-TR" b="1" u="sng" dirty="0" smtClean="0">
                <a:latin typeface="Comic Sans MS" pitchFamily="66" charset="0"/>
              </a:rPr>
              <a:t>Çevresel Nedenler</a:t>
            </a:r>
          </a:p>
          <a:p>
            <a:pPr lvl="1" algn="just">
              <a:lnSpc>
                <a:spcPct val="120000"/>
              </a:lnSpc>
              <a:spcBef>
                <a:spcPts val="600"/>
              </a:spcBef>
            </a:pPr>
            <a:r>
              <a:rPr lang="tr-TR" i="1" u="sng" dirty="0" smtClean="0">
                <a:latin typeface="Comic Sans MS" pitchFamily="66" charset="0"/>
              </a:rPr>
              <a:t>Geleneklerin Etkisi: </a:t>
            </a:r>
            <a:r>
              <a:rPr lang="tr-TR" dirty="0" smtClean="0">
                <a:latin typeface="Comic Sans MS" pitchFamily="66" charset="0"/>
              </a:rPr>
              <a:t>Günlük yaşamı düzen içerisinde gelenek; aktif, yapıcı ve yaratıcı bir şekle dönüşerek toplumun davranış ve yaşam biçimi üzerinde etkili olur. Dolayısıyla, toplumun saygın değerlerinin etik davranışları destekleme veya desteklememe ölçüsü, etik dışı davranışların miktarının belirleyicisi olacaktır. Etik olmayan davranışların gösterilmesi durumunda, toplumun ekonomik sosyal ve politik yapısında istikrarsızlıklar ortaya çıkacak ve kişisel çıkarlar öncelik kazanacağından, eskiden beri toplumu bir arada tutan ve toplumsal düzeni sağlamaya yardımcı olan örf e adetlere olan bağlılık azalacaktır.</a:t>
            </a:r>
            <a:endParaRPr lang="tr-TR" i="1" u="sng" dirty="0" smtClean="0">
              <a:latin typeface="Comic Sans MS" pitchFamily="66" charset="0"/>
            </a:endParaRPr>
          </a:p>
          <a:p>
            <a:pPr lvl="1" algn="just">
              <a:lnSpc>
                <a:spcPct val="120000"/>
              </a:lnSpc>
              <a:spcBef>
                <a:spcPts val="600"/>
              </a:spcBef>
            </a:pPr>
            <a:endParaRPr lang="tr-TR" dirty="0">
              <a:latin typeface="Comic Sans MS" pitchFamily="66" charset="0"/>
            </a:endParaRPr>
          </a:p>
        </p:txBody>
      </p:sp>
      <p:sp>
        <p:nvSpPr>
          <p:cNvPr id="4" name="Slayt Numarası Yer Tutucusu 3"/>
          <p:cNvSpPr>
            <a:spLocks noGrp="1"/>
          </p:cNvSpPr>
          <p:nvPr>
            <p:ph type="sldNum" sz="quarter" idx="15"/>
          </p:nvPr>
        </p:nvSpPr>
        <p:spPr>
          <a:xfrm>
            <a:off x="8129016" y="5734050"/>
            <a:ext cx="609600" cy="521208"/>
          </a:xfrm>
          <a:prstGeom prst="rect">
            <a:avLst/>
          </a:prstGeom>
        </p:spPr>
        <p:txBody>
          <a:bodyPr/>
          <a:lstStyle/>
          <a:p>
            <a:fld id="{05883F1D-20A8-487D-954A-CC3D6BB1CCB4}" type="slidenum">
              <a:rPr lang="tr-TR" smtClean="0"/>
              <a:pPr/>
              <a:t>16</a:t>
            </a:fld>
            <a:endParaRPr lang="tr-TR"/>
          </a:p>
        </p:txBody>
      </p:sp>
    </p:spTree>
    <p:extLst>
      <p:ext uri="{BB962C8B-B14F-4D97-AF65-F5344CB8AC3E}">
        <p14:creationId xmlns:p14="http://schemas.microsoft.com/office/powerpoint/2010/main" xmlns="" val="19380439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634082"/>
          </a:xfrm>
        </p:spPr>
        <p:txBody>
          <a:bodyPr/>
          <a:lstStyle/>
          <a:p>
            <a:pPr algn="ctr"/>
            <a:r>
              <a:rPr lang="tr-TR" b="1" dirty="0" smtClean="0">
                <a:effectLst>
                  <a:outerShdw blurRad="38100" dist="38100" dir="2700000" algn="tl">
                    <a:srgbClr val="000000">
                      <a:alpha val="43137"/>
                    </a:srgbClr>
                  </a:outerShdw>
                </a:effectLst>
                <a:latin typeface="Comic Sans MS" pitchFamily="66" charset="0"/>
              </a:rPr>
              <a:t>ETİK DIŞI DAVRANIŞ NEDENLERİ</a:t>
            </a:r>
            <a:endParaRPr lang="tr-TR" b="1" dirty="0">
              <a:effectLst>
                <a:outerShdw blurRad="38100" dist="38100" dir="2700000" algn="tl">
                  <a:srgbClr val="000000">
                    <a:alpha val="43137"/>
                  </a:srgbClr>
                </a:outerShdw>
              </a:effectLst>
              <a:latin typeface="Comic Sans MS" pitchFamily="66" charset="0"/>
            </a:endParaRPr>
          </a:p>
        </p:txBody>
      </p:sp>
      <p:sp>
        <p:nvSpPr>
          <p:cNvPr id="3" name="İçerik Yer Tutucusu 2"/>
          <p:cNvSpPr>
            <a:spLocks noGrp="1"/>
          </p:cNvSpPr>
          <p:nvPr>
            <p:ph sz="quarter" idx="1"/>
          </p:nvPr>
        </p:nvSpPr>
        <p:spPr>
          <a:xfrm>
            <a:off x="457200" y="1196752"/>
            <a:ext cx="7787208" cy="4896544"/>
          </a:xfrm>
        </p:spPr>
        <p:txBody>
          <a:bodyPr>
            <a:normAutofit fontScale="92500" lnSpcReduction="20000"/>
          </a:bodyPr>
          <a:lstStyle/>
          <a:p>
            <a:pPr>
              <a:lnSpc>
                <a:spcPct val="120000"/>
              </a:lnSpc>
            </a:pPr>
            <a:r>
              <a:rPr lang="tr-TR" b="1" u="sng" dirty="0" smtClean="0">
                <a:latin typeface="Comic Sans MS" pitchFamily="66" charset="0"/>
              </a:rPr>
              <a:t>Etik Dışı Davranışlar</a:t>
            </a:r>
          </a:p>
          <a:p>
            <a:pPr lvl="1">
              <a:lnSpc>
                <a:spcPct val="120000"/>
              </a:lnSpc>
              <a:spcBef>
                <a:spcPts val="600"/>
              </a:spcBef>
            </a:pPr>
            <a:r>
              <a:rPr lang="tr-TR" i="1" u="sng" dirty="0" smtClean="0">
                <a:latin typeface="Comic Sans MS" pitchFamily="66" charset="0"/>
              </a:rPr>
              <a:t>Ayrımcılık: </a:t>
            </a:r>
          </a:p>
          <a:p>
            <a:pPr lvl="2">
              <a:lnSpc>
                <a:spcPct val="120000"/>
              </a:lnSpc>
              <a:spcBef>
                <a:spcPts val="600"/>
              </a:spcBef>
            </a:pPr>
            <a:r>
              <a:rPr lang="tr-TR" dirty="0" smtClean="0">
                <a:latin typeface="Comic Sans MS" pitchFamily="66" charset="0"/>
              </a:rPr>
              <a:t>Açık Ayrımcılık: Geleneksel olarak cinsiyete yada ırkçılığa dayalı ortaya çıkmaktadır.</a:t>
            </a:r>
          </a:p>
          <a:p>
            <a:pPr lvl="2">
              <a:lnSpc>
                <a:spcPct val="120000"/>
              </a:lnSpc>
              <a:spcBef>
                <a:spcPts val="600"/>
              </a:spcBef>
            </a:pPr>
            <a:r>
              <a:rPr lang="tr-TR" dirty="0" smtClean="0">
                <a:latin typeface="Comic Sans MS" pitchFamily="66" charset="0"/>
              </a:rPr>
              <a:t>Kurumsal Ayrımcılık: kadınların yada azınlıkların bu örgütte diğer gruplar ile eşit oranlı temsil edilmemesi. Önlemek için, özürlü insanlara istihdam ortamı sağlanabilmesi için belli sayıda özürlü çalıştırma.</a:t>
            </a:r>
          </a:p>
          <a:p>
            <a:pPr lvl="1">
              <a:lnSpc>
                <a:spcPct val="120000"/>
              </a:lnSpc>
              <a:spcBef>
                <a:spcPts val="600"/>
              </a:spcBef>
            </a:pPr>
            <a:r>
              <a:rPr lang="tr-TR" i="1" u="sng" dirty="0" smtClean="0">
                <a:latin typeface="Comic Sans MS" pitchFamily="66" charset="0"/>
              </a:rPr>
              <a:t>Kayırma:</a:t>
            </a:r>
          </a:p>
          <a:p>
            <a:pPr lvl="2">
              <a:lnSpc>
                <a:spcPct val="120000"/>
              </a:lnSpc>
              <a:spcBef>
                <a:spcPts val="600"/>
              </a:spcBef>
            </a:pPr>
            <a:r>
              <a:rPr lang="tr-TR" dirty="0" smtClean="0">
                <a:latin typeface="Comic Sans MS" pitchFamily="66" charset="0"/>
              </a:rPr>
              <a:t>Yakınları Kayırma: kamu görevlerine yapılan atamalarda, yeterlik esaslarının yerini akrabalık, hemşericilik gibi şahsi unsurların almasıdır.</a:t>
            </a:r>
          </a:p>
          <a:p>
            <a:pPr lvl="2">
              <a:lnSpc>
                <a:spcPct val="120000"/>
              </a:lnSpc>
              <a:spcBef>
                <a:spcPts val="600"/>
              </a:spcBef>
            </a:pPr>
            <a:r>
              <a:rPr lang="tr-TR" dirty="0" smtClean="0">
                <a:latin typeface="Comic Sans MS" pitchFamily="66" charset="0"/>
              </a:rPr>
              <a:t>Siyasal Kayırmacılık: siyasi partilerin iktidara geldikten sonra kendilerini destekleyen seçmenlere ayrımcılık sağlayarak haksız yere çıkar sağlamaları.</a:t>
            </a:r>
          </a:p>
          <a:p>
            <a:pPr lvl="1">
              <a:lnSpc>
                <a:spcPct val="120000"/>
              </a:lnSpc>
              <a:spcBef>
                <a:spcPts val="600"/>
              </a:spcBef>
            </a:pPr>
            <a:endParaRPr lang="tr-TR" dirty="0">
              <a:latin typeface="Comic Sans MS" pitchFamily="66" charset="0"/>
            </a:endParaRPr>
          </a:p>
        </p:txBody>
      </p:sp>
      <p:sp>
        <p:nvSpPr>
          <p:cNvPr id="4" name="Slayt Numarası Yer Tutucusu 3"/>
          <p:cNvSpPr>
            <a:spLocks noGrp="1"/>
          </p:cNvSpPr>
          <p:nvPr>
            <p:ph type="sldNum" sz="quarter" idx="15"/>
          </p:nvPr>
        </p:nvSpPr>
        <p:spPr>
          <a:xfrm>
            <a:off x="8129016" y="5734050"/>
            <a:ext cx="609600" cy="521208"/>
          </a:xfrm>
          <a:prstGeom prst="rect">
            <a:avLst/>
          </a:prstGeom>
        </p:spPr>
        <p:txBody>
          <a:bodyPr/>
          <a:lstStyle/>
          <a:p>
            <a:fld id="{05883F1D-20A8-487D-954A-CC3D6BB1CCB4}" type="slidenum">
              <a:rPr lang="tr-TR" smtClean="0"/>
              <a:pPr/>
              <a:t>17</a:t>
            </a:fld>
            <a:endParaRPr lang="tr-TR"/>
          </a:p>
        </p:txBody>
      </p:sp>
    </p:spTree>
    <p:extLst>
      <p:ext uri="{BB962C8B-B14F-4D97-AF65-F5344CB8AC3E}">
        <p14:creationId xmlns:p14="http://schemas.microsoft.com/office/powerpoint/2010/main" xmlns="" val="4192142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634082"/>
          </a:xfrm>
        </p:spPr>
        <p:txBody>
          <a:bodyPr/>
          <a:lstStyle/>
          <a:p>
            <a:pPr algn="ctr"/>
            <a:r>
              <a:rPr lang="tr-TR" b="1" dirty="0" smtClean="0">
                <a:effectLst>
                  <a:outerShdw blurRad="38100" dist="38100" dir="2700000" algn="tl">
                    <a:srgbClr val="000000">
                      <a:alpha val="43137"/>
                    </a:srgbClr>
                  </a:outerShdw>
                </a:effectLst>
                <a:latin typeface="Comic Sans MS" pitchFamily="66" charset="0"/>
              </a:rPr>
              <a:t>ETİK DIŞI DAVRANIŞ NEDENLERİ</a:t>
            </a:r>
            <a:endParaRPr lang="tr-TR" b="1" dirty="0">
              <a:effectLst>
                <a:outerShdw blurRad="38100" dist="38100" dir="2700000" algn="tl">
                  <a:srgbClr val="000000">
                    <a:alpha val="43137"/>
                  </a:srgbClr>
                </a:outerShdw>
              </a:effectLst>
              <a:latin typeface="Comic Sans MS" pitchFamily="66" charset="0"/>
            </a:endParaRPr>
          </a:p>
        </p:txBody>
      </p:sp>
      <p:sp>
        <p:nvSpPr>
          <p:cNvPr id="3" name="İçerik Yer Tutucusu 2"/>
          <p:cNvSpPr>
            <a:spLocks noGrp="1"/>
          </p:cNvSpPr>
          <p:nvPr>
            <p:ph sz="quarter" idx="1"/>
          </p:nvPr>
        </p:nvSpPr>
        <p:spPr>
          <a:xfrm>
            <a:off x="285720" y="1071546"/>
            <a:ext cx="8358246" cy="5161206"/>
          </a:xfrm>
        </p:spPr>
        <p:txBody>
          <a:bodyPr>
            <a:normAutofit fontScale="92500" lnSpcReduction="10000"/>
          </a:bodyPr>
          <a:lstStyle/>
          <a:p>
            <a:pPr algn="just">
              <a:lnSpc>
                <a:spcPct val="120000"/>
              </a:lnSpc>
            </a:pPr>
            <a:r>
              <a:rPr lang="tr-TR" b="1" u="sng" dirty="0" smtClean="0">
                <a:latin typeface="Comic Sans MS" pitchFamily="66" charset="0"/>
              </a:rPr>
              <a:t>Etik Dışı Davranışlar</a:t>
            </a:r>
          </a:p>
          <a:p>
            <a:pPr lvl="1" algn="just">
              <a:lnSpc>
                <a:spcPct val="120000"/>
              </a:lnSpc>
              <a:spcBef>
                <a:spcPts val="600"/>
              </a:spcBef>
            </a:pPr>
            <a:r>
              <a:rPr lang="tr-TR" i="1" u="sng" dirty="0" smtClean="0">
                <a:latin typeface="Comic Sans MS" pitchFamily="66" charset="0"/>
              </a:rPr>
              <a:t>Rüşvet: </a:t>
            </a:r>
          </a:p>
          <a:p>
            <a:pPr lvl="2" algn="just">
              <a:lnSpc>
                <a:spcPct val="120000"/>
              </a:lnSpc>
              <a:spcBef>
                <a:spcPts val="600"/>
              </a:spcBef>
            </a:pPr>
            <a:r>
              <a:rPr lang="tr-TR" dirty="0" smtClean="0">
                <a:latin typeface="Comic Sans MS" pitchFamily="66" charset="0"/>
              </a:rPr>
              <a:t>Basit Rüşvet: Memurun, görevi gereğince yapmaya mecbur olduğu şeyi yapmak veya yapmamaya mecbur olduğu yapmamak için rüşvet alması, vaat veya taahhüdünü kabul eylemesidir. </a:t>
            </a:r>
          </a:p>
          <a:p>
            <a:pPr lvl="2" algn="just">
              <a:lnSpc>
                <a:spcPct val="120000"/>
              </a:lnSpc>
              <a:spcBef>
                <a:spcPts val="600"/>
              </a:spcBef>
            </a:pPr>
            <a:r>
              <a:rPr lang="tr-TR" dirty="0" smtClean="0">
                <a:latin typeface="Comic Sans MS" pitchFamily="66" charset="0"/>
              </a:rPr>
              <a:t>Ağır Rüşvet: Memurluk görevinin kötüye kullanılması suretiyle, memurun görevine aykırı bir şey yapması veya yapmamasıdır.  Yani, memur yapmaması gerekeni yapmakta ya da yapması gerekeni yapmamakta.</a:t>
            </a:r>
          </a:p>
          <a:p>
            <a:pPr lvl="1" algn="just">
              <a:lnSpc>
                <a:spcPct val="120000"/>
              </a:lnSpc>
              <a:spcBef>
                <a:spcPts val="600"/>
              </a:spcBef>
            </a:pPr>
            <a:r>
              <a:rPr lang="tr-TR" i="1" u="sng" dirty="0" smtClean="0">
                <a:latin typeface="Comic Sans MS" pitchFamily="66" charset="0"/>
              </a:rPr>
              <a:t>İhmal: </a:t>
            </a:r>
            <a:r>
              <a:rPr lang="tr-TR" dirty="0" smtClean="0">
                <a:latin typeface="Comic Sans MS" pitchFamily="66" charset="0"/>
              </a:rPr>
              <a:t>Görevin yapılmaması savsaklanması veya üst taraftan verilen buyrukları geçerli bir neden olmadan yapılmaması. </a:t>
            </a:r>
          </a:p>
          <a:p>
            <a:pPr lvl="1" algn="just">
              <a:lnSpc>
                <a:spcPct val="120000"/>
              </a:lnSpc>
              <a:spcBef>
                <a:spcPts val="600"/>
              </a:spcBef>
            </a:pPr>
            <a:r>
              <a:rPr lang="tr-TR" i="1" u="sng" dirty="0" smtClean="0">
                <a:latin typeface="Comic Sans MS" pitchFamily="66" charset="0"/>
              </a:rPr>
              <a:t>Bencil Davranışlar: </a:t>
            </a:r>
            <a:r>
              <a:rPr lang="tr-TR" dirty="0" smtClean="0">
                <a:latin typeface="Comic Sans MS" pitchFamily="66" charset="0"/>
              </a:rPr>
              <a:t>Bencillik fiile dönüştüğünde aynı zamanda önde gelen etik dışı davranışlardan birisini oluşturur. Bencillik kaynaklı bakış açısı, gelişen olayları kendisinin kazanç veya kaybını ne derece etkileyeceğinin yorumunu getirir. Diğerlerin ihtiyaçlarını görmezden gelir. </a:t>
            </a:r>
          </a:p>
          <a:p>
            <a:pPr lvl="1" algn="just">
              <a:lnSpc>
                <a:spcPct val="120000"/>
              </a:lnSpc>
              <a:spcBef>
                <a:spcPts val="600"/>
              </a:spcBef>
            </a:pPr>
            <a:endParaRPr lang="tr-TR" dirty="0">
              <a:latin typeface="Comic Sans MS" pitchFamily="66" charset="0"/>
            </a:endParaRPr>
          </a:p>
        </p:txBody>
      </p:sp>
      <p:sp>
        <p:nvSpPr>
          <p:cNvPr id="4" name="Slayt Numarası Yer Tutucusu 3"/>
          <p:cNvSpPr>
            <a:spLocks noGrp="1"/>
          </p:cNvSpPr>
          <p:nvPr>
            <p:ph type="sldNum" sz="quarter" idx="15"/>
          </p:nvPr>
        </p:nvSpPr>
        <p:spPr>
          <a:xfrm>
            <a:off x="8129016" y="5734050"/>
            <a:ext cx="609600" cy="521208"/>
          </a:xfrm>
          <a:prstGeom prst="rect">
            <a:avLst/>
          </a:prstGeom>
        </p:spPr>
        <p:txBody>
          <a:bodyPr/>
          <a:lstStyle/>
          <a:p>
            <a:fld id="{05883F1D-20A8-487D-954A-CC3D6BB1CCB4}" type="slidenum">
              <a:rPr lang="tr-TR" smtClean="0"/>
              <a:pPr/>
              <a:t>18</a:t>
            </a:fld>
            <a:endParaRPr lang="tr-TR"/>
          </a:p>
        </p:txBody>
      </p:sp>
    </p:spTree>
    <p:extLst>
      <p:ext uri="{BB962C8B-B14F-4D97-AF65-F5344CB8AC3E}">
        <p14:creationId xmlns:p14="http://schemas.microsoft.com/office/powerpoint/2010/main" xmlns="" val="22802871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634082"/>
          </a:xfrm>
        </p:spPr>
        <p:txBody>
          <a:bodyPr/>
          <a:lstStyle/>
          <a:p>
            <a:pPr algn="ctr"/>
            <a:r>
              <a:rPr lang="tr-TR" b="1" dirty="0" smtClean="0">
                <a:effectLst>
                  <a:outerShdw blurRad="38100" dist="38100" dir="2700000" algn="tl">
                    <a:srgbClr val="000000">
                      <a:alpha val="43137"/>
                    </a:srgbClr>
                  </a:outerShdw>
                </a:effectLst>
                <a:latin typeface="Comic Sans MS" pitchFamily="66" charset="0"/>
              </a:rPr>
              <a:t>ETİK DIŞI DAVRANIŞ NEDENLERİ</a:t>
            </a:r>
            <a:endParaRPr lang="tr-TR" b="1" dirty="0">
              <a:effectLst>
                <a:outerShdw blurRad="38100" dist="38100" dir="2700000" algn="tl">
                  <a:srgbClr val="000000">
                    <a:alpha val="43137"/>
                  </a:srgbClr>
                </a:outerShdw>
              </a:effectLst>
              <a:latin typeface="Comic Sans MS" pitchFamily="66" charset="0"/>
            </a:endParaRPr>
          </a:p>
        </p:txBody>
      </p:sp>
      <p:sp>
        <p:nvSpPr>
          <p:cNvPr id="3" name="İçerik Yer Tutucusu 2"/>
          <p:cNvSpPr>
            <a:spLocks noGrp="1"/>
          </p:cNvSpPr>
          <p:nvPr>
            <p:ph sz="quarter" idx="1"/>
          </p:nvPr>
        </p:nvSpPr>
        <p:spPr>
          <a:xfrm>
            <a:off x="457200" y="1196752"/>
            <a:ext cx="8186766" cy="4896544"/>
          </a:xfrm>
        </p:spPr>
        <p:txBody>
          <a:bodyPr>
            <a:normAutofit lnSpcReduction="10000"/>
          </a:bodyPr>
          <a:lstStyle/>
          <a:p>
            <a:pPr algn="just">
              <a:lnSpc>
                <a:spcPct val="120000"/>
              </a:lnSpc>
            </a:pPr>
            <a:r>
              <a:rPr lang="tr-TR" b="1" u="sng" dirty="0" smtClean="0">
                <a:latin typeface="Comic Sans MS" pitchFamily="66" charset="0"/>
              </a:rPr>
              <a:t>Etik Dışı Davranışlar</a:t>
            </a:r>
          </a:p>
          <a:p>
            <a:pPr lvl="1" algn="just">
              <a:lnSpc>
                <a:spcPct val="120000"/>
              </a:lnSpc>
              <a:spcBef>
                <a:spcPts val="600"/>
              </a:spcBef>
            </a:pPr>
            <a:r>
              <a:rPr lang="tr-TR" i="1" u="sng" dirty="0" smtClean="0">
                <a:latin typeface="Comic Sans MS" pitchFamily="66" charset="0"/>
              </a:rPr>
              <a:t>Yolsuzluk: </a:t>
            </a:r>
            <a:r>
              <a:rPr lang="tr-TR" dirty="0" smtClean="0">
                <a:latin typeface="Comic Sans MS" pitchFamily="66" charset="0"/>
              </a:rPr>
              <a:t>Rüşvet, zimmete para geçirme, memuriyet görevini kötüye kullanma gibi tutum ve davranışların tamamıdır. </a:t>
            </a:r>
            <a:endParaRPr lang="tr-TR" i="1" u="sng" dirty="0" smtClean="0">
              <a:latin typeface="Comic Sans MS" pitchFamily="66" charset="0"/>
            </a:endParaRPr>
          </a:p>
          <a:p>
            <a:pPr lvl="1" algn="just">
              <a:lnSpc>
                <a:spcPct val="120000"/>
              </a:lnSpc>
              <a:spcBef>
                <a:spcPts val="600"/>
              </a:spcBef>
            </a:pPr>
            <a:r>
              <a:rPr lang="tr-TR" i="1" u="sng" dirty="0" smtClean="0">
                <a:latin typeface="Comic Sans MS" pitchFamily="66" charset="0"/>
              </a:rPr>
              <a:t>Kapasite Yetersizliği</a:t>
            </a:r>
            <a:r>
              <a:rPr lang="tr-TR" dirty="0" smtClean="0">
                <a:latin typeface="Comic Sans MS" pitchFamily="66" charset="0"/>
              </a:rPr>
              <a:t>: Kamu hizmetlerinin yeterli olmadığı durumlarda, hizmet almak isteyenler arasında bir çekişme olacaktır. </a:t>
            </a:r>
          </a:p>
          <a:p>
            <a:pPr lvl="1" algn="just">
              <a:lnSpc>
                <a:spcPct val="120000"/>
              </a:lnSpc>
              <a:spcBef>
                <a:spcPts val="600"/>
              </a:spcBef>
            </a:pPr>
            <a:r>
              <a:rPr lang="tr-TR" i="1" u="sng" dirty="0" smtClean="0">
                <a:latin typeface="Comic Sans MS" pitchFamily="66" charset="0"/>
              </a:rPr>
              <a:t>Sosyal Ekonomik Nedenler: </a:t>
            </a:r>
            <a:r>
              <a:rPr lang="tr-TR" dirty="0" smtClean="0">
                <a:latin typeface="Comic Sans MS" pitchFamily="66" charset="0"/>
              </a:rPr>
              <a:t>Kamu sektöründe performans – maaş ilişkisine dayanmaması, yolsuzluğu artırabilir.</a:t>
            </a:r>
          </a:p>
          <a:p>
            <a:pPr lvl="1" algn="just">
              <a:lnSpc>
                <a:spcPct val="120000"/>
              </a:lnSpc>
              <a:spcBef>
                <a:spcPts val="600"/>
              </a:spcBef>
            </a:pPr>
            <a:r>
              <a:rPr lang="tr-TR" i="1" u="sng" dirty="0" smtClean="0">
                <a:latin typeface="Comic Sans MS" pitchFamily="66" charset="0"/>
              </a:rPr>
              <a:t>Siyasal Nedenler: </a:t>
            </a:r>
            <a:r>
              <a:rPr lang="tr-TR" dirty="0" smtClean="0">
                <a:latin typeface="Comic Sans MS" pitchFamily="66" charset="0"/>
              </a:rPr>
              <a:t>Siyasi partiler iktidara geldikleri günden itibaren hemen yandaşlarını işe yerleştirmeye ve onları siyasi olarak kollamaya ve yükseltemeye başlamaktadır.</a:t>
            </a:r>
          </a:p>
          <a:p>
            <a:pPr lvl="1" algn="just">
              <a:lnSpc>
                <a:spcPct val="120000"/>
              </a:lnSpc>
              <a:spcBef>
                <a:spcPts val="600"/>
              </a:spcBef>
            </a:pPr>
            <a:endParaRPr lang="tr-TR" dirty="0">
              <a:latin typeface="Comic Sans MS" pitchFamily="66" charset="0"/>
            </a:endParaRPr>
          </a:p>
        </p:txBody>
      </p:sp>
      <p:sp>
        <p:nvSpPr>
          <p:cNvPr id="4" name="Slayt Numarası Yer Tutucusu 3"/>
          <p:cNvSpPr>
            <a:spLocks noGrp="1"/>
          </p:cNvSpPr>
          <p:nvPr>
            <p:ph type="sldNum" sz="quarter" idx="15"/>
          </p:nvPr>
        </p:nvSpPr>
        <p:spPr>
          <a:xfrm>
            <a:off x="8129016" y="5734050"/>
            <a:ext cx="609600" cy="521208"/>
          </a:xfrm>
          <a:prstGeom prst="rect">
            <a:avLst/>
          </a:prstGeom>
        </p:spPr>
        <p:txBody>
          <a:bodyPr/>
          <a:lstStyle/>
          <a:p>
            <a:fld id="{05883F1D-20A8-487D-954A-CC3D6BB1CCB4}" type="slidenum">
              <a:rPr lang="tr-TR" smtClean="0"/>
              <a:pPr/>
              <a:t>19</a:t>
            </a:fld>
            <a:endParaRPr lang="tr-TR"/>
          </a:p>
        </p:txBody>
      </p:sp>
    </p:spTree>
    <p:extLst>
      <p:ext uri="{BB962C8B-B14F-4D97-AF65-F5344CB8AC3E}">
        <p14:creationId xmlns:p14="http://schemas.microsoft.com/office/powerpoint/2010/main" xmlns="" val="19824735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p:cNvSpPr>
            <a:spLocks noGrp="1" noChangeArrowheads="1"/>
          </p:cNvSpPr>
          <p:nvPr>
            <p:ph sz="quarter" idx="1"/>
          </p:nvPr>
        </p:nvSpPr>
        <p:spPr>
          <a:xfrm>
            <a:off x="457200" y="785793"/>
            <a:ext cx="7901014" cy="5340369"/>
          </a:xfrm>
        </p:spPr>
        <p:txBody>
          <a:bodyPr/>
          <a:lstStyle/>
          <a:p>
            <a:pPr eaLnBrk="1" hangingPunct="1">
              <a:buFontTx/>
              <a:buNone/>
            </a:pPr>
            <a:r>
              <a:rPr lang="tr-TR" sz="3600" i="1" u="sng" dirty="0" smtClean="0">
                <a:latin typeface="Comic Sans MS" pitchFamily="66" charset="0"/>
              </a:rPr>
              <a:t>Meslek mensuplarının davranışlarını biçimlendiren üç ana faktör vardır. </a:t>
            </a:r>
          </a:p>
          <a:p>
            <a:pPr eaLnBrk="1" hangingPunct="1">
              <a:buFontTx/>
              <a:buNone/>
            </a:pPr>
            <a:endParaRPr lang="tr-TR" sz="3600" i="1" u="sng" dirty="0" smtClean="0">
              <a:latin typeface="Comic Sans MS" pitchFamily="66" charset="0"/>
            </a:endParaRPr>
          </a:p>
          <a:p>
            <a:pPr eaLnBrk="1" hangingPunct="1">
              <a:buFontTx/>
              <a:buNone/>
            </a:pPr>
            <a:r>
              <a:rPr lang="tr-TR" sz="3600" i="1" u="sng" dirty="0" smtClean="0">
                <a:latin typeface="Comic Sans MS" pitchFamily="66" charset="0"/>
              </a:rPr>
              <a:t>Bunlar;</a:t>
            </a:r>
            <a:endParaRPr lang="tr-TR" sz="3600" dirty="0" smtClean="0">
              <a:latin typeface="Comic Sans MS" pitchFamily="66" charset="0"/>
            </a:endParaRPr>
          </a:p>
          <a:p>
            <a:pPr lvl="1" eaLnBrk="1" hangingPunct="1"/>
            <a:r>
              <a:rPr lang="tr-TR" sz="2800" dirty="0" smtClean="0">
                <a:latin typeface="Comic Sans MS" pitchFamily="66" charset="0"/>
              </a:rPr>
              <a:t>Yasal düzenlemeler, </a:t>
            </a:r>
          </a:p>
          <a:p>
            <a:pPr lvl="1" eaLnBrk="1" hangingPunct="1"/>
            <a:r>
              <a:rPr lang="tr-TR" sz="2800" dirty="0" smtClean="0">
                <a:latin typeface="Comic Sans MS" pitchFamily="66" charset="0"/>
              </a:rPr>
              <a:t>Özgür seçim hakları ve </a:t>
            </a:r>
          </a:p>
          <a:p>
            <a:pPr lvl="1" eaLnBrk="1" hangingPunct="1"/>
            <a:r>
              <a:rPr lang="tr-TR" sz="2800" dirty="0" smtClean="0">
                <a:latin typeface="Comic Sans MS" pitchFamily="66" charset="0"/>
              </a:rPr>
              <a:t>Etik olgusudur. </a:t>
            </a:r>
          </a:p>
        </p:txBody>
      </p:sp>
      <p:sp>
        <p:nvSpPr>
          <p:cNvPr id="5" name="5 Slayt Numarası Yer Tutucusu"/>
          <p:cNvSpPr>
            <a:spLocks noGrp="1"/>
          </p:cNvSpPr>
          <p:nvPr>
            <p:ph type="sldNum" sz="quarter" idx="15"/>
          </p:nvPr>
        </p:nvSpPr>
        <p:spPr>
          <a:xfrm>
            <a:off x="8129016" y="5734050"/>
            <a:ext cx="609600" cy="521208"/>
          </a:xfrm>
          <a:prstGeom prst="rect">
            <a:avLst/>
          </a:prstGeom>
        </p:spPr>
        <p:txBody>
          <a:bodyPr/>
          <a:lstStyle/>
          <a:p>
            <a:pPr>
              <a:defRPr/>
            </a:pPr>
            <a:fld id="{E155E355-94B3-4E69-BB65-AA469641F289}" type="slidenum">
              <a:rPr lang="tr-TR"/>
              <a:pPr>
                <a:defRPr/>
              </a:pPr>
              <a:t>2</a:t>
            </a:fld>
            <a:endParaRPr lang="tr-T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533424" y="437464"/>
            <a:ext cx="7467600" cy="634082"/>
          </a:xfrm>
        </p:spPr>
        <p:txBody>
          <a:bodyPr/>
          <a:lstStyle/>
          <a:p>
            <a:pPr algn="ctr"/>
            <a:r>
              <a:rPr lang="tr-TR" b="1" dirty="0" smtClean="0">
                <a:effectLst>
                  <a:outerShdw blurRad="38100" dist="38100" dir="2700000" algn="tl">
                    <a:srgbClr val="000000">
                      <a:alpha val="43137"/>
                    </a:srgbClr>
                  </a:outerShdw>
                </a:effectLst>
                <a:latin typeface="Comic Sans MS" pitchFamily="66" charset="0"/>
              </a:rPr>
              <a:t>ETİK DIŞI DAVRANIŞ NEDENLERİ</a:t>
            </a:r>
            <a:endParaRPr lang="tr-TR" b="1" dirty="0">
              <a:effectLst>
                <a:outerShdw blurRad="38100" dist="38100" dir="2700000" algn="tl">
                  <a:srgbClr val="000000">
                    <a:alpha val="43137"/>
                  </a:srgbClr>
                </a:outerShdw>
              </a:effectLst>
              <a:latin typeface="Comic Sans MS" pitchFamily="66" charset="0"/>
            </a:endParaRPr>
          </a:p>
        </p:txBody>
      </p:sp>
      <p:sp>
        <p:nvSpPr>
          <p:cNvPr id="3" name="İçerik Yer Tutucusu 2"/>
          <p:cNvSpPr>
            <a:spLocks noGrp="1"/>
          </p:cNvSpPr>
          <p:nvPr>
            <p:ph sz="quarter" idx="1"/>
          </p:nvPr>
        </p:nvSpPr>
        <p:spPr>
          <a:xfrm>
            <a:off x="457200" y="1357298"/>
            <a:ext cx="7787208" cy="4735998"/>
          </a:xfrm>
        </p:spPr>
        <p:txBody>
          <a:bodyPr>
            <a:normAutofit/>
          </a:bodyPr>
          <a:lstStyle/>
          <a:p>
            <a:pPr>
              <a:lnSpc>
                <a:spcPct val="120000"/>
              </a:lnSpc>
            </a:pPr>
            <a:r>
              <a:rPr lang="tr-TR" b="1" u="sng" dirty="0" smtClean="0">
                <a:latin typeface="Comic Sans MS" pitchFamily="66" charset="0"/>
              </a:rPr>
              <a:t>Etik Dışı Davranışlar</a:t>
            </a:r>
          </a:p>
          <a:p>
            <a:pPr lvl="1">
              <a:lnSpc>
                <a:spcPct val="120000"/>
              </a:lnSpc>
            </a:pPr>
            <a:r>
              <a:rPr lang="tr-TR" i="1" u="sng" dirty="0" smtClean="0">
                <a:latin typeface="Comic Sans MS" pitchFamily="66" charset="0"/>
              </a:rPr>
              <a:t>Diğer Nedenler:</a:t>
            </a:r>
          </a:p>
          <a:p>
            <a:pPr lvl="2">
              <a:lnSpc>
                <a:spcPct val="120000"/>
              </a:lnSpc>
            </a:pPr>
            <a:r>
              <a:rPr lang="tr-TR" dirty="0" smtClean="0">
                <a:latin typeface="Comic Sans MS" pitchFamily="66" charset="0"/>
              </a:rPr>
              <a:t>Sahte ve Yanıltıcı Belge Düzenleme</a:t>
            </a:r>
          </a:p>
          <a:p>
            <a:pPr lvl="2">
              <a:lnSpc>
                <a:spcPct val="120000"/>
              </a:lnSpc>
            </a:pPr>
            <a:r>
              <a:rPr lang="tr-TR" dirty="0" smtClean="0">
                <a:latin typeface="Comic Sans MS" pitchFamily="66" charset="0"/>
              </a:rPr>
              <a:t>Zimmet</a:t>
            </a:r>
          </a:p>
          <a:p>
            <a:pPr lvl="2">
              <a:lnSpc>
                <a:spcPct val="120000"/>
              </a:lnSpc>
            </a:pPr>
            <a:r>
              <a:rPr lang="tr-TR" dirty="0" smtClean="0">
                <a:latin typeface="Comic Sans MS" pitchFamily="66" charset="0"/>
              </a:rPr>
              <a:t>Hakaret ve Küfür</a:t>
            </a:r>
          </a:p>
          <a:p>
            <a:pPr lvl="2">
              <a:lnSpc>
                <a:spcPct val="120000"/>
              </a:lnSpc>
            </a:pPr>
            <a:r>
              <a:rPr lang="tr-TR" dirty="0" smtClean="0">
                <a:latin typeface="Comic Sans MS" pitchFamily="66" charset="0"/>
              </a:rPr>
              <a:t>Cinsel Taciz</a:t>
            </a:r>
          </a:p>
          <a:p>
            <a:pPr lvl="2">
              <a:lnSpc>
                <a:spcPct val="120000"/>
              </a:lnSpc>
            </a:pPr>
            <a:r>
              <a:rPr lang="tr-TR" dirty="0" err="1" smtClean="0">
                <a:latin typeface="Comic Sans MS" pitchFamily="66" charset="0"/>
              </a:rPr>
              <a:t>Bezdiri</a:t>
            </a:r>
            <a:r>
              <a:rPr lang="tr-TR" dirty="0" smtClean="0">
                <a:latin typeface="Comic Sans MS" pitchFamily="66" charset="0"/>
              </a:rPr>
              <a:t> (</a:t>
            </a:r>
            <a:r>
              <a:rPr lang="tr-TR" dirty="0" err="1" smtClean="0">
                <a:latin typeface="Comic Sans MS" pitchFamily="66" charset="0"/>
              </a:rPr>
              <a:t>Mobbing</a:t>
            </a:r>
            <a:r>
              <a:rPr lang="tr-TR" dirty="0" smtClean="0">
                <a:latin typeface="Comic Sans MS" pitchFamily="66" charset="0"/>
              </a:rPr>
              <a:t>) ve Korkutma</a:t>
            </a:r>
          </a:p>
          <a:p>
            <a:pPr lvl="2">
              <a:lnSpc>
                <a:spcPct val="120000"/>
              </a:lnSpc>
            </a:pPr>
            <a:r>
              <a:rPr lang="tr-TR" dirty="0" smtClean="0">
                <a:latin typeface="Comic Sans MS" pitchFamily="66" charset="0"/>
              </a:rPr>
              <a:t>Yaranma </a:t>
            </a:r>
          </a:p>
          <a:p>
            <a:pPr lvl="2">
              <a:lnSpc>
                <a:spcPct val="120000"/>
              </a:lnSpc>
            </a:pPr>
            <a:r>
              <a:rPr lang="tr-TR" dirty="0" smtClean="0">
                <a:latin typeface="Comic Sans MS" pitchFamily="66" charset="0"/>
              </a:rPr>
              <a:t>Kötü Alışkanlıklar</a:t>
            </a:r>
          </a:p>
          <a:p>
            <a:pPr lvl="2">
              <a:lnSpc>
                <a:spcPct val="120000"/>
              </a:lnSpc>
            </a:pPr>
            <a:r>
              <a:rPr lang="tr-TR" dirty="0" smtClean="0">
                <a:latin typeface="Comic Sans MS" pitchFamily="66" charset="0"/>
              </a:rPr>
              <a:t>Kamu veya Şirket Sırlarını Sızdırma</a:t>
            </a:r>
          </a:p>
          <a:p>
            <a:pPr lvl="2">
              <a:lnSpc>
                <a:spcPct val="120000"/>
              </a:lnSpc>
            </a:pPr>
            <a:endParaRPr lang="tr-TR" dirty="0" smtClean="0">
              <a:latin typeface="Comic Sans MS" pitchFamily="66" charset="0"/>
            </a:endParaRPr>
          </a:p>
          <a:p>
            <a:pPr lvl="1">
              <a:lnSpc>
                <a:spcPct val="120000"/>
              </a:lnSpc>
            </a:pPr>
            <a:endParaRPr lang="tr-TR" dirty="0">
              <a:latin typeface="Comic Sans MS" pitchFamily="66" charset="0"/>
            </a:endParaRPr>
          </a:p>
        </p:txBody>
      </p:sp>
      <p:sp>
        <p:nvSpPr>
          <p:cNvPr id="4" name="Slayt Numarası Yer Tutucusu 3"/>
          <p:cNvSpPr>
            <a:spLocks noGrp="1"/>
          </p:cNvSpPr>
          <p:nvPr>
            <p:ph type="sldNum" sz="quarter" idx="15"/>
          </p:nvPr>
        </p:nvSpPr>
        <p:spPr>
          <a:xfrm>
            <a:off x="8129016" y="5734050"/>
            <a:ext cx="609600" cy="521208"/>
          </a:xfrm>
          <a:prstGeom prst="rect">
            <a:avLst/>
          </a:prstGeom>
        </p:spPr>
        <p:txBody>
          <a:bodyPr/>
          <a:lstStyle/>
          <a:p>
            <a:fld id="{05883F1D-20A8-487D-954A-CC3D6BB1CCB4}" type="slidenum">
              <a:rPr lang="tr-TR" smtClean="0"/>
              <a:pPr/>
              <a:t>20</a:t>
            </a:fld>
            <a:endParaRPr lang="tr-TR"/>
          </a:p>
        </p:txBody>
      </p:sp>
    </p:spTree>
    <p:extLst>
      <p:ext uri="{BB962C8B-B14F-4D97-AF65-F5344CB8AC3E}">
        <p14:creationId xmlns:p14="http://schemas.microsoft.com/office/powerpoint/2010/main" xmlns="" val="3555605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043890" cy="1143000"/>
          </a:xfrm>
        </p:spPr>
        <p:txBody>
          <a:bodyPr>
            <a:normAutofit/>
          </a:bodyPr>
          <a:lstStyle/>
          <a:p>
            <a:r>
              <a:rPr lang="tr-TR" sz="2800" b="1" dirty="0" smtClean="0">
                <a:effectLst>
                  <a:outerShdw blurRad="38100" dist="38100" dir="2700000" algn="tl">
                    <a:srgbClr val="000000">
                      <a:alpha val="43137"/>
                    </a:srgbClr>
                  </a:outerShdw>
                </a:effectLst>
                <a:latin typeface="Comic Sans MS" pitchFamily="66" charset="0"/>
              </a:rPr>
              <a:t>ETİK DIŞI DAVRANIŞLARIN SONUÇLARI</a:t>
            </a:r>
            <a:endParaRPr lang="tr-TR" sz="2800" b="1" dirty="0">
              <a:effectLst>
                <a:outerShdw blurRad="38100" dist="38100" dir="2700000" algn="tl">
                  <a:srgbClr val="000000">
                    <a:alpha val="43137"/>
                  </a:srgbClr>
                </a:outerShdw>
              </a:effectLst>
              <a:latin typeface="Comic Sans MS" pitchFamily="66" charset="0"/>
            </a:endParaRPr>
          </a:p>
        </p:txBody>
      </p:sp>
      <p:pic>
        <p:nvPicPr>
          <p:cNvPr id="1026" name="Picture 2"/>
          <p:cNvPicPr>
            <a:picLocks noGrp="1" noChangeAspect="1" noChangeArrowheads="1"/>
          </p:cNvPicPr>
          <p:nvPr>
            <p:ph sz="quarter" idx="1"/>
          </p:nvPr>
        </p:nvPicPr>
        <p:blipFill>
          <a:blip r:embed="rId2">
            <a:extLst>
              <a:ext uri="{28A0092B-C50C-407E-A947-70E740481C1C}">
                <a14:useLocalDpi xmlns:a14="http://schemas.microsoft.com/office/drawing/2010/main" xmlns="" val="0"/>
              </a:ext>
            </a:extLst>
          </a:blip>
          <a:srcRect/>
          <a:stretch>
            <a:fillRect/>
          </a:stretch>
        </p:blipFill>
        <p:spPr bwMode="auto">
          <a:xfrm>
            <a:off x="571472" y="1643050"/>
            <a:ext cx="7416824" cy="432048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4" name="Slayt Numarası Yer Tutucusu 3"/>
          <p:cNvSpPr>
            <a:spLocks noGrp="1"/>
          </p:cNvSpPr>
          <p:nvPr>
            <p:ph type="sldNum" sz="quarter" idx="15"/>
          </p:nvPr>
        </p:nvSpPr>
        <p:spPr>
          <a:xfrm>
            <a:off x="8129016" y="5734050"/>
            <a:ext cx="609600" cy="521208"/>
          </a:xfrm>
          <a:prstGeom prst="rect">
            <a:avLst/>
          </a:prstGeom>
        </p:spPr>
        <p:txBody>
          <a:bodyPr/>
          <a:lstStyle/>
          <a:p>
            <a:fld id="{05883F1D-20A8-487D-954A-CC3D6BB1CCB4}" type="slidenum">
              <a:rPr lang="tr-TR" smtClean="0"/>
              <a:pPr/>
              <a:t>21</a:t>
            </a:fld>
            <a:endParaRPr lang="tr-TR"/>
          </a:p>
        </p:txBody>
      </p:sp>
    </p:spTree>
    <p:extLst>
      <p:ext uri="{BB962C8B-B14F-4D97-AF65-F5344CB8AC3E}">
        <p14:creationId xmlns:p14="http://schemas.microsoft.com/office/powerpoint/2010/main" xmlns="" val="34420193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634082"/>
          </a:xfrm>
        </p:spPr>
        <p:txBody>
          <a:bodyPr>
            <a:normAutofit/>
          </a:bodyPr>
          <a:lstStyle/>
          <a:p>
            <a:pPr algn="ctr"/>
            <a:r>
              <a:rPr lang="tr-TR" sz="2400" b="1" dirty="0" smtClean="0">
                <a:latin typeface="Comic Sans MS" pitchFamily="66" charset="0"/>
              </a:rPr>
              <a:t>ETİK DIŞI DAVRANIŞLAR</a:t>
            </a:r>
            <a:endParaRPr lang="tr-TR" sz="2400" b="1" dirty="0">
              <a:latin typeface="Comic Sans MS" pitchFamily="66" charset="0"/>
            </a:endParaRPr>
          </a:p>
        </p:txBody>
      </p:sp>
      <p:sp>
        <p:nvSpPr>
          <p:cNvPr id="3" name="İçerik Yer Tutucusu 2"/>
          <p:cNvSpPr>
            <a:spLocks noGrp="1"/>
          </p:cNvSpPr>
          <p:nvPr>
            <p:ph sz="quarter" idx="1"/>
          </p:nvPr>
        </p:nvSpPr>
        <p:spPr>
          <a:xfrm>
            <a:off x="457200" y="1196752"/>
            <a:ext cx="7931224" cy="5277200"/>
          </a:xfrm>
        </p:spPr>
        <p:txBody>
          <a:bodyPr>
            <a:normAutofit/>
          </a:bodyPr>
          <a:lstStyle/>
          <a:p>
            <a:pPr algn="just">
              <a:lnSpc>
                <a:spcPct val="110000"/>
              </a:lnSpc>
            </a:pPr>
            <a:r>
              <a:rPr lang="tr-TR" sz="2000" dirty="0" smtClean="0">
                <a:latin typeface="Comic Sans MS" pitchFamily="66" charset="0"/>
              </a:rPr>
              <a:t>İnsanlarda ahlaksızlığın temek nedenleri çıkarcılık ve kolaycılıktır. İyi niyetli olmayan, görev ve yetkilerini kötüye kullanan personel, işletme için büyük ölçüde tehlike oluşturur. Personel sayısı fazla olan işletmelerde bu tür kişilere rastlama olasılığı fazla ise de, küçük kuruluşlar da, bu tip kişilerden paylarını alırlar. Küçük kuruluşlarda hile ve sahtekarlık olanakları daha azdır. </a:t>
            </a:r>
          </a:p>
          <a:p>
            <a:pPr algn="just">
              <a:lnSpc>
                <a:spcPct val="110000"/>
              </a:lnSpc>
            </a:pPr>
            <a:r>
              <a:rPr lang="tr-TR" sz="2000" dirty="0" smtClean="0">
                <a:latin typeface="Comic Sans MS" pitchFamily="66" charset="0"/>
              </a:rPr>
              <a:t>Bazı işlerin özellikleri, iş görenlerin etik dışı alternatifleri seçme olasılığını kuvvetlendirirken, bazı pozisyonlar ise buna izin vermez. </a:t>
            </a:r>
          </a:p>
          <a:p>
            <a:pPr algn="just">
              <a:lnSpc>
                <a:spcPct val="110000"/>
              </a:lnSpc>
            </a:pPr>
            <a:r>
              <a:rPr lang="tr-TR" sz="2000" dirty="0" smtClean="0">
                <a:latin typeface="Comic Sans MS" pitchFamily="66" charset="0"/>
              </a:rPr>
              <a:t>Cinsiyet, sektöre göre sınıflama ve şirket büyüklüğü arasındaki farklılıkların, etik dışı davranışlarda etkili olduğunu savunmuştur. </a:t>
            </a:r>
            <a:endParaRPr lang="tr-TR" sz="2000" dirty="0">
              <a:latin typeface="Comic Sans MS" pitchFamily="66" charset="0"/>
            </a:endParaRPr>
          </a:p>
        </p:txBody>
      </p:sp>
      <p:sp>
        <p:nvSpPr>
          <p:cNvPr id="4" name="Slayt Numarası Yer Tutucusu 3"/>
          <p:cNvSpPr>
            <a:spLocks noGrp="1"/>
          </p:cNvSpPr>
          <p:nvPr>
            <p:ph type="sldNum" sz="quarter" idx="15"/>
          </p:nvPr>
        </p:nvSpPr>
        <p:spPr>
          <a:xfrm>
            <a:off x="8129016" y="5734050"/>
            <a:ext cx="609600" cy="521208"/>
          </a:xfrm>
          <a:prstGeom prst="rect">
            <a:avLst/>
          </a:prstGeom>
        </p:spPr>
        <p:txBody>
          <a:bodyPr/>
          <a:lstStyle/>
          <a:p>
            <a:fld id="{05883F1D-20A8-487D-954A-CC3D6BB1CCB4}" type="slidenum">
              <a:rPr lang="tr-TR" smtClean="0"/>
              <a:pPr/>
              <a:t>3</a:t>
            </a:fld>
            <a:endParaRPr lang="tr-TR"/>
          </a:p>
        </p:txBody>
      </p:sp>
    </p:spTree>
    <p:extLst>
      <p:ext uri="{BB962C8B-B14F-4D97-AF65-F5344CB8AC3E}">
        <p14:creationId xmlns:p14="http://schemas.microsoft.com/office/powerpoint/2010/main" xmlns="" val="33329677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634082"/>
          </a:xfrm>
        </p:spPr>
        <p:txBody>
          <a:bodyPr>
            <a:normAutofit/>
          </a:bodyPr>
          <a:lstStyle/>
          <a:p>
            <a:pPr algn="ctr"/>
            <a:r>
              <a:rPr lang="tr-TR" sz="2400" b="1" dirty="0" smtClean="0">
                <a:latin typeface="Comic Sans MS" pitchFamily="66" charset="0"/>
              </a:rPr>
              <a:t>ETİK DIŞI DAVRANIŞLAR</a:t>
            </a:r>
            <a:endParaRPr lang="tr-TR" sz="2400" b="1" dirty="0">
              <a:latin typeface="Comic Sans MS" pitchFamily="66" charset="0"/>
            </a:endParaRPr>
          </a:p>
        </p:txBody>
      </p:sp>
      <p:sp>
        <p:nvSpPr>
          <p:cNvPr id="3" name="İçerik Yer Tutucusu 2"/>
          <p:cNvSpPr>
            <a:spLocks noGrp="1"/>
          </p:cNvSpPr>
          <p:nvPr>
            <p:ph sz="quarter" idx="1"/>
          </p:nvPr>
        </p:nvSpPr>
        <p:spPr>
          <a:xfrm>
            <a:off x="457200" y="1196752"/>
            <a:ext cx="7715200" cy="5277200"/>
          </a:xfrm>
        </p:spPr>
        <p:txBody>
          <a:bodyPr>
            <a:normAutofit/>
          </a:bodyPr>
          <a:lstStyle/>
          <a:p>
            <a:pPr algn="just">
              <a:lnSpc>
                <a:spcPct val="120000"/>
              </a:lnSpc>
            </a:pPr>
            <a:r>
              <a:rPr lang="tr-TR" sz="2000" dirty="0" smtClean="0">
                <a:latin typeface="Comic Sans MS" pitchFamily="66" charset="0"/>
              </a:rPr>
              <a:t>Ayrıca, kişisel özelliklerin iş yapma tarzlarını belirlemesidir. Hayaller, değerler ve ahlak anlayışı hem kişilerin iş yapma biçimlerini, hem de başkalarının onlarla iş yapma biçimini etkiler. Dolayısıyla motivasyon teoriler, etik dışı davranışları analiz etme de, belki de önceden kestirebilmede etkili olabilecek araçlardan biridir. </a:t>
            </a:r>
          </a:p>
          <a:p>
            <a:pPr algn="just">
              <a:lnSpc>
                <a:spcPct val="120000"/>
              </a:lnSpc>
            </a:pPr>
            <a:r>
              <a:rPr lang="tr-TR" sz="2000" dirty="0" smtClean="0">
                <a:latin typeface="Comic Sans MS" pitchFamily="66" charset="0"/>
              </a:rPr>
              <a:t>Etik dışı davranış, bireylerin, grupların veya örgütlerin, toplumun veya mesleğin iyi, güzel ve doğru saydığı etik kuralları, ilkeleri terk etmesi ve bu kurallar ile ilkelere aykırı davranış göstermesidir. Bu kapsamda ihmal, ayrımcılık, rüşvet gibi davranışlar, örnek olarak verilebilir.</a:t>
            </a:r>
            <a:endParaRPr lang="tr-TR" sz="2000" dirty="0">
              <a:latin typeface="Comic Sans MS" pitchFamily="66" charset="0"/>
            </a:endParaRPr>
          </a:p>
        </p:txBody>
      </p:sp>
      <p:sp>
        <p:nvSpPr>
          <p:cNvPr id="4" name="Slayt Numarası Yer Tutucusu 3"/>
          <p:cNvSpPr>
            <a:spLocks noGrp="1"/>
          </p:cNvSpPr>
          <p:nvPr>
            <p:ph type="sldNum" sz="quarter" idx="15"/>
          </p:nvPr>
        </p:nvSpPr>
        <p:spPr>
          <a:xfrm>
            <a:off x="8129016" y="5734050"/>
            <a:ext cx="609600" cy="521208"/>
          </a:xfrm>
          <a:prstGeom prst="rect">
            <a:avLst/>
          </a:prstGeom>
        </p:spPr>
        <p:txBody>
          <a:bodyPr/>
          <a:lstStyle/>
          <a:p>
            <a:fld id="{05883F1D-20A8-487D-954A-CC3D6BB1CCB4}" type="slidenum">
              <a:rPr lang="tr-TR" smtClean="0"/>
              <a:pPr/>
              <a:t>4</a:t>
            </a:fld>
            <a:endParaRPr lang="tr-TR"/>
          </a:p>
        </p:txBody>
      </p:sp>
    </p:spTree>
    <p:extLst>
      <p:ext uri="{BB962C8B-B14F-4D97-AF65-F5344CB8AC3E}">
        <p14:creationId xmlns:p14="http://schemas.microsoft.com/office/powerpoint/2010/main" xmlns="" val="29344321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115328" cy="796908"/>
          </a:xfrm>
        </p:spPr>
        <p:txBody>
          <a:bodyPr>
            <a:normAutofit fontScale="90000"/>
          </a:bodyPr>
          <a:lstStyle/>
          <a:p>
            <a:pPr algn="ctr">
              <a:lnSpc>
                <a:spcPct val="120000"/>
              </a:lnSpc>
            </a:pPr>
            <a:r>
              <a:rPr lang="tr-TR" sz="2400" b="1" dirty="0" smtClean="0">
                <a:effectLst>
                  <a:outerShdw blurRad="38100" dist="38100" dir="2700000" algn="tl">
                    <a:srgbClr val="000000">
                      <a:alpha val="43137"/>
                    </a:srgbClr>
                  </a:outerShdw>
                </a:effectLst>
                <a:latin typeface="Comic Sans MS" pitchFamily="66" charset="0"/>
              </a:rPr>
              <a:t>ETİK VE ETİK DIŞI DAVRANIŞLARI </a:t>
            </a:r>
            <a:br>
              <a:rPr lang="tr-TR" sz="2400" b="1" dirty="0" smtClean="0">
                <a:effectLst>
                  <a:outerShdw blurRad="38100" dist="38100" dir="2700000" algn="tl">
                    <a:srgbClr val="000000">
                      <a:alpha val="43137"/>
                    </a:srgbClr>
                  </a:outerShdw>
                </a:effectLst>
                <a:latin typeface="Comic Sans MS" pitchFamily="66" charset="0"/>
              </a:rPr>
            </a:br>
            <a:r>
              <a:rPr lang="tr-TR" sz="2400" b="1" dirty="0" smtClean="0">
                <a:effectLst>
                  <a:outerShdw blurRad="38100" dist="38100" dir="2700000" algn="tl">
                    <a:srgbClr val="000000">
                      <a:alpha val="43137"/>
                    </a:srgbClr>
                  </a:outerShdw>
                </a:effectLst>
                <a:latin typeface="Comic Sans MS" pitchFamily="66" charset="0"/>
              </a:rPr>
              <a:t>ETKİLEYEN FAKTÖRLER</a:t>
            </a:r>
            <a:endParaRPr lang="tr-TR" sz="2400" b="1" dirty="0">
              <a:effectLst>
                <a:outerShdw blurRad="38100" dist="38100" dir="2700000" algn="tl">
                  <a:srgbClr val="000000">
                    <a:alpha val="43137"/>
                  </a:srgbClr>
                </a:outerShdw>
              </a:effectLst>
              <a:latin typeface="Comic Sans MS" pitchFamily="66" charset="0"/>
            </a:endParaRPr>
          </a:p>
        </p:txBody>
      </p:sp>
      <p:sp>
        <p:nvSpPr>
          <p:cNvPr id="3" name="İçerik Yer Tutucusu 2"/>
          <p:cNvSpPr>
            <a:spLocks noGrp="1"/>
          </p:cNvSpPr>
          <p:nvPr>
            <p:ph sz="quarter" idx="1"/>
          </p:nvPr>
        </p:nvSpPr>
        <p:spPr>
          <a:xfrm>
            <a:off x="457200" y="1196752"/>
            <a:ext cx="7643192" cy="5277200"/>
          </a:xfrm>
        </p:spPr>
        <p:txBody>
          <a:bodyPr>
            <a:normAutofit/>
          </a:bodyPr>
          <a:lstStyle/>
          <a:p>
            <a:pPr algn="just">
              <a:lnSpc>
                <a:spcPct val="120000"/>
              </a:lnSpc>
            </a:pPr>
            <a:r>
              <a:rPr lang="tr-TR" sz="2000" dirty="0" smtClean="0">
                <a:latin typeface="Comic Sans MS" pitchFamily="66" charset="0"/>
              </a:rPr>
              <a:t>Üç düzey altı aşamadır. </a:t>
            </a:r>
          </a:p>
          <a:p>
            <a:pPr algn="just">
              <a:lnSpc>
                <a:spcPct val="120000"/>
              </a:lnSpc>
            </a:pPr>
            <a:r>
              <a:rPr lang="tr-TR" sz="2000" i="1" dirty="0" smtClean="0">
                <a:latin typeface="Comic Sans MS" pitchFamily="66" charset="0"/>
              </a:rPr>
              <a:t>Birinci aşamada </a:t>
            </a:r>
            <a:r>
              <a:rPr lang="tr-TR" sz="2000" b="1" i="1" dirty="0" smtClean="0">
                <a:latin typeface="Comic Sans MS" pitchFamily="66" charset="0"/>
              </a:rPr>
              <a:t>geleneksel öncesi </a:t>
            </a:r>
            <a:r>
              <a:rPr lang="tr-TR" sz="2000" dirty="0" smtClean="0">
                <a:latin typeface="Comic Sans MS" pitchFamily="66" charset="0"/>
              </a:rPr>
              <a:t>düzeyde kişi, fiziksel şiddete uğramamak için kurallara uymakta, </a:t>
            </a:r>
            <a:r>
              <a:rPr lang="tr-TR" sz="2000" i="1" dirty="0" smtClean="0">
                <a:latin typeface="Comic Sans MS" pitchFamily="66" charset="0"/>
              </a:rPr>
              <a:t>ikinci aşamada </a:t>
            </a:r>
            <a:r>
              <a:rPr lang="tr-TR" sz="2000" dirty="0" smtClean="0">
                <a:latin typeface="Comic Sans MS" pitchFamily="66" charset="0"/>
              </a:rPr>
              <a:t>ise sadece işine geldiğinde kurallara uymaktadır.</a:t>
            </a:r>
          </a:p>
          <a:p>
            <a:pPr algn="just">
              <a:lnSpc>
                <a:spcPct val="120000"/>
              </a:lnSpc>
            </a:pPr>
            <a:r>
              <a:rPr lang="tr-TR" sz="2000" b="1" i="1" dirty="0" smtClean="0">
                <a:latin typeface="Comic Sans MS" pitchFamily="66" charset="0"/>
              </a:rPr>
              <a:t>Geleneksel</a:t>
            </a:r>
            <a:r>
              <a:rPr lang="tr-TR" sz="2000" dirty="0" smtClean="0">
                <a:latin typeface="Comic Sans MS" pitchFamily="66" charset="0"/>
              </a:rPr>
              <a:t> yer alan </a:t>
            </a:r>
            <a:r>
              <a:rPr lang="tr-TR" sz="2000" i="1" dirty="0" smtClean="0">
                <a:latin typeface="Comic Sans MS" pitchFamily="66" charset="0"/>
              </a:rPr>
              <a:t>üçüncü aşamada </a:t>
            </a:r>
            <a:r>
              <a:rPr lang="tr-TR" sz="2000" dirty="0" smtClean="0">
                <a:latin typeface="Comic Sans MS" pitchFamily="66" charset="0"/>
              </a:rPr>
              <a:t>kişi kendisine yakın insanların beklentileri yönünde davranmakta, </a:t>
            </a:r>
            <a:r>
              <a:rPr lang="tr-TR" sz="2000" i="1" dirty="0" smtClean="0">
                <a:latin typeface="Comic Sans MS" pitchFamily="66" charset="0"/>
              </a:rPr>
              <a:t>dördüncü aşamada </a:t>
            </a:r>
            <a:r>
              <a:rPr lang="tr-TR" sz="2000" dirty="0" smtClean="0">
                <a:latin typeface="Comic Sans MS" pitchFamily="66" charset="0"/>
              </a:rPr>
              <a:t>ise geleneksel emirleri uzlaşı içinde yerine getirmekte, diğer bir ifadeyle iyi bir örgüt vatandaşı olmaktır. </a:t>
            </a:r>
            <a:r>
              <a:rPr lang="tr-TR" sz="2000" b="1" i="1" dirty="0" smtClean="0">
                <a:latin typeface="Comic Sans MS" pitchFamily="66" charset="0"/>
              </a:rPr>
              <a:t>İlkesel düzeyde </a:t>
            </a:r>
            <a:r>
              <a:rPr lang="tr-TR" sz="2000" dirty="0" smtClean="0">
                <a:latin typeface="Comic Sans MS" pitchFamily="66" charset="0"/>
              </a:rPr>
              <a:t>yer alan </a:t>
            </a:r>
            <a:r>
              <a:rPr lang="tr-TR" sz="2000" i="1" dirty="0" smtClean="0">
                <a:latin typeface="Comic Sans MS" pitchFamily="66" charset="0"/>
              </a:rPr>
              <a:t>beşinci aşamada </a:t>
            </a:r>
            <a:r>
              <a:rPr lang="tr-TR" sz="2000" dirty="0" smtClean="0">
                <a:latin typeface="Comic Sans MS" pitchFamily="66" charset="0"/>
              </a:rPr>
              <a:t>başkalarının haklarına değer verilmekte, çoğunluğun fikirlerine aldırış etmeden temel değer ve haklar korunmaktadır. </a:t>
            </a:r>
            <a:r>
              <a:rPr lang="tr-TR" sz="2000" i="1" dirty="0" smtClean="0">
                <a:latin typeface="Comic Sans MS" pitchFamily="66" charset="0"/>
              </a:rPr>
              <a:t>Son aşama </a:t>
            </a:r>
            <a:r>
              <a:rPr lang="tr-TR" sz="2000" dirty="0" smtClean="0">
                <a:latin typeface="Comic Sans MS" pitchFamily="66" charset="0"/>
              </a:rPr>
              <a:t>ise, kanunlara aykırı da olsa, etik prensiplerden asla taviz verilmemektedir.</a:t>
            </a:r>
            <a:endParaRPr lang="tr-TR" sz="2000" dirty="0">
              <a:latin typeface="Comic Sans MS" pitchFamily="66" charset="0"/>
            </a:endParaRPr>
          </a:p>
        </p:txBody>
      </p:sp>
      <p:sp>
        <p:nvSpPr>
          <p:cNvPr id="4" name="Slayt Numarası Yer Tutucusu 3"/>
          <p:cNvSpPr>
            <a:spLocks noGrp="1"/>
          </p:cNvSpPr>
          <p:nvPr>
            <p:ph type="sldNum" sz="quarter" idx="15"/>
          </p:nvPr>
        </p:nvSpPr>
        <p:spPr>
          <a:xfrm>
            <a:off x="8129016" y="5734050"/>
            <a:ext cx="609600" cy="521208"/>
          </a:xfrm>
          <a:prstGeom prst="rect">
            <a:avLst/>
          </a:prstGeom>
        </p:spPr>
        <p:txBody>
          <a:bodyPr/>
          <a:lstStyle/>
          <a:p>
            <a:fld id="{05883F1D-20A8-487D-954A-CC3D6BB1CCB4}" type="slidenum">
              <a:rPr lang="tr-TR" smtClean="0"/>
              <a:pPr/>
              <a:t>5</a:t>
            </a:fld>
            <a:endParaRPr lang="tr-TR"/>
          </a:p>
        </p:txBody>
      </p:sp>
    </p:spTree>
    <p:extLst>
      <p:ext uri="{BB962C8B-B14F-4D97-AF65-F5344CB8AC3E}">
        <p14:creationId xmlns:p14="http://schemas.microsoft.com/office/powerpoint/2010/main" xmlns="" val="20685881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706090"/>
          </a:xfrm>
        </p:spPr>
        <p:txBody>
          <a:bodyPr/>
          <a:lstStyle/>
          <a:p>
            <a:r>
              <a:rPr lang="tr-TR" b="1" dirty="0" smtClean="0">
                <a:latin typeface="Comic Sans MS" pitchFamily="66" charset="0"/>
              </a:rPr>
              <a:t>ETİK DIŞI DAVRANIŞ NEDENLERİ</a:t>
            </a:r>
            <a:endParaRPr lang="tr-TR" b="1" dirty="0">
              <a:latin typeface="Comic Sans MS" pitchFamily="66" charset="0"/>
            </a:endParaRPr>
          </a:p>
        </p:txBody>
      </p:sp>
      <p:sp>
        <p:nvSpPr>
          <p:cNvPr id="3" name="İçerik Yer Tutucusu 2"/>
          <p:cNvSpPr>
            <a:spLocks noGrp="1"/>
          </p:cNvSpPr>
          <p:nvPr>
            <p:ph sz="quarter" idx="1"/>
          </p:nvPr>
        </p:nvSpPr>
        <p:spPr>
          <a:xfrm>
            <a:off x="457200" y="1124744"/>
            <a:ext cx="8043890" cy="5349208"/>
          </a:xfrm>
        </p:spPr>
        <p:txBody>
          <a:bodyPr/>
          <a:lstStyle/>
          <a:p>
            <a:pPr algn="just">
              <a:lnSpc>
                <a:spcPct val="120000"/>
              </a:lnSpc>
            </a:pPr>
            <a:r>
              <a:rPr lang="tr-TR" sz="2200" dirty="0" smtClean="0">
                <a:latin typeface="Comic Sans MS" pitchFamily="66" charset="0"/>
              </a:rPr>
              <a:t>Bireylerin gerek etik, gerekse de etik dışı davranışları üzerinde; sosyal çevrenin, aile ve sosyal eğitimin, dinin ve çalıştığı örgüt kültürünün etkisi olduğu, herkes tarafından kabul edilmektedir. Etik dışı davranışların nedeni şu şekildedir;</a:t>
            </a:r>
          </a:p>
          <a:p>
            <a:pPr lvl="2">
              <a:lnSpc>
                <a:spcPct val="120000"/>
              </a:lnSpc>
              <a:spcBef>
                <a:spcPts val="600"/>
              </a:spcBef>
            </a:pPr>
            <a:r>
              <a:rPr lang="tr-TR" dirty="0" smtClean="0">
                <a:latin typeface="Comic Sans MS" pitchFamily="66" charset="0"/>
              </a:rPr>
              <a:t>İyi niyetler,</a:t>
            </a:r>
          </a:p>
          <a:p>
            <a:pPr lvl="2">
              <a:lnSpc>
                <a:spcPct val="120000"/>
              </a:lnSpc>
              <a:spcBef>
                <a:spcPts val="600"/>
              </a:spcBef>
            </a:pPr>
            <a:r>
              <a:rPr lang="tr-TR" dirty="0" smtClean="0">
                <a:latin typeface="Comic Sans MS" pitchFamily="66" charset="0"/>
              </a:rPr>
              <a:t>Yasaların, kuralların ve yöntemlerin bilinmemesi,</a:t>
            </a:r>
          </a:p>
          <a:p>
            <a:pPr lvl="2">
              <a:lnSpc>
                <a:spcPct val="120000"/>
              </a:lnSpc>
              <a:spcBef>
                <a:spcPts val="600"/>
              </a:spcBef>
            </a:pPr>
            <a:r>
              <a:rPr lang="tr-TR" dirty="0" smtClean="0">
                <a:latin typeface="Comic Sans MS" pitchFamily="66" charset="0"/>
              </a:rPr>
              <a:t>Açgözlülük,</a:t>
            </a:r>
          </a:p>
          <a:p>
            <a:pPr lvl="2">
              <a:lnSpc>
                <a:spcPct val="120000"/>
              </a:lnSpc>
              <a:spcBef>
                <a:spcPts val="600"/>
              </a:spcBef>
            </a:pPr>
            <a:r>
              <a:rPr lang="tr-TR" dirty="0" smtClean="0">
                <a:latin typeface="Comic Sans MS" pitchFamily="66" charset="0"/>
              </a:rPr>
              <a:t>İdeoloji,</a:t>
            </a:r>
          </a:p>
          <a:p>
            <a:pPr lvl="2">
              <a:lnSpc>
                <a:spcPct val="120000"/>
              </a:lnSpc>
              <a:spcBef>
                <a:spcPts val="600"/>
              </a:spcBef>
            </a:pPr>
            <a:r>
              <a:rPr lang="tr-TR" dirty="0" smtClean="0">
                <a:latin typeface="Comic Sans MS" pitchFamily="66" charset="0"/>
              </a:rPr>
              <a:t>Arkadaşlık,</a:t>
            </a:r>
          </a:p>
          <a:p>
            <a:pPr lvl="2">
              <a:lnSpc>
                <a:spcPct val="120000"/>
              </a:lnSpc>
              <a:spcBef>
                <a:spcPts val="600"/>
              </a:spcBef>
            </a:pPr>
            <a:r>
              <a:rPr lang="tr-TR" dirty="0" smtClean="0">
                <a:latin typeface="Comic Sans MS" pitchFamily="66" charset="0"/>
              </a:rPr>
              <a:t>Kişisel veya ailesel kazanç</a:t>
            </a:r>
            <a:endParaRPr lang="tr-TR" dirty="0">
              <a:latin typeface="Comic Sans MS" pitchFamily="66" charset="0"/>
            </a:endParaRPr>
          </a:p>
          <a:p>
            <a:pPr marL="365760" lvl="1" indent="0">
              <a:lnSpc>
                <a:spcPct val="120000"/>
              </a:lnSpc>
              <a:spcBef>
                <a:spcPts val="600"/>
              </a:spcBef>
              <a:buNone/>
            </a:pPr>
            <a:endParaRPr lang="tr-TR" dirty="0">
              <a:latin typeface="Comic Sans MS" pitchFamily="66" charset="0"/>
            </a:endParaRPr>
          </a:p>
        </p:txBody>
      </p:sp>
      <p:sp>
        <p:nvSpPr>
          <p:cNvPr id="4" name="Slayt Numarası Yer Tutucusu 3"/>
          <p:cNvSpPr>
            <a:spLocks noGrp="1"/>
          </p:cNvSpPr>
          <p:nvPr>
            <p:ph type="sldNum" sz="quarter" idx="15"/>
          </p:nvPr>
        </p:nvSpPr>
        <p:spPr>
          <a:xfrm>
            <a:off x="8129016" y="5734050"/>
            <a:ext cx="609600" cy="521208"/>
          </a:xfrm>
          <a:prstGeom prst="rect">
            <a:avLst/>
          </a:prstGeom>
        </p:spPr>
        <p:txBody>
          <a:bodyPr/>
          <a:lstStyle/>
          <a:p>
            <a:fld id="{05883F1D-20A8-487D-954A-CC3D6BB1CCB4}" type="slidenum">
              <a:rPr lang="tr-TR" smtClean="0"/>
              <a:pPr/>
              <a:t>6</a:t>
            </a:fld>
            <a:endParaRPr lang="tr-TR"/>
          </a:p>
        </p:txBody>
      </p:sp>
    </p:spTree>
    <p:extLst>
      <p:ext uri="{BB962C8B-B14F-4D97-AF65-F5344CB8AC3E}">
        <p14:creationId xmlns:p14="http://schemas.microsoft.com/office/powerpoint/2010/main" xmlns="" val="21529863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İçerik Yer Tutucusu 6"/>
          <p:cNvGraphicFramePr>
            <a:graphicFrameLocks noGrp="1"/>
          </p:cNvGraphicFramePr>
          <p:nvPr>
            <p:ph sz="quarter" idx="1"/>
            <p:extLst>
              <p:ext uri="{D42A27DB-BD31-4B8C-83A1-F6EECF244321}">
                <p14:modId xmlns:p14="http://schemas.microsoft.com/office/powerpoint/2010/main" xmlns="" val="1104844593"/>
              </p:ext>
            </p:extLst>
          </p:nvPr>
        </p:nvGraphicFramePr>
        <p:xfrm>
          <a:off x="323528" y="260648"/>
          <a:ext cx="8424936" cy="6264694"/>
        </p:xfrm>
        <a:graphic>
          <a:graphicData uri="http://schemas.openxmlformats.org/drawingml/2006/table">
            <a:tbl>
              <a:tblPr firstRow="1" bandRow="1">
                <a:tableStyleId>{74C1A8A3-306A-4EB7-A6B1-4F7E0EB9C5D6}</a:tableStyleId>
              </a:tblPr>
              <a:tblGrid>
                <a:gridCol w="4212468"/>
                <a:gridCol w="4212468"/>
              </a:tblGrid>
              <a:tr h="464349">
                <a:tc>
                  <a:txBody>
                    <a:bodyPr/>
                    <a:lstStyle/>
                    <a:p>
                      <a:pPr algn="ctr"/>
                      <a:r>
                        <a:rPr lang="tr-TR" dirty="0" smtClean="0">
                          <a:latin typeface="Comic Sans MS" pitchFamily="66" charset="0"/>
                        </a:rPr>
                        <a:t>İşletme</a:t>
                      </a:r>
                      <a:r>
                        <a:rPr lang="tr-TR" baseline="0" dirty="0" smtClean="0">
                          <a:latin typeface="Comic Sans MS" pitchFamily="66" charset="0"/>
                        </a:rPr>
                        <a:t> Dışı Faktörler</a:t>
                      </a:r>
                      <a:endParaRPr lang="tr-TR" dirty="0">
                        <a:latin typeface="Comic Sans MS" pitchFamily="66" charset="0"/>
                      </a:endParaRPr>
                    </a:p>
                  </a:txBody>
                  <a:tcPr/>
                </a:tc>
                <a:tc>
                  <a:txBody>
                    <a:bodyPr/>
                    <a:lstStyle/>
                    <a:p>
                      <a:pPr algn="ctr"/>
                      <a:r>
                        <a:rPr lang="tr-TR" dirty="0" smtClean="0">
                          <a:latin typeface="Comic Sans MS" pitchFamily="66" charset="0"/>
                        </a:rPr>
                        <a:t>İşletme İçi Faktörler</a:t>
                      </a:r>
                      <a:endParaRPr lang="tr-TR" dirty="0">
                        <a:latin typeface="Comic Sans MS" pitchFamily="66" charset="0"/>
                      </a:endParaRPr>
                    </a:p>
                  </a:txBody>
                  <a:tcPr/>
                </a:tc>
              </a:tr>
              <a:tr h="589709">
                <a:tc>
                  <a:txBody>
                    <a:bodyPr/>
                    <a:lstStyle/>
                    <a:p>
                      <a:pPr marL="285750" indent="-285750" algn="just">
                        <a:buFont typeface="Wingdings" panose="05000000000000000000" pitchFamily="2" charset="2"/>
                        <a:buChar char="v"/>
                      </a:pPr>
                      <a:r>
                        <a:rPr lang="tr-TR" sz="1600" dirty="0" smtClean="0">
                          <a:latin typeface="Comic Sans MS" pitchFamily="66" charset="0"/>
                        </a:rPr>
                        <a:t>Hayat tarzlarında değişim ve tüketimdeki</a:t>
                      </a:r>
                      <a:r>
                        <a:rPr lang="tr-TR" sz="1600" baseline="0" dirty="0" smtClean="0">
                          <a:latin typeface="Comic Sans MS" pitchFamily="66" charset="0"/>
                        </a:rPr>
                        <a:t> artış</a:t>
                      </a:r>
                      <a:endParaRPr lang="tr-TR" sz="1600" dirty="0">
                        <a:latin typeface="Comic Sans MS" pitchFamily="66" charset="0"/>
                      </a:endParaRPr>
                    </a:p>
                  </a:txBody>
                  <a:tcPr/>
                </a:tc>
                <a:tc>
                  <a:txBody>
                    <a:bodyPr/>
                    <a:lstStyle/>
                    <a:p>
                      <a:pPr marL="285750" indent="-285750">
                        <a:buFont typeface="Wingdings" panose="05000000000000000000" pitchFamily="2" charset="2"/>
                        <a:buChar char="v"/>
                      </a:pPr>
                      <a:r>
                        <a:rPr lang="tr-TR" sz="1400" dirty="0" smtClean="0">
                          <a:latin typeface="Comic Sans MS" pitchFamily="66" charset="0"/>
                        </a:rPr>
                        <a:t>Kar</a:t>
                      </a:r>
                      <a:r>
                        <a:rPr lang="tr-TR" sz="1400" baseline="0" dirty="0" smtClean="0">
                          <a:latin typeface="Comic Sans MS" pitchFamily="66" charset="0"/>
                        </a:rPr>
                        <a:t> maksimizasyonunun her şeyin önüne geçmesi</a:t>
                      </a:r>
                      <a:endParaRPr lang="tr-TR" sz="1400" dirty="0">
                        <a:latin typeface="Comic Sans MS" pitchFamily="66" charset="0"/>
                      </a:endParaRPr>
                    </a:p>
                  </a:txBody>
                  <a:tcPr/>
                </a:tc>
              </a:tr>
              <a:tr h="838007">
                <a:tc>
                  <a:txBody>
                    <a:bodyPr/>
                    <a:lstStyle/>
                    <a:p>
                      <a:pPr marL="285750" indent="-285750" algn="just">
                        <a:buFont typeface="Wingdings" panose="05000000000000000000" pitchFamily="2" charset="2"/>
                        <a:buChar char="v"/>
                      </a:pPr>
                      <a:r>
                        <a:rPr lang="tr-TR" sz="1600" dirty="0" smtClean="0">
                          <a:latin typeface="Comic Sans MS" pitchFamily="66" charset="0"/>
                        </a:rPr>
                        <a:t>Kitle iletişim araçlarının katkısı ve etkileşim nedeniyle kültürdeki değişim</a:t>
                      </a:r>
                      <a:endParaRPr lang="tr-TR" sz="1600" dirty="0">
                        <a:latin typeface="Comic Sans MS" pitchFamily="66" charset="0"/>
                      </a:endParaRPr>
                    </a:p>
                  </a:txBody>
                  <a:tcPr/>
                </a:tc>
                <a:tc>
                  <a:txBody>
                    <a:bodyPr/>
                    <a:lstStyle/>
                    <a:p>
                      <a:pPr marL="285750" indent="-285750">
                        <a:buFont typeface="Wingdings" panose="05000000000000000000" pitchFamily="2" charset="2"/>
                        <a:buChar char="v"/>
                      </a:pPr>
                      <a:r>
                        <a:rPr lang="tr-TR" sz="1400" dirty="0" smtClean="0">
                          <a:latin typeface="Comic Sans MS" pitchFamily="66" charset="0"/>
                        </a:rPr>
                        <a:t>İş görenlerin bireysel ahlaki yargıları</a:t>
                      </a:r>
                      <a:endParaRPr lang="tr-TR" sz="1400" dirty="0">
                        <a:latin typeface="Comic Sans MS" pitchFamily="66" charset="0"/>
                      </a:endParaRPr>
                    </a:p>
                  </a:txBody>
                  <a:tcPr/>
                </a:tc>
              </a:tr>
              <a:tr h="589709">
                <a:tc>
                  <a:txBody>
                    <a:bodyPr/>
                    <a:lstStyle/>
                    <a:p>
                      <a:pPr marL="285750" indent="-285750" algn="just">
                        <a:buFont typeface="Wingdings" panose="05000000000000000000" pitchFamily="2" charset="2"/>
                        <a:buChar char="v"/>
                      </a:pPr>
                      <a:r>
                        <a:rPr lang="tr-TR" sz="1600" dirty="0" smtClean="0">
                          <a:latin typeface="Comic Sans MS" pitchFamily="66" charset="0"/>
                        </a:rPr>
                        <a:t>Adalet mekanizmasının eksik veya yetersiz olması, ağır işlemesi</a:t>
                      </a:r>
                      <a:endParaRPr lang="tr-TR" sz="1600" dirty="0">
                        <a:latin typeface="Comic Sans MS" pitchFamily="66" charset="0"/>
                      </a:endParaRPr>
                    </a:p>
                  </a:txBody>
                  <a:tcPr/>
                </a:tc>
                <a:tc>
                  <a:txBody>
                    <a:bodyPr/>
                    <a:lstStyle/>
                    <a:p>
                      <a:pPr marL="285750" indent="-285750">
                        <a:buFont typeface="Wingdings" panose="05000000000000000000" pitchFamily="2" charset="2"/>
                        <a:buChar char="v"/>
                      </a:pPr>
                      <a:r>
                        <a:rPr lang="tr-TR" sz="1400" dirty="0" smtClean="0">
                          <a:latin typeface="Comic Sans MS" pitchFamily="66" charset="0"/>
                        </a:rPr>
                        <a:t>İşletme içi denetim</a:t>
                      </a:r>
                      <a:r>
                        <a:rPr lang="tr-TR" sz="1400" baseline="0" dirty="0" smtClean="0">
                          <a:latin typeface="Comic Sans MS" pitchFamily="66" charset="0"/>
                        </a:rPr>
                        <a:t> ve yaptırım mekanizmalarının zayıflığı</a:t>
                      </a:r>
                      <a:endParaRPr lang="tr-TR" sz="1400" dirty="0">
                        <a:latin typeface="Comic Sans MS" pitchFamily="66" charset="0"/>
                      </a:endParaRPr>
                    </a:p>
                  </a:txBody>
                  <a:tcPr/>
                </a:tc>
              </a:tr>
              <a:tr h="589709">
                <a:tc>
                  <a:txBody>
                    <a:bodyPr/>
                    <a:lstStyle/>
                    <a:p>
                      <a:pPr marL="285750" indent="-285750" algn="just">
                        <a:buFont typeface="Wingdings" panose="05000000000000000000" pitchFamily="2" charset="2"/>
                        <a:buChar char="v"/>
                      </a:pPr>
                      <a:r>
                        <a:rPr lang="tr-TR" sz="1600" dirty="0" smtClean="0">
                          <a:latin typeface="Comic Sans MS" pitchFamily="66" charset="0"/>
                        </a:rPr>
                        <a:t>Ekonomik yapının işletmeleri bu tür davranışlara itmesi</a:t>
                      </a:r>
                      <a:endParaRPr lang="tr-TR" sz="1600" dirty="0">
                        <a:latin typeface="Comic Sans MS" pitchFamily="66" charset="0"/>
                      </a:endParaRPr>
                    </a:p>
                  </a:txBody>
                  <a:tcPr/>
                </a:tc>
                <a:tc>
                  <a:txBody>
                    <a:bodyPr/>
                    <a:lstStyle/>
                    <a:p>
                      <a:pPr marL="285750" indent="-285750">
                        <a:buFont typeface="Wingdings" panose="05000000000000000000" pitchFamily="2" charset="2"/>
                        <a:buChar char="v"/>
                      </a:pPr>
                      <a:r>
                        <a:rPr lang="tr-TR" sz="1400" dirty="0" smtClean="0">
                          <a:latin typeface="Comic Sans MS" pitchFamily="66" charset="0"/>
                        </a:rPr>
                        <a:t>Ulaşılması güç veya imkansız hedefler konulması, iş ve zaman baskısı</a:t>
                      </a:r>
                      <a:endParaRPr lang="tr-TR" sz="1400" dirty="0">
                        <a:latin typeface="Comic Sans MS" pitchFamily="66" charset="0"/>
                      </a:endParaRPr>
                    </a:p>
                  </a:txBody>
                  <a:tcPr/>
                </a:tc>
              </a:tr>
              <a:tr h="464349">
                <a:tc>
                  <a:txBody>
                    <a:bodyPr/>
                    <a:lstStyle/>
                    <a:p>
                      <a:endParaRPr lang="tr-TR">
                        <a:latin typeface="Comic Sans MS" pitchFamily="66" charset="0"/>
                      </a:endParaRPr>
                    </a:p>
                  </a:txBody>
                  <a:tcPr/>
                </a:tc>
                <a:tc>
                  <a:txBody>
                    <a:bodyPr/>
                    <a:lstStyle/>
                    <a:p>
                      <a:pPr marL="285750" indent="-285750">
                        <a:buFont typeface="Wingdings" panose="05000000000000000000" pitchFamily="2" charset="2"/>
                        <a:buChar char="v"/>
                      </a:pPr>
                      <a:r>
                        <a:rPr lang="tr-TR" sz="1400" dirty="0" smtClean="0">
                          <a:latin typeface="Comic Sans MS" pitchFamily="66" charset="0"/>
                        </a:rPr>
                        <a:t>Kriz dönemleriyle başa çıkabilmek</a:t>
                      </a:r>
                      <a:endParaRPr lang="tr-TR" sz="1400" dirty="0">
                        <a:latin typeface="Comic Sans MS" pitchFamily="66" charset="0"/>
                      </a:endParaRPr>
                    </a:p>
                  </a:txBody>
                  <a:tcPr/>
                </a:tc>
              </a:tr>
              <a:tr h="464349">
                <a:tc>
                  <a:txBody>
                    <a:bodyPr/>
                    <a:lstStyle/>
                    <a:p>
                      <a:endParaRPr lang="tr-TR">
                        <a:latin typeface="Comic Sans MS" pitchFamily="66" charset="0"/>
                      </a:endParaRPr>
                    </a:p>
                  </a:txBody>
                  <a:tcPr/>
                </a:tc>
                <a:tc>
                  <a:txBody>
                    <a:bodyPr/>
                    <a:lstStyle/>
                    <a:p>
                      <a:pPr marL="285750" indent="-285750">
                        <a:buFont typeface="Wingdings" panose="05000000000000000000" pitchFamily="2" charset="2"/>
                        <a:buChar char="v"/>
                      </a:pPr>
                      <a:r>
                        <a:rPr lang="tr-TR" sz="1400" dirty="0" smtClean="0">
                          <a:latin typeface="Comic Sans MS" pitchFamily="66" charset="0"/>
                        </a:rPr>
                        <a:t>Şirket yönetiminde akrabalık / hısımlık</a:t>
                      </a:r>
                      <a:endParaRPr lang="tr-TR" sz="1400" dirty="0">
                        <a:latin typeface="Comic Sans MS" pitchFamily="66" charset="0"/>
                      </a:endParaRPr>
                    </a:p>
                  </a:txBody>
                  <a:tcPr/>
                </a:tc>
              </a:tr>
              <a:tr h="527634">
                <a:tc>
                  <a:txBody>
                    <a:bodyPr/>
                    <a:lstStyle/>
                    <a:p>
                      <a:endParaRPr lang="tr-TR" dirty="0">
                        <a:latin typeface="Comic Sans MS" pitchFamily="66" charset="0"/>
                      </a:endParaRPr>
                    </a:p>
                  </a:txBody>
                  <a:tcPr/>
                </a:tc>
                <a:tc>
                  <a:txBody>
                    <a:bodyPr/>
                    <a:lstStyle/>
                    <a:p>
                      <a:pPr marL="285750" indent="-285750">
                        <a:buFont typeface="Wingdings" panose="05000000000000000000" pitchFamily="2" charset="2"/>
                        <a:buChar char="v"/>
                      </a:pPr>
                      <a:r>
                        <a:rPr lang="tr-TR" sz="1400" dirty="0" smtClean="0">
                          <a:latin typeface="Comic Sans MS" pitchFamily="66" charset="0"/>
                        </a:rPr>
                        <a:t>Şirket</a:t>
                      </a:r>
                      <a:r>
                        <a:rPr lang="tr-TR" sz="1400" baseline="0" dirty="0" smtClean="0">
                          <a:latin typeface="Comic Sans MS" pitchFamily="66" charset="0"/>
                        </a:rPr>
                        <a:t> </a:t>
                      </a:r>
                      <a:r>
                        <a:rPr lang="tr-TR" sz="1400" dirty="0" smtClean="0">
                          <a:latin typeface="Comic Sans MS" pitchFamily="66" charset="0"/>
                        </a:rPr>
                        <a:t>yöneticileri ve çalışanlarının çıkar çatışması</a:t>
                      </a:r>
                      <a:endParaRPr lang="tr-TR" sz="1400" dirty="0">
                        <a:latin typeface="Comic Sans MS" pitchFamily="66" charset="0"/>
                      </a:endParaRPr>
                    </a:p>
                  </a:txBody>
                  <a:tcPr/>
                </a:tc>
              </a:tr>
              <a:tr h="527634">
                <a:tc>
                  <a:txBody>
                    <a:bodyPr/>
                    <a:lstStyle/>
                    <a:p>
                      <a:endParaRPr lang="tr-TR" dirty="0">
                        <a:latin typeface="Comic Sans MS" pitchFamily="66" charset="0"/>
                      </a:endParaRPr>
                    </a:p>
                  </a:txBody>
                  <a:tcPr/>
                </a:tc>
                <a:tc>
                  <a:txBody>
                    <a:bodyPr/>
                    <a:lstStyle/>
                    <a:p>
                      <a:pPr marL="285750" indent="-285750">
                        <a:buFont typeface="Wingdings" panose="05000000000000000000" pitchFamily="2" charset="2"/>
                        <a:buChar char="v"/>
                      </a:pPr>
                      <a:r>
                        <a:rPr lang="tr-TR" sz="1400" dirty="0" smtClean="0">
                          <a:latin typeface="Comic Sans MS" pitchFamily="66" charset="0"/>
                        </a:rPr>
                        <a:t>Ödüllendirme</a:t>
                      </a:r>
                      <a:r>
                        <a:rPr lang="tr-TR" sz="1400" baseline="0" dirty="0" smtClean="0">
                          <a:latin typeface="Comic Sans MS" pitchFamily="66" charset="0"/>
                        </a:rPr>
                        <a:t> ve ücretlendirme sistemlerinde eksiklik</a:t>
                      </a:r>
                      <a:endParaRPr lang="tr-TR" sz="1400" dirty="0">
                        <a:latin typeface="Comic Sans MS" pitchFamily="66" charset="0"/>
                      </a:endParaRPr>
                    </a:p>
                  </a:txBody>
                  <a:tcPr/>
                </a:tc>
              </a:tr>
              <a:tr h="464349">
                <a:tc>
                  <a:txBody>
                    <a:bodyPr/>
                    <a:lstStyle/>
                    <a:p>
                      <a:endParaRPr lang="tr-TR" dirty="0">
                        <a:latin typeface="Comic Sans MS" pitchFamily="66" charset="0"/>
                      </a:endParaRPr>
                    </a:p>
                  </a:txBody>
                  <a:tcPr/>
                </a:tc>
                <a:tc>
                  <a:txBody>
                    <a:bodyPr/>
                    <a:lstStyle/>
                    <a:p>
                      <a:pPr marL="285750" indent="-285750">
                        <a:buFont typeface="Wingdings" panose="05000000000000000000" pitchFamily="2" charset="2"/>
                        <a:buChar char="v"/>
                      </a:pPr>
                      <a:r>
                        <a:rPr lang="tr-TR" sz="1400" dirty="0" smtClean="0">
                          <a:latin typeface="Comic Sans MS" pitchFamily="66" charset="0"/>
                        </a:rPr>
                        <a:t>Tecrübesiz ve yetersiz yöneticiler</a:t>
                      </a:r>
                      <a:endParaRPr lang="tr-TR" sz="1400" dirty="0">
                        <a:latin typeface="Comic Sans MS" pitchFamily="66" charset="0"/>
                      </a:endParaRPr>
                    </a:p>
                  </a:txBody>
                  <a:tcPr/>
                </a:tc>
              </a:tr>
              <a:tr h="744896">
                <a:tc>
                  <a:txBody>
                    <a:bodyPr/>
                    <a:lstStyle/>
                    <a:p>
                      <a:endParaRPr lang="tr-TR">
                        <a:latin typeface="Comic Sans MS" pitchFamily="66" charset="0"/>
                      </a:endParaRPr>
                    </a:p>
                  </a:txBody>
                  <a:tcPr/>
                </a:tc>
                <a:tc>
                  <a:txBody>
                    <a:bodyPr/>
                    <a:lstStyle/>
                    <a:p>
                      <a:pPr marL="285750" indent="-285750">
                        <a:buFont typeface="Wingdings" panose="05000000000000000000" pitchFamily="2" charset="2"/>
                        <a:buChar char="v"/>
                      </a:pPr>
                      <a:r>
                        <a:rPr lang="tr-TR" sz="1400" dirty="0" smtClean="0">
                          <a:latin typeface="Comic Sans MS" pitchFamily="66" charset="0"/>
                        </a:rPr>
                        <a:t>Temel değerler, şirket misyon ve vizyonunun, örgüt kültürünün etik davranışı</a:t>
                      </a:r>
                      <a:r>
                        <a:rPr lang="tr-TR" sz="1400" baseline="0" dirty="0" smtClean="0">
                          <a:latin typeface="Comic Sans MS" pitchFamily="66" charset="0"/>
                        </a:rPr>
                        <a:t> desteklememesi</a:t>
                      </a:r>
                      <a:endParaRPr lang="tr-TR" sz="1400" dirty="0">
                        <a:latin typeface="Comic Sans MS" pitchFamily="66" charset="0"/>
                      </a:endParaRPr>
                    </a:p>
                  </a:txBody>
                  <a:tcPr/>
                </a:tc>
              </a:tr>
            </a:tbl>
          </a:graphicData>
        </a:graphic>
      </p:graphicFrame>
      <p:sp>
        <p:nvSpPr>
          <p:cNvPr id="4" name="Slayt Numarası Yer Tutucusu 3"/>
          <p:cNvSpPr>
            <a:spLocks noGrp="1"/>
          </p:cNvSpPr>
          <p:nvPr>
            <p:ph type="sldNum" sz="quarter" idx="15"/>
          </p:nvPr>
        </p:nvSpPr>
        <p:spPr>
          <a:xfrm>
            <a:off x="8129016" y="5734050"/>
            <a:ext cx="609600" cy="521208"/>
          </a:xfrm>
          <a:prstGeom prst="rect">
            <a:avLst/>
          </a:prstGeom>
        </p:spPr>
        <p:txBody>
          <a:bodyPr/>
          <a:lstStyle/>
          <a:p>
            <a:fld id="{05883F1D-20A8-487D-954A-CC3D6BB1CCB4}" type="slidenum">
              <a:rPr lang="tr-TR" smtClean="0"/>
              <a:pPr/>
              <a:t>7</a:t>
            </a:fld>
            <a:endParaRPr lang="tr-TR"/>
          </a:p>
        </p:txBody>
      </p:sp>
    </p:spTree>
    <p:extLst>
      <p:ext uri="{BB962C8B-B14F-4D97-AF65-F5344CB8AC3E}">
        <p14:creationId xmlns:p14="http://schemas.microsoft.com/office/powerpoint/2010/main" xmlns="" val="30912553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634082"/>
          </a:xfrm>
        </p:spPr>
        <p:txBody>
          <a:bodyPr/>
          <a:lstStyle/>
          <a:p>
            <a:pPr algn="ctr"/>
            <a:r>
              <a:rPr lang="tr-TR" b="1" dirty="0" smtClean="0">
                <a:effectLst>
                  <a:outerShdw blurRad="38100" dist="38100" dir="2700000" algn="tl">
                    <a:srgbClr val="000000">
                      <a:alpha val="43137"/>
                    </a:srgbClr>
                  </a:outerShdw>
                </a:effectLst>
                <a:latin typeface="Comic Sans MS" pitchFamily="66" charset="0"/>
              </a:rPr>
              <a:t>ETİK DIŞI DAVRANIŞ NEDENLERİ</a:t>
            </a:r>
            <a:endParaRPr lang="tr-TR" b="1" dirty="0">
              <a:effectLst>
                <a:outerShdw blurRad="38100" dist="38100" dir="2700000" algn="tl">
                  <a:srgbClr val="000000">
                    <a:alpha val="43137"/>
                  </a:srgbClr>
                </a:outerShdw>
              </a:effectLst>
              <a:latin typeface="Comic Sans MS" pitchFamily="66" charset="0"/>
            </a:endParaRPr>
          </a:p>
        </p:txBody>
      </p:sp>
      <p:graphicFrame>
        <p:nvGraphicFramePr>
          <p:cNvPr id="5" name="İçerik Yer Tutucusu 4"/>
          <p:cNvGraphicFramePr>
            <a:graphicFrameLocks noGrp="1"/>
          </p:cNvGraphicFramePr>
          <p:nvPr>
            <p:ph sz="quarter" idx="1"/>
            <p:extLst>
              <p:ext uri="{D42A27DB-BD31-4B8C-83A1-F6EECF244321}">
                <p14:modId xmlns:p14="http://schemas.microsoft.com/office/powerpoint/2010/main" xmlns="" val="2630782594"/>
              </p:ext>
            </p:extLst>
          </p:nvPr>
        </p:nvGraphicFramePr>
        <p:xfrm>
          <a:off x="395536" y="1268760"/>
          <a:ext cx="8280920" cy="5040560"/>
        </p:xfrm>
        <a:graphic>
          <a:graphicData uri="http://schemas.openxmlformats.org/drawingml/2006/table">
            <a:tbl>
              <a:tblPr firstRow="1" bandRow="1">
                <a:tableStyleId>{7DF18680-E054-41AD-8BC1-D1AEF772440D}</a:tableStyleId>
              </a:tblPr>
              <a:tblGrid>
                <a:gridCol w="4339204"/>
                <a:gridCol w="3941716"/>
              </a:tblGrid>
              <a:tr h="1023104">
                <a:tc>
                  <a:txBody>
                    <a:bodyPr/>
                    <a:lstStyle/>
                    <a:p>
                      <a:pPr algn="ctr"/>
                      <a:endParaRPr lang="tr-TR" dirty="0" smtClean="0">
                        <a:latin typeface="Comic Sans MS" pitchFamily="66" charset="0"/>
                      </a:endParaRPr>
                    </a:p>
                    <a:p>
                      <a:pPr algn="ctr"/>
                      <a:r>
                        <a:rPr lang="tr-TR" dirty="0" smtClean="0">
                          <a:latin typeface="Comic Sans MS" pitchFamily="66" charset="0"/>
                        </a:rPr>
                        <a:t>Bireysel</a:t>
                      </a:r>
                      <a:r>
                        <a:rPr lang="tr-TR" baseline="0" dirty="0" smtClean="0">
                          <a:latin typeface="Comic Sans MS" pitchFamily="66" charset="0"/>
                        </a:rPr>
                        <a:t> Nedenler</a:t>
                      </a:r>
                      <a:endParaRPr lang="tr-TR" dirty="0">
                        <a:latin typeface="Comic Sans MS" pitchFamily="66" charset="0"/>
                      </a:endParaRPr>
                    </a:p>
                  </a:txBody>
                  <a:tcPr/>
                </a:tc>
                <a:tc>
                  <a:txBody>
                    <a:bodyPr/>
                    <a:lstStyle/>
                    <a:p>
                      <a:pPr algn="ctr"/>
                      <a:endParaRPr lang="tr-TR" dirty="0" smtClean="0">
                        <a:latin typeface="Comic Sans MS" pitchFamily="66" charset="0"/>
                      </a:endParaRPr>
                    </a:p>
                    <a:p>
                      <a:pPr algn="ctr"/>
                      <a:r>
                        <a:rPr lang="tr-TR" dirty="0" smtClean="0">
                          <a:latin typeface="Comic Sans MS" pitchFamily="66" charset="0"/>
                        </a:rPr>
                        <a:t>Çevresel Nedenler</a:t>
                      </a:r>
                      <a:endParaRPr lang="tr-TR" dirty="0">
                        <a:latin typeface="Comic Sans MS" pitchFamily="66" charset="0"/>
                      </a:endParaRPr>
                    </a:p>
                  </a:txBody>
                  <a:tcPr/>
                </a:tc>
              </a:tr>
              <a:tr h="4017456">
                <a:tc>
                  <a:txBody>
                    <a:bodyPr/>
                    <a:lstStyle/>
                    <a:p>
                      <a:pPr marL="285750" indent="-285750" algn="l">
                        <a:buFont typeface="Wingdings" panose="05000000000000000000" pitchFamily="2" charset="2"/>
                        <a:buChar char="v"/>
                      </a:pPr>
                      <a:r>
                        <a:rPr lang="tr-TR" sz="1800" dirty="0" smtClean="0">
                          <a:latin typeface="Comic Sans MS" pitchFamily="66" charset="0"/>
                        </a:rPr>
                        <a:t>Etik Çıkmazlar</a:t>
                      </a:r>
                    </a:p>
                    <a:p>
                      <a:pPr marL="0" indent="0" algn="l">
                        <a:buFont typeface="Wingdings" panose="05000000000000000000" pitchFamily="2" charset="2"/>
                        <a:buNone/>
                      </a:pPr>
                      <a:endParaRPr lang="tr-TR" sz="1800" dirty="0" smtClean="0">
                        <a:latin typeface="Comic Sans MS" pitchFamily="66" charset="0"/>
                      </a:endParaRPr>
                    </a:p>
                    <a:p>
                      <a:pPr marL="285750" indent="-285750" algn="l">
                        <a:buFont typeface="Wingdings" panose="05000000000000000000" pitchFamily="2" charset="2"/>
                        <a:buChar char="v"/>
                      </a:pPr>
                      <a:r>
                        <a:rPr lang="tr-TR" sz="1800" dirty="0" smtClean="0">
                          <a:latin typeface="Comic Sans MS" pitchFamily="66" charset="0"/>
                        </a:rPr>
                        <a:t>Etik</a:t>
                      </a:r>
                      <a:r>
                        <a:rPr lang="tr-TR" sz="1800" baseline="0" dirty="0" smtClean="0">
                          <a:latin typeface="Comic Sans MS" pitchFamily="66" charset="0"/>
                        </a:rPr>
                        <a:t> Standartlardaki Farklılıklar</a:t>
                      </a:r>
                    </a:p>
                    <a:p>
                      <a:pPr marL="285750" indent="-285750" algn="l">
                        <a:buFont typeface="Wingdings" panose="05000000000000000000" pitchFamily="2" charset="2"/>
                        <a:buChar char="v"/>
                      </a:pPr>
                      <a:endParaRPr lang="tr-TR" sz="1800" baseline="0" dirty="0" smtClean="0">
                        <a:latin typeface="Comic Sans MS" pitchFamily="66" charset="0"/>
                      </a:endParaRPr>
                    </a:p>
                    <a:p>
                      <a:pPr marL="285750" indent="-285750" algn="l">
                        <a:buFont typeface="Wingdings" panose="05000000000000000000" pitchFamily="2" charset="2"/>
                        <a:buChar char="v"/>
                      </a:pPr>
                      <a:r>
                        <a:rPr lang="tr-TR" sz="1800" baseline="0" dirty="0" smtClean="0">
                          <a:latin typeface="Comic Sans MS" pitchFamily="66" charset="0"/>
                        </a:rPr>
                        <a:t>Bencil Davranma</a:t>
                      </a:r>
                    </a:p>
                    <a:p>
                      <a:pPr marL="285750" indent="-285750" algn="l">
                        <a:buFont typeface="Wingdings" panose="05000000000000000000" pitchFamily="2" charset="2"/>
                        <a:buChar char="v"/>
                      </a:pPr>
                      <a:endParaRPr lang="tr-TR" sz="1800" baseline="0" dirty="0" smtClean="0">
                        <a:latin typeface="Comic Sans MS" pitchFamily="66" charset="0"/>
                      </a:endParaRPr>
                    </a:p>
                    <a:p>
                      <a:pPr marL="285750" indent="-285750" algn="l">
                        <a:buFont typeface="Wingdings" panose="05000000000000000000" pitchFamily="2" charset="2"/>
                        <a:buChar char="v"/>
                      </a:pPr>
                      <a:r>
                        <a:rPr lang="tr-TR" sz="1800" baseline="0" dirty="0" smtClean="0">
                          <a:latin typeface="Comic Sans MS" pitchFamily="66" charset="0"/>
                        </a:rPr>
                        <a:t>Etik Davranışları Farklı Algılama</a:t>
                      </a:r>
                    </a:p>
                    <a:p>
                      <a:pPr marL="285750" indent="-285750" algn="l">
                        <a:buFont typeface="Wingdings" panose="05000000000000000000" pitchFamily="2" charset="2"/>
                        <a:buChar char="v"/>
                      </a:pPr>
                      <a:endParaRPr lang="tr-TR" sz="1800" baseline="0" dirty="0" smtClean="0">
                        <a:latin typeface="Comic Sans MS" pitchFamily="66" charset="0"/>
                      </a:endParaRPr>
                    </a:p>
                    <a:p>
                      <a:pPr marL="285750" indent="-285750" algn="l">
                        <a:buFont typeface="Wingdings" panose="05000000000000000000" pitchFamily="2" charset="2"/>
                        <a:buChar char="v"/>
                      </a:pPr>
                      <a:r>
                        <a:rPr lang="tr-TR" sz="1800" baseline="0" dirty="0" smtClean="0">
                          <a:latin typeface="Comic Sans MS" pitchFamily="66" charset="0"/>
                        </a:rPr>
                        <a:t>Mesleki Bilgi Yetersizliği</a:t>
                      </a:r>
                      <a:endParaRPr lang="tr-TR" sz="1800" dirty="0">
                        <a:latin typeface="Comic Sans MS" pitchFamily="66" charset="0"/>
                      </a:endParaRPr>
                    </a:p>
                  </a:txBody>
                  <a:tcPr/>
                </a:tc>
                <a:tc>
                  <a:txBody>
                    <a:bodyPr/>
                    <a:lstStyle/>
                    <a:p>
                      <a:pPr marL="285750" indent="-285750">
                        <a:buFont typeface="Wingdings" panose="05000000000000000000" pitchFamily="2" charset="2"/>
                        <a:buChar char="v"/>
                      </a:pPr>
                      <a:r>
                        <a:rPr lang="tr-TR" dirty="0" smtClean="0">
                          <a:latin typeface="Comic Sans MS" pitchFamily="66" charset="0"/>
                        </a:rPr>
                        <a:t>Rekabet</a:t>
                      </a:r>
                    </a:p>
                    <a:p>
                      <a:pPr marL="285750" indent="-285750">
                        <a:buFont typeface="Wingdings" panose="05000000000000000000" pitchFamily="2" charset="2"/>
                        <a:buChar char="v"/>
                      </a:pPr>
                      <a:endParaRPr lang="tr-TR" dirty="0" smtClean="0">
                        <a:latin typeface="Comic Sans MS" pitchFamily="66" charset="0"/>
                      </a:endParaRPr>
                    </a:p>
                    <a:p>
                      <a:pPr marL="285750" indent="-285750">
                        <a:buFont typeface="Wingdings" panose="05000000000000000000" pitchFamily="2" charset="2"/>
                        <a:buChar char="v"/>
                      </a:pPr>
                      <a:r>
                        <a:rPr lang="tr-TR" dirty="0" smtClean="0">
                          <a:latin typeface="Comic Sans MS" pitchFamily="66" charset="0"/>
                        </a:rPr>
                        <a:t>Karşılıklı Güvensizlik</a:t>
                      </a:r>
                    </a:p>
                    <a:p>
                      <a:pPr marL="285750" indent="-285750">
                        <a:buFont typeface="Wingdings" panose="05000000000000000000" pitchFamily="2" charset="2"/>
                        <a:buChar char="v"/>
                      </a:pPr>
                      <a:endParaRPr lang="tr-TR" dirty="0" smtClean="0">
                        <a:latin typeface="Comic Sans MS" pitchFamily="66" charset="0"/>
                      </a:endParaRPr>
                    </a:p>
                    <a:p>
                      <a:pPr marL="285750" indent="-285750">
                        <a:buFont typeface="Wingdings" panose="05000000000000000000" pitchFamily="2" charset="2"/>
                        <a:buChar char="v"/>
                      </a:pPr>
                      <a:r>
                        <a:rPr lang="tr-TR" dirty="0" smtClean="0">
                          <a:latin typeface="Comic Sans MS" pitchFamily="66" charset="0"/>
                        </a:rPr>
                        <a:t>Ücretlendirme</a:t>
                      </a:r>
                    </a:p>
                    <a:p>
                      <a:pPr marL="285750" indent="-285750">
                        <a:buFont typeface="Wingdings" panose="05000000000000000000" pitchFamily="2" charset="2"/>
                        <a:buChar char="v"/>
                      </a:pPr>
                      <a:endParaRPr lang="tr-TR" dirty="0" smtClean="0">
                        <a:latin typeface="Comic Sans MS" pitchFamily="66" charset="0"/>
                      </a:endParaRPr>
                    </a:p>
                    <a:p>
                      <a:pPr marL="285750" indent="-285750">
                        <a:buFont typeface="Wingdings" panose="05000000000000000000" pitchFamily="2" charset="2"/>
                        <a:buChar char="v"/>
                      </a:pPr>
                      <a:r>
                        <a:rPr lang="tr-TR" dirty="0" smtClean="0">
                          <a:latin typeface="Comic Sans MS" pitchFamily="66" charset="0"/>
                        </a:rPr>
                        <a:t>Etik Davranışların Esnetilmesi</a:t>
                      </a:r>
                    </a:p>
                    <a:p>
                      <a:pPr marL="285750" indent="-285750">
                        <a:buFont typeface="Wingdings" panose="05000000000000000000" pitchFamily="2" charset="2"/>
                        <a:buChar char="v"/>
                      </a:pPr>
                      <a:endParaRPr lang="tr-TR" dirty="0" smtClean="0">
                        <a:latin typeface="Comic Sans MS" pitchFamily="66" charset="0"/>
                      </a:endParaRPr>
                    </a:p>
                    <a:p>
                      <a:pPr marL="285750" indent="-285750">
                        <a:buFont typeface="Wingdings" panose="05000000000000000000" pitchFamily="2" charset="2"/>
                        <a:buChar char="v"/>
                      </a:pPr>
                      <a:r>
                        <a:rPr lang="tr-TR" dirty="0" smtClean="0">
                          <a:latin typeface="Comic Sans MS" pitchFamily="66" charset="0"/>
                        </a:rPr>
                        <a:t>Yasaların Etkisi</a:t>
                      </a:r>
                    </a:p>
                    <a:p>
                      <a:pPr marL="285750" indent="-285750">
                        <a:buFont typeface="Wingdings" panose="05000000000000000000" pitchFamily="2" charset="2"/>
                        <a:buChar char="v"/>
                      </a:pPr>
                      <a:endParaRPr lang="tr-TR" dirty="0" smtClean="0">
                        <a:latin typeface="Comic Sans MS" pitchFamily="66" charset="0"/>
                      </a:endParaRPr>
                    </a:p>
                    <a:p>
                      <a:pPr marL="285750" indent="-285750">
                        <a:buFont typeface="Wingdings" panose="05000000000000000000" pitchFamily="2" charset="2"/>
                        <a:buChar char="v"/>
                      </a:pPr>
                      <a:r>
                        <a:rPr lang="tr-TR" dirty="0" smtClean="0">
                          <a:latin typeface="Comic Sans MS" pitchFamily="66" charset="0"/>
                        </a:rPr>
                        <a:t>Geleneklerin</a:t>
                      </a:r>
                      <a:r>
                        <a:rPr lang="tr-TR" baseline="0" dirty="0" smtClean="0">
                          <a:latin typeface="Comic Sans MS" pitchFamily="66" charset="0"/>
                        </a:rPr>
                        <a:t> Etkisi</a:t>
                      </a:r>
                      <a:endParaRPr lang="tr-TR" dirty="0">
                        <a:latin typeface="Comic Sans MS" pitchFamily="66" charset="0"/>
                      </a:endParaRPr>
                    </a:p>
                  </a:txBody>
                  <a:tcPr/>
                </a:tc>
              </a:tr>
            </a:tbl>
          </a:graphicData>
        </a:graphic>
      </p:graphicFrame>
      <p:sp>
        <p:nvSpPr>
          <p:cNvPr id="4" name="Slayt Numarası Yer Tutucusu 3"/>
          <p:cNvSpPr>
            <a:spLocks noGrp="1"/>
          </p:cNvSpPr>
          <p:nvPr>
            <p:ph type="sldNum" sz="quarter" idx="15"/>
          </p:nvPr>
        </p:nvSpPr>
        <p:spPr>
          <a:xfrm>
            <a:off x="8129016" y="5734050"/>
            <a:ext cx="609600" cy="521208"/>
          </a:xfrm>
          <a:prstGeom prst="rect">
            <a:avLst/>
          </a:prstGeom>
        </p:spPr>
        <p:txBody>
          <a:bodyPr/>
          <a:lstStyle/>
          <a:p>
            <a:fld id="{05883F1D-20A8-487D-954A-CC3D6BB1CCB4}" type="slidenum">
              <a:rPr lang="tr-TR" smtClean="0"/>
              <a:pPr/>
              <a:t>8</a:t>
            </a:fld>
            <a:endParaRPr lang="tr-TR"/>
          </a:p>
        </p:txBody>
      </p:sp>
    </p:spTree>
    <p:extLst>
      <p:ext uri="{BB962C8B-B14F-4D97-AF65-F5344CB8AC3E}">
        <p14:creationId xmlns:p14="http://schemas.microsoft.com/office/powerpoint/2010/main" xmlns="" val="285553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42910" y="357166"/>
            <a:ext cx="7467600" cy="634082"/>
          </a:xfrm>
        </p:spPr>
        <p:txBody>
          <a:bodyPr/>
          <a:lstStyle/>
          <a:p>
            <a:pPr algn="ctr"/>
            <a:r>
              <a:rPr lang="tr-TR" b="1" dirty="0" smtClean="0">
                <a:effectLst>
                  <a:outerShdw blurRad="38100" dist="38100" dir="2700000" algn="tl">
                    <a:srgbClr val="000000">
                      <a:alpha val="43137"/>
                    </a:srgbClr>
                  </a:outerShdw>
                </a:effectLst>
                <a:latin typeface="Comic Sans MS" pitchFamily="66" charset="0"/>
              </a:rPr>
              <a:t>ETİK DIŞI DAVRANIŞ NEDENLERİ</a:t>
            </a:r>
            <a:endParaRPr lang="tr-TR" b="1" dirty="0">
              <a:effectLst>
                <a:outerShdw blurRad="38100" dist="38100" dir="2700000" algn="tl">
                  <a:srgbClr val="000000">
                    <a:alpha val="43137"/>
                  </a:srgbClr>
                </a:outerShdw>
              </a:effectLst>
              <a:latin typeface="Comic Sans MS" pitchFamily="66" charset="0"/>
            </a:endParaRPr>
          </a:p>
        </p:txBody>
      </p:sp>
      <p:sp>
        <p:nvSpPr>
          <p:cNvPr id="3" name="İçerik Yer Tutucusu 2"/>
          <p:cNvSpPr>
            <a:spLocks noGrp="1"/>
          </p:cNvSpPr>
          <p:nvPr>
            <p:ph sz="quarter" idx="1"/>
          </p:nvPr>
        </p:nvSpPr>
        <p:spPr>
          <a:xfrm>
            <a:off x="457200" y="1196752"/>
            <a:ext cx="7787208" cy="4896544"/>
          </a:xfrm>
        </p:spPr>
        <p:txBody>
          <a:bodyPr>
            <a:normAutofit lnSpcReduction="10000"/>
          </a:bodyPr>
          <a:lstStyle/>
          <a:p>
            <a:pPr>
              <a:lnSpc>
                <a:spcPct val="120000"/>
              </a:lnSpc>
            </a:pPr>
            <a:r>
              <a:rPr lang="tr-TR" b="1" u="sng" dirty="0" smtClean="0">
                <a:latin typeface="Comic Sans MS" pitchFamily="66" charset="0"/>
              </a:rPr>
              <a:t>Bireysel Nedenler</a:t>
            </a:r>
          </a:p>
          <a:p>
            <a:pPr lvl="1" algn="just">
              <a:lnSpc>
                <a:spcPct val="120000"/>
              </a:lnSpc>
              <a:spcBef>
                <a:spcPts val="600"/>
              </a:spcBef>
            </a:pPr>
            <a:r>
              <a:rPr lang="tr-TR" i="1" u="sng" dirty="0" smtClean="0">
                <a:latin typeface="Comic Sans MS" pitchFamily="66" charset="0"/>
              </a:rPr>
              <a:t>Etik Çıkmazlar</a:t>
            </a:r>
            <a:r>
              <a:rPr lang="tr-TR" i="1" dirty="0" smtClean="0">
                <a:latin typeface="Comic Sans MS" pitchFamily="66" charset="0"/>
              </a:rPr>
              <a:t>: </a:t>
            </a:r>
            <a:r>
              <a:rPr lang="tr-TR" dirty="0">
                <a:latin typeface="Comic Sans MS" pitchFamily="66" charset="0"/>
              </a:rPr>
              <a:t>K</a:t>
            </a:r>
            <a:r>
              <a:rPr lang="tr-TR" dirty="0" smtClean="0">
                <a:latin typeface="Comic Sans MS" pitchFamily="66" charset="0"/>
              </a:rPr>
              <a:t>imi zaman örgütlerin ve yöneticilerin doğru ile yanlış arasındaki parlak çizgiyi görememelerinden kaynaklanmaktadır. Etik dışı davranış ile etik yanlış arasındaki ayrımı anlamak için şu üç faktöre bakılır:</a:t>
            </a:r>
            <a:r>
              <a:rPr lang="tr-TR" i="1" dirty="0" smtClean="0">
                <a:latin typeface="Comic Sans MS" pitchFamily="66" charset="0"/>
              </a:rPr>
              <a:t> Niyet, Pişmanlık, Sorumluluk.</a:t>
            </a:r>
            <a:endParaRPr lang="tr-TR" dirty="0">
              <a:latin typeface="Comic Sans MS" pitchFamily="66" charset="0"/>
            </a:endParaRPr>
          </a:p>
          <a:p>
            <a:pPr lvl="1" algn="just">
              <a:lnSpc>
                <a:spcPct val="120000"/>
              </a:lnSpc>
              <a:spcBef>
                <a:spcPts val="600"/>
              </a:spcBef>
            </a:pPr>
            <a:r>
              <a:rPr lang="tr-TR" i="1" u="sng" dirty="0" smtClean="0">
                <a:latin typeface="Comic Sans MS" pitchFamily="66" charset="0"/>
              </a:rPr>
              <a:t>Etik Standartlarındaki Farklılıklar: </a:t>
            </a:r>
            <a:r>
              <a:rPr lang="tr-TR" dirty="0">
                <a:latin typeface="Comic Sans MS" pitchFamily="66" charset="0"/>
              </a:rPr>
              <a:t>B</a:t>
            </a:r>
            <a:r>
              <a:rPr lang="tr-TR" dirty="0" smtClean="0">
                <a:latin typeface="Comic Sans MS" pitchFamily="66" charset="0"/>
              </a:rPr>
              <a:t>ireyleri etik dışı davranışlara yönlendiren nedenlerden önemli bir tanesinin, kişinin davranışlarının ve etik standartlarının, toplumca öngörülen standartlardan farklı olmasıdır. Kişinin etik standartlarının oluşumunda alınan eğitim, aile yapısı ve kültürün önemli faktörler olduğu düşünülmektedir.  </a:t>
            </a:r>
            <a:endParaRPr lang="tr-TR" i="1" u="sng" dirty="0" smtClean="0">
              <a:latin typeface="Comic Sans MS" pitchFamily="66" charset="0"/>
            </a:endParaRPr>
          </a:p>
        </p:txBody>
      </p:sp>
      <p:sp>
        <p:nvSpPr>
          <p:cNvPr id="4" name="Slayt Numarası Yer Tutucusu 3"/>
          <p:cNvSpPr>
            <a:spLocks noGrp="1"/>
          </p:cNvSpPr>
          <p:nvPr>
            <p:ph type="sldNum" sz="quarter" idx="15"/>
          </p:nvPr>
        </p:nvSpPr>
        <p:spPr>
          <a:xfrm>
            <a:off x="8129016" y="5734050"/>
            <a:ext cx="609600" cy="521208"/>
          </a:xfrm>
          <a:prstGeom prst="rect">
            <a:avLst/>
          </a:prstGeom>
        </p:spPr>
        <p:txBody>
          <a:bodyPr/>
          <a:lstStyle/>
          <a:p>
            <a:fld id="{05883F1D-20A8-487D-954A-CC3D6BB1CCB4}" type="slidenum">
              <a:rPr lang="tr-TR" smtClean="0"/>
              <a:pPr/>
              <a:t>9</a:t>
            </a:fld>
            <a:endParaRPr lang="tr-TR"/>
          </a:p>
        </p:txBody>
      </p:sp>
    </p:spTree>
    <p:extLst>
      <p:ext uri="{BB962C8B-B14F-4D97-AF65-F5344CB8AC3E}">
        <p14:creationId xmlns:p14="http://schemas.microsoft.com/office/powerpoint/2010/main" xmlns="" val="262894621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99</TotalTime>
  <Words>1617</Words>
  <Application>Microsoft Office PowerPoint</Application>
  <PresentationFormat>Ekran Gösterisi (4:3)</PresentationFormat>
  <Paragraphs>152</Paragraphs>
  <Slides>21</Slides>
  <Notes>0</Notes>
  <HiddenSlides>0</HiddenSlides>
  <MMClips>0</MMClips>
  <ScaleCrop>false</ScaleCrop>
  <HeadingPairs>
    <vt:vector size="4" baseType="variant">
      <vt:variant>
        <vt:lpstr>Tema</vt:lpstr>
      </vt:variant>
      <vt:variant>
        <vt:i4>1</vt:i4>
      </vt:variant>
      <vt:variant>
        <vt:lpstr>Slayt Başlıkları</vt:lpstr>
      </vt:variant>
      <vt:variant>
        <vt:i4>21</vt:i4>
      </vt:variant>
    </vt:vector>
  </HeadingPairs>
  <TitlesOfParts>
    <vt:vector size="22" baseType="lpstr">
      <vt:lpstr>Cumba</vt:lpstr>
      <vt:lpstr>ETİK DIŞI DAVRANIŞLAR VE NEDENLERİ</vt:lpstr>
      <vt:lpstr>Slayt 2</vt:lpstr>
      <vt:lpstr>ETİK DIŞI DAVRANIŞLAR</vt:lpstr>
      <vt:lpstr>ETİK DIŞI DAVRANIŞLAR</vt:lpstr>
      <vt:lpstr>ETİK VE ETİK DIŞI DAVRANIŞLARI  ETKİLEYEN FAKTÖRLER</vt:lpstr>
      <vt:lpstr>ETİK DIŞI DAVRANIŞ NEDENLERİ</vt:lpstr>
      <vt:lpstr>Slayt 7</vt:lpstr>
      <vt:lpstr>ETİK DIŞI DAVRANIŞ NEDENLERİ</vt:lpstr>
      <vt:lpstr>ETİK DIŞI DAVRANIŞ NEDENLERİ</vt:lpstr>
      <vt:lpstr>ETİK DIŞI DAVRANIŞ NEDENLERİ</vt:lpstr>
      <vt:lpstr>ETİK DIŞI DAVRANIŞ NEDENLERİ</vt:lpstr>
      <vt:lpstr>ETİK DIŞI DAVRANIŞ NEDENLERİ</vt:lpstr>
      <vt:lpstr>ETİK DIŞI DAVRANIŞ NEDENLERİ</vt:lpstr>
      <vt:lpstr>ETİK DIŞI DAVRANIŞ NEDENLERİ</vt:lpstr>
      <vt:lpstr>ETİK DIŞI DAVRANIŞ NEDENLERİ</vt:lpstr>
      <vt:lpstr>ETİK DIŞI DAVRANIŞ NEDENLERİ</vt:lpstr>
      <vt:lpstr>ETİK DIŞI DAVRANIŞ NEDENLERİ</vt:lpstr>
      <vt:lpstr>ETİK DIŞI DAVRANIŞ NEDENLERİ</vt:lpstr>
      <vt:lpstr>ETİK DIŞI DAVRANIŞ NEDENLERİ</vt:lpstr>
      <vt:lpstr>ETİK DIŞI DAVRANIŞ NEDENLERİ</vt:lpstr>
      <vt:lpstr>ETİK DIŞI DAVRANIŞLARIN SONUÇLARI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User</dc:creator>
  <cp:lastModifiedBy>User</cp:lastModifiedBy>
  <cp:revision>4</cp:revision>
  <dcterms:created xsi:type="dcterms:W3CDTF">2020-04-29T21:38:14Z</dcterms:created>
  <dcterms:modified xsi:type="dcterms:W3CDTF">2020-04-29T23:17:50Z</dcterms:modified>
</cp:coreProperties>
</file>