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9"/>
  </p:notes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3DF77C-E6A1-40EC-AD7F-A4DBE1FCE0E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FE8D472-46BC-4134-8304-573F0B65404E}">
      <dgm:prSet phldrT="[Metin]"/>
      <dgm:spPr/>
      <dgm:t>
        <a:bodyPr/>
        <a:lstStyle/>
        <a:p>
          <a:r>
            <a:rPr lang="tr-TR" dirty="0"/>
            <a:t>1</a:t>
          </a:r>
        </a:p>
      </dgm:t>
    </dgm:pt>
    <dgm:pt modelId="{38FCB081-A9BB-430A-ADE5-124E5F3AF98D}" type="parTrans" cxnId="{6FDA5BD6-D4AA-4A5E-82E7-34B4FFD788C5}">
      <dgm:prSet/>
      <dgm:spPr/>
      <dgm:t>
        <a:bodyPr/>
        <a:lstStyle/>
        <a:p>
          <a:endParaRPr lang="tr-TR"/>
        </a:p>
      </dgm:t>
    </dgm:pt>
    <dgm:pt modelId="{2D6441AE-76FB-4D98-8F9D-264146F638FE}" type="sibTrans" cxnId="{6FDA5BD6-D4AA-4A5E-82E7-34B4FFD788C5}">
      <dgm:prSet/>
      <dgm:spPr/>
      <dgm:t>
        <a:bodyPr/>
        <a:lstStyle/>
        <a:p>
          <a:endParaRPr lang="tr-TR"/>
        </a:p>
      </dgm:t>
    </dgm:pt>
    <dgm:pt modelId="{D5DFA09F-7EA4-405B-8302-2AA6F9A984AB}">
      <dgm:prSet phldrT="[Metin]"/>
      <dgm:spPr/>
      <dgm:t>
        <a:bodyPr/>
        <a:lstStyle/>
        <a:p>
          <a:r>
            <a:rPr lang="tr-TR" dirty="0" err="1"/>
            <a:t>Beyzbol</a:t>
          </a:r>
          <a:r>
            <a:rPr lang="tr-TR" dirty="0"/>
            <a:t>9 kişiden oluşan iki takım arasında oynanan bir oyundur.</a:t>
          </a:r>
        </a:p>
      </dgm:t>
    </dgm:pt>
    <dgm:pt modelId="{2D797D96-2410-4505-959E-637D8B5A2C25}" type="parTrans" cxnId="{825B7231-A3EB-4700-8D6D-34170762D1F5}">
      <dgm:prSet/>
      <dgm:spPr/>
      <dgm:t>
        <a:bodyPr/>
        <a:lstStyle/>
        <a:p>
          <a:endParaRPr lang="tr-TR"/>
        </a:p>
      </dgm:t>
    </dgm:pt>
    <dgm:pt modelId="{7CBFEA45-7097-4150-BBAD-0B7DD1817D0F}" type="sibTrans" cxnId="{825B7231-A3EB-4700-8D6D-34170762D1F5}">
      <dgm:prSet/>
      <dgm:spPr/>
      <dgm:t>
        <a:bodyPr/>
        <a:lstStyle/>
        <a:p>
          <a:endParaRPr lang="tr-TR"/>
        </a:p>
      </dgm:t>
    </dgm:pt>
    <dgm:pt modelId="{A3205DB4-0387-4E4D-8124-198FCF1C0797}">
      <dgm:prSet phldrT="[Metin]"/>
      <dgm:spPr/>
      <dgm:t>
        <a:bodyPr/>
        <a:lstStyle/>
        <a:p>
          <a:r>
            <a:rPr lang="tr-TR" dirty="0"/>
            <a:t>2</a:t>
          </a:r>
        </a:p>
      </dgm:t>
    </dgm:pt>
    <dgm:pt modelId="{93432ABF-852C-4502-A851-0FF916E322A8}" type="parTrans" cxnId="{A713C2FC-8860-4E9C-8011-DAB3EBA48FAD}">
      <dgm:prSet/>
      <dgm:spPr/>
      <dgm:t>
        <a:bodyPr/>
        <a:lstStyle/>
        <a:p>
          <a:endParaRPr lang="tr-TR"/>
        </a:p>
      </dgm:t>
    </dgm:pt>
    <dgm:pt modelId="{84A604DE-D40D-4DBD-8077-6CE040452271}" type="sibTrans" cxnId="{A713C2FC-8860-4E9C-8011-DAB3EBA48FAD}">
      <dgm:prSet/>
      <dgm:spPr/>
      <dgm:t>
        <a:bodyPr/>
        <a:lstStyle/>
        <a:p>
          <a:endParaRPr lang="tr-TR"/>
        </a:p>
      </dgm:t>
    </dgm:pt>
    <dgm:pt modelId="{0C5BDFEE-B5FE-485C-9CCC-DE72F6744AA3}">
      <dgm:prSet phldrT="[Metin]"/>
      <dgm:spPr/>
      <dgm:t>
        <a:bodyPr/>
        <a:lstStyle/>
        <a:p>
          <a:r>
            <a:rPr lang="tr-TR" dirty="0" err="1"/>
            <a:t>Beyzbol</a:t>
          </a:r>
          <a:r>
            <a:rPr lang="tr-TR" dirty="0"/>
            <a:t>taktik olarak defansa dayalı bir oyundur.</a:t>
          </a:r>
        </a:p>
      </dgm:t>
    </dgm:pt>
    <dgm:pt modelId="{3C2D362C-B1F5-4DFA-AA26-FFA6F6063A0F}" type="parTrans" cxnId="{E3DDA26B-8F63-49EF-857C-A1C22BF2051F}">
      <dgm:prSet/>
      <dgm:spPr/>
      <dgm:t>
        <a:bodyPr/>
        <a:lstStyle/>
        <a:p>
          <a:endParaRPr lang="tr-TR"/>
        </a:p>
      </dgm:t>
    </dgm:pt>
    <dgm:pt modelId="{F7F69759-0CF1-4C34-80F0-634B80722EA4}" type="sibTrans" cxnId="{E3DDA26B-8F63-49EF-857C-A1C22BF2051F}">
      <dgm:prSet/>
      <dgm:spPr/>
      <dgm:t>
        <a:bodyPr/>
        <a:lstStyle/>
        <a:p>
          <a:endParaRPr lang="tr-TR"/>
        </a:p>
      </dgm:t>
    </dgm:pt>
    <dgm:pt modelId="{66770803-C114-48E8-B84B-F11A4DF9DD6E}">
      <dgm:prSet phldrT="[Metin]"/>
      <dgm:spPr/>
      <dgm:t>
        <a:bodyPr/>
        <a:lstStyle/>
        <a:p>
          <a:r>
            <a:rPr lang="tr-TR" dirty="0"/>
            <a:t>3</a:t>
          </a:r>
        </a:p>
      </dgm:t>
    </dgm:pt>
    <dgm:pt modelId="{0EC8ECE4-442E-40F4-927F-E18124488558}" type="parTrans" cxnId="{677D72D9-0B08-4A08-BFB1-86710EAFC297}">
      <dgm:prSet/>
      <dgm:spPr/>
      <dgm:t>
        <a:bodyPr/>
        <a:lstStyle/>
        <a:p>
          <a:endParaRPr lang="tr-TR"/>
        </a:p>
      </dgm:t>
    </dgm:pt>
    <dgm:pt modelId="{223F9F7A-3D34-4950-91A4-0E686D5E7DF1}" type="sibTrans" cxnId="{677D72D9-0B08-4A08-BFB1-86710EAFC297}">
      <dgm:prSet/>
      <dgm:spPr/>
      <dgm:t>
        <a:bodyPr/>
        <a:lstStyle/>
        <a:p>
          <a:endParaRPr lang="tr-TR"/>
        </a:p>
      </dgm:t>
    </dgm:pt>
    <dgm:pt modelId="{C7A70A68-B444-469C-898A-EBE37CAE8FC7}">
      <dgm:prSet phldrT="[Metin]"/>
      <dgm:spPr/>
      <dgm:t>
        <a:bodyPr/>
        <a:lstStyle/>
        <a:p>
          <a:r>
            <a:rPr lang="tr-TR" dirty="0"/>
            <a:t>Oyun defansa dayalı olmasına rağmen oyunda en fazla atak yapan takım yani en fazla koşu yapıp sayı kazanan takım oyunu kazanır.</a:t>
          </a:r>
        </a:p>
      </dgm:t>
    </dgm:pt>
    <dgm:pt modelId="{F4DBB028-D12A-4378-B8DD-EDC0D14D4ED8}" type="parTrans" cxnId="{204BE724-F70D-43C7-BB0D-23EBF70ED3D5}">
      <dgm:prSet/>
      <dgm:spPr/>
      <dgm:t>
        <a:bodyPr/>
        <a:lstStyle/>
        <a:p>
          <a:endParaRPr lang="tr-TR"/>
        </a:p>
      </dgm:t>
    </dgm:pt>
    <dgm:pt modelId="{598C8A3A-4460-4AC4-B274-D5D3D4C83A98}" type="sibTrans" cxnId="{204BE724-F70D-43C7-BB0D-23EBF70ED3D5}">
      <dgm:prSet/>
      <dgm:spPr/>
      <dgm:t>
        <a:bodyPr/>
        <a:lstStyle/>
        <a:p>
          <a:endParaRPr lang="tr-TR"/>
        </a:p>
      </dgm:t>
    </dgm:pt>
    <dgm:pt modelId="{51B0260F-4940-4EFA-8764-4682EF7CED9D}">
      <dgm:prSet phldrT="[Metin]"/>
      <dgm:spPr/>
      <dgm:t>
        <a:bodyPr/>
        <a:lstStyle/>
        <a:p>
          <a:r>
            <a:rPr lang="tr-TR" dirty="0"/>
            <a:t>4</a:t>
          </a:r>
        </a:p>
      </dgm:t>
    </dgm:pt>
    <dgm:pt modelId="{651AF601-62BE-468C-B0C4-11AAA252E602}" type="parTrans" cxnId="{00305BE8-E92A-43A1-A3E7-48C41B2CD5AC}">
      <dgm:prSet/>
      <dgm:spPr/>
      <dgm:t>
        <a:bodyPr/>
        <a:lstStyle/>
        <a:p>
          <a:endParaRPr lang="tr-TR"/>
        </a:p>
      </dgm:t>
    </dgm:pt>
    <dgm:pt modelId="{A1B742C7-BD08-4C98-98C2-5B0DE49F22B8}" type="sibTrans" cxnId="{00305BE8-E92A-43A1-A3E7-48C41B2CD5AC}">
      <dgm:prSet/>
      <dgm:spPr/>
      <dgm:t>
        <a:bodyPr/>
        <a:lstStyle/>
        <a:p>
          <a:endParaRPr lang="tr-TR"/>
        </a:p>
      </dgm:t>
    </dgm:pt>
    <dgm:pt modelId="{93CB238D-B690-4D27-92FB-9050C58B1A1F}">
      <dgm:prSet/>
      <dgm:spPr/>
      <dgm:t>
        <a:bodyPr/>
        <a:lstStyle/>
        <a:p>
          <a:r>
            <a:rPr lang="tr-TR" dirty="0"/>
            <a:t>Pek çok spordan farkı; takımların sırayla sayı almaları ve devrelerin zamana göre değil, oyunda çıkartılan (</a:t>
          </a:r>
          <a:r>
            <a:rPr lang="tr-TR" dirty="0" err="1"/>
            <a:t>out</a:t>
          </a:r>
          <a:r>
            <a:rPr lang="tr-TR" dirty="0"/>
            <a:t>olan) oyuncu sayısına göre belirlenmesidir.</a:t>
          </a:r>
        </a:p>
      </dgm:t>
    </dgm:pt>
    <dgm:pt modelId="{047FE1E7-7EE7-4C0B-AC4F-C763F8A508D3}" type="parTrans" cxnId="{607ABDC1-B686-49FE-A2B4-E72203BAC31F}">
      <dgm:prSet/>
      <dgm:spPr/>
      <dgm:t>
        <a:bodyPr/>
        <a:lstStyle/>
        <a:p>
          <a:endParaRPr lang="tr-TR"/>
        </a:p>
      </dgm:t>
    </dgm:pt>
    <dgm:pt modelId="{80D4D82A-312A-4F7A-8FF7-52067B53D31E}" type="sibTrans" cxnId="{607ABDC1-B686-49FE-A2B4-E72203BAC31F}">
      <dgm:prSet/>
      <dgm:spPr/>
      <dgm:t>
        <a:bodyPr/>
        <a:lstStyle/>
        <a:p>
          <a:endParaRPr lang="tr-TR"/>
        </a:p>
      </dgm:t>
    </dgm:pt>
    <dgm:pt modelId="{7AC670DF-CBE9-475F-AB0C-3589F5B4BC2C}" type="pres">
      <dgm:prSet presAssocID="{CA3DF77C-E6A1-40EC-AD7F-A4DBE1FCE0E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763E624-937C-4421-B40C-0ECE1992B779}" type="pres">
      <dgm:prSet presAssocID="{EFE8D472-46BC-4134-8304-573F0B65404E}" presName="composite" presStyleCnt="0"/>
      <dgm:spPr/>
    </dgm:pt>
    <dgm:pt modelId="{F1309D7F-E93E-4D02-AD91-3CA724BE2026}" type="pres">
      <dgm:prSet presAssocID="{EFE8D472-46BC-4134-8304-573F0B65404E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C264837-C0E9-4B99-AA59-14A79C329417}" type="pres">
      <dgm:prSet presAssocID="{EFE8D472-46BC-4134-8304-573F0B65404E}" presName="descendantText" presStyleLbl="alignAcc1" presStyleIdx="0" presStyleCnt="4" custLinFactNeighborX="25663" custLinFactNeighborY="-615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BB609DD-441C-4BFC-9B70-71A0FCBD223B}" type="pres">
      <dgm:prSet presAssocID="{2D6441AE-76FB-4D98-8F9D-264146F638FE}" presName="sp" presStyleCnt="0"/>
      <dgm:spPr/>
    </dgm:pt>
    <dgm:pt modelId="{5F1D259C-F0DF-4B52-A12D-29E28F4AB562}" type="pres">
      <dgm:prSet presAssocID="{A3205DB4-0387-4E4D-8124-198FCF1C0797}" presName="composite" presStyleCnt="0"/>
      <dgm:spPr/>
    </dgm:pt>
    <dgm:pt modelId="{15338889-FD0C-4FD5-B910-E7098D3332C3}" type="pres">
      <dgm:prSet presAssocID="{A3205DB4-0387-4E4D-8124-198FCF1C079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99A22D-3F75-4E6D-9CEA-F8C991107253}" type="pres">
      <dgm:prSet presAssocID="{A3205DB4-0387-4E4D-8124-198FCF1C079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B1DE7FA-4BD7-43C4-BCCE-CFFEBFFDD135}" type="pres">
      <dgm:prSet presAssocID="{84A604DE-D40D-4DBD-8077-6CE040452271}" presName="sp" presStyleCnt="0"/>
      <dgm:spPr/>
    </dgm:pt>
    <dgm:pt modelId="{C5A91841-398E-4D69-9CE2-5B79DB9DA8FE}" type="pres">
      <dgm:prSet presAssocID="{66770803-C114-48E8-B84B-F11A4DF9DD6E}" presName="composite" presStyleCnt="0"/>
      <dgm:spPr/>
    </dgm:pt>
    <dgm:pt modelId="{DC55483B-C91A-420C-9ED3-44BD8D029321}" type="pres">
      <dgm:prSet presAssocID="{66770803-C114-48E8-B84B-F11A4DF9DD6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D738A38-A821-434C-BD61-06ADBDFD45DF}" type="pres">
      <dgm:prSet presAssocID="{66770803-C114-48E8-B84B-F11A4DF9DD6E}" presName="descendantText" presStyleLbl="alignAcc1" presStyleIdx="2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77C56F0-D569-49EB-9B5B-3AAE316E6A80}" type="pres">
      <dgm:prSet presAssocID="{223F9F7A-3D34-4950-91A4-0E686D5E7DF1}" presName="sp" presStyleCnt="0"/>
      <dgm:spPr/>
    </dgm:pt>
    <dgm:pt modelId="{FC1EE217-44EC-4AB9-8BB8-6EA69C866E0B}" type="pres">
      <dgm:prSet presAssocID="{51B0260F-4940-4EFA-8764-4682EF7CED9D}" presName="composite" presStyleCnt="0"/>
      <dgm:spPr/>
    </dgm:pt>
    <dgm:pt modelId="{F66AA0BB-2094-4AC8-B179-208F20020D2E}" type="pres">
      <dgm:prSet presAssocID="{51B0260F-4940-4EFA-8764-4682EF7CED9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A05900-73D7-40D5-B0BE-48E1D3CCBBB7}" type="pres">
      <dgm:prSet presAssocID="{51B0260F-4940-4EFA-8764-4682EF7CED9D}" presName="descendantText" presStyleLbl="alignAcc1" presStyleIdx="3" presStyleCnt="4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E9B7F23-37A3-44F1-94E8-50B3162A66AE}" type="presOf" srcId="{A3205DB4-0387-4E4D-8124-198FCF1C0797}" destId="{15338889-FD0C-4FD5-B910-E7098D3332C3}" srcOrd="0" destOrd="0" presId="urn:microsoft.com/office/officeart/2005/8/layout/chevron2"/>
    <dgm:cxn modelId="{C837175D-E66A-4EBD-8B58-4A2A496B5399}" type="presOf" srcId="{C7A70A68-B444-469C-898A-EBE37CAE8FC7}" destId="{7D738A38-A821-434C-BD61-06ADBDFD45DF}" srcOrd="0" destOrd="0" presId="urn:microsoft.com/office/officeart/2005/8/layout/chevron2"/>
    <dgm:cxn modelId="{4AC8EF10-8023-414E-94B1-821F5D001FA4}" type="presOf" srcId="{EFE8D472-46BC-4134-8304-573F0B65404E}" destId="{F1309D7F-E93E-4D02-AD91-3CA724BE2026}" srcOrd="0" destOrd="0" presId="urn:microsoft.com/office/officeart/2005/8/layout/chevron2"/>
    <dgm:cxn modelId="{204BE724-F70D-43C7-BB0D-23EBF70ED3D5}" srcId="{66770803-C114-48E8-B84B-F11A4DF9DD6E}" destId="{C7A70A68-B444-469C-898A-EBE37CAE8FC7}" srcOrd="0" destOrd="0" parTransId="{F4DBB028-D12A-4378-B8DD-EDC0D14D4ED8}" sibTransId="{598C8A3A-4460-4AC4-B274-D5D3D4C83A98}"/>
    <dgm:cxn modelId="{825B7231-A3EB-4700-8D6D-34170762D1F5}" srcId="{EFE8D472-46BC-4134-8304-573F0B65404E}" destId="{D5DFA09F-7EA4-405B-8302-2AA6F9A984AB}" srcOrd="0" destOrd="0" parTransId="{2D797D96-2410-4505-959E-637D8B5A2C25}" sibTransId="{7CBFEA45-7097-4150-BBAD-0B7DD1817D0F}"/>
    <dgm:cxn modelId="{607ABDC1-B686-49FE-A2B4-E72203BAC31F}" srcId="{51B0260F-4940-4EFA-8764-4682EF7CED9D}" destId="{93CB238D-B690-4D27-92FB-9050C58B1A1F}" srcOrd="0" destOrd="0" parTransId="{047FE1E7-7EE7-4C0B-AC4F-C763F8A508D3}" sibTransId="{80D4D82A-312A-4F7A-8FF7-52067B53D31E}"/>
    <dgm:cxn modelId="{677D72D9-0B08-4A08-BFB1-86710EAFC297}" srcId="{CA3DF77C-E6A1-40EC-AD7F-A4DBE1FCE0E9}" destId="{66770803-C114-48E8-B84B-F11A4DF9DD6E}" srcOrd="2" destOrd="0" parTransId="{0EC8ECE4-442E-40F4-927F-E18124488558}" sibTransId="{223F9F7A-3D34-4950-91A4-0E686D5E7DF1}"/>
    <dgm:cxn modelId="{6EF8B6B1-A104-49CE-BC96-B8D7A554D802}" type="presOf" srcId="{CA3DF77C-E6A1-40EC-AD7F-A4DBE1FCE0E9}" destId="{7AC670DF-CBE9-475F-AB0C-3589F5B4BC2C}" srcOrd="0" destOrd="0" presId="urn:microsoft.com/office/officeart/2005/8/layout/chevron2"/>
    <dgm:cxn modelId="{E3DDA26B-8F63-49EF-857C-A1C22BF2051F}" srcId="{A3205DB4-0387-4E4D-8124-198FCF1C0797}" destId="{0C5BDFEE-B5FE-485C-9CCC-DE72F6744AA3}" srcOrd="0" destOrd="0" parTransId="{3C2D362C-B1F5-4DFA-AA26-FFA6F6063A0F}" sibTransId="{F7F69759-0CF1-4C34-80F0-634B80722EA4}"/>
    <dgm:cxn modelId="{6FDA5BD6-D4AA-4A5E-82E7-34B4FFD788C5}" srcId="{CA3DF77C-E6A1-40EC-AD7F-A4DBE1FCE0E9}" destId="{EFE8D472-46BC-4134-8304-573F0B65404E}" srcOrd="0" destOrd="0" parTransId="{38FCB081-A9BB-430A-ADE5-124E5F3AF98D}" sibTransId="{2D6441AE-76FB-4D98-8F9D-264146F638FE}"/>
    <dgm:cxn modelId="{B3154F15-7CB9-4A2E-A975-2D2C8E26FB96}" type="presOf" srcId="{51B0260F-4940-4EFA-8764-4682EF7CED9D}" destId="{F66AA0BB-2094-4AC8-B179-208F20020D2E}" srcOrd="0" destOrd="0" presId="urn:microsoft.com/office/officeart/2005/8/layout/chevron2"/>
    <dgm:cxn modelId="{9B2F36C0-DC15-49BA-89BB-3976A905AE92}" type="presOf" srcId="{66770803-C114-48E8-B84B-F11A4DF9DD6E}" destId="{DC55483B-C91A-420C-9ED3-44BD8D029321}" srcOrd="0" destOrd="0" presId="urn:microsoft.com/office/officeart/2005/8/layout/chevron2"/>
    <dgm:cxn modelId="{A713C2FC-8860-4E9C-8011-DAB3EBA48FAD}" srcId="{CA3DF77C-E6A1-40EC-AD7F-A4DBE1FCE0E9}" destId="{A3205DB4-0387-4E4D-8124-198FCF1C0797}" srcOrd="1" destOrd="0" parTransId="{93432ABF-852C-4502-A851-0FF916E322A8}" sibTransId="{84A604DE-D40D-4DBD-8077-6CE040452271}"/>
    <dgm:cxn modelId="{00305BE8-E92A-43A1-A3E7-48C41B2CD5AC}" srcId="{CA3DF77C-E6A1-40EC-AD7F-A4DBE1FCE0E9}" destId="{51B0260F-4940-4EFA-8764-4682EF7CED9D}" srcOrd="3" destOrd="0" parTransId="{651AF601-62BE-468C-B0C4-11AAA252E602}" sibTransId="{A1B742C7-BD08-4C98-98C2-5B0DE49F22B8}"/>
    <dgm:cxn modelId="{718392E4-0FEE-4DC0-BCEA-AC88AA9C55CD}" type="presOf" srcId="{93CB238D-B690-4D27-92FB-9050C58B1A1F}" destId="{16A05900-73D7-40D5-B0BE-48E1D3CCBBB7}" srcOrd="0" destOrd="0" presId="urn:microsoft.com/office/officeart/2005/8/layout/chevron2"/>
    <dgm:cxn modelId="{ED067CDE-4857-4570-81ED-293EE350A4F4}" type="presOf" srcId="{D5DFA09F-7EA4-405B-8302-2AA6F9A984AB}" destId="{1C264837-C0E9-4B99-AA59-14A79C329417}" srcOrd="0" destOrd="0" presId="urn:microsoft.com/office/officeart/2005/8/layout/chevron2"/>
    <dgm:cxn modelId="{33562B94-885C-45B0-9955-98DFF98C0FA4}" type="presOf" srcId="{0C5BDFEE-B5FE-485C-9CCC-DE72F6744AA3}" destId="{4899A22D-3F75-4E6D-9CEA-F8C991107253}" srcOrd="0" destOrd="0" presId="urn:microsoft.com/office/officeart/2005/8/layout/chevron2"/>
    <dgm:cxn modelId="{A298EAF4-B0C5-465E-A636-61E626A994E9}" type="presParOf" srcId="{7AC670DF-CBE9-475F-AB0C-3589F5B4BC2C}" destId="{C763E624-937C-4421-B40C-0ECE1992B779}" srcOrd="0" destOrd="0" presId="urn:microsoft.com/office/officeart/2005/8/layout/chevron2"/>
    <dgm:cxn modelId="{F5779BB0-22DF-43A4-BCF2-2DEF141568E7}" type="presParOf" srcId="{C763E624-937C-4421-B40C-0ECE1992B779}" destId="{F1309D7F-E93E-4D02-AD91-3CA724BE2026}" srcOrd="0" destOrd="0" presId="urn:microsoft.com/office/officeart/2005/8/layout/chevron2"/>
    <dgm:cxn modelId="{F6C6E57E-1A08-4DD4-981E-2C74FCCF7912}" type="presParOf" srcId="{C763E624-937C-4421-B40C-0ECE1992B779}" destId="{1C264837-C0E9-4B99-AA59-14A79C329417}" srcOrd="1" destOrd="0" presId="urn:microsoft.com/office/officeart/2005/8/layout/chevron2"/>
    <dgm:cxn modelId="{3AEFFED6-B937-404A-9353-939817CA9F0C}" type="presParOf" srcId="{7AC670DF-CBE9-475F-AB0C-3589F5B4BC2C}" destId="{9BB609DD-441C-4BFC-9B70-71A0FCBD223B}" srcOrd="1" destOrd="0" presId="urn:microsoft.com/office/officeart/2005/8/layout/chevron2"/>
    <dgm:cxn modelId="{24235A9F-8758-49C4-8F3F-397E646696D9}" type="presParOf" srcId="{7AC670DF-CBE9-475F-AB0C-3589F5B4BC2C}" destId="{5F1D259C-F0DF-4B52-A12D-29E28F4AB562}" srcOrd="2" destOrd="0" presId="urn:microsoft.com/office/officeart/2005/8/layout/chevron2"/>
    <dgm:cxn modelId="{F340CA27-F299-4627-922C-207499993EC5}" type="presParOf" srcId="{5F1D259C-F0DF-4B52-A12D-29E28F4AB562}" destId="{15338889-FD0C-4FD5-B910-E7098D3332C3}" srcOrd="0" destOrd="0" presId="urn:microsoft.com/office/officeart/2005/8/layout/chevron2"/>
    <dgm:cxn modelId="{E60E05D3-CCA1-4762-9F03-92247B94D16B}" type="presParOf" srcId="{5F1D259C-F0DF-4B52-A12D-29E28F4AB562}" destId="{4899A22D-3F75-4E6D-9CEA-F8C991107253}" srcOrd="1" destOrd="0" presId="urn:microsoft.com/office/officeart/2005/8/layout/chevron2"/>
    <dgm:cxn modelId="{42E01EBE-EDF0-468D-97E6-5CA55AD201ED}" type="presParOf" srcId="{7AC670DF-CBE9-475F-AB0C-3589F5B4BC2C}" destId="{1B1DE7FA-4BD7-43C4-BCCE-CFFEBFFDD135}" srcOrd="3" destOrd="0" presId="urn:microsoft.com/office/officeart/2005/8/layout/chevron2"/>
    <dgm:cxn modelId="{D25623BC-CEE2-4E7C-86C5-15B1A7050124}" type="presParOf" srcId="{7AC670DF-CBE9-475F-AB0C-3589F5B4BC2C}" destId="{C5A91841-398E-4D69-9CE2-5B79DB9DA8FE}" srcOrd="4" destOrd="0" presId="urn:microsoft.com/office/officeart/2005/8/layout/chevron2"/>
    <dgm:cxn modelId="{8A5C1FA7-27C6-4AC5-97B0-BAFA8F0E01F2}" type="presParOf" srcId="{C5A91841-398E-4D69-9CE2-5B79DB9DA8FE}" destId="{DC55483B-C91A-420C-9ED3-44BD8D029321}" srcOrd="0" destOrd="0" presId="urn:microsoft.com/office/officeart/2005/8/layout/chevron2"/>
    <dgm:cxn modelId="{014E7E38-C9C9-4A18-B185-2880813CC955}" type="presParOf" srcId="{C5A91841-398E-4D69-9CE2-5B79DB9DA8FE}" destId="{7D738A38-A821-434C-BD61-06ADBDFD45DF}" srcOrd="1" destOrd="0" presId="urn:microsoft.com/office/officeart/2005/8/layout/chevron2"/>
    <dgm:cxn modelId="{F82CF3DC-B71E-4A23-B745-2CF7B7899B22}" type="presParOf" srcId="{7AC670DF-CBE9-475F-AB0C-3589F5B4BC2C}" destId="{477C56F0-D569-49EB-9B5B-3AAE316E6A80}" srcOrd="5" destOrd="0" presId="urn:microsoft.com/office/officeart/2005/8/layout/chevron2"/>
    <dgm:cxn modelId="{9B500C8F-8C2A-41C9-9EA8-7FBACC153045}" type="presParOf" srcId="{7AC670DF-CBE9-475F-AB0C-3589F5B4BC2C}" destId="{FC1EE217-44EC-4AB9-8BB8-6EA69C866E0B}" srcOrd="6" destOrd="0" presId="urn:microsoft.com/office/officeart/2005/8/layout/chevron2"/>
    <dgm:cxn modelId="{9BFAB2B7-967C-4A9B-8818-48255254FB9F}" type="presParOf" srcId="{FC1EE217-44EC-4AB9-8BB8-6EA69C866E0B}" destId="{F66AA0BB-2094-4AC8-B179-208F20020D2E}" srcOrd="0" destOrd="0" presId="urn:microsoft.com/office/officeart/2005/8/layout/chevron2"/>
    <dgm:cxn modelId="{9B71CDE9-BA95-4D7B-9F6B-3E3C697C660F}" type="presParOf" srcId="{FC1EE217-44EC-4AB9-8BB8-6EA69C866E0B}" destId="{16A05900-73D7-40D5-B0BE-48E1D3CCBB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09D7F-E93E-4D02-AD91-3CA724BE2026}">
      <dsp:nvSpPr>
        <dsp:cNvPr id="0" name=""/>
        <dsp:cNvSpPr/>
      </dsp:nvSpPr>
      <dsp:spPr>
        <a:xfrm rot="5400000">
          <a:off x="-219471" y="219479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/>
            <a:t>1</a:t>
          </a:r>
        </a:p>
      </dsp:txBody>
      <dsp:txXfrm rot="-5400000">
        <a:off x="1" y="512108"/>
        <a:ext cx="1024202" cy="438943"/>
      </dsp:txXfrm>
    </dsp:sp>
    <dsp:sp modelId="{1C264837-C0E9-4B99-AA59-14A79C329417}">
      <dsp:nvSpPr>
        <dsp:cNvPr id="0" name=""/>
        <dsp:cNvSpPr/>
      </dsp:nvSpPr>
      <dsp:spPr>
        <a:xfrm rot="5400000">
          <a:off x="5294378" y="-4270176"/>
          <a:ext cx="951044" cy="9491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300" kern="1200" dirty="0" err="1"/>
            <a:t>Beyzbol</a:t>
          </a:r>
          <a:r>
            <a:rPr lang="tr-TR" sz="2300" kern="1200" dirty="0"/>
            <a:t>9 kişiden oluşan iki takım arasında oynanan bir oyundur.</a:t>
          </a:r>
        </a:p>
      </dsp:txBody>
      <dsp:txXfrm rot="-5400000">
        <a:off x="1024202" y="46426"/>
        <a:ext cx="9444971" cy="858192"/>
      </dsp:txXfrm>
    </dsp:sp>
    <dsp:sp modelId="{15338889-FD0C-4FD5-B910-E7098D3332C3}">
      <dsp:nvSpPr>
        <dsp:cNvPr id="0" name=""/>
        <dsp:cNvSpPr/>
      </dsp:nvSpPr>
      <dsp:spPr>
        <a:xfrm rot="5400000">
          <a:off x="-219471" y="1537981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/>
            <a:t>2</a:t>
          </a:r>
        </a:p>
      </dsp:txBody>
      <dsp:txXfrm rot="-5400000">
        <a:off x="1" y="1830610"/>
        <a:ext cx="1024202" cy="438943"/>
      </dsp:txXfrm>
    </dsp:sp>
    <dsp:sp modelId="{4899A22D-3F75-4E6D-9CEA-F8C991107253}">
      <dsp:nvSpPr>
        <dsp:cNvPr id="0" name=""/>
        <dsp:cNvSpPr/>
      </dsp:nvSpPr>
      <dsp:spPr>
        <a:xfrm rot="5400000">
          <a:off x="5294378" y="-2951666"/>
          <a:ext cx="951044" cy="9491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300" kern="1200" dirty="0" err="1"/>
            <a:t>Beyzbol</a:t>
          </a:r>
          <a:r>
            <a:rPr lang="tr-TR" sz="2300" kern="1200" dirty="0"/>
            <a:t>taktik olarak defansa dayalı bir oyundur.</a:t>
          </a:r>
        </a:p>
      </dsp:txBody>
      <dsp:txXfrm rot="-5400000">
        <a:off x="1024202" y="1364936"/>
        <a:ext cx="9444971" cy="858192"/>
      </dsp:txXfrm>
    </dsp:sp>
    <dsp:sp modelId="{DC55483B-C91A-420C-9ED3-44BD8D029321}">
      <dsp:nvSpPr>
        <dsp:cNvPr id="0" name=""/>
        <dsp:cNvSpPr/>
      </dsp:nvSpPr>
      <dsp:spPr>
        <a:xfrm rot="5400000">
          <a:off x="-219471" y="2856483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/>
            <a:t>3</a:t>
          </a:r>
        </a:p>
      </dsp:txBody>
      <dsp:txXfrm rot="-5400000">
        <a:off x="1" y="3149112"/>
        <a:ext cx="1024202" cy="438943"/>
      </dsp:txXfrm>
    </dsp:sp>
    <dsp:sp modelId="{7D738A38-A821-434C-BD61-06ADBDFD45DF}">
      <dsp:nvSpPr>
        <dsp:cNvPr id="0" name=""/>
        <dsp:cNvSpPr/>
      </dsp:nvSpPr>
      <dsp:spPr>
        <a:xfrm rot="5400000">
          <a:off x="5294378" y="-1633165"/>
          <a:ext cx="951044" cy="9491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300" kern="1200" dirty="0"/>
            <a:t>Oyun defansa dayalı olmasına rağmen oyunda en fazla atak yapan takım yani en fazla koşu yapıp sayı kazanan takım oyunu kazanır.</a:t>
          </a:r>
        </a:p>
      </dsp:txBody>
      <dsp:txXfrm rot="-5400000">
        <a:off x="1024202" y="2683437"/>
        <a:ext cx="9444971" cy="858192"/>
      </dsp:txXfrm>
    </dsp:sp>
    <dsp:sp modelId="{F66AA0BB-2094-4AC8-B179-208F20020D2E}">
      <dsp:nvSpPr>
        <dsp:cNvPr id="0" name=""/>
        <dsp:cNvSpPr/>
      </dsp:nvSpPr>
      <dsp:spPr>
        <a:xfrm rot="5400000">
          <a:off x="-219471" y="4174985"/>
          <a:ext cx="1463145" cy="102420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/>
            <a:t>4</a:t>
          </a:r>
        </a:p>
      </dsp:txBody>
      <dsp:txXfrm rot="-5400000">
        <a:off x="1" y="4467614"/>
        <a:ext cx="1024202" cy="438943"/>
      </dsp:txXfrm>
    </dsp:sp>
    <dsp:sp modelId="{16A05900-73D7-40D5-B0BE-48E1D3CCBBB7}">
      <dsp:nvSpPr>
        <dsp:cNvPr id="0" name=""/>
        <dsp:cNvSpPr/>
      </dsp:nvSpPr>
      <dsp:spPr>
        <a:xfrm rot="5400000">
          <a:off x="5294378" y="-314663"/>
          <a:ext cx="951044" cy="9491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300" kern="1200" dirty="0"/>
            <a:t>Pek çok spordan farkı; takımların sırayla sayı almaları ve devrelerin zamana göre değil, oyunda çıkartılan (</a:t>
          </a:r>
          <a:r>
            <a:rPr lang="tr-TR" sz="2300" kern="1200" dirty="0" err="1"/>
            <a:t>out</a:t>
          </a:r>
          <a:r>
            <a:rPr lang="tr-TR" sz="2300" kern="1200" dirty="0"/>
            <a:t>olan) oyuncu sayısına göre belirlenmesidir.</a:t>
          </a:r>
        </a:p>
      </dsp:txBody>
      <dsp:txXfrm rot="-5400000">
        <a:off x="1024202" y="4001939"/>
        <a:ext cx="9444971" cy="858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048582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104858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58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58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1048645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646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47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48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1048634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63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3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3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1048589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590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591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592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048650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48651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52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53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1048599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600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601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02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03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1048655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48656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657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48658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659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60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61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1048630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31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32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6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6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048666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667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48668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69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70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1048639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1048640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1048641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642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48643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1048577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1048578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6F9C7-EA63-40BA-9A67-B309EE50D117}" type="datetimeFigureOut">
              <a:rPr lang="tr-TR" smtClean="0"/>
              <a:t>30.12.2019</a:t>
            </a:fld>
            <a:endParaRPr lang="tr-TR"/>
          </a:p>
        </p:txBody>
      </p:sp>
      <p:sp>
        <p:nvSpPr>
          <p:cNvPr id="1048579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048580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C0D34-C9C5-41E5-B43F-4E83ABEF0CFF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Unvan 1"/>
          <p:cNvSpPr>
            <a:spLocks noGrp="1"/>
          </p:cNvSpPr>
          <p:nvPr>
            <p:ph type="ctrTitle"/>
          </p:nvPr>
        </p:nvSpPr>
        <p:spPr>
          <a:xfrm>
            <a:off x="940157" y="697237"/>
            <a:ext cx="10393251" cy="1105682"/>
          </a:xfrm>
        </p:spPr>
        <p:txBody>
          <a:bodyPr>
            <a:normAutofit/>
          </a:bodyPr>
          <a:lstStyle/>
          <a:p>
            <a:r>
              <a:rPr lang="tr-TR" dirty="0"/>
              <a:t>BEYZBOL BRANŞ TANITIMI</a:t>
            </a:r>
          </a:p>
        </p:txBody>
      </p:sp>
      <p:sp>
        <p:nvSpPr>
          <p:cNvPr id="1048587" name="Alt Başlık 2"/>
          <p:cNvSpPr>
            <a:spLocks noGrp="1"/>
          </p:cNvSpPr>
          <p:nvPr>
            <p:ph type="subTitle" idx="1"/>
          </p:nvPr>
        </p:nvSpPr>
        <p:spPr>
          <a:xfrm>
            <a:off x="4387402" y="2587529"/>
            <a:ext cx="6946006" cy="3335628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tr-TR" dirty="0"/>
              <a:t>BEYZBOL NEDİR, NASIL OYNANIR?</a:t>
            </a:r>
          </a:p>
          <a:p>
            <a:pPr marL="457200" indent="-457200" algn="l">
              <a:buFont typeface="+mj-lt"/>
              <a:buAutoNum type="arabicPeriod"/>
            </a:pPr>
            <a:r>
              <a:rPr lang="tr-TR" dirty="0"/>
              <a:t>KURALLARI</a:t>
            </a:r>
          </a:p>
          <a:p>
            <a:pPr marL="457200" indent="-457200" algn="l">
              <a:buFont typeface="+mj-lt"/>
              <a:buAutoNum type="arabicPeriod"/>
            </a:pPr>
            <a:r>
              <a:rPr lang="tr-TR" dirty="0"/>
              <a:t>TARİHÇESİ</a:t>
            </a:r>
          </a:p>
          <a:p>
            <a:pPr marL="457200" indent="-457200" algn="l">
              <a:buFont typeface="+mj-lt"/>
              <a:buAutoNum type="arabicPeriod"/>
            </a:pPr>
            <a:r>
              <a:rPr lang="tr-TR" dirty="0"/>
              <a:t>TERMİNOLOJİSİ</a:t>
            </a:r>
          </a:p>
          <a:p>
            <a:pPr marL="457200" indent="-457200" algn="l">
              <a:buFont typeface="+mj-lt"/>
              <a:buAutoNum type="arabicPeriod"/>
            </a:pPr>
            <a:r>
              <a:rPr lang="tr-TR" dirty="0"/>
              <a:t>SAHA ÖLÇÜLERİ VE POZİSYONLAR</a:t>
            </a:r>
          </a:p>
          <a:p>
            <a:pPr marL="457200" indent="-457200" algn="l">
              <a:buFont typeface="+mj-lt"/>
              <a:buAutoNum type="arabicPeriod"/>
            </a:pPr>
            <a:r>
              <a:rPr lang="tr-TR" dirty="0"/>
              <a:t>EKİPMANLARI</a:t>
            </a:r>
          </a:p>
          <a:p>
            <a:pPr marL="457200" indent="-457200" algn="l">
              <a:buFont typeface="+mj-lt"/>
              <a:buAutoNum type="arabicPeriod"/>
            </a:pPr>
            <a:r>
              <a:rPr lang="tr-TR" dirty="0"/>
              <a:t>PUAN TABLOSU VE TERİMLER</a:t>
            </a:r>
          </a:p>
        </p:txBody>
      </p:sp>
      <p:pic>
        <p:nvPicPr>
          <p:cNvPr id="2097152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91" y="2587529"/>
            <a:ext cx="3910082" cy="2779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9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48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48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8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48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48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48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48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SAHA ÖLÇÜLERİ VE POZİSYONLAR</a:t>
            </a:r>
            <a:br>
              <a:rPr lang="tr-TR" dirty="0"/>
            </a:br>
            <a:endParaRPr lang="tr-TR" dirty="0"/>
          </a:p>
        </p:txBody>
      </p:sp>
      <p:pic>
        <p:nvPicPr>
          <p:cNvPr id="2097161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1915" y="1690688"/>
            <a:ext cx="5188169" cy="4150535"/>
          </a:xfrm>
        </p:spPr>
      </p:pic>
      <p:pic>
        <p:nvPicPr>
          <p:cNvPr id="2097162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48" y="1228724"/>
            <a:ext cx="7505701" cy="5629276"/>
          </a:xfrm>
          <a:prstGeom prst="rect">
            <a:avLst/>
          </a:prstGeom>
        </p:spPr>
      </p:pic>
      <p:pic>
        <p:nvPicPr>
          <p:cNvPr id="2097163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304" y="1228724"/>
            <a:ext cx="6585387" cy="5976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EKİPMANLARI</a:t>
            </a:r>
          </a:p>
        </p:txBody>
      </p:sp>
      <p:sp>
        <p:nvSpPr>
          <p:cNvPr id="1048618" name="İçerik Yer Tutucusu 2"/>
          <p:cNvSpPr>
            <a:spLocks noGrp="1"/>
          </p:cNvSpPr>
          <p:nvPr>
            <p:ph idx="1"/>
          </p:nvPr>
        </p:nvSpPr>
        <p:spPr>
          <a:xfrm>
            <a:off x="633249" y="1565219"/>
            <a:ext cx="10515600" cy="5292779"/>
          </a:xfrm>
        </p:spPr>
        <p:txBody>
          <a:bodyPr/>
          <a:lstStyle/>
          <a:p>
            <a:r>
              <a:rPr lang="tr-TR" dirty="0"/>
              <a:t>ELDİVEN</a:t>
            </a:r>
          </a:p>
          <a:p>
            <a:r>
              <a:rPr lang="tr-TR" dirty="0"/>
              <a:t>KASK</a:t>
            </a:r>
          </a:p>
          <a:p>
            <a:r>
              <a:rPr lang="tr-TR" dirty="0"/>
              <a:t>SOPA</a:t>
            </a:r>
          </a:p>
          <a:p>
            <a:r>
              <a:rPr lang="tr-TR" dirty="0"/>
              <a:t>TOP</a:t>
            </a:r>
          </a:p>
          <a:p>
            <a:pPr marL="0" indent="0">
              <a:buNone/>
            </a:pPr>
            <a:r>
              <a:rPr lang="tr-TR" dirty="0"/>
              <a:t>CATCHER İÇİN;</a:t>
            </a:r>
          </a:p>
          <a:p>
            <a:r>
              <a:rPr lang="tr-TR" dirty="0"/>
              <a:t>GÖĞÜSLÜK</a:t>
            </a:r>
          </a:p>
          <a:p>
            <a:r>
              <a:rPr lang="tr-TR" dirty="0"/>
              <a:t>DİZLİK</a:t>
            </a:r>
          </a:p>
          <a:p>
            <a:r>
              <a:rPr lang="tr-TR" dirty="0"/>
              <a:t>KORUMALI KASK</a:t>
            </a:r>
          </a:p>
        </p:txBody>
      </p:sp>
      <p:pic>
        <p:nvPicPr>
          <p:cNvPr id="209716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757710"/>
            <a:ext cx="5065329" cy="2836584"/>
          </a:xfrm>
          <a:prstGeom prst="rect">
            <a:avLst/>
          </a:prstGeom>
        </p:spPr>
      </p:pic>
      <p:pic>
        <p:nvPicPr>
          <p:cNvPr id="209716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977" y="1565219"/>
            <a:ext cx="2125713" cy="2125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48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8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48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486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9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48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48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48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486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PUAN TABLOSU VE TERİMLER</a:t>
            </a:r>
          </a:p>
        </p:txBody>
      </p:sp>
      <p:sp>
        <p:nvSpPr>
          <p:cNvPr id="1048620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4286" lnSpcReduction="20000"/>
          </a:bodyPr>
          <a:lstStyle/>
          <a:p>
            <a:r>
              <a:rPr lang="tr-TR" dirty="0"/>
              <a:t>W — Galibiyet maç sayısı</a:t>
            </a:r>
          </a:p>
          <a:p>
            <a:endParaRPr lang="tr-TR" dirty="0"/>
          </a:p>
          <a:p>
            <a:r>
              <a:rPr lang="tr-TR" dirty="0"/>
              <a:t>L — yenilgi maç sayısı</a:t>
            </a:r>
          </a:p>
          <a:p>
            <a:endParaRPr lang="tr-TR" dirty="0"/>
          </a:p>
          <a:p>
            <a:r>
              <a:rPr lang="tr-TR" dirty="0"/>
              <a:t>PCT — (</a:t>
            </a:r>
            <a:r>
              <a:rPr lang="tr-TR" dirty="0" err="1"/>
              <a:t>Winning</a:t>
            </a:r>
            <a:r>
              <a:rPr lang="tr-TR" dirty="0"/>
              <a:t> </a:t>
            </a:r>
            <a:r>
              <a:rPr lang="tr-TR" dirty="0" err="1"/>
              <a:t>Percentage</a:t>
            </a:r>
            <a:r>
              <a:rPr lang="tr-TR" dirty="0"/>
              <a:t> ) Galibiyetin, Toplam oyuna oranı </a:t>
            </a:r>
            <a:r>
              <a:rPr lang="tr-TR" dirty="0" err="1"/>
              <a:t>Formül</a:t>
            </a:r>
            <a:r>
              <a:rPr lang="tr-TR" dirty="0"/>
              <a:t> PCT= </a:t>
            </a:r>
            <a:r>
              <a:rPr lang="tr-TR" dirty="0" err="1"/>
              <a:t>Wins</a:t>
            </a:r>
            <a:r>
              <a:rPr lang="tr-TR" dirty="0"/>
              <a:t> / W+L</a:t>
            </a:r>
          </a:p>
          <a:p>
            <a:endParaRPr lang="tr-TR" dirty="0"/>
          </a:p>
          <a:p>
            <a:r>
              <a:rPr lang="tr-TR" dirty="0"/>
              <a:t>GB — (Games </a:t>
            </a:r>
            <a:r>
              <a:rPr lang="tr-TR" dirty="0" err="1"/>
              <a:t>behind</a:t>
            </a:r>
            <a:r>
              <a:rPr lang="tr-TR" dirty="0"/>
              <a:t>,) Lider takımı ve Takip eden takımın galibiyet (W) ve yenildiği maç sayının farklarının toplamının yarısı örnek: (W1 -W2) + (L1 - L2) / 2 = GB NOT: W1 Lider takımın galibiyeti W2 ikinci durumdaki takımın galibiyeti.</a:t>
            </a:r>
          </a:p>
          <a:p>
            <a:endParaRPr lang="tr-TR" dirty="0"/>
          </a:p>
          <a:p>
            <a:r>
              <a:rPr lang="tr-TR" dirty="0"/>
              <a:t>E # (</a:t>
            </a:r>
            <a:r>
              <a:rPr lang="tr-TR" dirty="0" err="1"/>
              <a:t>Elimination</a:t>
            </a:r>
            <a:r>
              <a:rPr lang="tr-TR" dirty="0"/>
              <a:t> </a:t>
            </a:r>
            <a:r>
              <a:rPr lang="tr-TR" dirty="0" err="1"/>
              <a:t>Number</a:t>
            </a:r>
            <a:r>
              <a:rPr lang="tr-TR" dirty="0"/>
              <a:t>) Lider takımın galibiyet sayısı (w) ile hesaplanacak takımın yenilgi sayısı (L) toplanır 163 sayısından çıkarılarak bulunur, E# = (W1 + L3 ) — 163</a:t>
            </a:r>
          </a:p>
          <a:p>
            <a:endParaRPr lang="tr-TR" dirty="0"/>
          </a:p>
          <a:p>
            <a:r>
              <a:rPr lang="tr-TR" dirty="0"/>
              <a:t>WCGB Wild </a:t>
            </a:r>
            <a:r>
              <a:rPr lang="tr-TR" dirty="0" err="1"/>
              <a:t>Card</a:t>
            </a:r>
            <a:r>
              <a:rPr lang="tr-TR" dirty="0"/>
              <a:t> Games </a:t>
            </a:r>
            <a:r>
              <a:rPr lang="tr-TR" dirty="0" err="1"/>
              <a:t>Behind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48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48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486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86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486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PUAN TABLOSU VE TERİMLER</a:t>
            </a:r>
          </a:p>
        </p:txBody>
      </p:sp>
      <p:sp>
        <p:nvSpPr>
          <p:cNvPr id="1048622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5534"/>
          </a:xfrm>
        </p:spPr>
        <p:txBody>
          <a:bodyPr>
            <a:noAutofit/>
          </a:bodyPr>
          <a:lstStyle/>
          <a:p>
            <a:r>
              <a:rPr lang="tr-TR" sz="1600" dirty="0"/>
              <a:t>L10 Son oynanan 10 oyun galibiyet ve yenilgi sayıları örnek: Boston (6-4) 6 galibiyeti, 4 yenilgi sayısını gösteriyor.</a:t>
            </a:r>
          </a:p>
          <a:p>
            <a:endParaRPr lang="tr-TR" sz="1600" dirty="0"/>
          </a:p>
          <a:p>
            <a:r>
              <a:rPr lang="tr-TR" sz="1600" dirty="0"/>
              <a:t>STRK (</a:t>
            </a:r>
            <a:r>
              <a:rPr lang="tr-TR" sz="1600" dirty="0" err="1"/>
              <a:t>Streak</a:t>
            </a:r>
            <a:r>
              <a:rPr lang="tr-TR" sz="1600" dirty="0"/>
              <a:t>) Her takımın hedeflerini gösterir, örnek: Boston 4 maçlık galibiyet serisi var, NY yenilgiden sonra ilk galibiyet serisine başlamış, </a:t>
            </a:r>
            <a:r>
              <a:rPr lang="tr-TR" sz="1600" dirty="0" err="1"/>
              <a:t>Tampa</a:t>
            </a:r>
            <a:r>
              <a:rPr lang="tr-TR" sz="1600" dirty="0"/>
              <a:t> Üç maçlık yenilgi serisi var gibi</a:t>
            </a:r>
          </a:p>
          <a:p>
            <a:endParaRPr lang="tr-TR" sz="1600" dirty="0"/>
          </a:p>
          <a:p>
            <a:r>
              <a:rPr lang="tr-TR" sz="1600" dirty="0"/>
              <a:t>HOME Takımlarım evlerinde oynadığı oyunların durumu birincisi (W) ikincisi ( L)</a:t>
            </a:r>
          </a:p>
          <a:p>
            <a:endParaRPr lang="tr-TR" sz="1600" dirty="0"/>
          </a:p>
          <a:p>
            <a:r>
              <a:rPr lang="tr-TR" sz="1600" dirty="0"/>
              <a:t>ROAD Takımların deplasman </a:t>
            </a:r>
            <a:r>
              <a:rPr lang="tr-TR" sz="1600" dirty="0" err="1"/>
              <a:t>daki</a:t>
            </a:r>
            <a:r>
              <a:rPr lang="tr-TR" sz="1600" dirty="0"/>
              <a:t> oynadığı oyunların durumu</a:t>
            </a:r>
          </a:p>
          <a:p>
            <a:endParaRPr lang="tr-TR" sz="1600" dirty="0"/>
          </a:p>
          <a:p>
            <a:r>
              <a:rPr lang="tr-TR" sz="1600" dirty="0"/>
              <a:t>LAST GAME (Son oyun) örnek: Boston (9/9 </a:t>
            </a:r>
            <a:r>
              <a:rPr lang="tr-TR" sz="1600" dirty="0" err="1"/>
              <a:t>vs</a:t>
            </a:r>
            <a:r>
              <a:rPr lang="tr-TR" sz="1600" dirty="0"/>
              <a:t> TB, W 9-0) , 9/9 maç tarihi TB rakip takım</a:t>
            </a:r>
          </a:p>
          <a:p>
            <a:endParaRPr lang="tr-TR" sz="1600" dirty="0"/>
          </a:p>
          <a:p>
            <a:r>
              <a:rPr lang="tr-TR" sz="1600" dirty="0"/>
              <a:t>TAMPA W galibiyetini gösteriyor, 9-0 maç </a:t>
            </a:r>
            <a:r>
              <a:rPr lang="tr-TR" sz="1600" dirty="0" err="1"/>
              <a:t>skore</a:t>
            </a:r>
            <a:endParaRPr lang="tr-TR" sz="1600" dirty="0"/>
          </a:p>
          <a:p>
            <a:endParaRPr lang="tr-TR" sz="1600" dirty="0"/>
          </a:p>
          <a:p>
            <a:r>
              <a:rPr lang="tr-TR" sz="1600" dirty="0"/>
              <a:t>NEXT GAME ( Gelecek oyun) örnek: Boston (9/10 </a:t>
            </a:r>
            <a:r>
              <a:rPr lang="tr-TR" sz="1600" dirty="0" err="1"/>
              <a:t>vs</a:t>
            </a:r>
            <a:r>
              <a:rPr lang="tr-TR" sz="1600" dirty="0"/>
              <a:t> TB, 1:35 PM ) 9/10 maç tarihi ( tarih ABD Formatı 1. Ay, 2. </a:t>
            </a:r>
            <a:r>
              <a:rPr lang="tr-TR" sz="1600" dirty="0" err="1"/>
              <a:t>Gün</a:t>
            </a:r>
            <a:r>
              <a:rPr lang="tr-TR" sz="1600" dirty="0"/>
              <a:t>) oynayacağı takım TB (TAMBA), 1:35 PM Maç saati</a:t>
            </a:r>
          </a:p>
        </p:txBody>
      </p:sp>
      <p:pic>
        <p:nvPicPr>
          <p:cNvPr id="2097166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296" y="1825625"/>
            <a:ext cx="11667408" cy="3344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8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8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48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48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48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86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486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SOFTBOL</a:t>
            </a:r>
          </a:p>
        </p:txBody>
      </p:sp>
      <p:pic>
        <p:nvPicPr>
          <p:cNvPr id="2097167" name="İçerik Yer Tutucusu 3" descr="Free Images : girl, glove, field, play, female, young ...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784" y="1690688"/>
            <a:ext cx="3421372" cy="2443430"/>
          </a:xfrm>
        </p:spPr>
      </p:pic>
      <p:pic>
        <p:nvPicPr>
          <p:cNvPr id="2097168" name="Resim 4" descr="Il baseball e il softball scaldano i motori » La Gazzetta ...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9114" y="1690688"/>
            <a:ext cx="3055033" cy="2443430"/>
          </a:xfrm>
          <a:prstGeom prst="rect">
            <a:avLst/>
          </a:prstGeom>
        </p:spPr>
      </p:pic>
      <p:pic>
        <p:nvPicPr>
          <p:cNvPr id="2097169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533" y="4563016"/>
            <a:ext cx="3934027" cy="2412504"/>
          </a:xfrm>
          <a:prstGeom prst="rect">
            <a:avLst/>
          </a:prstGeom>
        </p:spPr>
      </p:pic>
      <p:pic>
        <p:nvPicPr>
          <p:cNvPr id="2097170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006" y="3557368"/>
            <a:ext cx="3349580" cy="317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9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/>
              <a:t>KISA FİLM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Unvan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KAYNAKÇA</a:t>
            </a:r>
          </a:p>
        </p:txBody>
      </p:sp>
      <p:sp>
        <p:nvSpPr>
          <p:cNvPr id="1048626" name="İçerik Yer Tutucus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TÜRKİYE RAGBİ FEDERASYONU WEB SAYFASI</a:t>
            </a:r>
          </a:p>
          <a:p>
            <a:endParaRPr lang="tr-TR" dirty="0"/>
          </a:p>
          <a:p>
            <a:r>
              <a:rPr lang="tr-TR" dirty="0"/>
              <a:t>SABAH GAZETESİ- EĞİTİM HABERLERİ- BEYZBOL</a:t>
            </a:r>
          </a:p>
          <a:p>
            <a:endParaRPr lang="tr-TR" dirty="0"/>
          </a:p>
          <a:p>
            <a:r>
              <a:rPr lang="tr-TR" dirty="0"/>
              <a:t>NKFU</a:t>
            </a:r>
          </a:p>
          <a:p>
            <a:endParaRPr lang="tr-TR" dirty="0"/>
          </a:p>
          <a:p>
            <a:r>
              <a:rPr lang="tr-TR" dirty="0"/>
              <a:t>AMERİKA BÜLTENİ / TÜRKÇE AMERİKAN GAZETESİ</a:t>
            </a:r>
          </a:p>
          <a:p>
            <a:r>
              <a:rPr lang="tr-TR" dirty="0"/>
              <a:t>TRT YAYINLARI/ TRT SPOR - NEDİR NASIL OYNANIR?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8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8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8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Başlık 104862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tr"/>
              <a:t>SON</a:t>
            </a:r>
            <a:endParaRPr lang="tr-TR"/>
          </a:p>
        </p:txBody>
      </p:sp>
      <p:sp>
        <p:nvSpPr>
          <p:cNvPr id="1048628" name="Alt Başlık 104862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tr"/>
              <a:t>Derya Yıldırım</a:t>
            </a:r>
            <a:endParaRPr lang="tr-TR"/>
          </a:p>
          <a:p>
            <a:r>
              <a:rPr lang="en-US" altLang="tr"/>
              <a:t>18170084</a:t>
            </a:r>
            <a:endParaRPr lang="tr-TR"/>
          </a:p>
          <a:p>
            <a:r>
              <a:rPr lang="en-US" altLang="tr"/>
              <a:t>Teşekkürler: Nevin G</a:t>
            </a:r>
            <a:r>
              <a:rPr lang="tr" altLang="tr"/>
              <a:t>ü</a:t>
            </a:r>
            <a:r>
              <a:rPr lang="en-US" altLang="tr"/>
              <a:t>nd</a:t>
            </a:r>
            <a:r>
              <a:rPr lang="tr" altLang="tr"/>
              <a:t>ü</a:t>
            </a:r>
            <a:r>
              <a:rPr lang="en-US" altLang="tr"/>
              <a:t>z</a:t>
            </a:r>
            <a:endParaRPr lang="tr-TR"/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Diyagram 3"/>
          <p:cNvGraphicFramePr>
            <a:graphicFrameLocks/>
          </p:cNvGraphicFramePr>
          <p:nvPr/>
        </p:nvGraphicFramePr>
        <p:xfrm>
          <a:off x="838200" y="1094704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8593" name="Unvan 1"/>
          <p:cNvSpPr>
            <a:spLocks noGrp="1"/>
          </p:cNvSpPr>
          <p:nvPr>
            <p:ph type="title"/>
          </p:nvPr>
        </p:nvSpPr>
        <p:spPr>
          <a:xfrm>
            <a:off x="838200" y="244698"/>
            <a:ext cx="10515600" cy="850006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/>
            </a:r>
            <a:br>
              <a:rPr lang="tr-TR" dirty="0"/>
            </a:br>
            <a:r>
              <a:rPr lang="tr-TR" dirty="0"/>
              <a:t>BEYZBOL NEDİR?</a:t>
            </a:r>
            <a:br>
              <a:rPr lang="tr-TR" dirty="0"/>
            </a:br>
            <a:endParaRPr lang="tr-TR" dirty="0"/>
          </a:p>
        </p:txBody>
      </p:sp>
      <p:pic>
        <p:nvPicPr>
          <p:cNvPr id="2097153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852" y="2220481"/>
            <a:ext cx="5777094" cy="2888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F1309D7F-E93E-4D02-AD91-3CA724BE2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4304">
                                            <p:graphicEl>
                                              <a:dgm id="{F1309D7F-E93E-4D02-AD91-3CA724BE20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1C264837-C0E9-4B99-AA59-14A79C329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4304">
                                            <p:graphicEl>
                                              <a:dgm id="{1C264837-C0E9-4B99-AA59-14A79C3294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15338889-FD0C-4FD5-B910-E7098D3332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4304">
                                            <p:graphicEl>
                                              <a:dgm id="{15338889-FD0C-4FD5-B910-E7098D3332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4899A22D-3F75-4E6D-9CEA-F8C991107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4304">
                                            <p:graphicEl>
                                              <a:dgm id="{4899A22D-3F75-4E6D-9CEA-F8C991107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DC55483B-C91A-420C-9ED3-44BD8D029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4304">
                                            <p:graphicEl>
                                              <a:dgm id="{DC55483B-C91A-420C-9ED3-44BD8D029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7D738A38-A821-434C-BD61-06ADBDFD4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4304">
                                            <p:graphicEl>
                                              <a:dgm id="{7D738A38-A821-434C-BD61-06ADBDFD45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F66AA0BB-2094-4AC8-B179-208F20020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4304">
                                            <p:graphicEl>
                                              <a:dgm id="{F66AA0BB-2094-4AC8-B179-208F20020D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>
                                            <p:graphicEl>
                                              <a:dgm id="{16A05900-73D7-40D5-B0BE-48E1D3CCB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94304">
                                            <p:graphicEl>
                                              <a:dgm id="{16A05900-73D7-40D5-B0BE-48E1D3CCB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09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4" grpId="0">
        <p:bldSub>
          <a:bldDgm bld="one"/>
        </p:bldSub>
      </p:bldGraphic>
      <p:bldP spid="10485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NASIL OYNANIR?</a:t>
            </a:r>
          </a:p>
        </p:txBody>
      </p:sp>
      <p:sp>
        <p:nvSpPr>
          <p:cNvPr id="1048595" name="İçerik Yer Tutucusu 2"/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4978400"/>
          </a:xfrm>
        </p:spPr>
        <p:txBody>
          <a:bodyPr/>
          <a:lstStyle/>
          <a:p>
            <a:r>
              <a:rPr lang="tr-TR" dirty="0"/>
              <a:t>Vurucu bir sopa yardımıyla rakipten gelen topa isabetli bir vuruş yaparak oyunu başlatır.</a:t>
            </a:r>
          </a:p>
        </p:txBody>
      </p:sp>
      <p:pic>
        <p:nvPicPr>
          <p:cNvPr id="209715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1" y="2643429"/>
            <a:ext cx="6604908" cy="3725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NASIL OYNANIR?</a:t>
            </a:r>
          </a:p>
        </p:txBody>
      </p:sp>
      <p:sp>
        <p:nvSpPr>
          <p:cNvPr id="1048597" name="İçerik Yer Tutucusu 2"/>
          <p:cNvSpPr>
            <a:spLocks noGrp="1"/>
          </p:cNvSpPr>
          <p:nvPr>
            <p:ph idx="1"/>
          </p:nvPr>
        </p:nvSpPr>
        <p:spPr>
          <a:xfrm>
            <a:off x="838200" y="1857829"/>
            <a:ext cx="10515600" cy="4734832"/>
          </a:xfrm>
        </p:spPr>
        <p:txBody>
          <a:bodyPr>
            <a:normAutofit fontScale="96429" lnSpcReduction="10000"/>
          </a:bodyPr>
          <a:lstStyle/>
          <a:p>
            <a:pPr marL="0" indent="0">
              <a:buNone/>
            </a:pPr>
            <a:r>
              <a:rPr lang="tr-TR" dirty="0"/>
              <a:t>    Oyuna giren topun ardından hücum oyuncusu sahada bulunan 4 kaleyi kapmaya çalışarak elenmeden 1 tur atmalıdır.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Köşe kapmaca oyununu andıran bu oyunda kalenin herhangi bir noktasına temas halindeyseniz sizi eleyemezler.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Ancak zorunlu koşu adı verilen bir durum var ise kaleyi terk etmeniz gerekir.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 Oyunun genel amacı kaleleri kaparak ana kale dediğimiz oyunun başladığı kaleye dönerek 1 puan elde etmektir.</a:t>
            </a:r>
          </a:p>
        </p:txBody>
      </p:sp>
      <p:pic>
        <p:nvPicPr>
          <p:cNvPr id="209715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770" y="2177143"/>
            <a:ext cx="7298612" cy="4310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8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85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KURALLAR</a:t>
            </a:r>
          </a:p>
        </p:txBody>
      </p:sp>
      <p:sp>
        <p:nvSpPr>
          <p:cNvPr id="1048605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2143" lnSpcReduction="20000"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ATICI İÇİN KURALLAR;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Atıcı 3 hatalı top atabilir. 4. hatalı topunda vurucu 1 kale ilerler.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Topu vuruş bölgesine atmalıdır.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Atışa hazırlandıktan sonra vazgeçemez.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Ayağının bir tanesi mutlaka atış plakasına temas etmelidir.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Vurucunun hazırlanmasını beklemelidir.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Topu bilerek vurucunun üzerine atmamalıdır.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endParaRPr lang="tr-TR" dirty="0"/>
          </a:p>
        </p:txBody>
      </p:sp>
      <p:sp>
        <p:nvSpPr>
          <p:cNvPr id="1048606" name="İçerik Yer Tutucusu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857" lnSpcReduction="20000"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VURUCU İÇİN KURALLAR;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Vurucu 2 kez hata yapabilir. 3. hatasında </a:t>
            </a:r>
            <a:r>
              <a:rPr lang="tr-TR" dirty="0" err="1"/>
              <a:t>out</a:t>
            </a:r>
            <a:r>
              <a:rPr lang="tr-TR" dirty="0"/>
              <a:t> olur.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Vuruş bölgesinin sınırlarından çıkmamalıdır.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Atış alanına girmemelidir.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Vuruştan sonra sopasını atmamalıdır.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Atıcı atış pozisyonuna girdikten sonra mola istememelidir.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  <p:pic>
        <p:nvPicPr>
          <p:cNvPr id="2097156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7885" y="679974"/>
            <a:ext cx="8554720" cy="6178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48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48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8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48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48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48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48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48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48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48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48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48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48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KURALLAR</a:t>
            </a:r>
          </a:p>
        </p:txBody>
      </p:sp>
      <p:sp>
        <p:nvSpPr>
          <p:cNvPr id="1048608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TUTUCU İÇİN KURALLAR;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Vuruş bölgesine müdahale edemez.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Topa hamle yapamaz.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Hakemin görüşünü engelleyemez.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Vurucuya temasta bulunamaz.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1048609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KALE OYUNCULARI İÇİN KURALLAR;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Koşucunun yolunu kapatamaz.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Direk rakibin üzerine top atamaz.</a:t>
            </a:r>
          </a:p>
          <a:p>
            <a:endParaRPr lang="tr-TR" dirty="0"/>
          </a:p>
        </p:txBody>
      </p:sp>
      <p:pic>
        <p:nvPicPr>
          <p:cNvPr id="2097157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907" y="1690688"/>
            <a:ext cx="3546585" cy="5341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4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486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486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48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48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48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TARİHÇESİ</a:t>
            </a:r>
          </a:p>
        </p:txBody>
      </p:sp>
      <p:sp>
        <p:nvSpPr>
          <p:cNvPr id="1048611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3861"/>
          </a:xfrm>
        </p:spPr>
        <p:txBody>
          <a:bodyPr>
            <a:normAutofit fontScale="82143" lnSpcReduction="20000"/>
          </a:bodyPr>
          <a:lstStyle/>
          <a:p>
            <a:r>
              <a:rPr lang="tr-TR" dirty="0"/>
              <a:t>Köşe kapmaca, çelik-çomak, kriket gibi geleneksel oyunların birleşimi niteliğindedir.</a:t>
            </a:r>
          </a:p>
          <a:p>
            <a:endParaRPr lang="tr-TR" dirty="0"/>
          </a:p>
          <a:p>
            <a:r>
              <a:rPr lang="tr-TR" dirty="0"/>
              <a:t> 18. yy da İngiltere’de oynandığı bilinen «</a:t>
            </a:r>
            <a:r>
              <a:rPr lang="tr-TR" dirty="0" err="1"/>
              <a:t>Rounders</a:t>
            </a:r>
            <a:r>
              <a:rPr lang="tr-TR" dirty="0"/>
              <a:t>» oyunundan türediği düşünülmektedir.</a:t>
            </a:r>
          </a:p>
          <a:p>
            <a:endParaRPr lang="tr-TR" dirty="0"/>
          </a:p>
          <a:p>
            <a:r>
              <a:rPr lang="tr-TR" dirty="0"/>
              <a:t>1860’lı yıllarda Amerika’da oynanmaya başlandı. </a:t>
            </a:r>
          </a:p>
          <a:p>
            <a:endParaRPr lang="tr-TR" dirty="0"/>
          </a:p>
          <a:p>
            <a:r>
              <a:rPr lang="tr-TR" dirty="0"/>
              <a:t>1871 yılında “Ulusal Profesyonel </a:t>
            </a:r>
            <a:r>
              <a:rPr lang="tr-TR" dirty="0" err="1"/>
              <a:t>Beyzbol</a:t>
            </a:r>
            <a:r>
              <a:rPr lang="tr-TR" dirty="0"/>
              <a:t> Oyuncuları Birliği” kuruldu.</a:t>
            </a:r>
          </a:p>
          <a:p>
            <a:endParaRPr lang="tr-TR" dirty="0"/>
          </a:p>
          <a:p>
            <a:r>
              <a:rPr lang="tr-TR" dirty="0"/>
              <a:t>1876’da Profesyonel </a:t>
            </a:r>
            <a:r>
              <a:rPr lang="tr-TR" dirty="0" err="1"/>
              <a:t>Beyzbol</a:t>
            </a:r>
            <a:r>
              <a:rPr lang="tr-TR" dirty="0"/>
              <a:t> Kulüpleri Ulusal Ligi’ne dönüştü. Amerikan Ligi ise diğer kentleri içine alarak sonradan faaliyete geçti.</a:t>
            </a:r>
          </a:p>
        </p:txBody>
      </p:sp>
      <p:pic>
        <p:nvPicPr>
          <p:cNvPr id="2097158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72" y="2361170"/>
            <a:ext cx="5689599" cy="3692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 tmFilter="0,0; .5, 1; 1, 1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04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04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4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4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 tmFilter="0,0; .5, 1; 1, 1"/>
                                        <p:tgtEl>
                                          <p:spTgt spid="104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4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4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04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04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 tmFilter="0,0; .5, 1; 1, 1"/>
                                        <p:tgtEl>
                                          <p:spTgt spid="104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04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04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04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04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 tmFilter="0,0; .5, 1; 1, 1"/>
                                        <p:tgtEl>
                                          <p:spTgt spid="104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ROUNDERS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BEYZBOL GENEL TERMİNOLOJİSİ</a:t>
            </a:r>
            <a:br>
              <a:rPr lang="tr-TR" dirty="0"/>
            </a:br>
            <a:endParaRPr lang="tr-TR" dirty="0"/>
          </a:p>
        </p:txBody>
      </p:sp>
      <p:sp>
        <p:nvSpPr>
          <p:cNvPr id="1048614" name="İçerik Yer Tutucusu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714" lnSpcReduction="20000"/>
          </a:bodyPr>
          <a:lstStyle/>
          <a:p>
            <a:r>
              <a:rPr lang="tr-TR" dirty="0"/>
              <a:t>Kale-</a:t>
            </a:r>
            <a:r>
              <a:rPr lang="tr-TR" dirty="0" err="1"/>
              <a:t>base</a:t>
            </a:r>
            <a:endParaRPr lang="tr-TR" dirty="0"/>
          </a:p>
          <a:p>
            <a:r>
              <a:rPr lang="tr-TR" dirty="0" err="1"/>
              <a:t>Beyzbol</a:t>
            </a:r>
            <a:r>
              <a:rPr lang="tr-TR" dirty="0"/>
              <a:t> sopası- bat</a:t>
            </a:r>
          </a:p>
          <a:p>
            <a:r>
              <a:rPr lang="tr-TR" dirty="0"/>
              <a:t>Vurucu- </a:t>
            </a:r>
            <a:r>
              <a:rPr lang="tr-TR" dirty="0" err="1"/>
              <a:t>batter</a:t>
            </a:r>
            <a:endParaRPr lang="tr-TR" dirty="0"/>
          </a:p>
          <a:p>
            <a:r>
              <a:rPr lang="tr-TR" dirty="0"/>
              <a:t>Sopayla topa dokunmak-</a:t>
            </a:r>
            <a:r>
              <a:rPr lang="tr-TR" dirty="0" err="1"/>
              <a:t>bunt</a:t>
            </a:r>
            <a:endParaRPr lang="tr-TR" dirty="0"/>
          </a:p>
          <a:p>
            <a:r>
              <a:rPr lang="tr-TR" dirty="0"/>
              <a:t>Alan oyuncusu-</a:t>
            </a:r>
            <a:r>
              <a:rPr lang="tr-TR" dirty="0" err="1"/>
              <a:t>fielder</a:t>
            </a:r>
            <a:endParaRPr lang="tr-TR" dirty="0"/>
          </a:p>
          <a:p>
            <a:r>
              <a:rPr lang="tr-TR" dirty="0"/>
              <a:t>İlk kale-</a:t>
            </a:r>
            <a:r>
              <a:rPr lang="tr-TR" dirty="0" err="1"/>
              <a:t>first</a:t>
            </a:r>
            <a:r>
              <a:rPr lang="tr-TR" dirty="0"/>
              <a:t> </a:t>
            </a:r>
            <a:r>
              <a:rPr lang="tr-TR" dirty="0" err="1"/>
              <a:t>base</a:t>
            </a:r>
            <a:endParaRPr lang="tr-TR" dirty="0"/>
          </a:p>
          <a:p>
            <a:r>
              <a:rPr lang="tr-TR" dirty="0"/>
              <a:t>Vuruş-hit</a:t>
            </a:r>
          </a:p>
          <a:p>
            <a:r>
              <a:rPr lang="tr-TR" dirty="0"/>
              <a:t>Ana kale, sayı kalesi- </a:t>
            </a:r>
            <a:r>
              <a:rPr lang="tr-TR" dirty="0" err="1"/>
              <a:t>home</a:t>
            </a:r>
            <a:r>
              <a:rPr lang="tr-TR" dirty="0"/>
              <a:t> </a:t>
            </a:r>
            <a:r>
              <a:rPr lang="tr-TR" dirty="0" err="1"/>
              <a:t>base</a:t>
            </a:r>
            <a:r>
              <a:rPr lang="tr-TR" dirty="0"/>
              <a:t>, </a:t>
            </a:r>
            <a:r>
              <a:rPr lang="tr-TR" dirty="0" err="1"/>
              <a:t>home</a:t>
            </a:r>
            <a:r>
              <a:rPr lang="tr-TR" dirty="0"/>
              <a:t> </a:t>
            </a:r>
            <a:r>
              <a:rPr lang="tr-TR" dirty="0" err="1"/>
              <a:t>plate</a:t>
            </a:r>
            <a:endParaRPr lang="tr-TR" dirty="0"/>
          </a:p>
          <a:p>
            <a:r>
              <a:rPr lang="tr-TR" dirty="0"/>
              <a:t>Tam tur koşusu- </a:t>
            </a:r>
            <a:r>
              <a:rPr lang="tr-TR" dirty="0" err="1"/>
              <a:t>homerun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1048615" name="İçerik Yer Tutucus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8571" lnSpcReduction="20000"/>
          </a:bodyPr>
          <a:lstStyle/>
          <a:p>
            <a:r>
              <a:rPr lang="tr-TR" dirty="0"/>
              <a:t>Devre-</a:t>
            </a:r>
            <a:r>
              <a:rPr lang="tr-TR" dirty="0" err="1"/>
              <a:t>inning</a:t>
            </a:r>
            <a:endParaRPr lang="tr-TR" dirty="0"/>
          </a:p>
          <a:p>
            <a:r>
              <a:rPr lang="tr-TR" dirty="0"/>
              <a:t>Atış-</a:t>
            </a:r>
            <a:r>
              <a:rPr lang="tr-TR" dirty="0" err="1"/>
              <a:t>pitch</a:t>
            </a:r>
            <a:endParaRPr lang="tr-TR" dirty="0"/>
          </a:p>
          <a:p>
            <a:r>
              <a:rPr lang="tr-TR" dirty="0"/>
              <a:t>Atıcı-</a:t>
            </a:r>
            <a:r>
              <a:rPr lang="tr-TR" dirty="0" err="1"/>
              <a:t>pitcher</a:t>
            </a:r>
            <a:endParaRPr lang="tr-TR" dirty="0"/>
          </a:p>
          <a:p>
            <a:r>
              <a:rPr lang="tr-TR" dirty="0"/>
              <a:t>Sayı </a:t>
            </a:r>
            <a:r>
              <a:rPr lang="tr-TR" dirty="0" err="1"/>
              <a:t>vuruşı</a:t>
            </a:r>
            <a:r>
              <a:rPr lang="tr-TR" dirty="0"/>
              <a:t>-RBI(</a:t>
            </a:r>
            <a:r>
              <a:rPr lang="tr-TR" dirty="0" err="1"/>
              <a:t>run</a:t>
            </a:r>
            <a:r>
              <a:rPr lang="tr-TR" dirty="0"/>
              <a:t> </a:t>
            </a:r>
            <a:r>
              <a:rPr lang="tr-TR" dirty="0" err="1"/>
              <a:t>batted</a:t>
            </a:r>
            <a:r>
              <a:rPr lang="tr-TR" dirty="0"/>
              <a:t> in)</a:t>
            </a:r>
          </a:p>
          <a:p>
            <a:r>
              <a:rPr lang="tr-TR" dirty="0"/>
              <a:t>Koşucu-</a:t>
            </a:r>
            <a:r>
              <a:rPr lang="tr-TR" dirty="0" err="1"/>
              <a:t>runner</a:t>
            </a:r>
            <a:endParaRPr lang="tr-TR" dirty="0"/>
          </a:p>
          <a:p>
            <a:r>
              <a:rPr lang="tr-TR" dirty="0"/>
              <a:t>Hücum oyuncusunun kaleyi toptan ya da rakipten önce alması- </a:t>
            </a:r>
            <a:r>
              <a:rPr lang="tr-TR" dirty="0" err="1"/>
              <a:t>safe</a:t>
            </a:r>
            <a:endParaRPr lang="tr-TR" dirty="0"/>
          </a:p>
          <a:p>
            <a:r>
              <a:rPr lang="tr-TR" dirty="0"/>
              <a:t>2. ve3. kale arasında bulunan oyuncu\ kısa kesici –</a:t>
            </a:r>
            <a:r>
              <a:rPr lang="tr-TR" dirty="0" err="1"/>
              <a:t>shortstop</a:t>
            </a:r>
            <a:endParaRPr lang="tr-TR" dirty="0"/>
          </a:p>
          <a:p>
            <a:r>
              <a:rPr lang="tr-TR" dirty="0"/>
              <a:t>Hakem-</a:t>
            </a:r>
            <a:r>
              <a:rPr lang="tr-TR" dirty="0" err="1"/>
              <a:t>umpire</a:t>
            </a:r>
            <a:endParaRPr lang="tr-TR" dirty="0"/>
          </a:p>
          <a:p>
            <a:r>
              <a:rPr lang="tr-TR" dirty="0"/>
              <a:t>Tutucu-</a:t>
            </a:r>
            <a:r>
              <a:rPr lang="tr-TR" dirty="0" err="1"/>
              <a:t>chatcher</a:t>
            </a:r>
            <a:endParaRPr lang="tr-TR" dirty="0"/>
          </a:p>
        </p:txBody>
      </p:sp>
      <p:pic>
        <p:nvPicPr>
          <p:cNvPr id="2097160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02" y="1463361"/>
            <a:ext cx="7254095" cy="4048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48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4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4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48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48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48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486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486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486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4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486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486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48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486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48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486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048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486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0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3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Application>Microsoft Office PowerPoint</Application>
  <PresentationFormat>Geniş ekran</PresentationFormat>
  <Paragraphs>131</Paragraphs>
  <Slides>17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Teması</vt:lpstr>
      <vt:lpstr>BEYZBOL BRANŞ TANITIMI</vt:lpstr>
      <vt:lpstr> BEYZBOL NEDİR? </vt:lpstr>
      <vt:lpstr>NASIL OYNANIR?</vt:lpstr>
      <vt:lpstr>NASIL OYNANIR?</vt:lpstr>
      <vt:lpstr>KURALLAR</vt:lpstr>
      <vt:lpstr>KURALLAR</vt:lpstr>
      <vt:lpstr>TARİHÇESİ</vt:lpstr>
      <vt:lpstr>ROUNDERS</vt:lpstr>
      <vt:lpstr>BEYZBOL GENEL TERMİNOLOJİSİ </vt:lpstr>
      <vt:lpstr>SAHA ÖLÇÜLERİ VE POZİSYONLAR </vt:lpstr>
      <vt:lpstr>EKİPMANLARI</vt:lpstr>
      <vt:lpstr>PUAN TABLOSU VE TERİMLER</vt:lpstr>
      <vt:lpstr>PUAN TABLOSU VE TERİMLER</vt:lpstr>
      <vt:lpstr>SOFTBOL</vt:lpstr>
      <vt:lpstr>KISA FİLM</vt:lpstr>
      <vt:lpstr>KAYNAKÇA</vt:lpstr>
      <vt:lpstr>SON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BEYZBOL\SOFTBOL BRANŞ TANITIMI</dc:title>
  <dc:creator>araştırma1</dc:creator>
  <cp:lastModifiedBy>nevin</cp:lastModifiedBy>
  <cp:revision>1</cp:revision>
  <dcterms:created xsi:type="dcterms:W3CDTF">2019-11-06T22:05:15Z</dcterms:created>
  <dcterms:modified xsi:type="dcterms:W3CDTF">2019-12-30T09:07:10Z</dcterms:modified>
</cp:coreProperties>
</file>