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0" r:id="rId7"/>
    <p:sldId id="258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68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892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468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061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035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858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58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45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86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66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202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3C927-41A6-4219-BA27-F597A5A194A7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86C08-79C4-475F-894F-F1E0C4234C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54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Elektron Demetleri ile </a:t>
            </a:r>
            <a:r>
              <a:rPr lang="tr-TR" b="1" dirty="0" smtClean="0"/>
              <a:t>Tedavi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98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711200"/>
            <a:ext cx="10515600" cy="97948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Elektron Demetleri ile </a:t>
            </a:r>
            <a:r>
              <a:rPr lang="tr-TR" b="1" dirty="0" smtClean="0"/>
              <a:t>Tedavi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LINAK da hızlandırılan elektronlar hedefe çarptırılmadan direkt </a:t>
            </a:r>
            <a:r>
              <a:rPr lang="tr-TR" dirty="0" err="1"/>
              <a:t>kolimatöre</a:t>
            </a:r>
            <a:r>
              <a:rPr lang="tr-TR" dirty="0"/>
              <a:t> </a:t>
            </a:r>
            <a:r>
              <a:rPr lang="tr-TR" dirty="0" smtClean="0"/>
              <a:t>yönlendirilerek elde edilir</a:t>
            </a:r>
          </a:p>
          <a:p>
            <a:endParaRPr lang="tr-TR" dirty="0"/>
          </a:p>
          <a:p>
            <a:r>
              <a:rPr lang="tr-TR" dirty="0"/>
              <a:t>Elektron demetleri, X-ışınları (foton) </a:t>
            </a:r>
            <a:r>
              <a:rPr lang="tr-TR" dirty="0" err="1"/>
              <a:t>lar</a:t>
            </a:r>
            <a:r>
              <a:rPr lang="tr-TR" dirty="0"/>
              <a:t> kadar </a:t>
            </a:r>
            <a:r>
              <a:rPr lang="tr-TR" dirty="0" err="1"/>
              <a:t>penetran</a:t>
            </a:r>
            <a:r>
              <a:rPr lang="tr-TR" dirty="0"/>
              <a:t> değildir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/>
              <a:t>Yüzeyel</a:t>
            </a:r>
            <a:r>
              <a:rPr lang="tr-TR" dirty="0"/>
              <a:t> tedavilerde, derin dokuların korunması gerektiği durumlarda faydalanılır.</a:t>
            </a:r>
          </a:p>
        </p:txBody>
      </p:sp>
    </p:spTree>
    <p:extLst>
      <p:ext uri="{BB962C8B-B14F-4D97-AF65-F5344CB8AC3E}">
        <p14:creationId xmlns:p14="http://schemas.microsoft.com/office/powerpoint/2010/main" val="2412950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Klinik </a:t>
            </a:r>
            <a:r>
              <a:rPr lang="tr-TR" dirty="0" err="1"/>
              <a:t>paratiğimizde</a:t>
            </a:r>
            <a:r>
              <a:rPr lang="tr-TR" dirty="0"/>
              <a:t> kullandığımız elektron demet </a:t>
            </a:r>
            <a:r>
              <a:rPr lang="tr-TR" dirty="0" err="1"/>
              <a:t>enejileri</a:t>
            </a:r>
            <a:r>
              <a:rPr lang="tr-TR" dirty="0"/>
              <a:t> genellikle  4-15 </a:t>
            </a:r>
            <a:r>
              <a:rPr lang="tr-TR" dirty="0" err="1"/>
              <a:t>MeV</a:t>
            </a:r>
            <a:r>
              <a:rPr lang="tr-TR" dirty="0"/>
              <a:t> aralığındaki </a:t>
            </a:r>
            <a:r>
              <a:rPr lang="tr-TR" dirty="0" smtClean="0"/>
              <a:t>enerjilerdir</a:t>
            </a:r>
          </a:p>
          <a:p>
            <a:endParaRPr lang="tr-TR" dirty="0"/>
          </a:p>
          <a:p>
            <a:r>
              <a:rPr lang="tr-TR" dirty="0"/>
              <a:t>Elektron ışımalarının en önemli özelliği, X-ışınlarının aksine derin doz </a:t>
            </a:r>
            <a:r>
              <a:rPr lang="tr-TR" dirty="0" smtClean="0"/>
              <a:t>eğrisinin </a:t>
            </a:r>
            <a:r>
              <a:rPr lang="tr-TR" dirty="0"/>
              <a:t>maksimum doza ulaştıktan sonra hızla düşmesidir.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Elektron Demetleri ile </a:t>
            </a:r>
            <a:r>
              <a:rPr lang="tr-TR" b="1" dirty="0" smtClean="0"/>
              <a:t>Tedavi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387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2655" y="1893455"/>
            <a:ext cx="10781145" cy="4283508"/>
          </a:xfrm>
        </p:spPr>
        <p:txBody>
          <a:bodyPr/>
          <a:lstStyle/>
          <a:p>
            <a:r>
              <a:rPr lang="tr-TR" dirty="0" smtClean="0"/>
              <a:t>Yüzey dozu ise fotonların aksine elektron enerjisi arttıkça artar.</a:t>
            </a:r>
          </a:p>
          <a:p>
            <a:pPr lvl="1"/>
            <a:r>
              <a:rPr lang="tr-TR" dirty="0" smtClean="0"/>
              <a:t>Fotonların aksine cilt koruyucu etkileri yoktur</a:t>
            </a:r>
          </a:p>
          <a:p>
            <a:endParaRPr lang="tr-TR" dirty="0" smtClean="0"/>
          </a:p>
          <a:p>
            <a:r>
              <a:rPr lang="tr-TR" dirty="0" smtClean="0"/>
              <a:t>Düşük enerjili elektronlarda ör 4MeV-6MeV gibi yüzey dozu (yaklaşık %70-75 </a:t>
            </a:r>
            <a:r>
              <a:rPr lang="tr-TR" dirty="0" err="1" smtClean="0"/>
              <a:t>dir</a:t>
            </a:r>
            <a:r>
              <a:rPr lang="tr-TR" dirty="0" smtClean="0"/>
              <a:t>) yeterli olmaması nedeni ile  2-5 mm </a:t>
            </a:r>
            <a:r>
              <a:rPr lang="tr-TR" dirty="0" err="1" smtClean="0"/>
              <a:t>bolus</a:t>
            </a:r>
            <a:r>
              <a:rPr lang="tr-TR" dirty="0" smtClean="0"/>
              <a:t> kullanılır</a:t>
            </a:r>
          </a:p>
          <a:p>
            <a:endParaRPr lang="tr-TR" dirty="0" smtClean="0"/>
          </a:p>
          <a:p>
            <a:r>
              <a:rPr lang="tr-TR" dirty="0" smtClean="0"/>
              <a:t>Elektron enerjisi arttıkça aynı zamanda maksimum doz derinliği de artar.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Elektron Demetleri ile </a:t>
            </a:r>
            <a:r>
              <a:rPr lang="tr-TR" b="1" dirty="0" smtClean="0"/>
              <a:t>Tedavi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9155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Elektron demetlerinin fotonlardan farklı olan bir özelliği de yüzeyin hemen altında meydana gelen elektron saçılmaları nedeni ile </a:t>
            </a:r>
            <a:r>
              <a:rPr lang="tr-TR" dirty="0" err="1" smtClean="0"/>
              <a:t>izodoz</a:t>
            </a:r>
            <a:r>
              <a:rPr lang="tr-TR" dirty="0" smtClean="0"/>
              <a:t> eğrilerinin yanlara doğru genişlemesidir ki buna  ‘balonlaşma’ denir</a:t>
            </a:r>
          </a:p>
          <a:p>
            <a:endParaRPr lang="tr-TR" dirty="0"/>
          </a:p>
          <a:p>
            <a:r>
              <a:rPr lang="tr-TR" dirty="0" smtClean="0"/>
              <a:t>Elektron demetleri ile tedavide SSD </a:t>
            </a:r>
            <a:r>
              <a:rPr lang="tr-TR" dirty="0" err="1" smtClean="0"/>
              <a:t>minumum</a:t>
            </a:r>
            <a:r>
              <a:rPr lang="tr-TR" dirty="0" smtClean="0"/>
              <a:t> da tutularak tedavi planlanmalıdır, artan SSD doz değişimlerine neden olabilmektedir.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Elektron Demetleri ile </a:t>
            </a:r>
            <a:r>
              <a:rPr lang="tr-TR" b="1" dirty="0" smtClean="0"/>
              <a:t>Tedavi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1128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Klinik pratiğimizde elektron demetleri ile tedavide tek alan ışınlamaları </a:t>
            </a:r>
            <a:r>
              <a:rPr lang="tr-TR" dirty="0" smtClean="0"/>
              <a:t>yapılır</a:t>
            </a:r>
            <a:r>
              <a:rPr lang="tr-TR" dirty="0"/>
              <a:t> </a:t>
            </a:r>
            <a:r>
              <a:rPr lang="tr-TR" dirty="0" smtClean="0"/>
              <a:t>(SSD)</a:t>
            </a:r>
          </a:p>
          <a:p>
            <a:endParaRPr lang="tr-TR" dirty="0"/>
          </a:p>
          <a:p>
            <a:r>
              <a:rPr lang="tr-TR" dirty="0"/>
              <a:t>T</a:t>
            </a:r>
            <a:r>
              <a:rPr lang="tr-TR" dirty="0" smtClean="0"/>
              <a:t>edavi </a:t>
            </a:r>
            <a:r>
              <a:rPr lang="tr-TR" dirty="0"/>
              <a:t>derinliği %85 </a:t>
            </a:r>
            <a:r>
              <a:rPr lang="tr-TR" dirty="0" err="1"/>
              <a:t>izodoz</a:t>
            </a:r>
            <a:r>
              <a:rPr lang="tr-TR" dirty="0"/>
              <a:t> derinliğine göre karar verilir.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Pratik </a:t>
            </a:r>
            <a:r>
              <a:rPr lang="tr-TR" dirty="0"/>
              <a:t>olarak elektron enerjisinin yaklaşık 1/3 ü %85-90 </a:t>
            </a:r>
            <a:r>
              <a:rPr lang="tr-TR" dirty="0" err="1"/>
              <a:t>lık</a:t>
            </a:r>
            <a:r>
              <a:rPr lang="tr-TR" dirty="0"/>
              <a:t> </a:t>
            </a:r>
            <a:r>
              <a:rPr lang="tr-TR" dirty="0" err="1"/>
              <a:t>izodoz</a:t>
            </a:r>
            <a:r>
              <a:rPr lang="tr-TR" dirty="0"/>
              <a:t> derinliğine karşılık gelir.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Elektron Demetleri ile </a:t>
            </a:r>
            <a:r>
              <a:rPr lang="tr-TR" b="1" dirty="0" smtClean="0"/>
              <a:t>Tedavi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1897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Linaklarda</a:t>
            </a:r>
            <a:r>
              <a:rPr lang="tr-TR" dirty="0"/>
              <a:t> elektronlar çıkış penceresini geçtikten sonra saçıcı filtre, iyon odaları, </a:t>
            </a:r>
            <a:r>
              <a:rPr lang="tr-TR" dirty="0" err="1"/>
              <a:t>kolimatörler</a:t>
            </a:r>
            <a:r>
              <a:rPr lang="tr-TR" dirty="0"/>
              <a:t> ve hava ile etkileşimleri sonucu saçılmaya uğrarlar bu da  alan dışında yüksek cilt dozlarına neden olacağından elektron ışınlamalarında cihaz kafasına yerleştirilen uygun </a:t>
            </a:r>
            <a:r>
              <a:rPr lang="tr-TR" dirty="0" err="1"/>
              <a:t>aplikatör</a:t>
            </a:r>
            <a:r>
              <a:rPr lang="tr-TR" dirty="0"/>
              <a:t> veya </a:t>
            </a:r>
            <a:r>
              <a:rPr lang="tr-TR" dirty="0" err="1"/>
              <a:t>konuslar</a:t>
            </a:r>
            <a:r>
              <a:rPr lang="tr-TR" dirty="0"/>
              <a:t> ile uygun doz dağılımları elde edilir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/>
              <a:t>Linak</a:t>
            </a:r>
            <a:r>
              <a:rPr lang="tr-TR" dirty="0"/>
              <a:t> </a:t>
            </a:r>
            <a:r>
              <a:rPr lang="tr-TR" dirty="0" err="1"/>
              <a:t>larda</a:t>
            </a:r>
            <a:r>
              <a:rPr lang="tr-TR" dirty="0"/>
              <a:t> genellikle 5x5 cm’den 25x25 </a:t>
            </a:r>
            <a:r>
              <a:rPr lang="tr-TR" dirty="0" err="1"/>
              <a:t>cm’e</a:t>
            </a:r>
            <a:r>
              <a:rPr lang="tr-TR" dirty="0"/>
              <a:t> kadar değişik boyutlarda kare </a:t>
            </a:r>
            <a:r>
              <a:rPr lang="tr-TR" dirty="0" err="1"/>
              <a:t>aplikatörler</a:t>
            </a:r>
            <a:r>
              <a:rPr lang="tr-TR" dirty="0"/>
              <a:t> olup ayrıca  bunlara takılan hastanın tedavi alanına özgü hazırlanan konuşlar kullanılabilir.</a:t>
            </a: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406400"/>
            <a:ext cx="10515600" cy="128428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Elektron Demetleri ile </a:t>
            </a:r>
            <a:r>
              <a:rPr lang="tr-TR" b="1" dirty="0" smtClean="0"/>
              <a:t>Tedavi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815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Elektron demetleri klinik pratiğimizde </a:t>
            </a:r>
            <a:endParaRPr lang="tr-TR" sz="3200" dirty="0" smtClean="0"/>
          </a:p>
          <a:p>
            <a:pPr marL="0" indent="0">
              <a:buNone/>
            </a:pPr>
            <a:endParaRPr lang="tr-TR" sz="3200" dirty="0" smtClean="0"/>
          </a:p>
          <a:p>
            <a:pPr lvl="1"/>
            <a:r>
              <a:rPr lang="tr-TR" sz="2800" dirty="0" err="1"/>
              <a:t>Y</a:t>
            </a:r>
            <a:r>
              <a:rPr lang="tr-TR" sz="2800" dirty="0" err="1" smtClean="0"/>
              <a:t>üzeyel</a:t>
            </a:r>
            <a:r>
              <a:rPr lang="tr-TR" sz="2800" dirty="0" smtClean="0"/>
              <a:t> </a:t>
            </a:r>
            <a:r>
              <a:rPr lang="tr-TR" sz="2800" dirty="0"/>
              <a:t>cilt tümörlerinin,  </a:t>
            </a:r>
            <a:endParaRPr lang="tr-TR" sz="2800" dirty="0" smtClean="0"/>
          </a:p>
          <a:p>
            <a:pPr lvl="1"/>
            <a:r>
              <a:rPr lang="tr-TR" sz="2800" dirty="0"/>
              <a:t>D</a:t>
            </a:r>
            <a:r>
              <a:rPr lang="tr-TR" sz="2800" dirty="0" smtClean="0"/>
              <a:t>udak</a:t>
            </a:r>
            <a:r>
              <a:rPr lang="tr-TR" sz="2800" dirty="0"/>
              <a:t>, göz kapağı tümörlerinin tedavisinde, </a:t>
            </a:r>
            <a:endParaRPr lang="tr-TR" sz="2800" dirty="0" smtClean="0"/>
          </a:p>
          <a:p>
            <a:pPr lvl="1"/>
            <a:r>
              <a:rPr lang="tr-TR" sz="2800" dirty="0" smtClean="0"/>
              <a:t>meme </a:t>
            </a:r>
            <a:r>
              <a:rPr lang="tr-TR" sz="2800" dirty="0"/>
              <a:t>koruyucu cerrahi sonrası tümör yatağına </a:t>
            </a:r>
            <a:r>
              <a:rPr lang="tr-TR" sz="2800" dirty="0" err="1"/>
              <a:t>boost</a:t>
            </a:r>
            <a:r>
              <a:rPr lang="tr-TR" sz="2800" dirty="0"/>
              <a:t> </a:t>
            </a:r>
            <a:r>
              <a:rPr lang="tr-TR" sz="2800" dirty="0" smtClean="0"/>
              <a:t>verilmesinde,</a:t>
            </a:r>
          </a:p>
          <a:p>
            <a:pPr lvl="1"/>
            <a:r>
              <a:rPr lang="tr-TR" sz="2800" dirty="0" smtClean="0"/>
              <a:t>sarkomlarda </a:t>
            </a:r>
            <a:r>
              <a:rPr lang="tr-TR" sz="2800" dirty="0" err="1"/>
              <a:t>skar</a:t>
            </a:r>
            <a:r>
              <a:rPr lang="tr-TR" sz="2800" dirty="0"/>
              <a:t> ışınlamalarında yaygın olarak kullanılmaktadır</a:t>
            </a:r>
            <a:r>
              <a:rPr lang="tr-TR" sz="3200" dirty="0"/>
              <a:t>.</a:t>
            </a: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Elektron Demetleri ile </a:t>
            </a:r>
            <a:r>
              <a:rPr lang="tr-TR" b="1" dirty="0" smtClean="0"/>
              <a:t>Tedavi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2063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329</Words>
  <Application>Microsoft Office PowerPoint</Application>
  <PresentationFormat>Geniş ekran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Elektron Demetleri ile Tedavi </vt:lpstr>
      <vt:lpstr>Elektron Demetleri ile Tedavi </vt:lpstr>
      <vt:lpstr>Elektron Demetleri ile Tedavi </vt:lpstr>
      <vt:lpstr>Elektron Demetleri ile Tedavi </vt:lpstr>
      <vt:lpstr>Elektron Demetleri ile Tedavi </vt:lpstr>
      <vt:lpstr>Elektron Demetleri ile Tedavi </vt:lpstr>
      <vt:lpstr>Elektron Demetleri ile Tedavi </vt:lpstr>
      <vt:lpstr>Elektron Demetleri ile Tedavi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 Demetleri ile Tedavi</dc:title>
  <dc:creator>lenovo</dc:creator>
  <cp:lastModifiedBy>lenovo</cp:lastModifiedBy>
  <cp:revision>3</cp:revision>
  <dcterms:created xsi:type="dcterms:W3CDTF">2019-02-24T18:27:28Z</dcterms:created>
  <dcterms:modified xsi:type="dcterms:W3CDTF">2019-02-24T18:37:19Z</dcterms:modified>
</cp:coreProperties>
</file>