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22"/>
  </p:normalViewPr>
  <p:slideViewPr>
    <p:cSldViewPr snapToGrid="0" snapToObjects="1">
      <p:cViewPr varScale="1">
        <p:scale>
          <a:sx n="80" d="100"/>
          <a:sy n="80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4D1B8-E964-A444-A26D-FC39FA0A2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5AE1B6-DC7E-E248-A567-9519E0527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1BF45-D526-1543-AB07-F6FB22241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70022-DF93-8843-90D0-C995FA74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97C44-0923-ED4A-A157-520ACFA90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2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B6F3B-8B57-7D4E-80F9-367551A2B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6A2B5-A3FA-C84B-8474-1F2BE1943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DE6D5-0871-5F40-96E1-B23CEAFE5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83608-D59A-994E-8829-8187A187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35E23-660D-0448-9D79-9C03C5926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5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07EEDB-73C0-6645-9D4E-D917B8427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F635C-0770-2E44-9063-3C298FF1D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F2BA8-356E-5447-9661-029F15429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4930F-83A2-4B4E-AEB4-7DB5008C3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6399D-FFE7-994B-81D7-CCD98FAC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8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ECFDA-8634-344F-97C7-783B4905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BA564-6E25-3F41-BE04-EF431A457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AC48F-8F9B-504B-8C76-9642FA21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F0845-8218-8E4E-BADC-465E5FD3E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657D6-9B68-614A-9429-94A4CC7C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8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FC5CD-E010-014F-9A60-DB4CE7AD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50E37-BDAB-424C-ABF9-011AF8E35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AB8D7-F0E7-A642-A0C1-B1184BE4E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FE25F-039F-AF44-8EA6-95D94D03D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83AFE-664A-FF4A-BD83-B4D77F64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79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09DA4-73AD-5446-8EA6-BF0771C1F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5C018-C437-4649-8A58-04301F594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0A46D-9515-E04C-B574-94C00E848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F12AE-1616-D648-A520-2A3C36D5D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06B46-B3CE-244C-AAA6-0C654B20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E49FA-F946-C94B-B0B7-DE49354C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7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AD6B-471A-BF42-A940-EE5BD451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E149D-FD57-B942-8A2C-836E36E2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4910BD-CA64-CE4C-9EEA-4573C0368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28191-EA49-2941-B499-FA941C2D15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C6D3B8-B9B6-1B41-B864-A337D0B0B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8506A7-33B9-9348-B8C1-EEFE58D88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0449D2-A245-3E45-83FF-0C55AF682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BD8C9-30F4-324F-BB2C-8EB70E562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2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5A218-192B-1B48-985D-E3A05FAB4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4ABE66-CCB0-D549-838B-80433C3F2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EA3BC-96CB-3340-86D2-58A6424C3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1A718-92B0-EE40-ADAB-51583E983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1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5394C-78BE-A54F-89C5-6F762BD0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978DB0-7057-424F-9E1E-C12FF67FF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48F7B-38D1-F143-942C-343EEE130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6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000B3-2DA5-CA4E-845A-523E41225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66181-AD6C-034E-B5CD-2EED0B57A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63DDEF-5991-1A4C-8584-9FAAA5128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D3983-3DFB-0D49-9643-4F889F55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F2E07-7C07-7342-A732-5565D5C90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60674A-214D-EE43-928A-E00D1CD0B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2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2EA13-F2A8-8A47-B908-BB7DC1E3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F3C8E9-9D98-F64C-A939-A3876BFDD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44F5E-2100-8347-9421-BE6543E12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099A86-6B40-534F-BFA7-367834FA0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840FF-BCA6-A74E-A27A-325C915E4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BF46A-6543-5241-9557-A75358C7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4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E5D95C-EDCE-2C4B-A53C-788CE5E4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0DA3F-7489-4B45-820F-326DD2FFD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1FA1D-29F0-F842-9097-B421F14C8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D5499-5197-3D44-9CC0-29454E6822A3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B4821-B3E6-DD4C-BC7D-7E1E01861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AEAB4-8020-A342-A24D-AE023F19D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A26E6-9DC3-4F40-90A7-332FD69C8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98E60-A1CE-9345-BC24-3F5F56103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Methods</a:t>
            </a:r>
            <a:r>
              <a:rPr lang="tr-TR" b="1" dirty="0">
                <a:solidFill>
                  <a:srgbClr val="FF0000"/>
                </a:solidFill>
              </a:rPr>
              <a:t> of </a:t>
            </a:r>
            <a:r>
              <a:rPr lang="tr-TR" b="1" dirty="0" err="1">
                <a:solidFill>
                  <a:srgbClr val="FF0000"/>
                </a:solidFill>
              </a:rPr>
              <a:t>Restraint</a:t>
            </a:r>
            <a:r>
              <a:rPr lang="tr-TR" dirty="0"/>
              <a:t> </a:t>
            </a:r>
            <a:br>
              <a:rPr lang="tr-TR" dirty="0">
                <a:effectLst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F9C66-56DA-2A4A-A73D-72CABA792E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İdil</a:t>
            </a:r>
            <a:r>
              <a:rPr lang="en-US" dirty="0"/>
              <a:t> BAŞTAN </a:t>
            </a:r>
          </a:p>
        </p:txBody>
      </p:sp>
    </p:spTree>
    <p:extLst>
      <p:ext uri="{BB962C8B-B14F-4D97-AF65-F5344CB8AC3E}">
        <p14:creationId xmlns:p14="http://schemas.microsoft.com/office/powerpoint/2010/main" val="246910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A85CE-A2A2-004C-97DE-CA4322D6E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EB23C-0A1E-ED45-892C-DB96871A4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0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9E127-072E-6047-91BE-46F66D03B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</a:rPr>
              <a:t>Physical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</a:rPr>
              <a:t>restraint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when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various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instruments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are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employed</a:t>
            </a:r>
            <a:r>
              <a:rPr lang="tr-TR" dirty="0">
                <a:latin typeface="Calibri" panose="020F0502020204030204" pitchFamily="34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</a:rPr>
              <a:t>Chemical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</a:rPr>
              <a:t>restraint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when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drugs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inducing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varying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degrees</a:t>
            </a:r>
            <a:r>
              <a:rPr lang="tr-TR" dirty="0">
                <a:latin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</a:rPr>
              <a:t>sedation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or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immobilization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are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administered</a:t>
            </a:r>
            <a:r>
              <a:rPr lang="tr-TR" dirty="0">
                <a:latin typeface="Calibri" panose="020F0502020204030204" pitchFamily="34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</a:rPr>
              <a:t>Verbal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</a:rPr>
              <a:t>/Moral </a:t>
            </a:r>
            <a:r>
              <a:rPr lang="tr-TR" b="1" dirty="0" err="1">
                <a:solidFill>
                  <a:srgbClr val="FF0000"/>
                </a:solidFill>
                <a:latin typeface="Calibri" panose="020F0502020204030204" pitchFamily="34" charset="0"/>
              </a:rPr>
              <a:t>restraining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which</a:t>
            </a:r>
            <a:r>
              <a:rPr lang="tr-TR" dirty="0">
                <a:latin typeface="Calibri" panose="020F0502020204030204" pitchFamily="34" charset="0"/>
              </a:rPr>
              <a:t> can be </a:t>
            </a:r>
            <a:r>
              <a:rPr lang="tr-TR" dirty="0" err="1">
                <a:latin typeface="Calibri" panose="020F0502020204030204" pitchFamily="34" charset="0"/>
              </a:rPr>
              <a:t>more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practiced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by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owner</a:t>
            </a:r>
            <a:r>
              <a:rPr lang="tr-TR" dirty="0">
                <a:latin typeface="Calibri" panose="020F0502020204030204" pitchFamily="34" charset="0"/>
              </a:rPr>
              <a:t> </a:t>
            </a:r>
            <a:endParaRPr lang="tr-TR" dirty="0"/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2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40D43-A5FA-554F-9C04-C726D73A8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Restraints</a:t>
            </a:r>
            <a:r>
              <a:rPr lang="tr-TR" b="1" dirty="0">
                <a:solidFill>
                  <a:srgbClr val="FF0000"/>
                </a:solidFill>
              </a:rPr>
              <a:t> of </a:t>
            </a:r>
            <a:r>
              <a:rPr lang="tr-TR" b="1" dirty="0" err="1">
                <a:solidFill>
                  <a:srgbClr val="FF0000"/>
                </a:solidFill>
              </a:rPr>
              <a:t>the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equine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br>
              <a:rPr lang="tr-TR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C1708-1222-C949-B10D-7A0AD0E79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9411"/>
            <a:ext cx="10515600" cy="487755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tr-TR" dirty="0" err="1"/>
              <a:t>Twitch</a:t>
            </a:r>
            <a:r>
              <a:rPr lang="tr-TR" dirty="0"/>
              <a:t> is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upper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lower</a:t>
            </a:r>
            <a:r>
              <a:rPr lang="tr-TR" dirty="0"/>
              <a:t> </a:t>
            </a:r>
            <a:r>
              <a:rPr lang="tr-TR" dirty="0" err="1"/>
              <a:t>lip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ear</a:t>
            </a:r>
            <a:endParaRPr lang="tr-TR" dirty="0"/>
          </a:p>
          <a:p>
            <a:pPr algn="just">
              <a:lnSpc>
                <a:spcPct val="200000"/>
              </a:lnSpc>
            </a:pPr>
            <a:r>
              <a:rPr lang="tr-TR" dirty="0" err="1"/>
              <a:t>NosetwitchLifting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fore-leg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hind-leg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unaided</a:t>
            </a:r>
            <a:r>
              <a:rPr lang="tr-TR" dirty="0"/>
              <a:t> </a:t>
            </a:r>
            <a:r>
              <a:rPr lang="tr-TR" dirty="0" err="1"/>
              <a:t>hands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</a:p>
          <a:p>
            <a:pPr algn="just">
              <a:lnSpc>
                <a:spcPct val="200000"/>
              </a:lnSpc>
            </a:pPr>
            <a:r>
              <a:rPr lang="tr-TR" dirty="0" err="1"/>
              <a:t>Leg</a:t>
            </a:r>
            <a:r>
              <a:rPr lang="tr-TR" dirty="0"/>
              <a:t> </a:t>
            </a:r>
            <a:r>
              <a:rPr lang="tr-TR" dirty="0" err="1"/>
              <a:t>twitch</a:t>
            </a:r>
            <a:r>
              <a:rPr lang="tr-TR" dirty="0"/>
              <a:t> </a:t>
            </a:r>
          </a:p>
          <a:p>
            <a:pPr algn="just">
              <a:lnSpc>
                <a:spcPct val="200000"/>
              </a:lnSpc>
            </a:pPr>
            <a:r>
              <a:rPr lang="tr-TR" dirty="0"/>
              <a:t>A </a:t>
            </a:r>
            <a:r>
              <a:rPr lang="tr-TR" dirty="0" err="1"/>
              <a:t>loop</a:t>
            </a:r>
            <a:r>
              <a:rPr lang="tr-TR" dirty="0"/>
              <a:t> of </a:t>
            </a:r>
            <a:r>
              <a:rPr lang="tr-TR" dirty="0" err="1"/>
              <a:t>strong</a:t>
            </a:r>
            <a:r>
              <a:rPr lang="tr-TR" dirty="0"/>
              <a:t> </a:t>
            </a:r>
            <a:r>
              <a:rPr lang="tr-TR" dirty="0" err="1"/>
              <a:t>cord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soft</a:t>
            </a:r>
            <a:r>
              <a:rPr lang="tr-TR" dirty="0"/>
              <a:t> </a:t>
            </a:r>
            <a:r>
              <a:rPr lang="tr-TR" dirty="0" err="1"/>
              <a:t>rope</a:t>
            </a:r>
            <a:r>
              <a:rPr lang="tr-TR" dirty="0"/>
              <a:t> is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</a:t>
            </a:r>
          </a:p>
          <a:p>
            <a:pPr algn="just">
              <a:lnSpc>
                <a:spcPct val="200000"/>
              </a:lnSpc>
            </a:pP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ropes</a:t>
            </a:r>
            <a:r>
              <a:rPr lang="tr-TR" dirty="0"/>
              <a:t> </a:t>
            </a:r>
            <a:r>
              <a:rPr lang="tr-TR" dirty="0" err="1"/>
              <a:t>one-person</a:t>
            </a:r>
            <a:r>
              <a:rPr lang="tr-TR" dirty="0"/>
              <a:t> </a:t>
            </a:r>
            <a:r>
              <a:rPr lang="tr-TR" dirty="0" err="1"/>
              <a:t>horse</a:t>
            </a:r>
            <a:r>
              <a:rPr lang="tr-TR" dirty="0"/>
              <a:t> </a:t>
            </a:r>
            <a:r>
              <a:rPr lang="tr-TR" dirty="0" err="1"/>
              <a:t>casting</a:t>
            </a:r>
            <a:endParaRPr lang="tr-TR" dirty="0"/>
          </a:p>
          <a:p>
            <a:pPr algn="just">
              <a:lnSpc>
                <a:spcPct val="200000"/>
              </a:lnSpc>
            </a:pP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ropes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persons</a:t>
            </a:r>
            <a:r>
              <a:rPr lang="tr-TR" dirty="0"/>
              <a:t> </a:t>
            </a:r>
            <a:r>
              <a:rPr lang="tr-TR" dirty="0" err="1"/>
              <a:t>horse</a:t>
            </a:r>
            <a:r>
              <a:rPr lang="tr-TR" dirty="0"/>
              <a:t> </a:t>
            </a:r>
            <a:r>
              <a:rPr lang="tr-TR" dirty="0" err="1"/>
              <a:t>casting</a:t>
            </a:r>
            <a:r>
              <a:rPr lang="tr-TR" dirty="0"/>
              <a:t> </a:t>
            </a:r>
            <a:endParaRPr lang="tr-TR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13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667BE-2186-C149-AB63-D97EA67F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Restraint</a:t>
            </a:r>
            <a:r>
              <a:rPr lang="tr-TR" b="1" dirty="0">
                <a:solidFill>
                  <a:srgbClr val="FF0000"/>
                </a:solidFill>
              </a:rPr>
              <a:t> of </a:t>
            </a:r>
            <a:r>
              <a:rPr lang="tr-TR" b="1" dirty="0" err="1">
                <a:solidFill>
                  <a:srgbClr val="FF0000"/>
                </a:solidFill>
              </a:rPr>
              <a:t>the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cattle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5EF6E-A763-1D42-AD9B-FC8993ACD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51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tr-TR" dirty="0" err="1">
                <a:latin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nasal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septum</a:t>
            </a:r>
            <a:r>
              <a:rPr lang="tr-TR" dirty="0">
                <a:latin typeface="Calibri" panose="020F0502020204030204" pitchFamily="34" charset="0"/>
              </a:rPr>
              <a:t> is </a:t>
            </a:r>
            <a:r>
              <a:rPr lang="tr-TR" dirty="0" err="1">
                <a:latin typeface="Calibri" panose="020F0502020204030204" pitchFamily="34" charset="0"/>
              </a:rPr>
              <a:t>gripped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between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thumb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and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one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finger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or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with</a:t>
            </a:r>
            <a:r>
              <a:rPr lang="tr-TR" dirty="0">
                <a:latin typeface="Calibri" panose="020F0502020204030204" pitchFamily="34" charset="0"/>
              </a:rPr>
              <a:t> ‘</a:t>
            </a:r>
            <a:r>
              <a:rPr lang="tr-TR" dirty="0" err="1">
                <a:latin typeface="Calibri" panose="020F0502020204030204" pitchFamily="34" charset="0"/>
              </a:rPr>
              <a:t>bull-holder</a:t>
            </a:r>
            <a:r>
              <a:rPr lang="tr-TR" dirty="0">
                <a:latin typeface="Calibri" panose="020F0502020204030204" pitchFamily="34" charset="0"/>
              </a:rPr>
              <a:t> </a:t>
            </a:r>
            <a:endParaRPr lang="tr-TR" dirty="0">
              <a:latin typeface="ArialMT"/>
            </a:endParaRPr>
          </a:p>
          <a:p>
            <a:pPr algn="just">
              <a:lnSpc>
                <a:spcPct val="200000"/>
              </a:lnSpc>
            </a:pPr>
            <a:r>
              <a:rPr lang="tr-TR" dirty="0" err="1">
                <a:latin typeface="Calibri" panose="020F0502020204030204" pitchFamily="34" charset="0"/>
              </a:rPr>
              <a:t>Leg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twitches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are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also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employed</a:t>
            </a:r>
            <a:r>
              <a:rPr lang="tr-TR" dirty="0">
                <a:latin typeface="Calibri" panose="020F0502020204030204" pitchFamily="34" charset="0"/>
              </a:rPr>
              <a:t> </a:t>
            </a:r>
            <a:endParaRPr lang="tr-TR" dirty="0">
              <a:latin typeface="ArialMT"/>
            </a:endParaRPr>
          </a:p>
          <a:p>
            <a:pPr algn="just">
              <a:lnSpc>
                <a:spcPct val="200000"/>
              </a:lnSpc>
            </a:pPr>
            <a:r>
              <a:rPr lang="tr-TR" dirty="0" err="1">
                <a:latin typeface="Calibri" panose="020F0502020204030204" pitchFamily="34" charset="0"/>
              </a:rPr>
              <a:t>One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rope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locking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two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horns</a:t>
            </a:r>
            <a:r>
              <a:rPr lang="tr-TR" dirty="0">
                <a:latin typeface="Calibri" panose="020F0502020204030204" pitchFamily="34" charset="0"/>
              </a:rPr>
              <a:t> on a post </a:t>
            </a:r>
            <a:r>
              <a:rPr lang="tr-TR" dirty="0" err="1">
                <a:latin typeface="Calibri" panose="020F0502020204030204" pitchFamily="34" charset="0"/>
              </a:rPr>
              <a:t>or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tree</a:t>
            </a:r>
            <a:r>
              <a:rPr lang="tr-TR" dirty="0">
                <a:latin typeface="Calibri" panose="020F0502020204030204" pitchFamily="34" charset="0"/>
              </a:rPr>
              <a:t> </a:t>
            </a:r>
            <a:endParaRPr lang="tr-TR" dirty="0">
              <a:latin typeface="ArialMT"/>
            </a:endParaRPr>
          </a:p>
          <a:p>
            <a:pPr algn="just">
              <a:lnSpc>
                <a:spcPct val="200000"/>
              </a:lnSpc>
            </a:pPr>
            <a:r>
              <a:rPr lang="tr-TR" dirty="0" err="1">
                <a:latin typeface="Calibri" panose="020F0502020204030204" pitchFamily="34" charset="0"/>
              </a:rPr>
              <a:t>One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rope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two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person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cattle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casting</a:t>
            </a:r>
            <a:r>
              <a:rPr lang="tr-TR" dirty="0">
                <a:latin typeface="Calibri" panose="020F0502020204030204" pitchFamily="34" charset="0"/>
              </a:rPr>
              <a:t> </a:t>
            </a:r>
            <a:endParaRPr lang="tr-TR" dirty="0">
              <a:latin typeface="ArialMT"/>
            </a:endParaRPr>
          </a:p>
          <a:p>
            <a:pPr algn="just">
              <a:lnSpc>
                <a:spcPct val="200000"/>
              </a:lnSpc>
            </a:pPr>
            <a:r>
              <a:rPr lang="tr-TR" dirty="0" err="1">
                <a:latin typeface="Calibri" panose="020F0502020204030204" pitchFamily="34" charset="0"/>
              </a:rPr>
              <a:t>Two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ropes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three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person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cattle</a:t>
            </a:r>
            <a:r>
              <a:rPr lang="tr-TR" dirty="0">
                <a:latin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</a:rPr>
              <a:t>casting</a:t>
            </a:r>
            <a:r>
              <a:rPr lang="tr-TR" dirty="0">
                <a:latin typeface="Calibri" panose="020F0502020204030204" pitchFamily="34" charset="0"/>
              </a:rPr>
              <a:t> </a:t>
            </a:r>
            <a:endParaRPr lang="tr-TR" dirty="0">
              <a:latin typeface="ArialMT"/>
            </a:endParaRP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326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6FC42-5E14-EA40-A4AB-3EB5F5732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Restraint</a:t>
            </a:r>
            <a:r>
              <a:rPr lang="tr-TR" b="1" dirty="0">
                <a:solidFill>
                  <a:srgbClr val="FF0000"/>
                </a:solidFill>
              </a:rPr>
              <a:t> of </a:t>
            </a:r>
            <a:r>
              <a:rPr lang="tr-TR" b="1" dirty="0" err="1">
                <a:solidFill>
                  <a:srgbClr val="FF0000"/>
                </a:solidFill>
              </a:rPr>
              <a:t>sheep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and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goat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347C0-9EE4-A343-A71F-3F562125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holds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sheep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goat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hands</a:t>
            </a:r>
            <a:endParaRPr lang="tr-TR" dirty="0"/>
          </a:p>
          <a:p>
            <a:pPr algn="just">
              <a:lnSpc>
                <a:spcPct val="200000"/>
              </a:lnSpc>
            </a:pP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stands</a:t>
            </a:r>
            <a:r>
              <a:rPr lang="tr-TR" dirty="0"/>
              <a:t> beside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sheep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goat</a:t>
            </a:r>
            <a:r>
              <a:rPr lang="tr-TR" dirty="0"/>
              <a:t> </a:t>
            </a:r>
            <a:r>
              <a:rPr lang="tr-TR" dirty="0" err="1"/>
              <a:t>embracing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animal</a:t>
            </a:r>
            <a:r>
              <a:rPr lang="tr-TR" dirty="0"/>
              <a:t> </a:t>
            </a:r>
            <a:endParaRPr lang="tr-TR" dirty="0">
              <a:effectLst/>
            </a:endParaRP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62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BA7A-05F3-0843-9FB7-C37475E6A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RESTRAINT OF DOG IN SITTING POSITION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82E3C-AF77-6E45-B9A3-BBDED417F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arm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dog’s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forearm</a:t>
            </a:r>
            <a:r>
              <a:rPr lang="tr-TR" dirty="0"/>
              <a:t> </a:t>
            </a:r>
            <a:r>
              <a:rPr lang="tr-TR" dirty="0" err="1"/>
              <a:t>holds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dog’s</a:t>
            </a:r>
            <a:r>
              <a:rPr lang="tr-TR" dirty="0"/>
              <a:t> </a:t>
            </a:r>
            <a:r>
              <a:rPr lang="tr-TR" dirty="0" err="1"/>
              <a:t>head</a:t>
            </a:r>
            <a:r>
              <a:rPr lang="tr-TR" dirty="0"/>
              <a:t> </a:t>
            </a:r>
            <a:r>
              <a:rPr lang="tr-TR" dirty="0" err="1"/>
              <a:t>securely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restrainer's</a:t>
            </a:r>
            <a:r>
              <a:rPr lang="tr-TR" dirty="0"/>
              <a:t> body. </a:t>
            </a:r>
          </a:p>
          <a:p>
            <a:pPr algn="just">
              <a:lnSpc>
                <a:spcPct val="200000"/>
              </a:lnSpc>
            </a:pP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arm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hindquarters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prevent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standing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lying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procedure</a:t>
            </a:r>
            <a:r>
              <a:rPr lang="tr-TR" dirty="0"/>
              <a:t>. </a:t>
            </a:r>
          </a:p>
          <a:p>
            <a:pPr algn="just">
              <a:lnSpc>
                <a:spcPct val="200000"/>
              </a:lnSpc>
            </a:pPr>
            <a:r>
              <a:rPr lang="tr-TR" dirty="0" err="1"/>
              <a:t>Pulling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chest</a:t>
            </a:r>
            <a:r>
              <a:rPr lang="tr-TR" dirty="0"/>
              <a:t> </a:t>
            </a:r>
            <a:r>
              <a:rPr lang="tr-TR" dirty="0" err="1"/>
              <a:t>allows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animal</a:t>
            </a:r>
            <a:r>
              <a:rPr lang="tr-TR" dirty="0"/>
              <a:t> </a:t>
            </a:r>
            <a:r>
              <a:rPr lang="tr-TR" dirty="0" err="1"/>
              <a:t>attempts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move</a:t>
            </a:r>
            <a:r>
              <a:rPr lang="tr-TR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1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43B2E-1985-8F4E-B305-70F1B176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RESTRAINT OF DOG IN STANDING POSITION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83556-8EC7-8242-8DDB-1F259661D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5663"/>
            <a:ext cx="10515600" cy="47813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arm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dog’s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forearm</a:t>
            </a:r>
            <a:r>
              <a:rPr lang="tr-TR" dirty="0"/>
              <a:t> </a:t>
            </a:r>
            <a:r>
              <a:rPr lang="tr-TR" dirty="0" err="1"/>
              <a:t>holds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dog’s</a:t>
            </a:r>
            <a:r>
              <a:rPr lang="tr-TR" dirty="0"/>
              <a:t> </a:t>
            </a:r>
            <a:r>
              <a:rPr lang="tr-TR" dirty="0" err="1"/>
              <a:t>head</a:t>
            </a:r>
            <a:r>
              <a:rPr lang="tr-TR" dirty="0"/>
              <a:t> </a:t>
            </a:r>
            <a:r>
              <a:rPr lang="tr-TR" dirty="0" err="1"/>
              <a:t>securely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head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positioned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it is </a:t>
            </a:r>
            <a:r>
              <a:rPr lang="tr-TR" dirty="0" err="1"/>
              <a:t>impossible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bite </a:t>
            </a:r>
            <a:r>
              <a:rPr lang="tr-TR" dirty="0" err="1"/>
              <a:t>either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holder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performing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procedure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arm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abdomen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prevent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sitting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lying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procedure</a:t>
            </a:r>
            <a:r>
              <a:rPr lang="tr-T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Pulling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body </a:t>
            </a:r>
            <a:r>
              <a:rPr lang="tr-TR" dirty="0" err="1"/>
              <a:t>allows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animal</a:t>
            </a:r>
            <a:r>
              <a:rPr lang="tr-TR" dirty="0"/>
              <a:t> </a:t>
            </a:r>
            <a:r>
              <a:rPr lang="tr-TR" dirty="0" err="1"/>
              <a:t>attempts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move</a:t>
            </a:r>
            <a:r>
              <a:rPr lang="tr-TR" dirty="0"/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106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8B8C-318D-E44F-9100-EEFFFC0BB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srgbClr val="FF0000"/>
                </a:solidFill>
              </a:rPr>
              <a:t>RESTRAINT OF DOG IN LATERAL RECUMBENCY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D0718-73BF-1A44-94F6-26DBA46E4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</a:t>
            </a:r>
            <a:r>
              <a:rPr lang="tr-TR" dirty="0"/>
              <a:t> in </a:t>
            </a:r>
            <a:r>
              <a:rPr lang="tr-TR" dirty="0" err="1"/>
              <a:t>standing</a:t>
            </a:r>
            <a:r>
              <a:rPr lang="tr-TR" dirty="0"/>
              <a:t> </a:t>
            </a:r>
            <a:r>
              <a:rPr lang="tr-TR" dirty="0" err="1"/>
              <a:t>position</a:t>
            </a:r>
            <a:r>
              <a:rPr lang="tr-TR" dirty="0"/>
              <a:t>, </a:t>
            </a:r>
            <a:r>
              <a:rPr lang="tr-TR" dirty="0" err="1"/>
              <a:t>reach</a:t>
            </a:r>
            <a:r>
              <a:rPr lang="tr-TR" dirty="0"/>
              <a:t> </a:t>
            </a:r>
            <a:r>
              <a:rPr lang="tr-TR" dirty="0" err="1"/>
              <a:t>across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dog’s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hold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foreleg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hindleg</a:t>
            </a:r>
            <a:r>
              <a:rPr lang="tr-TR" dirty="0"/>
              <a:t> </a:t>
            </a:r>
            <a:r>
              <a:rPr lang="tr-TR" dirty="0" err="1"/>
              <a:t>closest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</a:p>
          <a:p>
            <a:pPr algn="just">
              <a:lnSpc>
                <a:spcPct val="200000"/>
              </a:lnSpc>
            </a:pPr>
            <a:r>
              <a:rPr lang="tr-TR" dirty="0" err="1"/>
              <a:t>Gradually</a:t>
            </a:r>
            <a:r>
              <a:rPr lang="tr-TR" dirty="0"/>
              <a:t> lift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dog’s</a:t>
            </a:r>
            <a:r>
              <a:rPr lang="tr-TR" dirty="0"/>
              <a:t> </a:t>
            </a:r>
            <a:r>
              <a:rPr lang="tr-TR" dirty="0" err="1"/>
              <a:t>legs</a:t>
            </a:r>
            <a:r>
              <a:rPr lang="tr-TR" dirty="0"/>
              <a:t> </a:t>
            </a:r>
            <a:r>
              <a:rPr lang="tr-TR" dirty="0" err="1"/>
              <a:t>off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(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floor</a:t>
            </a:r>
            <a:r>
              <a:rPr lang="tr-TR" dirty="0"/>
              <a:t>),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allow</a:t>
            </a:r>
            <a:r>
              <a:rPr lang="tr-TR" dirty="0"/>
              <a:t> her body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slide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body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she</a:t>
            </a:r>
            <a:r>
              <a:rPr lang="tr-TR" dirty="0"/>
              <a:t> is </a:t>
            </a:r>
            <a:r>
              <a:rPr lang="tr-TR" dirty="0" err="1"/>
              <a:t>lying</a:t>
            </a:r>
            <a:r>
              <a:rPr lang="tr-TR" dirty="0"/>
              <a:t> on her </a:t>
            </a:r>
            <a:r>
              <a:rPr lang="tr-TR" dirty="0" err="1"/>
              <a:t>side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feet</a:t>
            </a:r>
            <a:r>
              <a:rPr lang="tr-TR" dirty="0"/>
              <a:t> </a:t>
            </a:r>
            <a:r>
              <a:rPr lang="tr-TR" dirty="0" err="1"/>
              <a:t>pointing</a:t>
            </a:r>
            <a:r>
              <a:rPr lang="tr-TR" dirty="0"/>
              <a:t> </a:t>
            </a:r>
            <a:r>
              <a:rPr lang="tr-TR" dirty="0" err="1"/>
              <a:t>away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handler</a:t>
            </a:r>
            <a:r>
              <a:rPr lang="tr-TR" dirty="0"/>
              <a:t>. </a:t>
            </a:r>
          </a:p>
          <a:p>
            <a:pPr algn="just">
              <a:lnSpc>
                <a:spcPct val="200000"/>
              </a:lnSpc>
            </a:pP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forearm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exert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dog’s</a:t>
            </a:r>
            <a:r>
              <a:rPr lang="tr-TR" dirty="0"/>
              <a:t> </a:t>
            </a:r>
            <a:r>
              <a:rPr lang="tr-TR" dirty="0" err="1"/>
              <a:t>head</a:t>
            </a:r>
            <a:r>
              <a:rPr lang="tr-TR" dirty="0"/>
              <a:t>, </a:t>
            </a:r>
            <a:r>
              <a:rPr lang="tr-TR" dirty="0" err="1"/>
              <a:t>thus</a:t>
            </a:r>
            <a:r>
              <a:rPr lang="tr-TR" dirty="0"/>
              <a:t> </a:t>
            </a:r>
            <a:r>
              <a:rPr lang="tr-TR" dirty="0" err="1"/>
              <a:t>immobilizing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head</a:t>
            </a:r>
            <a:r>
              <a:rPr lang="tr-TR" dirty="0"/>
              <a:t>. 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015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6FDB3-1B32-424D-BDE7-9FB9DE572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RESTRAINT OF CAT FOR FEMORAL VEINIPUNCTURE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42241-E85D-034A-B9F8-195541820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5625"/>
            <a:ext cx="11550316" cy="435133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scruff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cat’s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 in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hand</a:t>
            </a:r>
            <a:r>
              <a:rPr lang="tr-TR" dirty="0"/>
              <a:t>, </a:t>
            </a:r>
            <a:r>
              <a:rPr lang="tr-TR" dirty="0" err="1"/>
              <a:t>grasping</a:t>
            </a:r>
            <a:r>
              <a:rPr lang="tr-TR" dirty="0"/>
              <a:t> as </a:t>
            </a:r>
            <a:r>
              <a:rPr lang="tr-TR" dirty="0" err="1"/>
              <a:t>much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loose</a:t>
            </a:r>
            <a:r>
              <a:rPr lang="tr-TR" dirty="0"/>
              <a:t> skin as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along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. </a:t>
            </a:r>
            <a:r>
              <a:rPr lang="tr-TR" dirty="0" err="1"/>
              <a:t>Grasp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ears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cat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able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turn</a:t>
            </a:r>
            <a:r>
              <a:rPr lang="tr-TR" dirty="0"/>
              <a:t> her </a:t>
            </a:r>
            <a:r>
              <a:rPr lang="tr-TR" dirty="0" err="1"/>
              <a:t>head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bite. </a:t>
            </a:r>
          </a:p>
          <a:p>
            <a:pPr>
              <a:lnSpc>
                <a:spcPct val="170000"/>
              </a:lnSpc>
            </a:pPr>
            <a:r>
              <a:rPr lang="tr-TR" dirty="0"/>
              <a:t>Wrap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fingers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hand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cat’s</a:t>
            </a:r>
            <a:r>
              <a:rPr lang="tr-TR" dirty="0"/>
              <a:t> </a:t>
            </a:r>
            <a:r>
              <a:rPr lang="tr-TR" dirty="0" err="1"/>
              <a:t>hind</a:t>
            </a:r>
            <a:r>
              <a:rPr lang="tr-TR" dirty="0"/>
              <a:t> </a:t>
            </a:r>
            <a:r>
              <a:rPr lang="tr-TR" dirty="0" err="1"/>
              <a:t>legs</a:t>
            </a:r>
            <a:r>
              <a:rPr lang="tr-TR" dirty="0"/>
              <a:t>. </a:t>
            </a:r>
          </a:p>
          <a:p>
            <a:pPr>
              <a:lnSpc>
                <a:spcPct val="170000"/>
              </a:lnSpc>
            </a:pPr>
            <a:r>
              <a:rPr lang="tr-TR" dirty="0" err="1"/>
              <a:t>Gently</a:t>
            </a:r>
            <a:r>
              <a:rPr lang="tr-TR" dirty="0"/>
              <a:t> </a:t>
            </a:r>
            <a:r>
              <a:rPr lang="tr-TR" dirty="0" err="1"/>
              <a:t>stretch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cat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separating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hands</a:t>
            </a:r>
            <a:r>
              <a:rPr lang="tr-TR" dirty="0"/>
              <a:t>. </a:t>
            </a:r>
            <a:r>
              <a:rPr lang="tr-TR" dirty="0" err="1"/>
              <a:t>Brace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cat's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 </a:t>
            </a:r>
            <a:r>
              <a:rPr lang="tr-TR" dirty="0" err="1"/>
              <a:t>firmly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forearm</a:t>
            </a:r>
            <a:r>
              <a:rPr lang="tr-TR" dirty="0"/>
              <a:t>. </a:t>
            </a:r>
          </a:p>
          <a:p>
            <a:pPr>
              <a:lnSpc>
                <a:spcPct val="170000"/>
              </a:lnSpc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hand</a:t>
            </a:r>
            <a:r>
              <a:rPr lang="tr-TR" dirty="0"/>
              <a:t> holding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hind</a:t>
            </a:r>
            <a:r>
              <a:rPr lang="tr-TR" dirty="0"/>
              <a:t> </a:t>
            </a:r>
            <a:r>
              <a:rPr lang="tr-TR" dirty="0" err="1"/>
              <a:t>legs</a:t>
            </a:r>
            <a:r>
              <a:rPr lang="tr-TR" dirty="0"/>
              <a:t> can </a:t>
            </a:r>
            <a:r>
              <a:rPr lang="tr-TR" dirty="0" err="1"/>
              <a:t>then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hold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top </a:t>
            </a:r>
            <a:r>
              <a:rPr lang="tr-TR" dirty="0" err="1"/>
              <a:t>leg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,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performing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veinipuncture</a:t>
            </a:r>
            <a:r>
              <a:rPr lang="tr-TR" dirty="0"/>
              <a:t> </a:t>
            </a:r>
            <a:r>
              <a:rPr lang="tr-TR" dirty="0" err="1"/>
              <a:t>pulls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leg</a:t>
            </a:r>
            <a:r>
              <a:rPr lang="tr-TR" dirty="0"/>
              <a:t> </a:t>
            </a:r>
            <a:r>
              <a:rPr lang="tr-TR" dirty="0" err="1"/>
              <a:t>closer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. </a:t>
            </a:r>
          </a:p>
          <a:p>
            <a:pPr>
              <a:lnSpc>
                <a:spcPct val="170000"/>
              </a:lnSpc>
            </a:pPr>
            <a:r>
              <a:rPr lang="tr-TR" dirty="0" err="1"/>
              <a:t>Pressure</a:t>
            </a:r>
            <a:r>
              <a:rPr lang="tr-TR" dirty="0"/>
              <a:t> </a:t>
            </a:r>
            <a:r>
              <a:rPr lang="tr-TR" dirty="0" err="1"/>
              <a:t>placed</a:t>
            </a:r>
            <a:r>
              <a:rPr lang="tr-TR" dirty="0"/>
              <a:t> </a:t>
            </a:r>
            <a:r>
              <a:rPr lang="tr-TR" dirty="0" err="1"/>
              <a:t>vertically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thigh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occlude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raise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femoral</a:t>
            </a:r>
            <a:r>
              <a:rPr lang="tr-TR" dirty="0"/>
              <a:t> </a:t>
            </a:r>
            <a:r>
              <a:rPr lang="tr-TR" dirty="0" err="1"/>
              <a:t>vein</a:t>
            </a:r>
            <a:r>
              <a:rPr lang="tr-TR" dirty="0"/>
              <a:t>. </a:t>
            </a:r>
          </a:p>
          <a:p>
            <a:pPr marL="0" indent="0">
              <a:lnSpc>
                <a:spcPct val="17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545</Words>
  <Application>Microsoft Macintosh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ArialMT</vt:lpstr>
      <vt:lpstr>Calibri</vt:lpstr>
      <vt:lpstr>Calibri Light</vt:lpstr>
      <vt:lpstr>Office Theme</vt:lpstr>
      <vt:lpstr>Methods of Restraint  </vt:lpstr>
      <vt:lpstr>PowerPoint Presentation</vt:lpstr>
      <vt:lpstr>Restraints of the equine  </vt:lpstr>
      <vt:lpstr>Restraint of the cattle </vt:lpstr>
      <vt:lpstr>Restraint of sheep and goat </vt:lpstr>
      <vt:lpstr>RESTRAINT OF DOG IN SITTING POSITION </vt:lpstr>
      <vt:lpstr>RESTRAINT OF DOG IN STANDING POSITION </vt:lpstr>
      <vt:lpstr>RESTRAINT OF DOG IN LATERAL RECUMBENCY </vt:lpstr>
      <vt:lpstr>RESTRAINT OF CAT FOR FEMORAL VEINIPUNCTURE 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of Restraint  </dc:title>
  <dc:creator>Microsoft Office User</dc:creator>
  <cp:lastModifiedBy>Microsoft Office User</cp:lastModifiedBy>
  <cp:revision>4</cp:revision>
  <dcterms:created xsi:type="dcterms:W3CDTF">2018-11-23T10:58:56Z</dcterms:created>
  <dcterms:modified xsi:type="dcterms:W3CDTF">2018-11-23T11:07:49Z</dcterms:modified>
</cp:coreProperties>
</file>