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67" r:id="rId5"/>
    <p:sldId id="260" r:id="rId6"/>
    <p:sldId id="257" r:id="rId7"/>
    <p:sldId id="258" r:id="rId8"/>
    <p:sldId id="259" r:id="rId9"/>
    <p:sldId id="262" r:id="rId10"/>
    <p:sldId id="263" r:id="rId11"/>
    <p:sldId id="264" r:id="rId12"/>
    <p:sldId id="26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35FBB9-26AC-460A-8776-1B6999DBEA29}" type="datetimeFigureOut">
              <a:rPr lang="tr-TR" smtClean="0"/>
              <a:pPr/>
              <a:t>17.07.2017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DA3E98-3DF5-476B-AE34-3EBF9A43F21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5FBB9-26AC-460A-8776-1B6999DBEA29}" type="datetimeFigureOut">
              <a:rPr lang="tr-TR" smtClean="0"/>
              <a:pPr/>
              <a:t>17.07.2017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DA3E98-3DF5-476B-AE34-3EBF9A43F21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533400"/>
            <a:ext cx="7772400" cy="1470025"/>
          </a:xfrm>
        </p:spPr>
        <p:txBody>
          <a:bodyPr/>
          <a:lstStyle/>
          <a:p>
            <a:r>
              <a:rPr lang="tr-TR" dirty="0" smtClean="0"/>
              <a:t>ELEKTROKİMYA</a:t>
            </a:r>
            <a:endParaRPr lang="tr-TR" dirty="0"/>
          </a:p>
        </p:txBody>
      </p:sp>
      <p:sp>
        <p:nvSpPr>
          <p:cNvPr id="3" name="2 Alt Başlık"/>
          <p:cNvSpPr>
            <a:spLocks noGrp="1"/>
          </p:cNvSpPr>
          <p:nvPr>
            <p:ph type="subTitle" idx="1"/>
          </p:nvPr>
        </p:nvSpPr>
        <p:spPr>
          <a:xfrm>
            <a:off x="685800" y="2209800"/>
            <a:ext cx="7620000" cy="3505200"/>
          </a:xfrm>
        </p:spPr>
        <p:txBody>
          <a:bodyPr>
            <a:normAutofit/>
          </a:bodyPr>
          <a:lstStyle/>
          <a:p>
            <a:pPr algn="just"/>
            <a:r>
              <a:rPr lang="tr-TR" dirty="0" smtClean="0">
                <a:solidFill>
                  <a:schemeClr val="tx1"/>
                </a:solidFill>
              </a:rPr>
              <a:t>Madde içinden elektriksel enerjinin kimyasal enerjiye dönüşümü veya kimyasal enerjinin elektriksel enerjiye dönüşümü ile ilgilenen kimya dalına Elektrokimya adı verilmektedir.   Elektrokimya konusunu incelemeden iletkenlik çeşitleri üzerinde durmak gerekmektedir.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Yarı hücrelerin ayrı ayrı potansiyelleri (Hem </a:t>
            </a:r>
            <a:r>
              <a:rPr lang="tr-TR" dirty="0" err="1" smtClean="0"/>
              <a:t>E</a:t>
            </a:r>
            <a:r>
              <a:rPr lang="tr-TR" baseline="-25000" dirty="0" err="1" smtClean="0"/>
              <a:t>anot</a:t>
            </a:r>
            <a:r>
              <a:rPr lang="tr-TR" dirty="0" smtClean="0"/>
              <a:t> ve E </a:t>
            </a:r>
            <a:r>
              <a:rPr lang="tr-TR" baseline="-25000" dirty="0" smtClean="0"/>
              <a:t>katot </a:t>
            </a:r>
            <a:r>
              <a:rPr lang="tr-TR" dirty="0" smtClean="0"/>
              <a:t>olarak) hesaplandıktan sonra genel olarak E hücre toplam potansiyeli </a:t>
            </a:r>
          </a:p>
          <a:p>
            <a:pPr algn="just"/>
            <a:r>
              <a:rPr lang="tr-TR" dirty="0" err="1" smtClean="0"/>
              <a:t>E</a:t>
            </a:r>
            <a:r>
              <a:rPr lang="tr-TR" baseline="-25000" dirty="0" err="1" smtClean="0"/>
              <a:t>hücre</a:t>
            </a:r>
            <a:r>
              <a:rPr lang="tr-TR" dirty="0" smtClean="0"/>
              <a:t> = </a:t>
            </a:r>
            <a:r>
              <a:rPr lang="tr-TR" dirty="0" err="1" smtClean="0"/>
              <a:t>E</a:t>
            </a:r>
            <a:r>
              <a:rPr lang="tr-TR" baseline="-25000" dirty="0" err="1" smtClean="0"/>
              <a:t>anot</a:t>
            </a:r>
            <a:r>
              <a:rPr lang="tr-TR" dirty="0" smtClean="0"/>
              <a:t>–</a:t>
            </a:r>
            <a:r>
              <a:rPr lang="tr-TR" dirty="0" err="1" smtClean="0"/>
              <a:t>E</a:t>
            </a:r>
            <a:r>
              <a:rPr lang="tr-TR" baseline="-25000" dirty="0" err="1" smtClean="0"/>
              <a:t>katot</a:t>
            </a:r>
            <a:r>
              <a:rPr lang="tr-TR" dirty="0" smtClean="0"/>
              <a:t> formülü ile hesaplanmaktadır. </a:t>
            </a:r>
          </a:p>
          <a:p>
            <a:pPr algn="just"/>
            <a:r>
              <a:rPr lang="tr-TR" dirty="0" smtClean="0"/>
              <a:t>Hesaplanan E hücre – olarak hesaplanırsa reaksiyonun yazılan yönde </a:t>
            </a:r>
            <a:r>
              <a:rPr lang="tr-TR" dirty="0" err="1" smtClean="0"/>
              <a:t>yürüyemiyeceğini</a:t>
            </a:r>
            <a:r>
              <a:rPr lang="tr-TR" dirty="0" smtClean="0"/>
              <a:t> + olarak bulunursa ise reaksiyonun yazılan yönde yürüyebileceğini ifade etmektedir.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t>Kaynaklar</a:t>
            </a:r>
          </a:p>
          <a:p>
            <a:r>
              <a:rPr lang="tr-TR" dirty="0" smtClean="0"/>
              <a:t>1. Temel Kimya 2, Peter ATKİNS </a:t>
            </a:r>
            <a:r>
              <a:rPr lang="tr-TR" dirty="0" err="1" smtClean="0"/>
              <a:t>and</a:t>
            </a:r>
            <a:r>
              <a:rPr lang="tr-TR" dirty="0" smtClean="0"/>
              <a:t> </a:t>
            </a:r>
            <a:r>
              <a:rPr lang="tr-TR" dirty="0" err="1" smtClean="0"/>
              <a:t>Loretta</a:t>
            </a:r>
            <a:r>
              <a:rPr lang="tr-TR" dirty="0" smtClean="0"/>
              <a:t> </a:t>
            </a:r>
            <a:r>
              <a:rPr lang="tr-TR" dirty="0" err="1" smtClean="0"/>
              <a:t>Jones</a:t>
            </a:r>
            <a:r>
              <a:rPr lang="tr-TR" dirty="0" smtClean="0"/>
              <a:t> Çeviri Editörleri , E.Kılıç,F.Köseoğlu ,H.Yılmaz</a:t>
            </a:r>
          </a:p>
          <a:p>
            <a:r>
              <a:rPr lang="tr-TR" dirty="0" smtClean="0"/>
              <a:t>2.Temel Kimya , M.J.</a:t>
            </a:r>
            <a:r>
              <a:rPr lang="tr-TR" dirty="0" err="1" smtClean="0"/>
              <a:t>Sienko</a:t>
            </a:r>
            <a:r>
              <a:rPr lang="tr-TR" dirty="0" smtClean="0"/>
              <a:t> , R.A. </a:t>
            </a:r>
          </a:p>
          <a:p>
            <a:r>
              <a:rPr lang="tr-TR" dirty="0" smtClean="0"/>
              <a:t>   </a:t>
            </a:r>
            <a:r>
              <a:rPr lang="tr-TR" dirty="0" err="1" smtClean="0"/>
              <a:t>Plane</a:t>
            </a:r>
            <a:r>
              <a:rPr lang="tr-TR" dirty="0" smtClean="0"/>
              <a:t>,</a:t>
            </a:r>
            <a:r>
              <a:rPr lang="tr-TR" dirty="0" err="1" smtClean="0"/>
              <a:t>Principles</a:t>
            </a:r>
            <a:r>
              <a:rPr lang="tr-TR" dirty="0" smtClean="0"/>
              <a:t> </a:t>
            </a:r>
            <a:r>
              <a:rPr lang="tr-TR" dirty="0" err="1" smtClean="0"/>
              <a:t>and</a:t>
            </a:r>
            <a:r>
              <a:rPr lang="tr-TR" dirty="0" smtClean="0"/>
              <a:t> </a:t>
            </a:r>
            <a:r>
              <a:rPr lang="tr-TR" dirty="0" err="1" smtClean="0"/>
              <a:t>Properties</a:t>
            </a:r>
            <a:endParaRPr lang="tr-TR" dirty="0" smtClean="0"/>
          </a:p>
          <a:p>
            <a:r>
              <a:rPr lang="tr-TR" dirty="0" smtClean="0"/>
              <a:t>3. Genel Kimya İlkeler ve modern uygulamalar </a:t>
            </a:r>
          </a:p>
          <a:p>
            <a:r>
              <a:rPr lang="tr-TR" dirty="0" smtClean="0"/>
              <a:t>  </a:t>
            </a:r>
            <a:r>
              <a:rPr lang="tr-TR" dirty="0" err="1" smtClean="0"/>
              <a:t>Petruccı</a:t>
            </a:r>
            <a:r>
              <a:rPr lang="tr-TR" dirty="0" smtClean="0"/>
              <a:t> </a:t>
            </a:r>
            <a:r>
              <a:rPr lang="tr-TR" dirty="0" err="1" smtClean="0"/>
              <a:t>Herring</a:t>
            </a:r>
            <a:r>
              <a:rPr lang="tr-TR" dirty="0" smtClean="0"/>
              <a:t>  </a:t>
            </a:r>
            <a:r>
              <a:rPr lang="tr-TR" dirty="0" err="1" smtClean="0"/>
              <a:t>Madura</a:t>
            </a:r>
            <a:r>
              <a:rPr lang="tr-TR" dirty="0" smtClean="0"/>
              <a:t> </a:t>
            </a:r>
            <a:r>
              <a:rPr lang="tr-TR" dirty="0" err="1" smtClean="0"/>
              <a:t>Bissonnette</a:t>
            </a:r>
            <a:r>
              <a:rPr lang="tr-TR" dirty="0" smtClean="0"/>
              <a:t>, Çevirenler T.Uyar, S.Aksoy, R. </a:t>
            </a:r>
            <a:r>
              <a:rPr lang="tr-TR" smtClean="0"/>
              <a:t>İnam</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Başlıca iki tür iletkenlik bulunmaktadır. </a:t>
            </a:r>
            <a:endParaRPr lang="tr-TR" dirty="0"/>
          </a:p>
          <a:p>
            <a:pPr algn="just"/>
            <a:r>
              <a:rPr lang="tr-TR" dirty="0" smtClean="0"/>
              <a:t>1- Metalik iletkenlik : Metallerdeki değerlik elektronlarının serbestçe hareketi sonucu meydana gelen iletkenliktir.</a:t>
            </a:r>
          </a:p>
          <a:p>
            <a:pPr algn="just"/>
            <a:r>
              <a:rPr lang="tr-TR" dirty="0" smtClean="0"/>
              <a:t>2. Elektriksel İletkenlik: Elektrik enerjisi madde içerisinde elektrik yükünün bir noktadan diğer bir noktaya elektriksel olarak taşınması olayıdır.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r>
              <a:rPr lang="tr-TR" dirty="0" smtClean="0"/>
              <a:t>Bir kimyasal değişim meydana getirmek amacıyla elektrik  enerjisinin kullanıldığı olaylar </a:t>
            </a:r>
            <a:r>
              <a:rPr lang="tr-TR" b="1" dirty="0" smtClean="0"/>
              <a:t>elektroliz</a:t>
            </a:r>
            <a:r>
              <a:rPr lang="tr-TR" dirty="0" smtClean="0"/>
              <a:t> olayı olarak adlandırılmaktadır.  </a:t>
            </a:r>
          </a:p>
          <a:p>
            <a:pPr algn="just"/>
            <a:r>
              <a:rPr lang="tr-TR" dirty="0" smtClean="0"/>
              <a:t>Michael </a:t>
            </a:r>
            <a:r>
              <a:rPr lang="tr-TR" dirty="0" err="1" smtClean="0"/>
              <a:t>Faraday</a:t>
            </a:r>
            <a:r>
              <a:rPr lang="tr-TR" dirty="0" smtClean="0"/>
              <a:t> tarafından elektroliz kanunları olarak adlandırılan </a:t>
            </a:r>
            <a:r>
              <a:rPr lang="tr-TR" dirty="0" err="1" smtClean="0"/>
              <a:t>Faraday</a:t>
            </a:r>
            <a:r>
              <a:rPr lang="tr-TR" dirty="0" smtClean="0"/>
              <a:t> kanunları kurulmuş olup bu kanuna göre ‘’bir elektrotta değişikliğe uğrayan maddenin ağırlığı elektrottan geçen elektrik miktarı ve maddenin eşdeğer gram ağırlığı ile orantılıdır ‘’şeklindedir.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smtClean="0"/>
              <a:t>Faraday</a:t>
            </a:r>
            <a:r>
              <a:rPr lang="tr-TR" dirty="0" smtClean="0"/>
              <a:t> kanunu matematiksel olarak </a:t>
            </a:r>
          </a:p>
          <a:p>
            <a:endParaRPr lang="tr-TR" dirty="0" smtClean="0"/>
          </a:p>
          <a:p>
            <a:r>
              <a:rPr lang="tr-TR" dirty="0" smtClean="0"/>
              <a:t>  Q=  </a:t>
            </a:r>
            <a:r>
              <a:rPr lang="tr-TR" dirty="0" err="1" smtClean="0"/>
              <a:t>Ix</a:t>
            </a:r>
            <a:r>
              <a:rPr lang="tr-TR" dirty="0" smtClean="0"/>
              <a:t> t </a:t>
            </a:r>
          </a:p>
          <a:p>
            <a:endParaRPr lang="tr-TR" dirty="0" smtClean="0"/>
          </a:p>
          <a:p>
            <a:r>
              <a:rPr lang="tr-TR" dirty="0" smtClean="0"/>
              <a:t>Q= Değişikliğe uğrayan madde miktarı</a:t>
            </a:r>
          </a:p>
          <a:p>
            <a:r>
              <a:rPr lang="tr-TR" dirty="0" smtClean="0"/>
              <a:t>I = Akım şiddetini</a:t>
            </a:r>
          </a:p>
          <a:p>
            <a:r>
              <a:rPr lang="tr-TR" dirty="0" smtClean="0"/>
              <a:t>T = Zaman (sn ) </a:t>
            </a:r>
          </a:p>
          <a:p>
            <a:r>
              <a:rPr lang="tr-TR" dirty="0" smtClean="0"/>
              <a:t>Şeklinde ifade edilmektedir.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solidFill>
                  <a:schemeClr val="tx1"/>
                </a:solidFill>
              </a:rPr>
              <a:t>Elektrokimyasal hücre terimi bir redoks reaksiyonundan yararlanılarak elektrik akımı oluşturulan veya elektrik akımı kullanılarak redoks reaksiyonları oluşturulan düzeneklerdir. Elektrokimyasal hücreler galvanik ve elektrolitik olarak sınıflandırılmaktadır. Elektrik akımı oluşturmak üzere kimyasal reaksiyonların kullanıldığı hücrelere galvanik hücreler veya kısaca pil olarak adlandırılmaktadır.</a:t>
            </a:r>
            <a:endParaRPr lang="tr-T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Başlıca bir galvanik hücre iki yarı hücreden meydana gelmektedir. Yarı hücrelerin birinde yükseltgenme olurken diğerinde indirgenme reaksiyonu meydana gelmektedir.  İki yarı hücreden birinden diğerine elektron akışını elektrotları birleştiren bir dış tel devresinde elektronların akışı sağlanmaktadır.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Yükseltgenmenin olduğu elektroda Anot ve indirgenmenin olduğu elektroda ise Katot adı verilmektedir.</a:t>
            </a:r>
          </a:p>
          <a:p>
            <a:r>
              <a:rPr lang="tr-TR" dirty="0" smtClean="0"/>
              <a:t>Anot (-) işareti ile gösterilirken Katot ise (+) işareti ile gösterilmektedir. </a:t>
            </a:r>
          </a:p>
          <a:p>
            <a:r>
              <a:rPr lang="tr-TR" dirty="0" err="1" smtClean="0"/>
              <a:t>Zn</a:t>
            </a:r>
            <a:r>
              <a:rPr lang="tr-TR" dirty="0" smtClean="0"/>
              <a:t>(k)      Zn</a:t>
            </a:r>
            <a:r>
              <a:rPr lang="tr-TR" baseline="30000" dirty="0" smtClean="0"/>
              <a:t>2+   </a:t>
            </a:r>
            <a:r>
              <a:rPr lang="tr-TR" dirty="0" smtClean="0"/>
              <a:t>+ 2e</a:t>
            </a:r>
            <a:r>
              <a:rPr lang="tr-TR" baseline="30000" dirty="0" smtClean="0"/>
              <a:t>-            </a:t>
            </a:r>
            <a:r>
              <a:rPr lang="tr-TR" dirty="0" smtClean="0"/>
              <a:t>Anot reaksiyonu</a:t>
            </a:r>
          </a:p>
          <a:p>
            <a:r>
              <a:rPr lang="tr-TR" dirty="0" smtClean="0"/>
              <a:t>Cu</a:t>
            </a:r>
            <a:r>
              <a:rPr lang="tr-TR" baseline="30000" dirty="0" smtClean="0"/>
              <a:t>2+</a:t>
            </a:r>
            <a:r>
              <a:rPr lang="tr-TR" dirty="0" smtClean="0"/>
              <a:t>+2e</a:t>
            </a:r>
            <a:r>
              <a:rPr lang="tr-TR" baseline="30000" dirty="0" smtClean="0"/>
              <a:t>-</a:t>
            </a:r>
            <a:r>
              <a:rPr lang="tr-TR" dirty="0" smtClean="0"/>
              <a:t>      Cu</a:t>
            </a:r>
            <a:r>
              <a:rPr lang="tr-TR" baseline="30000" dirty="0" smtClean="0"/>
              <a:t>0                    </a:t>
            </a:r>
            <a:r>
              <a:rPr lang="tr-TR" dirty="0" smtClean="0"/>
              <a:t>Katot reaksiyonu</a:t>
            </a:r>
            <a:endParaRPr lang="tr-TR" baseline="30000" dirty="0"/>
          </a:p>
        </p:txBody>
      </p:sp>
      <p:sp>
        <p:nvSpPr>
          <p:cNvPr id="4" name="3 Sağ Ok"/>
          <p:cNvSpPr/>
          <p:nvPr/>
        </p:nvSpPr>
        <p:spPr>
          <a:xfrm>
            <a:off x="1905000" y="4495800"/>
            <a:ext cx="2286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Sağ Ok"/>
          <p:cNvSpPr/>
          <p:nvPr/>
        </p:nvSpPr>
        <p:spPr>
          <a:xfrm>
            <a:off x="2514600" y="5105400"/>
            <a:ext cx="2286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Bir elektrokimyasal hücrelerde elektrot potansiyeli demek </a:t>
            </a:r>
            <a:r>
              <a:rPr lang="tr-TR" dirty="0" err="1" smtClean="0"/>
              <a:t>elektrodun</a:t>
            </a:r>
            <a:r>
              <a:rPr lang="tr-TR" dirty="0" smtClean="0"/>
              <a:t> sahip olduğu e</a:t>
            </a:r>
            <a:r>
              <a:rPr lang="tr-TR" baseline="30000" dirty="0" smtClean="0"/>
              <a:t>- </a:t>
            </a:r>
            <a:r>
              <a:rPr lang="tr-TR" dirty="0" smtClean="0"/>
              <a:t>alma veya verme eğilimi olarak tanımlanmaktadır. Her elektrokimyasal hücre iki yarı hücreden meydana gelmektedir.</a:t>
            </a:r>
          </a:p>
          <a:p>
            <a:pPr algn="just"/>
            <a:r>
              <a:rPr lang="tr-TR" dirty="0" smtClean="0"/>
              <a:t>Yarı hücrelerin potansiyelleri ise </a:t>
            </a:r>
            <a:r>
              <a:rPr lang="tr-TR" dirty="0" err="1" smtClean="0"/>
              <a:t>Nernst</a:t>
            </a:r>
            <a:r>
              <a:rPr lang="tr-TR" dirty="0" smtClean="0"/>
              <a:t> eşitlikleri ile hesaplanabilinmektedir.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smtClean="0"/>
              <a:t>Nernst</a:t>
            </a:r>
            <a:r>
              <a:rPr lang="tr-TR" dirty="0" smtClean="0"/>
              <a:t> eşitliği;</a:t>
            </a:r>
          </a:p>
          <a:p>
            <a:endParaRPr lang="tr-TR" dirty="0" smtClean="0"/>
          </a:p>
          <a:p>
            <a:r>
              <a:rPr lang="tr-TR" dirty="0" smtClean="0"/>
              <a:t>E  = E</a:t>
            </a:r>
            <a:r>
              <a:rPr lang="tr-TR" baseline="30000" dirty="0" smtClean="0"/>
              <a:t>0</a:t>
            </a:r>
            <a:r>
              <a:rPr lang="tr-TR" dirty="0" smtClean="0"/>
              <a:t>- RT/</a:t>
            </a:r>
            <a:r>
              <a:rPr lang="tr-TR" dirty="0" err="1" smtClean="0"/>
              <a:t>nF</a:t>
            </a:r>
            <a:r>
              <a:rPr lang="tr-TR" dirty="0" smtClean="0"/>
              <a:t> </a:t>
            </a:r>
            <a:r>
              <a:rPr lang="tr-TR" dirty="0" err="1" smtClean="0"/>
              <a:t>ln</a:t>
            </a:r>
            <a:r>
              <a:rPr lang="tr-TR" dirty="0" smtClean="0"/>
              <a:t> K   şeklinde olup </a:t>
            </a:r>
          </a:p>
          <a:p>
            <a:r>
              <a:rPr lang="tr-TR" dirty="0" smtClean="0"/>
              <a:t>R= Gaz sabiti ; T= mutlak sıcaklık </a:t>
            </a:r>
          </a:p>
          <a:p>
            <a:r>
              <a:rPr lang="tr-TR" dirty="0" smtClean="0"/>
              <a:t>n : alınıp verilen e</a:t>
            </a:r>
            <a:r>
              <a:rPr lang="tr-TR" baseline="30000" dirty="0" smtClean="0"/>
              <a:t>-</a:t>
            </a:r>
            <a:r>
              <a:rPr lang="tr-TR" dirty="0" smtClean="0"/>
              <a:t> sayısı</a:t>
            </a:r>
          </a:p>
          <a:p>
            <a:r>
              <a:rPr lang="tr-TR" dirty="0" smtClean="0"/>
              <a:t>F= </a:t>
            </a:r>
            <a:r>
              <a:rPr lang="tr-TR" dirty="0" err="1" smtClean="0"/>
              <a:t>Faraday</a:t>
            </a:r>
            <a:r>
              <a:rPr lang="tr-TR" dirty="0" smtClean="0"/>
              <a:t> sabiti olup</a:t>
            </a:r>
          </a:p>
          <a:p>
            <a:pPr>
              <a:buNone/>
            </a:pPr>
            <a:r>
              <a:rPr lang="tr-TR" dirty="0" smtClean="0"/>
              <a:t>Şeklinde olup sabit sayılar tek bir sayı olarak ifade edilirse ;</a:t>
            </a:r>
          </a:p>
          <a:p>
            <a:pPr>
              <a:buNone/>
            </a:pPr>
            <a:r>
              <a:rPr lang="tr-TR" dirty="0" smtClean="0"/>
              <a:t> E  = E</a:t>
            </a:r>
            <a:r>
              <a:rPr lang="tr-TR" baseline="30000" dirty="0" smtClean="0"/>
              <a:t>0</a:t>
            </a:r>
            <a:r>
              <a:rPr lang="tr-TR" dirty="0" smtClean="0"/>
              <a:t>+ 0.0591/n </a:t>
            </a:r>
            <a:r>
              <a:rPr lang="tr-TR" dirty="0" err="1" smtClean="0"/>
              <a:t>log</a:t>
            </a:r>
            <a:r>
              <a:rPr lang="tr-TR" dirty="0" smtClean="0"/>
              <a:t> K  şeklinde özetlenmektedir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459</Words>
  <Application>Microsoft Office PowerPoint</Application>
  <PresentationFormat>Ekran Gösterisi (4:3)</PresentationFormat>
  <Paragraphs>41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ELEKTROKİMYA</vt:lpstr>
      <vt:lpstr>Slayt 2</vt:lpstr>
      <vt:lpstr>Slayt 3</vt:lpstr>
      <vt:lpstr>Slayt 4</vt:lpstr>
      <vt:lpstr>Slayt 5</vt:lpstr>
      <vt:lpstr>Slayt 6</vt:lpstr>
      <vt:lpstr>    </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ELEKTROKİMYA</dc:title>
  <dc:creator>Ecehan</dc:creator>
  <cp:lastModifiedBy>başkan</cp:lastModifiedBy>
  <cp:revision>18</cp:revision>
  <dcterms:created xsi:type="dcterms:W3CDTF">2017-07-11T19:06:06Z</dcterms:created>
  <dcterms:modified xsi:type="dcterms:W3CDTF">2017-07-17T09:39:04Z</dcterms:modified>
</cp:coreProperties>
</file>