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4130BB-60D0-4F15-810B-81985EFBF199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6FB618-CD6E-4A88-8614-19A12846A817}">
      <dgm:prSet phldrT="[Metin]" custT="1"/>
      <dgm:spPr/>
      <dgm:t>
        <a:bodyPr/>
        <a:lstStyle/>
        <a:p>
          <a:r>
            <a:rPr lang="tr-TR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ÇED çalışmasını öngörülen sürede ve bütçeyle tamamlanmasını sağlamak, </a:t>
          </a:r>
          <a:endParaRPr lang="tr-TR" sz="28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125544-1261-45DD-AE11-538D569AE675}" type="parTrans" cxnId="{2BABF256-BA49-46FF-9291-85A47465AB49}">
      <dgm:prSet/>
      <dgm:spPr/>
      <dgm:t>
        <a:bodyPr/>
        <a:lstStyle/>
        <a:p>
          <a:endParaRPr lang="tr-TR"/>
        </a:p>
      </dgm:t>
    </dgm:pt>
    <dgm:pt modelId="{63746D0A-3D19-45FA-A493-E885E85CBA05}" type="sibTrans" cxnId="{2BABF256-BA49-46FF-9291-85A47465AB49}">
      <dgm:prSet/>
      <dgm:spPr/>
      <dgm:t>
        <a:bodyPr/>
        <a:lstStyle/>
        <a:p>
          <a:endParaRPr lang="tr-TR"/>
        </a:p>
      </dgm:t>
    </dgm:pt>
    <dgm:pt modelId="{6CC4F6D8-EBF2-4CC7-B549-94F1C64B089A}">
      <dgm:prSet phldrT="[Metin]" custT="1"/>
      <dgm:spPr/>
      <dgm:t>
        <a:bodyPr/>
        <a:lstStyle/>
        <a:p>
          <a:r>
            <a:rPr lang="tr-TR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Çalışma sonuçlarını son kararı verecek </a:t>
          </a:r>
          <a:r>
            <a:rPr lang="tr-TR" sz="28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merciiye</a:t>
          </a:r>
          <a:r>
            <a:rPr lang="tr-TR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sunmak.</a:t>
          </a:r>
          <a:endParaRPr lang="tr-TR" sz="28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54F714-78FF-418E-808F-33FCE6C1C492}" type="parTrans" cxnId="{F8148DB7-C80D-4F93-BD8D-8F6246FDD48F}">
      <dgm:prSet/>
      <dgm:spPr/>
      <dgm:t>
        <a:bodyPr/>
        <a:lstStyle/>
        <a:p>
          <a:endParaRPr lang="tr-TR"/>
        </a:p>
      </dgm:t>
    </dgm:pt>
    <dgm:pt modelId="{85637A92-AE4A-4AB1-A4AD-46BCDCF07909}" type="sibTrans" cxnId="{F8148DB7-C80D-4F93-BD8D-8F6246FDD48F}">
      <dgm:prSet/>
      <dgm:spPr/>
      <dgm:t>
        <a:bodyPr/>
        <a:lstStyle/>
        <a:p>
          <a:endParaRPr lang="tr-TR"/>
        </a:p>
      </dgm:t>
    </dgm:pt>
    <dgm:pt modelId="{82F8A81D-71D6-4FEF-9AF8-296BE6879B35}">
      <dgm:prSet phldrT="[Metin]"/>
      <dgm:spPr/>
      <dgm:t>
        <a:bodyPr/>
        <a:lstStyle/>
        <a:p>
          <a:r>
            <a:rPr lang="tr-TR" dirty="0" smtClean="0"/>
            <a:t>Proje koordinatörü son karar mercii olarak projeyi yürütür.</a:t>
          </a:r>
          <a:endParaRPr lang="tr-TR" dirty="0"/>
        </a:p>
      </dgm:t>
    </dgm:pt>
    <dgm:pt modelId="{9C8C4611-8F28-4A22-8199-E9108DBD920B}" type="sibTrans" cxnId="{A0DC3B8C-6B0D-4E64-8708-1B603E1B9F7D}">
      <dgm:prSet/>
      <dgm:spPr/>
      <dgm:t>
        <a:bodyPr/>
        <a:lstStyle/>
        <a:p>
          <a:endParaRPr lang="tr-TR"/>
        </a:p>
      </dgm:t>
    </dgm:pt>
    <dgm:pt modelId="{D65F29B5-E9F2-4D20-B773-3AEFD145FE81}" type="parTrans" cxnId="{A0DC3B8C-6B0D-4E64-8708-1B603E1B9F7D}">
      <dgm:prSet/>
      <dgm:spPr/>
      <dgm:t>
        <a:bodyPr/>
        <a:lstStyle/>
        <a:p>
          <a:endParaRPr lang="tr-TR"/>
        </a:p>
      </dgm:t>
    </dgm:pt>
    <dgm:pt modelId="{9F69A219-25EB-430D-8627-57583ADA96C2}" type="pres">
      <dgm:prSet presAssocID="{F04130BB-60D0-4F15-810B-81985EFBF19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262B0E9-58C2-405F-B345-C1521FAF3D49}" type="pres">
      <dgm:prSet presAssocID="{82F8A81D-71D6-4FEF-9AF8-296BE6879B35}" presName="linNode" presStyleCnt="0"/>
      <dgm:spPr/>
    </dgm:pt>
    <dgm:pt modelId="{21DFB4DF-A300-48D7-8760-128A72E06879}" type="pres">
      <dgm:prSet presAssocID="{82F8A81D-71D6-4FEF-9AF8-296BE6879B35}" presName="parentShp" presStyleLbl="node1" presStyleIdx="0" presStyleCnt="1" custLinFactY="9668" custLinFactNeighborX="-25" custLinFactNeighborY="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C159CC-B1A7-4553-ADEC-571473F7477E}" type="pres">
      <dgm:prSet presAssocID="{82F8A81D-71D6-4FEF-9AF8-296BE6879B35}" presName="childShp" presStyleLbl="bgAccFollowNode1" presStyleIdx="0" presStyleCnt="1" custScaleX="100154" custScaleY="93228" custLinFactNeighborX="1641" custLinFactNeighborY="145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1BCEA38-475A-4A4C-92C4-95D03CFB27E8}" type="presOf" srcId="{82F8A81D-71D6-4FEF-9AF8-296BE6879B35}" destId="{21DFB4DF-A300-48D7-8760-128A72E06879}" srcOrd="0" destOrd="0" presId="urn:microsoft.com/office/officeart/2005/8/layout/vList6"/>
    <dgm:cxn modelId="{A0DC3B8C-6B0D-4E64-8708-1B603E1B9F7D}" srcId="{F04130BB-60D0-4F15-810B-81985EFBF199}" destId="{82F8A81D-71D6-4FEF-9AF8-296BE6879B35}" srcOrd="0" destOrd="0" parTransId="{D65F29B5-E9F2-4D20-B773-3AEFD145FE81}" sibTransId="{9C8C4611-8F28-4A22-8199-E9108DBD920B}"/>
    <dgm:cxn modelId="{4B646477-2B25-471E-A03D-28AE229BC7B7}" type="presOf" srcId="{F04130BB-60D0-4F15-810B-81985EFBF199}" destId="{9F69A219-25EB-430D-8627-57583ADA96C2}" srcOrd="0" destOrd="0" presId="urn:microsoft.com/office/officeart/2005/8/layout/vList6"/>
    <dgm:cxn modelId="{4A7554CE-C56E-4312-8CAD-44835833C2EA}" type="presOf" srcId="{6CC4F6D8-EBF2-4CC7-B549-94F1C64B089A}" destId="{7DC159CC-B1A7-4553-ADEC-571473F7477E}" srcOrd="0" destOrd="1" presId="urn:microsoft.com/office/officeart/2005/8/layout/vList6"/>
    <dgm:cxn modelId="{2BABF256-BA49-46FF-9291-85A47465AB49}" srcId="{82F8A81D-71D6-4FEF-9AF8-296BE6879B35}" destId="{4D6FB618-CD6E-4A88-8614-19A12846A817}" srcOrd="0" destOrd="0" parTransId="{D1125544-1261-45DD-AE11-538D569AE675}" sibTransId="{63746D0A-3D19-45FA-A493-E885E85CBA05}"/>
    <dgm:cxn modelId="{F8148DB7-C80D-4F93-BD8D-8F6246FDD48F}" srcId="{82F8A81D-71D6-4FEF-9AF8-296BE6879B35}" destId="{6CC4F6D8-EBF2-4CC7-B549-94F1C64B089A}" srcOrd="1" destOrd="0" parTransId="{3F54F714-78FF-418E-808F-33FCE6C1C492}" sibTransId="{85637A92-AE4A-4AB1-A4AD-46BCDCF07909}"/>
    <dgm:cxn modelId="{92CADB24-7523-4CD6-B184-5DE0B2300E3F}" type="presOf" srcId="{4D6FB618-CD6E-4A88-8614-19A12846A817}" destId="{7DC159CC-B1A7-4553-ADEC-571473F7477E}" srcOrd="0" destOrd="0" presId="urn:microsoft.com/office/officeart/2005/8/layout/vList6"/>
    <dgm:cxn modelId="{511C0FAA-2F27-4171-9FA5-A7C3D507AAD9}" type="presParOf" srcId="{9F69A219-25EB-430D-8627-57583ADA96C2}" destId="{5262B0E9-58C2-405F-B345-C1521FAF3D49}" srcOrd="0" destOrd="0" presId="urn:microsoft.com/office/officeart/2005/8/layout/vList6"/>
    <dgm:cxn modelId="{8D3A6808-2C7C-4A06-A5DE-C6D9942B150A}" type="presParOf" srcId="{5262B0E9-58C2-405F-B345-C1521FAF3D49}" destId="{21DFB4DF-A300-48D7-8760-128A72E06879}" srcOrd="0" destOrd="0" presId="urn:microsoft.com/office/officeart/2005/8/layout/vList6"/>
    <dgm:cxn modelId="{AB73A37C-41D2-4B3E-A916-42D8D4ABB6D0}" type="presParOf" srcId="{5262B0E9-58C2-405F-B345-C1521FAF3D49}" destId="{7DC159CC-B1A7-4553-ADEC-571473F7477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308FF4-28AA-4094-AB6D-74A424476DD1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084DFD1-D06C-4036-97C0-BC5AEC87DCDF}">
      <dgm:prSet phldrT="[Metin]" custT="1"/>
      <dgm:spPr/>
      <dgm:t>
        <a:bodyPr/>
        <a:lstStyle/>
        <a:p>
          <a:r>
            <a:rPr lang="tr-T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iş bölümü yapılması </a:t>
          </a:r>
          <a:endParaRPr lang="tr-TR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ADDDB4-A67C-44EE-9FF6-4826CB6A0DDF}" type="parTrans" cxnId="{6DAA403B-2891-4C95-9C2B-1CA3322B31EF}">
      <dgm:prSet/>
      <dgm:spPr/>
      <dgm:t>
        <a:bodyPr/>
        <a:lstStyle/>
        <a:p>
          <a:endParaRPr lang="tr-TR"/>
        </a:p>
      </dgm:t>
    </dgm:pt>
    <dgm:pt modelId="{69B49BF8-F720-47C9-BF3A-DBFCC22CE84B}" type="sibTrans" cxnId="{6DAA403B-2891-4C95-9C2B-1CA3322B31EF}">
      <dgm:prSet/>
      <dgm:spPr/>
      <dgm:t>
        <a:bodyPr/>
        <a:lstStyle/>
        <a:p>
          <a:endParaRPr lang="tr-TR"/>
        </a:p>
      </dgm:t>
    </dgm:pt>
    <dgm:pt modelId="{8F83BDE5-65C5-403C-9376-3E3C17A9AF14}">
      <dgm:prSet phldrT="[Metin]" custT="1"/>
      <dgm:spPr/>
      <dgm:t>
        <a:bodyPr/>
        <a:lstStyle/>
        <a:p>
          <a:r>
            <a:rPr lang="tr-TR" sz="2400" b="1" dirty="0" smtClean="0">
              <a:latin typeface="Arial" panose="020B0604020202020204" pitchFamily="34" charset="0"/>
              <a:cs typeface="Arial" panose="020B0604020202020204" pitchFamily="34" charset="0"/>
            </a:rPr>
            <a:t>çalışma grubunun belirlenmesi</a:t>
          </a:r>
          <a:endParaRPr lang="tr-TR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C0578D-7A77-42CA-B4D4-191468AD47ED}" type="parTrans" cxnId="{21C5B08C-107F-4328-A4CB-7D6FD5E5F136}">
      <dgm:prSet/>
      <dgm:spPr/>
      <dgm:t>
        <a:bodyPr/>
        <a:lstStyle/>
        <a:p>
          <a:endParaRPr lang="tr-TR"/>
        </a:p>
      </dgm:t>
    </dgm:pt>
    <dgm:pt modelId="{07276565-9630-47DE-8FFA-35BA6012376A}" type="sibTrans" cxnId="{21C5B08C-107F-4328-A4CB-7D6FD5E5F136}">
      <dgm:prSet/>
      <dgm:spPr/>
      <dgm:t>
        <a:bodyPr/>
        <a:lstStyle/>
        <a:p>
          <a:endParaRPr lang="tr-TR"/>
        </a:p>
      </dgm:t>
    </dgm:pt>
    <dgm:pt modelId="{C0E9D13F-B530-4AB5-BC77-4D9B157C34DF}">
      <dgm:prSet phldrT="[Metin]" custT="1"/>
      <dgm:spPr/>
      <dgm:t>
        <a:bodyPr/>
        <a:lstStyle/>
        <a:p>
          <a:r>
            <a:rPr lang="tr-TR" sz="2400" b="1" dirty="0" smtClean="0">
              <a:latin typeface="Arial" panose="020B0604020202020204" pitchFamily="34" charset="0"/>
              <a:cs typeface="Arial" panose="020B0604020202020204" pitchFamily="34" charset="0"/>
            </a:rPr>
            <a:t>uygulamalarının bilinçli, deneyimli ve iyi yönlendirilen teknik kadrolar ile gerçekleştirilmeli</a:t>
          </a:r>
          <a:endParaRPr lang="tr-TR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DDB7CB-4C63-4377-8C59-1797775D7DAF}" type="parTrans" cxnId="{9A534D43-9B45-436F-ACFD-5C1D1FCFAB52}">
      <dgm:prSet/>
      <dgm:spPr/>
      <dgm:t>
        <a:bodyPr/>
        <a:lstStyle/>
        <a:p>
          <a:endParaRPr lang="tr-TR"/>
        </a:p>
      </dgm:t>
    </dgm:pt>
    <dgm:pt modelId="{7C88C457-5BBC-4CD8-9814-7B97687C3FE3}" type="sibTrans" cxnId="{9A534D43-9B45-436F-ACFD-5C1D1FCFAB52}">
      <dgm:prSet/>
      <dgm:spPr/>
      <dgm:t>
        <a:bodyPr/>
        <a:lstStyle/>
        <a:p>
          <a:endParaRPr lang="tr-TR"/>
        </a:p>
      </dgm:t>
    </dgm:pt>
    <dgm:pt modelId="{9476298A-1F64-41C6-85AB-1D5CBCC1452C}">
      <dgm:prSet phldrT="[Metin]" custT="1"/>
      <dgm:spPr/>
      <dgm:t>
        <a:bodyPr/>
        <a:lstStyle/>
        <a:p>
          <a:r>
            <a:rPr lang="tr-TR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ÇED çalışma planında </a:t>
          </a:r>
          <a:endParaRPr lang="tr-TR" sz="32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8F8A67-9454-43F4-9577-A2430F6625E5}" type="parTrans" cxnId="{AAA67F98-7DB7-4A36-9700-C8B605D5DAA5}">
      <dgm:prSet/>
      <dgm:spPr/>
      <dgm:t>
        <a:bodyPr/>
        <a:lstStyle/>
        <a:p>
          <a:endParaRPr lang="tr-TR"/>
        </a:p>
      </dgm:t>
    </dgm:pt>
    <dgm:pt modelId="{2118C075-7EE1-49E0-A591-954AC5E7EED5}" type="sibTrans" cxnId="{AAA67F98-7DB7-4A36-9700-C8B605D5DAA5}">
      <dgm:prSet/>
      <dgm:spPr/>
      <dgm:t>
        <a:bodyPr/>
        <a:lstStyle/>
        <a:p>
          <a:endParaRPr lang="tr-TR"/>
        </a:p>
      </dgm:t>
    </dgm:pt>
    <dgm:pt modelId="{C55219D5-6C24-4E86-ACFD-92273EBECD1A}" type="pres">
      <dgm:prSet presAssocID="{93308FF4-28AA-4094-AB6D-74A424476DD1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3D4D603-ADC5-4ABD-ABB8-81D5EB6B733E}" type="pres">
      <dgm:prSet presAssocID="{93308FF4-28AA-4094-AB6D-74A424476DD1}" presName="ellipse" presStyleLbl="trBgShp" presStyleIdx="0" presStyleCnt="1"/>
      <dgm:spPr/>
    </dgm:pt>
    <dgm:pt modelId="{D198B79A-E173-4E8A-82B3-CE4CEEB66F73}" type="pres">
      <dgm:prSet presAssocID="{93308FF4-28AA-4094-AB6D-74A424476DD1}" presName="arrow1" presStyleLbl="fgShp" presStyleIdx="0" presStyleCnt="1" custLinFactNeighborX="-1511" custLinFactNeighborY="57212"/>
      <dgm:spPr/>
    </dgm:pt>
    <dgm:pt modelId="{3E5E1220-FBDD-4F03-AE00-82DB9E8E058B}" type="pres">
      <dgm:prSet presAssocID="{93308FF4-28AA-4094-AB6D-74A424476DD1}" presName="rectangle" presStyleLbl="revTx" presStyleIdx="0" presStyleCnt="1" custScaleX="154990" custLinFactNeighborX="-466" custLinFactNeighborY="77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DE3863-66C3-4DFF-989A-5DE223238DAC}" type="pres">
      <dgm:prSet presAssocID="{8F83BDE5-65C5-403C-9376-3E3C17A9AF14}" presName="item1" presStyleLbl="node1" presStyleIdx="0" presStyleCnt="3" custScaleX="280434" custScaleY="13484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870BC9-175B-48AE-8D64-2B691F107E81}" type="pres">
      <dgm:prSet presAssocID="{C0E9D13F-B530-4AB5-BC77-4D9B157C34DF}" presName="item2" presStyleLbl="node1" presStyleIdx="1" presStyleCnt="3" custScaleX="239439" custScaleY="90039" custLinFactNeighborX="-61925" custLinFactNeighborY="-3204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CFC4861-063E-4BE8-8406-F4647453C49F}" type="pres">
      <dgm:prSet presAssocID="{9476298A-1F64-41C6-85AB-1D5CBCC1452C}" presName="item3" presStyleLbl="node1" presStyleIdx="2" presStyleCnt="3" custScaleX="228678" custScaleY="90039" custLinFactNeighborX="69911" custLinFactNeighborY="-1284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1C3C90-1DA4-4C21-AF58-C891EE4EB772}" type="pres">
      <dgm:prSet presAssocID="{93308FF4-28AA-4094-AB6D-74A424476DD1}" presName="funnel" presStyleLbl="trAlignAcc1" presStyleIdx="0" presStyleCnt="1" custScaleX="174377" custScaleY="119690" custLinFactNeighborX="-2045" custLinFactNeighborY="2823"/>
      <dgm:spPr/>
    </dgm:pt>
  </dgm:ptLst>
  <dgm:cxnLst>
    <dgm:cxn modelId="{21C5B08C-107F-4328-A4CB-7D6FD5E5F136}" srcId="{93308FF4-28AA-4094-AB6D-74A424476DD1}" destId="{8F83BDE5-65C5-403C-9376-3E3C17A9AF14}" srcOrd="1" destOrd="0" parTransId="{68C0578D-7A77-42CA-B4D4-191468AD47ED}" sibTransId="{07276565-9630-47DE-8FFA-35BA6012376A}"/>
    <dgm:cxn modelId="{5628CD39-C227-45A7-BF98-49FBF828D6CD}" type="presOf" srcId="{C0E9D13F-B530-4AB5-BC77-4D9B157C34DF}" destId="{67DE3863-66C3-4DFF-989A-5DE223238DAC}" srcOrd="0" destOrd="0" presId="urn:microsoft.com/office/officeart/2005/8/layout/funnel1"/>
    <dgm:cxn modelId="{4443A6DB-3F75-421E-A24C-704AD1A5F9A1}" type="presOf" srcId="{8F83BDE5-65C5-403C-9376-3E3C17A9AF14}" destId="{1F870BC9-175B-48AE-8D64-2B691F107E81}" srcOrd="0" destOrd="0" presId="urn:microsoft.com/office/officeart/2005/8/layout/funnel1"/>
    <dgm:cxn modelId="{928AE7C5-CC7C-4CE6-B810-F7B9E0877C8A}" type="presOf" srcId="{93308FF4-28AA-4094-AB6D-74A424476DD1}" destId="{C55219D5-6C24-4E86-ACFD-92273EBECD1A}" srcOrd="0" destOrd="0" presId="urn:microsoft.com/office/officeart/2005/8/layout/funnel1"/>
    <dgm:cxn modelId="{AAA67F98-7DB7-4A36-9700-C8B605D5DAA5}" srcId="{93308FF4-28AA-4094-AB6D-74A424476DD1}" destId="{9476298A-1F64-41C6-85AB-1D5CBCC1452C}" srcOrd="3" destOrd="0" parTransId="{908F8A67-9454-43F4-9577-A2430F6625E5}" sibTransId="{2118C075-7EE1-49E0-A591-954AC5E7EED5}"/>
    <dgm:cxn modelId="{4CBD781E-8EA2-45E3-BA58-619DBC85EAEF}" type="presOf" srcId="{9084DFD1-D06C-4036-97C0-BC5AEC87DCDF}" destId="{8CFC4861-063E-4BE8-8406-F4647453C49F}" srcOrd="0" destOrd="0" presId="urn:microsoft.com/office/officeart/2005/8/layout/funnel1"/>
    <dgm:cxn modelId="{6DAA403B-2891-4C95-9C2B-1CA3322B31EF}" srcId="{93308FF4-28AA-4094-AB6D-74A424476DD1}" destId="{9084DFD1-D06C-4036-97C0-BC5AEC87DCDF}" srcOrd="0" destOrd="0" parTransId="{2AADDDB4-A67C-44EE-9FF6-4826CB6A0DDF}" sibTransId="{69B49BF8-F720-47C9-BF3A-DBFCC22CE84B}"/>
    <dgm:cxn modelId="{FD4B4997-ECC3-4DCE-9AA6-D217DB25DF4F}" type="presOf" srcId="{9476298A-1F64-41C6-85AB-1D5CBCC1452C}" destId="{3E5E1220-FBDD-4F03-AE00-82DB9E8E058B}" srcOrd="0" destOrd="0" presId="urn:microsoft.com/office/officeart/2005/8/layout/funnel1"/>
    <dgm:cxn modelId="{9A534D43-9B45-436F-ACFD-5C1D1FCFAB52}" srcId="{93308FF4-28AA-4094-AB6D-74A424476DD1}" destId="{C0E9D13F-B530-4AB5-BC77-4D9B157C34DF}" srcOrd="2" destOrd="0" parTransId="{50DDB7CB-4C63-4377-8C59-1797775D7DAF}" sibTransId="{7C88C457-5BBC-4CD8-9814-7B97687C3FE3}"/>
    <dgm:cxn modelId="{99725B43-9CC0-43E4-AF88-51A9371D5385}" type="presParOf" srcId="{C55219D5-6C24-4E86-ACFD-92273EBECD1A}" destId="{33D4D603-ADC5-4ABD-ABB8-81D5EB6B733E}" srcOrd="0" destOrd="0" presId="urn:microsoft.com/office/officeart/2005/8/layout/funnel1"/>
    <dgm:cxn modelId="{4B22EE9A-D480-48F8-977D-2C863AB9DBE9}" type="presParOf" srcId="{C55219D5-6C24-4E86-ACFD-92273EBECD1A}" destId="{D198B79A-E173-4E8A-82B3-CE4CEEB66F73}" srcOrd="1" destOrd="0" presId="urn:microsoft.com/office/officeart/2005/8/layout/funnel1"/>
    <dgm:cxn modelId="{3D985D8A-49B2-452C-9F46-284BD46931BB}" type="presParOf" srcId="{C55219D5-6C24-4E86-ACFD-92273EBECD1A}" destId="{3E5E1220-FBDD-4F03-AE00-82DB9E8E058B}" srcOrd="2" destOrd="0" presId="urn:microsoft.com/office/officeart/2005/8/layout/funnel1"/>
    <dgm:cxn modelId="{03466FC5-DB66-465F-82E5-B55797E7A486}" type="presParOf" srcId="{C55219D5-6C24-4E86-ACFD-92273EBECD1A}" destId="{67DE3863-66C3-4DFF-989A-5DE223238DAC}" srcOrd="3" destOrd="0" presId="urn:microsoft.com/office/officeart/2005/8/layout/funnel1"/>
    <dgm:cxn modelId="{B31AA2F6-334E-4DB7-82D9-A665B95C28DE}" type="presParOf" srcId="{C55219D5-6C24-4E86-ACFD-92273EBECD1A}" destId="{1F870BC9-175B-48AE-8D64-2B691F107E81}" srcOrd="4" destOrd="0" presId="urn:microsoft.com/office/officeart/2005/8/layout/funnel1"/>
    <dgm:cxn modelId="{B88A9151-A97A-43CC-8F6C-CA372AB0EB65}" type="presParOf" srcId="{C55219D5-6C24-4E86-ACFD-92273EBECD1A}" destId="{8CFC4861-063E-4BE8-8406-F4647453C49F}" srcOrd="5" destOrd="0" presId="urn:microsoft.com/office/officeart/2005/8/layout/funnel1"/>
    <dgm:cxn modelId="{0EED565B-A024-4F4E-8E82-34DB91DD3BFF}" type="presParOf" srcId="{C55219D5-6C24-4E86-ACFD-92273EBECD1A}" destId="{261C3C90-1DA4-4C21-AF58-C891EE4EB77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C159CC-B1A7-4553-ADEC-571473F7477E}">
      <dsp:nvSpPr>
        <dsp:cNvPr id="0" name=""/>
        <dsp:cNvSpPr/>
      </dsp:nvSpPr>
      <dsp:spPr>
        <a:xfrm>
          <a:off x="3654517" y="250726"/>
          <a:ext cx="5489482" cy="48334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ÇED çalışmasını öngörülen sürede ve bütçeyle tamamlanmasını sağlamak, </a:t>
          </a:r>
          <a:endParaRPr lang="tr-TR" sz="28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Çalışma sonuçlarını son kararı verecek </a:t>
          </a:r>
          <a:r>
            <a:rPr lang="tr-TR" sz="28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merciiye</a:t>
          </a:r>
          <a:r>
            <a:rPr lang="tr-TR" sz="28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sunmak.</a:t>
          </a:r>
          <a:endParaRPr lang="tr-TR" sz="28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54517" y="854911"/>
        <a:ext cx="3676929" cy="3625107"/>
      </dsp:txXfrm>
    </dsp:sp>
    <dsp:sp modelId="{21DFB4DF-A300-48D7-8760-128A72E06879}">
      <dsp:nvSpPr>
        <dsp:cNvPr id="0" name=""/>
        <dsp:cNvSpPr/>
      </dsp:nvSpPr>
      <dsp:spPr>
        <a:xfrm>
          <a:off x="0" y="0"/>
          <a:ext cx="3654028" cy="51845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Proje koordinatörü son karar mercii olarak projeyi yürütür.</a:t>
          </a:r>
          <a:endParaRPr lang="tr-TR" sz="4400" kern="1200" dirty="0"/>
        </a:p>
      </dsp:txBody>
      <dsp:txXfrm>
        <a:off x="178375" y="178375"/>
        <a:ext cx="3297278" cy="48278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D4D603-ADC5-4ABD-ABB8-81D5EB6B733E}">
      <dsp:nvSpPr>
        <dsp:cNvPr id="0" name=""/>
        <dsp:cNvSpPr/>
      </dsp:nvSpPr>
      <dsp:spPr>
        <a:xfrm>
          <a:off x="2439287" y="386011"/>
          <a:ext cx="4145066" cy="143952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98B79A-E173-4E8A-82B3-CE4CEEB66F73}">
      <dsp:nvSpPr>
        <dsp:cNvPr id="0" name=""/>
        <dsp:cNvSpPr/>
      </dsp:nvSpPr>
      <dsp:spPr>
        <a:xfrm>
          <a:off x="4104455" y="4205061"/>
          <a:ext cx="803307" cy="514116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5E1220-FBDD-4F03-AE00-82DB9E8E058B}">
      <dsp:nvSpPr>
        <dsp:cNvPr id="0" name=""/>
        <dsp:cNvSpPr/>
      </dsp:nvSpPr>
      <dsp:spPr>
        <a:xfrm>
          <a:off x="1512168" y="4322218"/>
          <a:ext cx="5976222" cy="963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ÇED çalışma planında </a:t>
          </a:r>
          <a:endParaRPr lang="tr-TR" sz="32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12168" y="4322218"/>
        <a:ext cx="5976222" cy="963969"/>
      </dsp:txXfrm>
    </dsp:sp>
    <dsp:sp modelId="{67DE3863-66C3-4DFF-989A-5DE223238DAC}">
      <dsp:nvSpPr>
        <dsp:cNvPr id="0" name=""/>
        <dsp:cNvSpPr/>
      </dsp:nvSpPr>
      <dsp:spPr>
        <a:xfrm>
          <a:off x="2641796" y="1684788"/>
          <a:ext cx="4054945" cy="19498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uygulamalarının bilinçli, deneyimli ve iyi yönlendirilen teknik kadrolar ile gerçekleştirilmeli</a:t>
          </a:r>
          <a:endParaRPr lang="tr-TR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35629" y="1970331"/>
        <a:ext cx="2867279" cy="1378724"/>
      </dsp:txXfrm>
    </dsp:sp>
    <dsp:sp modelId="{1F870BC9-175B-48AE-8D64-2B691F107E81}">
      <dsp:nvSpPr>
        <dsp:cNvPr id="0" name=""/>
        <dsp:cNvSpPr/>
      </dsp:nvSpPr>
      <dsp:spPr>
        <a:xfrm>
          <a:off x="1008114" y="460647"/>
          <a:ext cx="3462176" cy="13019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çalışma grubunun belirlenmesi</a:t>
          </a:r>
          <a:endParaRPr lang="tr-TR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15138" y="651309"/>
        <a:ext cx="2448128" cy="920598"/>
      </dsp:txXfrm>
    </dsp:sp>
    <dsp:sp modelId="{8CFC4861-063E-4BE8-8406-F4647453C49F}">
      <dsp:nvSpPr>
        <dsp:cNvPr id="0" name=""/>
        <dsp:cNvSpPr/>
      </dsp:nvSpPr>
      <dsp:spPr>
        <a:xfrm>
          <a:off x="4470286" y="388642"/>
          <a:ext cx="3306577" cy="13019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iş bölümü yapılması </a:t>
          </a:r>
          <a:endParaRPr lang="tr-TR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54523" y="579304"/>
        <a:ext cx="2338103" cy="920598"/>
      </dsp:txXfrm>
    </dsp:sp>
    <dsp:sp modelId="{261C3C90-1DA4-4C21-AF58-C891EE4EB772}">
      <dsp:nvSpPr>
        <dsp:cNvPr id="0" name=""/>
        <dsp:cNvSpPr/>
      </dsp:nvSpPr>
      <dsp:spPr>
        <a:xfrm>
          <a:off x="504058" y="-43424"/>
          <a:ext cx="7844387" cy="430742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981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61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03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76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177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52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180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38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69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16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19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15C3D-4737-4B7C-86A7-340209394FA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7D75E-9563-4CD1-8869-DC540988B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44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 koordinatörünün seçimi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8589891"/>
              </p:ext>
            </p:extLst>
          </p:nvPr>
        </p:nvGraphicFramePr>
        <p:xfrm>
          <a:off x="0" y="1628800"/>
          <a:ext cx="91440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380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002060"/>
                </a:solidFill>
              </a:rPr>
              <a:t>Çalışma Planının Yapılması</a:t>
            </a:r>
            <a:endParaRPr lang="tr-TR" sz="3200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b="1" dirty="0" smtClean="0">
                <a:solidFill>
                  <a:srgbClr val="002060"/>
                </a:solidFill>
              </a:rPr>
              <a:t>ÇED çalışma planında çalışma grubunun belirlenmesi ve iş bölümü yapılması gerekmektedir.</a:t>
            </a:r>
          </a:p>
          <a:p>
            <a:pPr marL="0" indent="0" algn="just">
              <a:buNone/>
            </a:pPr>
            <a:r>
              <a:rPr lang="tr-TR" sz="3200" b="1" dirty="0" smtClean="0">
                <a:solidFill>
                  <a:srgbClr val="002060"/>
                </a:solidFill>
              </a:rPr>
              <a:t>ÇED’ </a:t>
            </a:r>
            <a:r>
              <a:rPr lang="tr-TR" sz="3200" b="1" dirty="0" err="1" smtClean="0">
                <a:solidFill>
                  <a:srgbClr val="002060"/>
                </a:solidFill>
              </a:rPr>
              <a:t>nin</a:t>
            </a:r>
            <a:r>
              <a:rPr lang="tr-TR" sz="3200" b="1" dirty="0" smtClean="0">
                <a:solidFill>
                  <a:srgbClr val="002060"/>
                </a:solidFill>
              </a:rPr>
              <a:t> uygulamalarının bilinçli, deneyimli ve iyi yönlendirilen teknik kadrolar ile gerçekleştirilmelidir. </a:t>
            </a:r>
            <a:endParaRPr lang="tr-TR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16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Çalışma Planının Yapılması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00876406"/>
              </p:ext>
            </p:extLst>
          </p:nvPr>
        </p:nvGraphicFramePr>
        <p:xfrm>
          <a:off x="107504" y="1600200"/>
          <a:ext cx="9036495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022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ÇALIŞMASINDA UZMANLIK DALLARI</a:t>
            </a:r>
            <a:endParaRPr lang="tr-TR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0132048"/>
              </p:ext>
            </p:extLst>
          </p:nvPr>
        </p:nvGraphicFramePr>
        <p:xfrm>
          <a:off x="-1" y="1052741"/>
          <a:ext cx="9144000" cy="7296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440161"/>
                <a:gridCol w="1607839"/>
                <a:gridCol w="1524000"/>
              </a:tblGrid>
              <a:tr h="560409">
                <a:tc gridSpan="6"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ÇEVRESEL ETKİ DEĞERLENDİRMESİ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BİYOTİK ÇEVRE</a:t>
                      </a:r>
                      <a:endParaRPr lang="tr-TR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SOSYO-EKONOMİK ÇEVRE</a:t>
                      </a:r>
                      <a:endParaRPr lang="tr-TR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ABİYOTİK ÇEVRE</a:t>
                      </a:r>
                      <a:endParaRPr lang="tr-TR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FLORA VE FAUNA</a:t>
                      </a:r>
                      <a:endParaRPr lang="tr-TR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SOSYAL ÇEVRE</a:t>
                      </a:r>
                      <a:endParaRPr lang="tr-TR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EKONOMİK ÇEVRE</a:t>
                      </a:r>
                      <a:endParaRPr lang="tr-TR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LİTOSFER</a:t>
                      </a:r>
                      <a:endParaRPr lang="tr-TR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HİDROSFER</a:t>
                      </a:r>
                      <a:endParaRPr lang="tr-TR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ATMOSFER</a:t>
                      </a:r>
                      <a:endParaRPr lang="tr-TR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SOSYOLOG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EKONOMİST</a:t>
                      </a:r>
                      <a:endParaRPr lang="tr-TR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JEOTEKNİK MÜ.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 KİR.UZM.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HAVA KİR. MÜ.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BİYOLOG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SOSYAL PLANLAMACI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ŞEHİR PLANCISI</a:t>
                      </a:r>
                      <a:endParaRPr lang="tr-TR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İNŞAAT MÜH.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ÇEVRE MÜ.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ÇEVRE MÜ.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MİKROBİYOLOG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MİMAR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BÖLGE PLANCISI</a:t>
                      </a:r>
                      <a:endParaRPr lang="tr-TR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JEOLOJİ MÜ.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İNŞAAT MÜ.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SİSTEM ANALİSTİ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HİDROBİYOLOG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PEYZAJ PLANCI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ULAŞIM PLANCISI</a:t>
                      </a:r>
                      <a:endParaRPr lang="tr-TR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JEOFİZİK MÜ.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SİSTEM ANALİSTİ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METEOROLOG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TARIMSAL EKONOMİST</a:t>
                      </a:r>
                      <a:endParaRPr lang="tr-TR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 KİMYASI UZ.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SİSTEMATİK UZMANI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İSTATİSTİKCİ</a:t>
                      </a:r>
                      <a:endParaRPr lang="tr-TR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HİDROLOG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SİSTEM ANALİZİ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ZİRAAT MÜ.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HİDROJEOLOG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24485">
                <a:tc>
                  <a:txBody>
                    <a:bodyPr/>
                    <a:lstStyle/>
                    <a:p>
                      <a:pPr algn="ctr"/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HİDRO-JEO-FİZİKCİ</a:t>
                      </a:r>
                      <a:endParaRPr lang="tr-TR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79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Planlanan Faaliyetin ve Seçeneklerin Tanımlanması</a:t>
            </a:r>
            <a:endParaRPr lang="tr-TR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Farklı projelerin çevreye de etkileri farklı olmaktadır.</a:t>
            </a:r>
          </a:p>
          <a:p>
            <a:pPr marL="0" indent="0" algn="just">
              <a:buNone/>
            </a:pPr>
            <a:r>
              <a:rPr 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çalışmasının hazırlanmasında ve yapılmasında planlanan faaliyetin  ve seçeneklerin neler olduğu, ayrıntılı ve yanlış anlamalara imkan vermeyecek netlikle ortaya konmalıdır.</a:t>
            </a:r>
            <a:endParaRPr lang="tr-TR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80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211</Words>
  <Application>Microsoft Office PowerPoint</Application>
  <PresentationFormat>Ekran Gösterisi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Proje koordinatörünün seçimi</vt:lpstr>
      <vt:lpstr>Çalışma Planının Yapılması</vt:lpstr>
      <vt:lpstr>Çalışma Planının Yapılması</vt:lpstr>
      <vt:lpstr>ÇED ÇALIŞMASINDA UZMANLIK DALLARI</vt:lpstr>
      <vt:lpstr>Planlanan Faaliyetin ve Seçeneklerin Tanımlanması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2019-04-28T14:49:33Z</dcterms:created>
  <dcterms:modified xsi:type="dcterms:W3CDTF">2019-04-28T14:50:35Z</dcterms:modified>
</cp:coreProperties>
</file>