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4.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2" r:id="rId1"/>
    <p:sldMasterId id="2147484170" r:id="rId2"/>
    <p:sldMasterId id="2147484188" r:id="rId3"/>
    <p:sldMasterId id="2147484206" r:id="rId4"/>
    <p:sldMasterId id="2147484224" r:id="rId5"/>
  </p:sldMasterIdLst>
  <p:notesMasterIdLst>
    <p:notesMasterId r:id="rId19"/>
  </p:notesMasterIdLst>
  <p:sldIdLst>
    <p:sldId id="257" r:id="rId6"/>
    <p:sldId id="258" r:id="rId7"/>
    <p:sldId id="259" r:id="rId8"/>
    <p:sldId id="260" r:id="rId9"/>
    <p:sldId id="261" r:id="rId10"/>
    <p:sldId id="262"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87FD4A79-F685-453C-AA98-7DAD88E20067}">
          <p14:sldIdLst>
            <p14:sldId id="257"/>
            <p14:sldId id="258"/>
            <p14:sldId id="259"/>
            <p14:sldId id="260"/>
            <p14:sldId id="261"/>
            <p14:sldId id="262"/>
            <p14:sldId id="265"/>
            <p14:sldId id="266"/>
            <p14:sldId id="267"/>
            <p14:sldId id="268"/>
            <p14:sldId id="269"/>
            <p14:sldId id="270"/>
            <p14:sldId id="27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08" autoAdjust="0"/>
    <p:restoredTop sz="94662" autoAdjust="0"/>
  </p:normalViewPr>
  <p:slideViewPr>
    <p:cSldViewPr>
      <p:cViewPr varScale="1">
        <p:scale>
          <a:sx n="70" d="100"/>
          <a:sy n="70" d="100"/>
        </p:scale>
        <p:origin x="1380"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1A2CB3-7CA9-4460-BE93-DA04C846B545}" type="datetimeFigureOut">
              <a:rPr lang="tr-TR" smtClean="0"/>
              <a:t>20.1.2018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2B4A69-7908-469F-A696-DC7DE6F0F1B2}" type="slidenum">
              <a:rPr lang="tr-TR" smtClean="0"/>
              <a:t>‹#›</a:t>
            </a:fld>
            <a:endParaRPr lang="tr-TR"/>
          </a:p>
        </p:txBody>
      </p:sp>
    </p:spTree>
    <p:extLst>
      <p:ext uri="{BB962C8B-B14F-4D97-AF65-F5344CB8AC3E}">
        <p14:creationId xmlns:p14="http://schemas.microsoft.com/office/powerpoint/2010/main" val="3906196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56872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9154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0529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216762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57710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24968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0318054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7826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515453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335106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79700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4348214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544956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790742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12421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661552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3723486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987755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865727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954067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837453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758885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123509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4309986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931379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806760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60171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453311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318501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0873332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784327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58517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38703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777968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28592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372706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492574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651564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0800818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5053006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87289751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1987954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3073617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32635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1271698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917181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4413891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986292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0687168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9077817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045546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13394512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37672388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3905408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375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0790130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724869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3586211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4672221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8953170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9340084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2955647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5434917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90354304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6022197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8733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4615368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38531098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018759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80477871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4552456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74644535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215221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1285314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3655844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5825877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28215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2219919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12847438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0649559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2428970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22317755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4248940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57512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97153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theme" Target="../theme/theme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slideLayout" Target="../slideLayouts/slideLayout81.xml"/><Relationship Id="rId18" Type="http://schemas.openxmlformats.org/officeDocument/2006/relationships/theme" Target="../theme/theme5.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slideLayout" Target="../slideLayouts/slideLayout80.xml"/><Relationship Id="rId17" Type="http://schemas.openxmlformats.org/officeDocument/2006/relationships/slideLayout" Target="../slideLayouts/slideLayout85.xml"/><Relationship Id="rId2" Type="http://schemas.openxmlformats.org/officeDocument/2006/relationships/slideLayout" Target="../slideLayouts/slideLayout70.xml"/><Relationship Id="rId16" Type="http://schemas.openxmlformats.org/officeDocument/2006/relationships/slideLayout" Target="../slideLayouts/slideLayout84.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5" Type="http://schemas.openxmlformats.org/officeDocument/2006/relationships/slideLayout" Target="../slideLayouts/slideLayout8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 Id="rId14" Type="http://schemas.openxmlformats.org/officeDocument/2006/relationships/slideLayout" Target="../slideLayouts/slideLayout8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3720DD-5B6D-40BF-8493-A6B52D484E6B}" type="datetimeFigureOut">
              <a:rPr lang="tr-TR" smtClean="0"/>
              <a:t>20.1.2018</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766489345"/>
      </p:ext>
    </p:extLst>
  </p:cSld>
  <p:clrMap bg1="dk1" tx1="lt1" bg2="dk2" tx2="lt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 id="2147484164" r:id="rId12"/>
    <p:sldLayoutId id="2147484165" r:id="rId13"/>
    <p:sldLayoutId id="2147484166" r:id="rId14"/>
    <p:sldLayoutId id="2147484167" r:id="rId15"/>
    <p:sldLayoutId id="2147484168" r:id="rId16"/>
    <p:sldLayoutId id="214748416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3720DD-5B6D-40BF-8493-A6B52D484E6B}" type="datetimeFigureOut">
              <a:rPr lang="tr-TR" smtClean="0"/>
              <a:t>20.1.2018</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083094554"/>
      </p:ext>
    </p:extLst>
  </p:cSld>
  <p:clrMap bg1="dk1" tx1="lt1" bg2="dk2" tx2="lt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 id="2147484175" r:id="rId5"/>
    <p:sldLayoutId id="2147484176" r:id="rId6"/>
    <p:sldLayoutId id="2147484177" r:id="rId7"/>
    <p:sldLayoutId id="2147484178" r:id="rId8"/>
    <p:sldLayoutId id="2147484179" r:id="rId9"/>
    <p:sldLayoutId id="2147484180" r:id="rId10"/>
    <p:sldLayoutId id="2147484181" r:id="rId11"/>
    <p:sldLayoutId id="2147484182" r:id="rId12"/>
    <p:sldLayoutId id="2147484183" r:id="rId13"/>
    <p:sldLayoutId id="2147484184" r:id="rId14"/>
    <p:sldLayoutId id="2147484185" r:id="rId15"/>
    <p:sldLayoutId id="2147484186" r:id="rId16"/>
    <p:sldLayoutId id="214748418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3720DD-5B6D-40BF-8493-A6B52D484E6B}" type="datetimeFigureOut">
              <a:rPr lang="tr-TR" smtClean="0"/>
              <a:t>20.1.2018</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4060660245"/>
      </p:ext>
    </p:extLst>
  </p:cSld>
  <p:clrMap bg1="dk1" tx1="lt1" bg2="dk2" tx2="lt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 id="2147484200" r:id="rId12"/>
    <p:sldLayoutId id="2147484201" r:id="rId13"/>
    <p:sldLayoutId id="2147484202" r:id="rId14"/>
    <p:sldLayoutId id="2147484203" r:id="rId15"/>
    <p:sldLayoutId id="2147484204" r:id="rId16"/>
    <p:sldLayoutId id="2147484205"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3720DD-5B6D-40BF-8493-A6B52D484E6B}" type="datetimeFigureOut">
              <a:rPr lang="tr-TR" smtClean="0"/>
              <a:t>20.1.2018</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834256009"/>
      </p:ext>
    </p:extLst>
  </p:cSld>
  <p:clrMap bg1="dk1" tx1="lt1" bg2="dk2" tx2="lt2" accent1="accent1" accent2="accent2" accent3="accent3" accent4="accent4" accent5="accent5" accent6="accent6" hlink="hlink" folHlink="folHlink"/>
  <p:sldLayoutIdLst>
    <p:sldLayoutId id="2147484207" r:id="rId1"/>
    <p:sldLayoutId id="2147484208" r:id="rId2"/>
    <p:sldLayoutId id="2147484209" r:id="rId3"/>
    <p:sldLayoutId id="2147484210" r:id="rId4"/>
    <p:sldLayoutId id="2147484211" r:id="rId5"/>
    <p:sldLayoutId id="2147484212" r:id="rId6"/>
    <p:sldLayoutId id="2147484213" r:id="rId7"/>
    <p:sldLayoutId id="2147484214" r:id="rId8"/>
    <p:sldLayoutId id="2147484215" r:id="rId9"/>
    <p:sldLayoutId id="2147484216" r:id="rId10"/>
    <p:sldLayoutId id="2147484217" r:id="rId11"/>
    <p:sldLayoutId id="2147484218" r:id="rId12"/>
    <p:sldLayoutId id="2147484219" r:id="rId13"/>
    <p:sldLayoutId id="2147484220" r:id="rId14"/>
    <p:sldLayoutId id="2147484221" r:id="rId15"/>
    <p:sldLayoutId id="2147484222" r:id="rId16"/>
    <p:sldLayoutId id="2147484223"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3720DD-5B6D-40BF-8493-A6B52D484E6B}" type="datetimeFigureOut">
              <a:rPr lang="tr-TR" smtClean="0"/>
              <a:t>20.1.2018</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126747430"/>
      </p:ext>
    </p:extLst>
  </p:cSld>
  <p:clrMap bg1="dk1" tx1="lt1" bg2="dk2" tx2="lt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 id="2147484236" r:id="rId12"/>
    <p:sldLayoutId id="2147484237" r:id="rId13"/>
    <p:sldLayoutId id="2147484238" r:id="rId14"/>
    <p:sldLayoutId id="2147484239" r:id="rId15"/>
    <p:sldLayoutId id="2147484240" r:id="rId16"/>
    <p:sldLayoutId id="214748424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a:xfrm rot="10800000" flipV="1">
            <a:off x="683568" y="476672"/>
            <a:ext cx="7543800" cy="1080120"/>
          </a:xfrm>
        </p:spPr>
        <p:txBody>
          <a:bodyPr/>
          <a:lstStyle/>
          <a:p>
            <a:r>
              <a:rPr lang="tr-TR" dirty="0" smtClean="0"/>
              <a:t>BANKALARIN ORGANLARI </a:t>
            </a:r>
            <a:br>
              <a:rPr lang="tr-TR" dirty="0" smtClean="0"/>
            </a:br>
            <a:r>
              <a:rPr lang="tr-TR" dirty="0"/>
              <a:t/>
            </a:r>
            <a:br>
              <a:rPr lang="tr-TR" dirty="0"/>
            </a:br>
            <a:r>
              <a:rPr lang="tr-TR" dirty="0" smtClean="0"/>
              <a:t>GENEL </a:t>
            </a:r>
            <a:r>
              <a:rPr lang="tr-TR" dirty="0" smtClean="0"/>
              <a:t>KURUL</a:t>
            </a:r>
            <a:endParaRPr lang="tr-TR" dirty="0"/>
          </a:p>
        </p:txBody>
      </p:sp>
      <p:sp>
        <p:nvSpPr>
          <p:cNvPr id="4" name="İçerik Yer Tutucusu 3"/>
          <p:cNvSpPr>
            <a:spLocks noGrp="1"/>
          </p:cNvSpPr>
          <p:nvPr>
            <p:ph idx="1"/>
          </p:nvPr>
        </p:nvSpPr>
        <p:spPr>
          <a:xfrm>
            <a:off x="1187624" y="2348880"/>
            <a:ext cx="6096000" cy="3657599"/>
          </a:xfrm>
        </p:spPr>
        <p:txBody>
          <a:bodyPr>
            <a:normAutofit fontScale="92500" lnSpcReduction="10000"/>
          </a:bodyPr>
          <a:lstStyle/>
          <a:p>
            <a:r>
              <a:rPr lang="tr-TR" dirty="0">
                <a:effectLst/>
              </a:rPr>
              <a:t>Genel kurul banka pay sahiplerinden oluşur. Bankalarda en yüksek organı olan Genel Kurul normal şartlarda yılda bir kez toplanır. </a:t>
            </a:r>
            <a:r>
              <a:rPr lang="tr-TR" dirty="0" smtClean="0">
                <a:effectLst/>
              </a:rPr>
              <a:t>"</a:t>
            </a:r>
            <a:r>
              <a:rPr lang="tr-TR" dirty="0">
                <a:effectLst/>
              </a:rPr>
              <a:t>Genel kurulda pay sahipleri, organların atanması bilanço ve kâr – zarar hesapları gibi mali tabloların onayı, olağanüstü yedek akçelerin ayrılması, kâr dağıtımı gibi anonim şirket işlemlerine ilişkindir. Oy hakkı olan pay sahipleri bu haklarını kendileri kullanabilecekleri gibi pay sahibi olan ya da ana sözleşmede aksine hüküm bulunmadıkça pay sahibi olmayan üçüncü şahıslar aracılığıyla kullanabilirler." Hükmünü getirmiştir.</a:t>
            </a:r>
            <a:endParaRPr lang="tr-TR" dirty="0"/>
          </a:p>
        </p:txBody>
      </p:sp>
    </p:spTree>
    <p:extLst>
      <p:ext uri="{BB962C8B-B14F-4D97-AF65-F5344CB8AC3E}">
        <p14:creationId xmlns:p14="http://schemas.microsoft.com/office/powerpoint/2010/main" val="3614214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1600" dirty="0"/>
              <a:t>- Yönetim kurul başkan ve üyeleri (murahhas, üyeler)</a:t>
            </a:r>
            <a:br>
              <a:rPr lang="tr-TR" sz="1600" dirty="0"/>
            </a:br>
            <a:r>
              <a:rPr lang="tr-TR" sz="1600" dirty="0"/>
              <a:t>- Genel müdür ve genel müdür yardımcıları</a:t>
            </a:r>
            <a:br>
              <a:rPr lang="tr-TR" sz="1600" dirty="0"/>
            </a:br>
            <a:r>
              <a:rPr lang="tr-TR" sz="1600" dirty="0"/>
              <a:t>- Teftiş kurulu başkanlığı</a:t>
            </a:r>
            <a:br>
              <a:rPr lang="tr-TR" sz="1600" dirty="0"/>
            </a:br>
            <a:r>
              <a:rPr lang="tr-TR" sz="1600" dirty="0"/>
              <a:t>- Grup müdürlükleri</a:t>
            </a:r>
            <a:br>
              <a:rPr lang="tr-TR" sz="1600" dirty="0"/>
            </a:br>
            <a:r>
              <a:rPr lang="tr-TR" sz="1600" dirty="0"/>
              <a:t>- Dış ilişkiler grup müdürlüğü</a:t>
            </a:r>
            <a:br>
              <a:rPr lang="tr-TR" sz="1600" dirty="0"/>
            </a:br>
            <a:r>
              <a:rPr lang="tr-TR" sz="1600" dirty="0"/>
              <a:t>- Hukuk ve takip işleri grup müdürlüğü</a:t>
            </a:r>
            <a:br>
              <a:rPr lang="tr-TR" sz="1600" dirty="0"/>
            </a:br>
            <a:r>
              <a:rPr lang="tr-TR" sz="1600" dirty="0"/>
              <a:t>- İdari işler grup müdürlüğü</a:t>
            </a:r>
            <a:br>
              <a:rPr lang="tr-TR" sz="1600" dirty="0"/>
            </a:br>
            <a:r>
              <a:rPr lang="tr-TR" sz="1600" dirty="0"/>
              <a:t>- İnsan kaynakları grup müdürlüğü</a:t>
            </a:r>
            <a:br>
              <a:rPr lang="tr-TR" sz="1600" dirty="0"/>
            </a:br>
            <a:r>
              <a:rPr lang="tr-TR" sz="1600" dirty="0"/>
              <a:t>- İnşaat emlak grup müdürlüğü</a:t>
            </a:r>
            <a:br>
              <a:rPr lang="tr-TR" sz="1600" dirty="0"/>
            </a:br>
            <a:r>
              <a:rPr lang="tr-TR" sz="1600" dirty="0"/>
              <a:t>- İstihbarat ve proje değerlendirme grup müdürlüğü</a:t>
            </a:r>
            <a:br>
              <a:rPr lang="tr-TR" sz="1600" dirty="0"/>
            </a:br>
            <a:r>
              <a:rPr lang="tr-TR" sz="1600" dirty="0"/>
              <a:t>- Fon yönetimi müdürlüğü (Kaynak yönetimi müdürlüğü)</a:t>
            </a:r>
            <a:br>
              <a:rPr lang="tr-TR" sz="1600" dirty="0"/>
            </a:br>
            <a:r>
              <a:rPr lang="tr-TR" sz="1600" dirty="0"/>
              <a:t>- Krediler grup müdürlüğü</a:t>
            </a:r>
            <a:br>
              <a:rPr lang="tr-TR" sz="1600" dirty="0"/>
            </a:br>
            <a:r>
              <a:rPr lang="tr-TR" sz="1600" dirty="0"/>
              <a:t>- Mali işler grup müdürlüğü</a:t>
            </a:r>
            <a:br>
              <a:rPr lang="tr-TR" sz="1600" dirty="0"/>
            </a:br>
            <a:r>
              <a:rPr lang="tr-TR" sz="1600" dirty="0"/>
              <a:t>- Menkul değerler grup müdürlüğü</a:t>
            </a:r>
            <a:br>
              <a:rPr lang="tr-TR" sz="1600" dirty="0"/>
            </a:br>
            <a:r>
              <a:rPr lang="tr-TR" sz="1600" dirty="0"/>
              <a:t>- Bilgi işlem grup müdürlüğü</a:t>
            </a:r>
            <a:br>
              <a:rPr lang="tr-TR" sz="1600" dirty="0"/>
            </a:br>
            <a:r>
              <a:rPr lang="tr-TR" sz="1600" dirty="0"/>
              <a:t>- Pazarlama grup müdürlüğü</a:t>
            </a:r>
            <a:br>
              <a:rPr lang="tr-TR" sz="1600" dirty="0"/>
            </a:br>
            <a:r>
              <a:rPr lang="tr-TR" sz="1600" dirty="0"/>
              <a:t>- Şube koordinasyon ve planlama grup müdürlüğü</a:t>
            </a:r>
            <a:br>
              <a:rPr lang="tr-TR" sz="1600" dirty="0"/>
            </a:br>
            <a:r>
              <a:rPr lang="tr-TR" sz="1600" dirty="0"/>
              <a:t>- Danışmanlar</a:t>
            </a:r>
          </a:p>
        </p:txBody>
      </p:sp>
    </p:spTree>
    <p:extLst>
      <p:ext uri="{BB962C8B-B14F-4D97-AF65-F5344CB8AC3E}">
        <p14:creationId xmlns:p14="http://schemas.microsoft.com/office/powerpoint/2010/main" val="3687821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genel müdürlüğün görevleri</a:t>
            </a:r>
            <a:endParaRPr lang="tr-TR" dirty="0"/>
          </a:p>
        </p:txBody>
      </p:sp>
      <p:sp>
        <p:nvSpPr>
          <p:cNvPr id="2" name="İçerik Yer Tutucusu 1"/>
          <p:cNvSpPr>
            <a:spLocks noGrp="1"/>
          </p:cNvSpPr>
          <p:nvPr>
            <p:ph idx="1"/>
          </p:nvPr>
        </p:nvSpPr>
        <p:spPr/>
        <p:txBody>
          <a:bodyPr/>
          <a:lstStyle/>
          <a:p>
            <a:r>
              <a:rPr lang="tr-TR" dirty="0" smtClean="0"/>
              <a:t>Genel </a:t>
            </a:r>
            <a:r>
              <a:rPr lang="tr-TR" dirty="0"/>
              <a:t>müdürlüğün görevleri dört grupta toplanabilir:</a:t>
            </a:r>
            <a:br>
              <a:rPr lang="tr-TR" dirty="0"/>
            </a:br>
            <a:r>
              <a:rPr lang="tr-TR" dirty="0"/>
              <a:t>- Bankayı temsil etmek genel prensip, emir ve kararları vermek,</a:t>
            </a:r>
            <a:br>
              <a:rPr lang="tr-TR" dirty="0"/>
            </a:br>
            <a:r>
              <a:rPr lang="tr-TR" dirty="0"/>
              <a:t>- Şubelerin açılması, organizasyonu ile personel politikasını yönetmek,</a:t>
            </a:r>
            <a:br>
              <a:rPr lang="tr-TR" dirty="0"/>
            </a:br>
            <a:r>
              <a:rPr lang="tr-TR" dirty="0"/>
              <a:t>- Bankanın kredi politikasının sevk ve yönetimini sağlamak,</a:t>
            </a:r>
            <a:br>
              <a:rPr lang="tr-TR" dirty="0"/>
            </a:br>
            <a:r>
              <a:rPr lang="tr-TR" dirty="0"/>
              <a:t>- Yasalar ve ana sözleşme veya yönetmeliklerle kendilerine verilen yetkileri kârlılık ve verimlilik ilkelerine uygun olarak kullanmak.</a:t>
            </a:r>
          </a:p>
        </p:txBody>
      </p:sp>
    </p:spTree>
    <p:extLst>
      <p:ext uri="{BB962C8B-B14F-4D97-AF65-F5344CB8AC3E}">
        <p14:creationId xmlns:p14="http://schemas.microsoft.com/office/powerpoint/2010/main" val="471405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şubeler</a:t>
            </a:r>
            <a:endParaRPr lang="tr-TR" dirty="0"/>
          </a:p>
        </p:txBody>
      </p:sp>
      <p:sp>
        <p:nvSpPr>
          <p:cNvPr id="3" name="İçerik Yer Tutucusu 2"/>
          <p:cNvSpPr>
            <a:spLocks noGrp="1"/>
          </p:cNvSpPr>
          <p:nvPr>
            <p:ph idx="1"/>
          </p:nvPr>
        </p:nvSpPr>
        <p:spPr/>
        <p:txBody>
          <a:bodyPr/>
          <a:lstStyle/>
          <a:p>
            <a:r>
              <a:rPr lang="tr-TR" dirty="0"/>
              <a:t>Banka şubelerinde en önemli görev, yetki ve sorumluluk şube </a:t>
            </a:r>
            <a:r>
              <a:rPr lang="tr-TR" dirty="0" smtClean="0"/>
              <a:t>müdürlerindedir. Her </a:t>
            </a:r>
            <a:r>
              <a:rPr lang="tr-TR" dirty="0"/>
              <a:t>banka şubesinde bir müdür bulunması zorunludur.</a:t>
            </a:r>
          </a:p>
        </p:txBody>
      </p:sp>
    </p:spTree>
    <p:extLst>
      <p:ext uri="{BB962C8B-B14F-4D97-AF65-F5344CB8AC3E}">
        <p14:creationId xmlns:p14="http://schemas.microsoft.com/office/powerpoint/2010/main" val="2745140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BANKALARDA SERVİSLER</a:t>
            </a:r>
            <a:endParaRPr lang="tr-TR" dirty="0"/>
          </a:p>
        </p:txBody>
      </p:sp>
      <p:sp>
        <p:nvSpPr>
          <p:cNvPr id="3" name="İçerik Yer Tutucusu 2"/>
          <p:cNvSpPr>
            <a:spLocks noGrp="1"/>
          </p:cNvSpPr>
          <p:nvPr>
            <p:ph idx="1"/>
          </p:nvPr>
        </p:nvSpPr>
        <p:spPr/>
        <p:txBody>
          <a:bodyPr/>
          <a:lstStyle/>
          <a:p>
            <a:r>
              <a:rPr lang="tr-TR" b="1"/>
              <a:t> </a:t>
            </a:r>
            <a:r>
              <a:rPr lang="tr-TR"/>
              <a:t>Her bankada, bankanın organizasyon yapısının büyüklüğüne, şubelerin iş hacimlerine göre genel müdürlük, bölgeler ve şubelerde servisler bulunur</a:t>
            </a:r>
          </a:p>
        </p:txBody>
      </p:sp>
    </p:spTree>
    <p:extLst>
      <p:ext uri="{BB962C8B-B14F-4D97-AF65-F5344CB8AC3E}">
        <p14:creationId xmlns:p14="http://schemas.microsoft.com/office/powerpoint/2010/main" val="161314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332656"/>
            <a:ext cx="8229600" cy="5763344"/>
          </a:xfrm>
        </p:spPr>
        <p:txBody>
          <a:bodyPr/>
          <a:lstStyle/>
          <a:p>
            <a:r>
              <a:rPr lang="tr-TR" dirty="0"/>
              <a:t>Bankalar kanunu ise, genel kurul üyelerinin, genel kurulda oy haklarını ve oyların hangi esaslara göre kullanacaklarını belirlemiştir. Bu kanuna göre,</a:t>
            </a:r>
            <a:br>
              <a:rPr lang="tr-TR" dirty="0"/>
            </a:br>
            <a:r>
              <a:rPr lang="tr-TR" dirty="0"/>
              <a:t>- Genel kurulda ortaklar, sahip oldukları pay sayısı kadar oy kullanabilirler.</a:t>
            </a:r>
            <a:br>
              <a:rPr lang="tr-TR" dirty="0"/>
            </a:br>
            <a:r>
              <a:rPr lang="tr-TR" dirty="0"/>
              <a:t>- Bankanın genel kurulunda, sermayenin % 10 veya daha fazlasına sahip olan ortaklar, yönetim kurulu başkan ve üyeleri vekil olarak oy kullanamazlar. Denetçiler ve birinci derecede imza yetkisine sahip olanlar da vekil olarak oy kullanamazlar.</a:t>
            </a:r>
            <a:br>
              <a:rPr lang="tr-TR" dirty="0"/>
            </a:br>
            <a:r>
              <a:rPr lang="tr-TR" dirty="0"/>
              <a:t>- BDDK, banka genel kurulunda bir denetçi bulundurma yetkisine sahiptir.</a:t>
            </a:r>
          </a:p>
          <a:p>
            <a:pPr marL="0" indent="0">
              <a:buNone/>
            </a:pPr>
            <a:endParaRPr lang="tr-TR" dirty="0"/>
          </a:p>
        </p:txBody>
      </p:sp>
    </p:spTree>
    <p:extLst>
      <p:ext uri="{BB962C8B-B14F-4D97-AF65-F5344CB8AC3E}">
        <p14:creationId xmlns:p14="http://schemas.microsoft.com/office/powerpoint/2010/main" val="1946594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188641"/>
            <a:ext cx="7315200" cy="1152127"/>
          </a:xfrm>
        </p:spPr>
        <p:txBody>
          <a:bodyPr/>
          <a:lstStyle/>
          <a:p>
            <a:r>
              <a:rPr lang="tr-TR" dirty="0" smtClean="0"/>
              <a:t>2-YÖNETİM KURULU</a:t>
            </a:r>
            <a:endParaRPr lang="tr-TR" dirty="0"/>
          </a:p>
        </p:txBody>
      </p:sp>
      <p:sp>
        <p:nvSpPr>
          <p:cNvPr id="3" name="İçerik Yer Tutucusu 2"/>
          <p:cNvSpPr>
            <a:spLocks noGrp="1"/>
          </p:cNvSpPr>
          <p:nvPr>
            <p:ph idx="1"/>
          </p:nvPr>
        </p:nvSpPr>
        <p:spPr>
          <a:xfrm>
            <a:off x="971600" y="1484784"/>
            <a:ext cx="7315200" cy="4896544"/>
          </a:xfrm>
        </p:spPr>
        <p:txBody>
          <a:bodyPr>
            <a:normAutofit fontScale="70000" lnSpcReduction="20000"/>
          </a:bodyPr>
          <a:lstStyle/>
          <a:p>
            <a:endParaRPr lang="tr-TR" dirty="0" smtClean="0"/>
          </a:p>
          <a:p>
            <a:endParaRPr lang="tr-TR" dirty="0"/>
          </a:p>
          <a:p>
            <a:endParaRPr lang="tr-TR" dirty="0" smtClean="0"/>
          </a:p>
          <a:p>
            <a:endParaRPr lang="tr-TR" dirty="0"/>
          </a:p>
          <a:p>
            <a:endParaRPr lang="tr-TR" dirty="0" smtClean="0"/>
          </a:p>
          <a:p>
            <a:endParaRPr lang="tr-TR" dirty="0"/>
          </a:p>
          <a:p>
            <a:r>
              <a:rPr lang="tr-TR" dirty="0" smtClean="0"/>
              <a:t>Murahhas </a:t>
            </a:r>
            <a:r>
              <a:rPr lang="tr-TR" dirty="0"/>
              <a:t>üyelerin genel müdürde aranan şartları taşımaları zorunludur. Türkiye’de şube açmak suretiyle faaliyette bulunan yurt dışında kurulu bankaların Türkiye’deki yönetim merkezlerinde, yönetim kurulu yetki ve sorumluluklarını taşıyan, merkez müdürünün de dahil olduğu üç kişilik bir müdürler kurulu kurulur. Diğer kuruluşlarda olduğu gibi bankaların yönetim kademesinde, genel kuruldan sonra en yetkili organ yönetim kuruludur. Bankalar Kanunu’na göre Türkiye’de faaliyet gösteren bankaların yönetim kurulu üyelerinin sayısı en az beş kişiden oluşur. Banka genel müdürü, bulunmadığı hâllerde vekili yönetim kurulunun tabii üyesidir. Bankalar Kanunu’na göre, kredi açma </a:t>
            </a:r>
            <a:r>
              <a:rPr lang="tr-TR" dirty="0" err="1"/>
              <a:t>yetksi</a:t>
            </a:r>
            <a:r>
              <a:rPr lang="tr-TR" dirty="0"/>
              <a:t> verilmiş olan üç kuruldan bir tanesi de yönetim kuruludur. Belirli bir meblağın üzerindeki krediler yönetim kurulunun onayı ile açılır</a:t>
            </a:r>
            <a:r>
              <a:rPr lang="tr-TR" dirty="0" smtClean="0"/>
              <a:t>.</a:t>
            </a:r>
            <a:endParaRPr lang="tr-TR" dirty="0"/>
          </a:p>
          <a:p>
            <a:r>
              <a:rPr lang="tr-TR" dirty="0"/>
              <a:t>Kural olarak yönetim kurulu üyeleri banka faaliyetlerinin sürdürülmesine ait sorumlulukları yöneticilere devrederler. Üyelerinin çoğunluğu üst kademedeki yöneticilerden oluşan komiteler kurarak belirli görevlerin yerine getirilmesini ve gözetimini sağlar</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1800" y="1492358"/>
            <a:ext cx="3816424" cy="1097280"/>
          </a:xfrm>
          <a:prstGeom prst="rect">
            <a:avLst/>
          </a:prstGeom>
        </p:spPr>
      </p:pic>
    </p:spTree>
    <p:extLst>
      <p:ext uri="{BB962C8B-B14F-4D97-AF65-F5344CB8AC3E}">
        <p14:creationId xmlns:p14="http://schemas.microsoft.com/office/powerpoint/2010/main" val="2473177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484784"/>
            <a:ext cx="8229600" cy="5040560"/>
          </a:xfrm>
        </p:spPr>
        <p:txBody>
          <a:bodyPr>
            <a:normAutofit/>
          </a:bodyPr>
          <a:lstStyle/>
          <a:p>
            <a:r>
              <a:rPr lang="tr-TR" dirty="0"/>
              <a:t>Yönetim kurulu banka faaliyetlerini yönlendirir, bankanın para politikasını tespit eder ve politikaların izlenmesini temin edecek şekilde banka işlemlerini denetler. </a:t>
            </a:r>
            <a:r>
              <a:rPr lang="tr-TR" dirty="0" smtClean="0"/>
              <a:t/>
            </a:r>
            <a:br>
              <a:rPr lang="tr-TR" dirty="0" smtClean="0"/>
            </a:br>
            <a:r>
              <a:rPr lang="tr-TR" dirty="0" smtClean="0"/>
              <a:t/>
            </a:r>
            <a:br>
              <a:rPr lang="tr-TR" dirty="0" smtClean="0"/>
            </a:br>
            <a:r>
              <a:rPr lang="tr-TR" dirty="0" smtClean="0"/>
              <a:t>.</a:t>
            </a:r>
          </a:p>
          <a:p>
            <a:endParaRPr lang="tr-TR" dirty="0"/>
          </a:p>
        </p:txBody>
      </p:sp>
    </p:spTree>
    <p:extLst>
      <p:ext uri="{BB962C8B-B14F-4D97-AF65-F5344CB8AC3E}">
        <p14:creationId xmlns:p14="http://schemas.microsoft.com/office/powerpoint/2010/main" val="1374001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DENETİM KOMİTELERİ</a:t>
            </a:r>
            <a:endParaRPr lang="tr-TR" dirty="0"/>
          </a:p>
        </p:txBody>
      </p:sp>
      <p:sp>
        <p:nvSpPr>
          <p:cNvPr id="3" name="İçerik Yer Tutucusu 2"/>
          <p:cNvSpPr>
            <a:spLocks noGrp="1"/>
          </p:cNvSpPr>
          <p:nvPr>
            <p:ph idx="1"/>
          </p:nvPr>
        </p:nvSpPr>
        <p:spPr/>
        <p:txBody>
          <a:bodyPr>
            <a:normAutofit/>
          </a:bodyPr>
          <a:lstStyle/>
          <a:p>
            <a:r>
              <a:rPr lang="tr-TR" sz="2200" b="1" dirty="0"/>
              <a:t>Denetim Komiteleri:</a:t>
            </a:r>
            <a:r>
              <a:rPr lang="tr-TR" sz="2200" dirty="0"/>
              <a:t> </a:t>
            </a:r>
            <a:r>
              <a:rPr lang="tr-TR" sz="2200" dirty="0" smtClean="0"/>
              <a:t>SPK </a:t>
            </a:r>
            <a:r>
              <a:rPr lang="tr-TR" sz="2200" dirty="0"/>
              <a:t>ve BDDK tarafından yapılan düzenlemelerle denetim komitesi uygulaması başlatılmıştır.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3573016"/>
            <a:ext cx="3600400" cy="1635930"/>
          </a:xfrm>
          <a:prstGeom prst="rect">
            <a:avLst/>
          </a:prstGeom>
        </p:spPr>
      </p:pic>
    </p:spTree>
    <p:extLst>
      <p:ext uri="{BB962C8B-B14F-4D97-AF65-F5344CB8AC3E}">
        <p14:creationId xmlns:p14="http://schemas.microsoft.com/office/powerpoint/2010/main" val="2618482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KREDİ KOMİTESİ</a:t>
            </a:r>
            <a:endParaRPr lang="tr-TR" dirty="0"/>
          </a:p>
        </p:txBody>
      </p:sp>
      <p:sp>
        <p:nvSpPr>
          <p:cNvPr id="3" name="İçerik Yer Tutucusu 2"/>
          <p:cNvSpPr>
            <a:spLocks noGrp="1"/>
          </p:cNvSpPr>
          <p:nvPr>
            <p:ph idx="1"/>
          </p:nvPr>
        </p:nvSpPr>
        <p:spPr/>
        <p:txBody>
          <a:bodyPr>
            <a:normAutofit/>
          </a:bodyPr>
          <a:lstStyle/>
          <a:p>
            <a:r>
              <a:rPr lang="tr-TR" dirty="0"/>
              <a:t>Kredi açma yetkisi yönetim kuruluna aittir. Yönetim kurulu kredi açma yetkisini Kurulca belirlenecek usul ve esaslar çerçevesinde kredi komitesine veya genel müdürlüğe devredebilir.</a:t>
            </a:r>
            <a:br>
              <a:rPr lang="tr-TR" dirty="0"/>
            </a:br>
            <a:endParaRPr lang="tr-TR" dirty="0"/>
          </a:p>
        </p:txBody>
      </p:sp>
    </p:spTree>
    <p:extLst>
      <p:ext uri="{BB962C8B-B14F-4D97-AF65-F5344CB8AC3E}">
        <p14:creationId xmlns:p14="http://schemas.microsoft.com/office/powerpoint/2010/main" val="3400255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Müfettiş</a:t>
            </a:r>
            <a:endParaRPr lang="tr-TR" dirty="0"/>
          </a:p>
        </p:txBody>
      </p:sp>
      <p:sp>
        <p:nvSpPr>
          <p:cNvPr id="3" name="İçerik Yer Tutucusu 2"/>
          <p:cNvSpPr>
            <a:spLocks noGrp="1"/>
          </p:cNvSpPr>
          <p:nvPr>
            <p:ph idx="1"/>
          </p:nvPr>
        </p:nvSpPr>
        <p:spPr/>
        <p:txBody>
          <a:bodyPr/>
          <a:lstStyle/>
          <a:p>
            <a:r>
              <a:rPr lang="tr-TR" dirty="0" smtClean="0"/>
              <a:t>Banka </a:t>
            </a:r>
            <a:r>
              <a:rPr lang="tr-TR" dirty="0"/>
              <a:t>müfettişleri, bankanın genel müdürü veya yönetim kurulu tarafından atanmış personeldir.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3356992"/>
            <a:ext cx="2781300" cy="2592288"/>
          </a:xfrm>
          <a:prstGeom prst="rect">
            <a:avLst/>
          </a:prstGeom>
        </p:spPr>
      </p:pic>
    </p:spTree>
    <p:extLst>
      <p:ext uri="{BB962C8B-B14F-4D97-AF65-F5344CB8AC3E}">
        <p14:creationId xmlns:p14="http://schemas.microsoft.com/office/powerpoint/2010/main" val="1026499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GENEL MÜDÜRLÜK</a:t>
            </a:r>
            <a:endParaRPr lang="tr-TR" dirty="0"/>
          </a:p>
        </p:txBody>
      </p:sp>
      <p:sp>
        <p:nvSpPr>
          <p:cNvPr id="3" name="İçerik Yer Tutucusu 2"/>
          <p:cNvSpPr>
            <a:spLocks noGrp="1"/>
          </p:cNvSpPr>
          <p:nvPr>
            <p:ph idx="1"/>
          </p:nvPr>
        </p:nvSpPr>
        <p:spPr/>
        <p:txBody>
          <a:bodyPr>
            <a:normAutofit/>
          </a:bodyPr>
          <a:lstStyle/>
          <a:p>
            <a:r>
              <a:rPr lang="tr-TR" dirty="0"/>
              <a:t>Genel müdürlük bankaların en büyük icra organıdır. </a:t>
            </a:r>
            <a:r>
              <a:rPr lang="tr-TR" dirty="0" smtClean="0"/>
              <a:t>5411 </a:t>
            </a:r>
            <a:r>
              <a:rPr lang="tr-TR" dirty="0"/>
              <a:t>sayılı Bankacılık Kanunu’nun 25. maddesinde şöyle belirlenmiştir: Banka genel müdürlerinin hukuk, iktisat, maliye, bankacılık, işletme, kamu yönetimi ve dengi dallarda en az lisans düzeyinde, mühendislik alanında lisans düzeyinde öğrenim görmüş olanların ise belirtilen alanlarda lisansüstü öğrenim görmüş olmaları ve bankacılık veya işletmecilik alanında en az on yıllık mesleki deneyime sahip olmaları şarttır.</a:t>
            </a:r>
          </a:p>
        </p:txBody>
      </p:sp>
    </p:spTree>
    <p:extLst>
      <p:ext uri="{BB962C8B-B14F-4D97-AF65-F5344CB8AC3E}">
        <p14:creationId xmlns:p14="http://schemas.microsoft.com/office/powerpoint/2010/main" val="32726856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GENEL MÜDÜR YARDIMCILIĞI</a:t>
            </a:r>
            <a:endParaRPr lang="tr-TR" dirty="0"/>
          </a:p>
        </p:txBody>
      </p:sp>
      <p:sp>
        <p:nvSpPr>
          <p:cNvPr id="2" name="İçerik Yer Tutucusu 1"/>
          <p:cNvSpPr>
            <a:spLocks noGrp="1"/>
          </p:cNvSpPr>
          <p:nvPr>
            <p:ph idx="1"/>
          </p:nvPr>
        </p:nvSpPr>
        <p:spPr/>
        <p:txBody>
          <a:bodyPr>
            <a:normAutofit/>
          </a:bodyPr>
          <a:lstStyle/>
          <a:p>
            <a:r>
              <a:rPr lang="tr-TR" dirty="0"/>
              <a:t> Genel müdür yardımcılarının en az yedi yıllık mesleki deneyime sahip ve asgari üçte ikisinin birinci fıkrada belirtilen alanlarda en az lisans düzeyinde öğrenim görmüş olması şarttır. </a:t>
            </a:r>
          </a:p>
        </p:txBody>
      </p:sp>
    </p:spTree>
    <p:extLst>
      <p:ext uri="{BB962C8B-B14F-4D97-AF65-F5344CB8AC3E}">
        <p14:creationId xmlns:p14="http://schemas.microsoft.com/office/powerpoint/2010/main" val="35651643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1_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3.xml><?xml version="1.0" encoding="utf-8"?>
<a:theme xmlns:a="http://schemas.openxmlformats.org/drawingml/2006/main" name="2_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4.xml><?xml version="1.0" encoding="utf-8"?>
<a:theme xmlns:a="http://schemas.openxmlformats.org/drawingml/2006/main" name="3_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5.xml><?xml version="1.0" encoding="utf-8"?>
<a:theme xmlns:a="http://schemas.openxmlformats.org/drawingml/2006/main" name="4_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6.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TotalTime>
  <Words>442</Words>
  <Application>Microsoft Office PowerPoint</Application>
  <PresentationFormat>Ekran Gösterisi (4:3)</PresentationFormat>
  <Paragraphs>30</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5</vt:i4>
      </vt:variant>
      <vt:variant>
        <vt:lpstr>Slayt Başlıkları</vt:lpstr>
      </vt:variant>
      <vt:variant>
        <vt:i4>13</vt:i4>
      </vt:variant>
    </vt:vector>
  </HeadingPairs>
  <TitlesOfParts>
    <vt:vector size="22" baseType="lpstr">
      <vt:lpstr>Arial</vt:lpstr>
      <vt:lpstr>Calibri</vt:lpstr>
      <vt:lpstr>Century Gothic</vt:lpstr>
      <vt:lpstr>Wingdings 3</vt:lpstr>
      <vt:lpstr>İyon</vt:lpstr>
      <vt:lpstr>1_İyon</vt:lpstr>
      <vt:lpstr>2_İyon</vt:lpstr>
      <vt:lpstr>3_İyon</vt:lpstr>
      <vt:lpstr>4_İyon</vt:lpstr>
      <vt:lpstr>BANKALARIN ORGANLARI   GENEL KURUL</vt:lpstr>
      <vt:lpstr>PowerPoint Sunusu</vt:lpstr>
      <vt:lpstr>2-YÖNETİM KURULU</vt:lpstr>
      <vt:lpstr>PowerPoint Sunusu</vt:lpstr>
      <vt:lpstr>DENETİM KOMİTELERİ</vt:lpstr>
      <vt:lpstr>KREDİ KOMİTESİ</vt:lpstr>
      <vt:lpstr>Müfettiş</vt:lpstr>
      <vt:lpstr>GENEL MÜDÜRLÜK</vt:lpstr>
      <vt:lpstr>GENEL MÜDÜR YARDIMCILIĞI</vt:lpstr>
      <vt:lpstr>- Yönetim kurul başkan ve üyeleri (murahhas, üyeler) - Genel müdür ve genel müdür yardımcıları - Teftiş kurulu başkanlığı - Grup müdürlükleri - Dış ilişkiler grup müdürlüğü - Hukuk ve takip işleri grup müdürlüğü - İdari işler grup müdürlüğü - İnsan kaynakları grup müdürlüğü - İnşaat emlak grup müdürlüğü - İstihbarat ve proje değerlendirme grup müdürlüğü - Fon yönetimi müdürlüğü (Kaynak yönetimi müdürlüğü) - Krediler grup müdürlüğü - Mali işler grup müdürlüğü - Menkul değerler grup müdürlüğü - Bilgi işlem grup müdürlüğü - Pazarlama grup müdürlüğü - Şube koordinasyon ve planlama grup müdürlüğü - Danışmanlar</vt:lpstr>
      <vt:lpstr>genel müdürlüğün görevleri</vt:lpstr>
      <vt:lpstr>şubeler</vt:lpstr>
      <vt:lpstr>BANKALARDA SERVİSLER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BANKALARIN ÜST YÖNETİM ORGANLARI</dc:title>
  <dc:creator>PC</dc:creator>
  <cp:lastModifiedBy>Pelin Atila Yoruk</cp:lastModifiedBy>
  <cp:revision>11</cp:revision>
  <dcterms:created xsi:type="dcterms:W3CDTF">2016-04-20T11:44:56Z</dcterms:created>
  <dcterms:modified xsi:type="dcterms:W3CDTF">2018-01-19T22:35:17Z</dcterms:modified>
</cp:coreProperties>
</file>