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19" r:id="rId3"/>
    <p:sldId id="376" r:id="rId4"/>
    <p:sldId id="377" r:id="rId5"/>
    <p:sldId id="378" r:id="rId6"/>
    <p:sldId id="386" r:id="rId7"/>
    <p:sldId id="393" r:id="rId8"/>
    <p:sldId id="33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CC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Asıl metin stillerini düzenlemek için tıklatın</a:t>
            </a:r>
          </a:p>
          <a:p>
            <a:pPr lvl="1"/>
            <a:r>
              <a:rPr lang="en-US" noProof="0" smtClean="0"/>
              <a:t>İkinci düzey</a:t>
            </a:r>
          </a:p>
          <a:p>
            <a:pPr lvl="2"/>
            <a:r>
              <a:rPr lang="en-US" noProof="0" smtClean="0"/>
              <a:t>Üçüncü düzey</a:t>
            </a:r>
          </a:p>
          <a:p>
            <a:pPr lvl="3"/>
            <a:r>
              <a:rPr lang="en-US" noProof="0" smtClean="0"/>
              <a:t>Dördüncü düzey</a:t>
            </a:r>
          </a:p>
          <a:p>
            <a:pPr lvl="4"/>
            <a:r>
              <a:rPr lang="en-US" noProof="0" smtClean="0"/>
              <a:t>Beşinci düzey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EC319F-6460-4F05-A0CC-560BC5C3E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CA1C88-173B-46B1-8CA9-3D2FCA3BEF7A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CCD8B5-2599-443C-ADCE-472875480EC5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463E2F1-D543-45F0-A6B2-2FA043980E86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B90F25-2A16-4EAF-AB55-CDC308F8E631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C8C9D4F-B047-4E85-9881-DF13AB8511FC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ACA445-FDC9-46DD-94B6-686FED550C8D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AA73B1-F166-4329-AC62-16541B264EA8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73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6AB5F5-CCEB-41A2-BD85-F6B93329E1F8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0EC30-DFCD-4638-BBED-628757B3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D2C02-ACCA-44C0-AF5F-4E6D61629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86581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86581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B5400-543E-4E97-B8EB-BBA7706FBF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3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0623C-D8AA-4249-8F2A-7CDE4AB1F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5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A8DA8-25B1-41F8-A3A1-74BB72154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9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2F5CE-04C0-432B-8F97-8CE45C635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5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C8519-2524-4C93-992E-A2946C85A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6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83ACA-F897-42A7-87B3-C1E348490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3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46944-0E46-4934-8718-133EFA3EB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3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03FA5-3804-42E9-9BA9-C46DB7AD0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3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546D0-BA9A-4A20-A12E-B75698E62E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1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2960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Asıl metin stillerini düzenlemek için tıklatın</a:t>
            </a:r>
          </a:p>
          <a:p>
            <a:pPr lvl="1"/>
            <a:r>
              <a:rPr lang="en-US" altLang="en-US" smtClean="0"/>
              <a:t>İkinci düzey</a:t>
            </a:r>
          </a:p>
          <a:p>
            <a:pPr lvl="2"/>
            <a:r>
              <a:rPr lang="en-US" altLang="en-US" smtClean="0"/>
              <a:t>Üçüncü düzey</a:t>
            </a:r>
          </a:p>
          <a:p>
            <a:pPr lvl="3"/>
            <a:r>
              <a:rPr lang="en-US" altLang="en-US" smtClean="0"/>
              <a:t>Dördüncü düzey</a:t>
            </a:r>
          </a:p>
          <a:p>
            <a:pPr lvl="4"/>
            <a:r>
              <a:rPr lang="en-US" altLang="en-US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479C31-47AF-4434-8B46-FE5E1047C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b="1" dirty="0" err="1" smtClean="0">
                <a:solidFill>
                  <a:srgbClr val="FF0000"/>
                </a:solidFill>
              </a:rPr>
              <a:t>Zamanuyumlu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Dizisel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r>
              <a:rPr lang="en-GB" altLang="en-US" b="1" dirty="0" err="1" smtClean="0">
                <a:solidFill>
                  <a:srgbClr val="FF0000"/>
                </a:solidFill>
              </a:rPr>
              <a:t>Mantık</a:t>
            </a:r>
            <a:r>
              <a:rPr lang="en-GB" altLang="en-US" b="1" dirty="0" smtClean="0">
                <a:solidFill>
                  <a:srgbClr val="FF0000"/>
                </a:solidFill>
              </a:rPr>
              <a:t> </a:t>
            </a:r>
            <a:br>
              <a:rPr lang="en-GB" altLang="en-US" b="1" dirty="0" smtClean="0">
                <a:solidFill>
                  <a:srgbClr val="FF0000"/>
                </a:solidFill>
              </a:rPr>
            </a:br>
            <a:r>
              <a:rPr lang="en-GB" altLang="en-US" b="1" dirty="0" smtClean="0">
                <a:solidFill>
                  <a:srgbClr val="FF0000"/>
                </a:solidFill>
              </a:rPr>
              <a:t>(</a:t>
            </a:r>
            <a:r>
              <a:rPr lang="en-GB" altLang="en-US" b="1" dirty="0" err="1" smtClean="0">
                <a:solidFill>
                  <a:srgbClr val="FF0000"/>
                </a:solidFill>
              </a:rPr>
              <a:t>Syncronous</a:t>
            </a:r>
            <a:r>
              <a:rPr lang="en-GB" altLang="en-US" b="1" dirty="0" smtClean="0">
                <a:solidFill>
                  <a:srgbClr val="FF0000"/>
                </a:solidFill>
              </a:rPr>
              <a:t> Sequential Logic)</a:t>
            </a:r>
            <a:r>
              <a:rPr lang="en-GB" altLang="en-US" b="1" smtClean="0">
                <a:solidFill>
                  <a:srgbClr val="FF0000"/>
                </a:solidFill>
              </a:rPr>
              <a:t/>
            </a:r>
            <a:br>
              <a:rPr lang="en-GB" altLang="en-US" b="1" smtClean="0">
                <a:solidFill>
                  <a:srgbClr val="FF0000"/>
                </a:solidFill>
              </a:rPr>
            </a:br>
            <a:r>
              <a:rPr lang="en-GB" altLang="en-US" b="1" smtClean="0">
                <a:solidFill>
                  <a:srgbClr val="FF0000"/>
                </a:solidFill>
              </a:rPr>
              <a:t>3/3</a:t>
            </a:r>
            <a:endParaRPr lang="en-US" altLang="en-US" b="1" dirty="0" smtClean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 err="1" smtClean="0"/>
              <a:t>Bölüm</a:t>
            </a:r>
            <a:r>
              <a:rPr lang="tr-TR" altLang="en-US" dirty="0" smtClean="0"/>
              <a:t> 5</a:t>
            </a:r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  <a:p>
            <a:pPr eaLnBrk="1" hangingPunct="1">
              <a:lnSpc>
                <a:spcPct val="90000"/>
              </a:lnSpc>
            </a:pPr>
            <a:endParaRPr lang="tr-T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err="1" smtClean="0"/>
              <a:t>Uyarım</a:t>
            </a:r>
            <a:r>
              <a:rPr lang="en-GB" altLang="en-US" dirty="0" smtClean="0"/>
              <a:t> (</a:t>
            </a:r>
            <a:r>
              <a:rPr lang="tr-TR" altLang="en-US" dirty="0" smtClean="0"/>
              <a:t>Excitation</a:t>
            </a:r>
            <a:r>
              <a:rPr lang="en-GB" altLang="en-US" dirty="0" smtClean="0"/>
              <a:t>)</a:t>
            </a:r>
            <a:r>
              <a:rPr lang="tr-TR" altLang="en-US" dirty="0" smtClean="0"/>
              <a:t> Tabl</a:t>
            </a:r>
            <a:r>
              <a:rPr lang="en-GB" altLang="en-US" dirty="0" err="1" smtClean="0"/>
              <a:t>oları</a:t>
            </a:r>
            <a:endParaRPr lang="en-US" altLang="en-US" dirty="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 </a:t>
            </a:r>
            <a:r>
              <a:rPr lang="en-GB" altLang="en-US" dirty="0" err="1" smtClean="0"/>
              <a:t>ikidurumlusu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kullandığımızda</a:t>
            </a:r>
            <a:r>
              <a:rPr lang="tr-TR" altLang="en-US" dirty="0" smtClean="0"/>
              <a:t> </a:t>
            </a:r>
            <a:r>
              <a:rPr lang="en-GB" altLang="en-US" dirty="0" smtClean="0"/>
              <a:t>durum </a:t>
            </a:r>
            <a:r>
              <a:rPr lang="en-GB" altLang="en-US" dirty="0" err="1" smtClean="0"/>
              <a:t>denklemleri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direk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sonraki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durumdan</a:t>
            </a:r>
            <a:r>
              <a:rPr lang="en-GB" altLang="en-US" dirty="0" smtClean="0"/>
              <a:t> </a:t>
            </a:r>
            <a:r>
              <a:rPr lang="en-GB" altLang="en-US" dirty="0" err="1" smtClean="0"/>
              <a:t>çıkarılabilir</a:t>
            </a:r>
            <a:r>
              <a:rPr lang="en-US" altLang="en-US" dirty="0" smtClean="0"/>
              <a:t>.</a:t>
            </a:r>
          </a:p>
          <a:p>
            <a:pPr lvl="1" eaLnBrk="1" hangingPunct="1"/>
            <a:r>
              <a:rPr lang="en-US" altLang="en-US" dirty="0" err="1" smtClean="0"/>
              <a:t>Ancak</a:t>
            </a:r>
            <a:r>
              <a:rPr lang="en-US" altLang="en-US" dirty="0" smtClean="0"/>
              <a:t> JK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T </a:t>
            </a:r>
            <a:r>
              <a:rPr lang="en-US" altLang="en-US" dirty="0" err="1" smtClean="0"/>
              <a:t>kullanıldığında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bunu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yapamayız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Bu </a:t>
            </a:r>
            <a:r>
              <a:rPr lang="en-US" altLang="en-US" dirty="0" err="1" smtClean="0"/>
              <a:t>ikidurumlular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fonksiyon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tablosuna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ihtiyaç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var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Mevcut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durumdan</a:t>
            </a:r>
            <a:r>
              <a:rPr lang="en-US" altLang="en-US" dirty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geçiş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gereken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tabloya</a:t>
            </a:r>
            <a:r>
              <a:rPr lang="en-US" altLang="en-US" dirty="0"/>
              <a:t> </a:t>
            </a:r>
            <a:r>
              <a:rPr lang="en-US" altLang="en-US" i="1" dirty="0" err="1">
                <a:solidFill>
                  <a:srgbClr val="FF0000"/>
                </a:solidFill>
              </a:rPr>
              <a:t>uyarım</a:t>
            </a:r>
            <a:r>
              <a:rPr lang="en-US" altLang="en-US" i="1" dirty="0">
                <a:solidFill>
                  <a:srgbClr val="FF0000"/>
                </a:solidFill>
              </a:rPr>
              <a:t> (</a:t>
            </a:r>
            <a:r>
              <a:rPr lang="en-US" altLang="en-US" i="1" dirty="0" smtClean="0">
                <a:solidFill>
                  <a:srgbClr val="FF0000"/>
                </a:solidFill>
              </a:rPr>
              <a:t>excitation) </a:t>
            </a:r>
            <a:r>
              <a:rPr lang="en-US" altLang="en-US" i="1" dirty="0" err="1" smtClean="0">
                <a:solidFill>
                  <a:srgbClr val="FF0000"/>
                </a:solidFill>
              </a:rPr>
              <a:t>tablosu</a:t>
            </a:r>
            <a:r>
              <a:rPr lang="en-US" altLang="en-US" dirty="0"/>
              <a:t> </a:t>
            </a:r>
            <a:r>
              <a:rPr lang="en-US" altLang="en-US" dirty="0" err="1"/>
              <a:t>denir</a:t>
            </a:r>
            <a:r>
              <a:rPr lang="en-US" altLang="en-US" dirty="0" smtClean="0">
                <a:solidFill>
                  <a:schemeClr val="tx1"/>
                </a:solidFill>
              </a:rPr>
              <a:t>.</a:t>
            </a:r>
          </a:p>
          <a:p>
            <a:pPr lvl="1" eaLnBrk="1" hangingPunct="1"/>
            <a:r>
              <a:rPr lang="en-US" altLang="en-US" dirty="0" err="1" smtClean="0"/>
              <a:t>Mevcut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durumların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verilmiş</a:t>
            </a:r>
            <a:r>
              <a:rPr lang="en-US" altLang="en-US" dirty="0" smtClean="0"/>
              <a:t>,</a:t>
            </a:r>
          </a:p>
          <a:p>
            <a:pPr lvl="1" eaLnBrk="1" hangingPunct="1"/>
            <a:r>
              <a:rPr lang="en-US" altLang="en-US" dirty="0" err="1" smtClean="0"/>
              <a:t>Bunlar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girdilere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hangi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değerler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uygulanmalı</a:t>
            </a:r>
            <a:r>
              <a:rPr lang="en-US" altLang="en-US" dirty="0" smtClean="0"/>
              <a:t>?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T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Uyarım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Tabloları</a:t>
            </a:r>
            <a:endParaRPr lang="en-US" altLang="en-US" dirty="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41438"/>
            <a:ext cx="7602537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8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652963"/>
            <a:ext cx="273685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724400"/>
            <a:ext cx="3781425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veya</a:t>
            </a:r>
            <a:r>
              <a:rPr lang="en-US" altLang="en-US" dirty="0" smtClean="0"/>
              <a:t> T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Sentez</a:t>
            </a:r>
            <a:endParaRPr lang="en-US" altLang="en-US" dirty="0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yaptığımız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aynı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işlemleri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yapın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Sadece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denklemleri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uyarım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tabloları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hesaplanmalı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err="1" smtClean="0"/>
              <a:t>Sonlu</a:t>
            </a:r>
            <a:r>
              <a:rPr lang="en-US" altLang="en-US" sz="3200" dirty="0" smtClean="0"/>
              <a:t> Durum </a:t>
            </a:r>
            <a:r>
              <a:rPr lang="en-US" altLang="en-US" sz="3200" dirty="0" err="1" smtClean="0"/>
              <a:t>Makinesi</a:t>
            </a:r>
            <a:r>
              <a:rPr lang="en-US" altLang="en-US" sz="3200" dirty="0" smtClean="0"/>
              <a:t> (SDM; </a:t>
            </a:r>
            <a:r>
              <a:rPr lang="en-US" altLang="en-US" sz="3200" dirty="0" err="1" smtClean="0"/>
              <a:t>İng</a:t>
            </a:r>
            <a:r>
              <a:rPr lang="en-US" altLang="en-US" sz="3200" dirty="0" smtClean="0"/>
              <a:t>. FSM)</a:t>
            </a:r>
            <a:br>
              <a:rPr lang="en-US" altLang="en-US" sz="3200" dirty="0" smtClean="0"/>
            </a:br>
            <a:r>
              <a:rPr lang="en-US" altLang="en-US" sz="3200" dirty="0" smtClean="0"/>
              <a:t>Durum </a:t>
            </a:r>
            <a:r>
              <a:rPr lang="en-US" altLang="en-US" sz="3200" dirty="0" err="1" smtClean="0"/>
              <a:t>Azaltma</a:t>
            </a:r>
            <a:endParaRPr lang="en-US" altLang="en-US" sz="3200" dirty="0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35"/>
          <a:stretch/>
        </p:blipFill>
        <p:spPr bwMode="auto">
          <a:xfrm>
            <a:off x="0" y="1155940"/>
            <a:ext cx="9144000" cy="544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</p:txBody>
      </p:sp>
      <p:pic>
        <p:nvPicPr>
          <p:cNvPr id="829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275"/>
            <a:ext cx="9144000" cy="601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Örnek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Soru</a:t>
            </a:r>
            <a:endParaRPr lang="en-US" altLang="en-US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en-US" dirty="0" smtClean="0"/>
              <a:t>(Q.5.5) </a:t>
            </a:r>
            <a:r>
              <a:rPr lang="en-US" altLang="en-US" dirty="0" err="1" smtClean="0"/>
              <a:t>İki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tane</a:t>
            </a:r>
            <a:r>
              <a:rPr lang="en-US" altLang="en-US" dirty="0" smtClean="0"/>
              <a:t> D </a:t>
            </a:r>
            <a:r>
              <a:rPr lang="en-US" altLang="en-US" dirty="0" err="1" smtClean="0"/>
              <a:t>ikidurumlusu</a:t>
            </a:r>
            <a:r>
              <a:rPr lang="en-US" altLang="en-US" dirty="0" smtClean="0"/>
              <a:t> A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B, </a:t>
            </a:r>
            <a:r>
              <a:rPr lang="en-US" altLang="en-US" dirty="0" err="1" smtClean="0"/>
              <a:t>iki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</a:t>
            </a:r>
            <a:r>
              <a:rPr lang="en-US" altLang="en-US" dirty="0" smtClean="0"/>
              <a:t> x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y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çıktı</a:t>
            </a:r>
            <a:r>
              <a:rPr lang="en-US" altLang="en-US" dirty="0" smtClean="0"/>
              <a:t> z </a:t>
            </a:r>
            <a:r>
              <a:rPr lang="en-US" altLang="en-US" dirty="0" err="1" smtClean="0"/>
              <a:t>içeren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dizisel</a:t>
            </a:r>
            <a:r>
              <a:rPr lang="en-US" altLang="en-US" dirty="0" smtClean="0"/>
              <a:t> (sequential) </a:t>
            </a:r>
            <a:r>
              <a:rPr lang="en-US" altLang="en-US" dirty="0" err="1" smtClean="0"/>
              <a:t>devre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aşağıdaki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durum (next state)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çıktı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denklemleri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tanımlanmaktadır</a:t>
            </a:r>
            <a:r>
              <a:rPr lang="en-US" altLang="en-US" dirty="0" smtClean="0"/>
              <a:t>.</a:t>
            </a:r>
          </a:p>
          <a:p>
            <a:pPr marL="1752600" lvl="3" indent="-381000" eaLnBrk="1" hangingPunct="1">
              <a:buFontTx/>
              <a:buNone/>
            </a:pPr>
            <a:r>
              <a:rPr lang="en-US" altLang="en-US" dirty="0" smtClean="0"/>
              <a:t>A(t+1)=</a:t>
            </a:r>
            <a:r>
              <a:rPr lang="en-US" altLang="en-US" dirty="0" err="1" smtClean="0"/>
              <a:t>x’y+xB</a:t>
            </a:r>
            <a:endParaRPr lang="en-US" altLang="en-US" dirty="0" smtClean="0"/>
          </a:p>
          <a:p>
            <a:pPr marL="1752600" lvl="3" indent="-381000" eaLnBrk="1" hangingPunct="1">
              <a:buFontTx/>
              <a:buNone/>
            </a:pPr>
            <a:r>
              <a:rPr lang="en-US" altLang="en-US" dirty="0" smtClean="0"/>
              <a:t>B(t+1)=</a:t>
            </a:r>
            <a:r>
              <a:rPr lang="en-US" altLang="en-US" dirty="0" err="1" smtClean="0"/>
              <a:t>x’A+xB</a:t>
            </a:r>
            <a:endParaRPr lang="en-US" altLang="en-US" dirty="0" smtClean="0"/>
          </a:p>
          <a:p>
            <a:pPr marL="1752600" lvl="3" indent="-381000" eaLnBrk="1" hangingPunct="1">
              <a:buFontTx/>
              <a:buNone/>
            </a:pPr>
            <a:r>
              <a:rPr lang="en-US" altLang="en-US" dirty="0" smtClean="0"/>
              <a:t>Z=A</a:t>
            </a:r>
          </a:p>
          <a:p>
            <a:pPr marL="1295400" lvl="2" indent="-381000" eaLnBrk="1" hangingPunct="1">
              <a:buFontTx/>
              <a:buAutoNum type="alphaLcParenR"/>
            </a:pPr>
            <a:r>
              <a:rPr lang="en-US" altLang="en-US" dirty="0" err="1" smtClean="0"/>
              <a:t>Devrenin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mantık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diyagramını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çizin</a:t>
            </a:r>
            <a:r>
              <a:rPr lang="en-US" altLang="en-US" dirty="0" smtClean="0"/>
              <a:t>.</a:t>
            </a:r>
          </a:p>
          <a:p>
            <a:pPr marL="1295400" lvl="2" indent="-381000" eaLnBrk="1" hangingPunct="1">
              <a:buFontTx/>
              <a:buAutoNum type="alphaLcParenR"/>
            </a:pPr>
            <a:r>
              <a:rPr lang="en-US" altLang="en-US" dirty="0" err="1" smtClean="0"/>
              <a:t>Devrenin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tablosunu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yazın</a:t>
            </a:r>
            <a:r>
              <a:rPr lang="en-US" altLang="en-US" dirty="0" smtClean="0"/>
              <a:t>.</a:t>
            </a:r>
          </a:p>
          <a:p>
            <a:pPr marL="1295400" lvl="2" indent="-381000" eaLnBrk="1" hangingPunct="1">
              <a:buFontTx/>
              <a:buAutoNum type="alphaLcParenR"/>
            </a:pPr>
            <a:r>
              <a:rPr lang="en-US" altLang="en-US" dirty="0" err="1" smtClean="0"/>
              <a:t>Devreye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karşılık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gelen</a:t>
            </a:r>
            <a:r>
              <a:rPr lang="en-US" altLang="en-US" dirty="0" smtClean="0"/>
              <a:t> durum </a:t>
            </a:r>
            <a:r>
              <a:rPr lang="en-US" altLang="en-US" dirty="0" err="1" smtClean="0"/>
              <a:t>diyagramını</a:t>
            </a:r>
            <a:r>
              <a:rPr lang="en-US" altLang="en-US" dirty="0" smtClean="0"/>
              <a:t> (state diagram) </a:t>
            </a:r>
            <a:r>
              <a:rPr lang="en-US" altLang="en-US" dirty="0" err="1" smtClean="0"/>
              <a:t>çizin</a:t>
            </a:r>
            <a:r>
              <a:rPr lang="en-US" altLang="en-US" dirty="0" smtClean="0"/>
              <a:t>.</a:t>
            </a:r>
          </a:p>
          <a:p>
            <a:pPr marL="1752600" lvl="3" indent="-381000"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</TotalTime>
  <Words>182</Words>
  <Application>Microsoft Office PowerPoint</Application>
  <PresentationFormat>On-screen Show (4:3)</PresentationFormat>
  <Paragraphs>30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Varsayılan Tasarım</vt:lpstr>
      <vt:lpstr>Zamanuyumlu Dizisel Mantık  (Syncronous Sequential Logic) 3/3</vt:lpstr>
      <vt:lpstr>PowerPoint Presentation</vt:lpstr>
      <vt:lpstr>Uyarım (Excitation) Tabloları</vt:lpstr>
      <vt:lpstr>JK ve T için Uyarım Tabloları</vt:lpstr>
      <vt:lpstr>JK veya T ile Sentez</vt:lpstr>
      <vt:lpstr>Sonlu Durum Makinesi (SDM; İng. FSM) Durum Azaltma</vt:lpstr>
      <vt:lpstr>PowerPoint Presentation</vt:lpstr>
      <vt:lpstr>Örnek Soru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ankaraunv</dc:creator>
  <cp:lastModifiedBy>KK</cp:lastModifiedBy>
  <cp:revision>77</cp:revision>
  <dcterms:created xsi:type="dcterms:W3CDTF">2008-09-23T09:44:25Z</dcterms:created>
  <dcterms:modified xsi:type="dcterms:W3CDTF">2020-05-11T12:31:25Z</dcterms:modified>
</cp:coreProperties>
</file>