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8" autoAdjust="0"/>
    <p:restoredTop sz="94660"/>
  </p:normalViewPr>
  <p:slideViewPr>
    <p:cSldViewPr snapToGrid="0">
      <p:cViewPr varScale="1">
        <p:scale>
          <a:sx n="69" d="100"/>
          <a:sy n="69" d="100"/>
        </p:scale>
        <p:origin x="4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1ECAE420-710F-44D9-81FE-5D1997E73C21}"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56A552C-67D0-4E19-A2B8-8936969AAA7F}" type="slidenum">
              <a:rPr lang="en-US" smtClean="0"/>
              <a:t>‹#›</a:t>
            </a:fld>
            <a:endParaRPr lang="en-US"/>
          </a:p>
        </p:txBody>
      </p:sp>
    </p:spTree>
    <p:extLst>
      <p:ext uri="{BB962C8B-B14F-4D97-AF65-F5344CB8AC3E}">
        <p14:creationId xmlns:p14="http://schemas.microsoft.com/office/powerpoint/2010/main" val="2385456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1ECAE420-710F-44D9-81FE-5D1997E73C21}"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56A552C-67D0-4E19-A2B8-8936969AAA7F}" type="slidenum">
              <a:rPr lang="en-US" smtClean="0"/>
              <a:t>‹#›</a:t>
            </a:fld>
            <a:endParaRPr lang="en-US"/>
          </a:p>
        </p:txBody>
      </p:sp>
    </p:spTree>
    <p:extLst>
      <p:ext uri="{BB962C8B-B14F-4D97-AF65-F5344CB8AC3E}">
        <p14:creationId xmlns:p14="http://schemas.microsoft.com/office/powerpoint/2010/main" val="2448464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1ECAE420-710F-44D9-81FE-5D1997E73C21}"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56A552C-67D0-4E19-A2B8-8936969AAA7F}" type="slidenum">
              <a:rPr lang="en-US" smtClean="0"/>
              <a:t>‹#›</a:t>
            </a:fld>
            <a:endParaRPr lang="en-US"/>
          </a:p>
        </p:txBody>
      </p:sp>
    </p:spTree>
    <p:extLst>
      <p:ext uri="{BB962C8B-B14F-4D97-AF65-F5344CB8AC3E}">
        <p14:creationId xmlns:p14="http://schemas.microsoft.com/office/powerpoint/2010/main" val="3345639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1ECAE420-710F-44D9-81FE-5D1997E73C21}"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56A552C-67D0-4E19-A2B8-8936969AAA7F}" type="slidenum">
              <a:rPr lang="en-US" smtClean="0"/>
              <a:t>‹#›</a:t>
            </a:fld>
            <a:endParaRPr lang="en-US"/>
          </a:p>
        </p:txBody>
      </p:sp>
    </p:spTree>
    <p:extLst>
      <p:ext uri="{BB962C8B-B14F-4D97-AF65-F5344CB8AC3E}">
        <p14:creationId xmlns:p14="http://schemas.microsoft.com/office/powerpoint/2010/main" val="40403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ECAE420-710F-44D9-81FE-5D1997E73C21}"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56A552C-67D0-4E19-A2B8-8936969AAA7F}" type="slidenum">
              <a:rPr lang="en-US" smtClean="0"/>
              <a:t>‹#›</a:t>
            </a:fld>
            <a:endParaRPr lang="en-US"/>
          </a:p>
        </p:txBody>
      </p:sp>
    </p:spTree>
    <p:extLst>
      <p:ext uri="{BB962C8B-B14F-4D97-AF65-F5344CB8AC3E}">
        <p14:creationId xmlns:p14="http://schemas.microsoft.com/office/powerpoint/2010/main" val="2280480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1ECAE420-710F-44D9-81FE-5D1997E73C21}"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56A552C-67D0-4E19-A2B8-8936969AAA7F}" type="slidenum">
              <a:rPr lang="en-US" smtClean="0"/>
              <a:t>‹#›</a:t>
            </a:fld>
            <a:endParaRPr lang="en-US"/>
          </a:p>
        </p:txBody>
      </p:sp>
    </p:spTree>
    <p:extLst>
      <p:ext uri="{BB962C8B-B14F-4D97-AF65-F5344CB8AC3E}">
        <p14:creationId xmlns:p14="http://schemas.microsoft.com/office/powerpoint/2010/main" val="3753560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1ECAE420-710F-44D9-81FE-5D1997E73C21}" type="datetimeFigureOut">
              <a:rPr lang="en-US" smtClean="0"/>
              <a:t>11/15/2017</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B56A552C-67D0-4E19-A2B8-8936969AAA7F}" type="slidenum">
              <a:rPr lang="en-US" smtClean="0"/>
              <a:t>‹#›</a:t>
            </a:fld>
            <a:endParaRPr lang="en-US"/>
          </a:p>
        </p:txBody>
      </p:sp>
    </p:spTree>
    <p:extLst>
      <p:ext uri="{BB962C8B-B14F-4D97-AF65-F5344CB8AC3E}">
        <p14:creationId xmlns:p14="http://schemas.microsoft.com/office/powerpoint/2010/main" val="3905172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1ECAE420-710F-44D9-81FE-5D1997E73C21}" type="datetimeFigureOut">
              <a:rPr lang="en-US" smtClean="0"/>
              <a:t>11/15/2017</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B56A552C-67D0-4E19-A2B8-8936969AAA7F}" type="slidenum">
              <a:rPr lang="en-US" smtClean="0"/>
              <a:t>‹#›</a:t>
            </a:fld>
            <a:endParaRPr lang="en-US"/>
          </a:p>
        </p:txBody>
      </p:sp>
    </p:spTree>
    <p:extLst>
      <p:ext uri="{BB962C8B-B14F-4D97-AF65-F5344CB8AC3E}">
        <p14:creationId xmlns:p14="http://schemas.microsoft.com/office/powerpoint/2010/main" val="1811029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ECAE420-710F-44D9-81FE-5D1997E73C21}" type="datetimeFigureOut">
              <a:rPr lang="en-US" smtClean="0"/>
              <a:t>11/15/2017</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B56A552C-67D0-4E19-A2B8-8936969AAA7F}" type="slidenum">
              <a:rPr lang="en-US" smtClean="0"/>
              <a:t>‹#›</a:t>
            </a:fld>
            <a:endParaRPr lang="en-US"/>
          </a:p>
        </p:txBody>
      </p:sp>
    </p:spTree>
    <p:extLst>
      <p:ext uri="{BB962C8B-B14F-4D97-AF65-F5344CB8AC3E}">
        <p14:creationId xmlns:p14="http://schemas.microsoft.com/office/powerpoint/2010/main" val="667213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ECAE420-710F-44D9-81FE-5D1997E73C21}"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56A552C-67D0-4E19-A2B8-8936969AAA7F}" type="slidenum">
              <a:rPr lang="en-US" smtClean="0"/>
              <a:t>‹#›</a:t>
            </a:fld>
            <a:endParaRPr lang="en-US"/>
          </a:p>
        </p:txBody>
      </p:sp>
    </p:spTree>
    <p:extLst>
      <p:ext uri="{BB962C8B-B14F-4D97-AF65-F5344CB8AC3E}">
        <p14:creationId xmlns:p14="http://schemas.microsoft.com/office/powerpoint/2010/main" val="3255889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ECAE420-710F-44D9-81FE-5D1997E73C21}"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56A552C-67D0-4E19-A2B8-8936969AAA7F}" type="slidenum">
              <a:rPr lang="en-US" smtClean="0"/>
              <a:t>‹#›</a:t>
            </a:fld>
            <a:endParaRPr lang="en-US"/>
          </a:p>
        </p:txBody>
      </p:sp>
    </p:spTree>
    <p:extLst>
      <p:ext uri="{BB962C8B-B14F-4D97-AF65-F5344CB8AC3E}">
        <p14:creationId xmlns:p14="http://schemas.microsoft.com/office/powerpoint/2010/main" val="1652649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CAE420-710F-44D9-81FE-5D1997E73C21}" type="datetimeFigureOut">
              <a:rPr lang="en-US" smtClean="0"/>
              <a:t>11/15/2017</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6A552C-67D0-4E19-A2B8-8936969AAA7F}" type="slidenum">
              <a:rPr lang="en-US" smtClean="0"/>
              <a:t>‹#›</a:t>
            </a:fld>
            <a:endParaRPr lang="en-US"/>
          </a:p>
        </p:txBody>
      </p:sp>
    </p:spTree>
    <p:extLst>
      <p:ext uri="{BB962C8B-B14F-4D97-AF65-F5344CB8AC3E}">
        <p14:creationId xmlns:p14="http://schemas.microsoft.com/office/powerpoint/2010/main" val="1007011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r>
              <a:rPr lang="tr-TR" altLang="en-US" smtClean="0"/>
              <a:t>GERBİL</a:t>
            </a:r>
          </a:p>
        </p:txBody>
      </p:sp>
      <p:sp>
        <p:nvSpPr>
          <p:cNvPr id="134147" name="Rectangle 3"/>
          <p:cNvSpPr>
            <a:spLocks noGrp="1" noChangeArrowheads="1"/>
          </p:cNvSpPr>
          <p:nvPr>
            <p:ph type="body" idx="1"/>
          </p:nvPr>
        </p:nvSpPr>
        <p:spPr/>
        <p:txBody>
          <a:bodyPr/>
          <a:lstStyle/>
          <a:p>
            <a:r>
              <a:rPr lang="tr-TR" altLang="en-US" smtClean="0"/>
              <a:t>En çok kullanılan gerbil Moğol gerbilidir (Meriones unguiculatus) </a:t>
            </a:r>
          </a:p>
        </p:txBody>
      </p:sp>
    </p:spTree>
    <p:extLst>
      <p:ext uri="{BB962C8B-B14F-4D97-AF65-F5344CB8AC3E}">
        <p14:creationId xmlns:p14="http://schemas.microsoft.com/office/powerpoint/2010/main" val="4111237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endParaRPr lang="en-US" altLang="en-US" smtClean="0"/>
          </a:p>
        </p:txBody>
      </p:sp>
      <p:sp>
        <p:nvSpPr>
          <p:cNvPr id="135171" name="Rectangle 3"/>
          <p:cNvSpPr>
            <a:spLocks noGrp="1" noChangeArrowheads="1"/>
          </p:cNvSpPr>
          <p:nvPr>
            <p:ph type="body" idx="1"/>
          </p:nvPr>
        </p:nvSpPr>
        <p:spPr/>
        <p:txBody>
          <a:bodyPr/>
          <a:lstStyle/>
          <a:p>
            <a:pPr>
              <a:lnSpc>
                <a:spcPct val="80000"/>
              </a:lnSpc>
            </a:pPr>
            <a:r>
              <a:rPr lang="tr-TR" altLang="en-US" sz="2400"/>
              <a:t>Gerbil büyüklüğü iri bir fare ile küçük bir rat arasında bulunan ve değişik renklerde vücut örtüsüne sahip bir laboratuvar hayvanıdır. </a:t>
            </a:r>
          </a:p>
          <a:p>
            <a:pPr>
              <a:lnSpc>
                <a:spcPct val="80000"/>
              </a:lnSpc>
            </a:pPr>
            <a:r>
              <a:rPr lang="tr-TR" altLang="en-US" sz="2400"/>
              <a:t>Erişkin bir gerbilin vücut uzunluğu ortalama 11.0-13.5 cm boyutundadır. </a:t>
            </a:r>
          </a:p>
          <a:p>
            <a:pPr>
              <a:lnSpc>
                <a:spcPct val="80000"/>
              </a:lnSpc>
            </a:pPr>
            <a:r>
              <a:rPr lang="tr-TR" altLang="en-US" sz="2400"/>
              <a:t>Tüyle kaplı olan bir kuyruğa sahiptir ve kuyruk uzunluğu vücut uzunluğuna yakındır (9.5-12.0 cm). </a:t>
            </a:r>
          </a:p>
          <a:p>
            <a:pPr>
              <a:lnSpc>
                <a:spcPct val="80000"/>
              </a:lnSpc>
            </a:pPr>
            <a:r>
              <a:rPr lang="tr-TR" altLang="en-US" sz="2400"/>
              <a:t>Bedeni kısa ve sık kıllarla örtülüdür. </a:t>
            </a:r>
          </a:p>
          <a:p>
            <a:pPr>
              <a:lnSpc>
                <a:spcPct val="80000"/>
              </a:lnSpc>
            </a:pPr>
            <a:r>
              <a:rPr lang="tr-TR" altLang="en-US" sz="2400"/>
              <a:t>Baş kısa ve geniş yapıdadır. </a:t>
            </a:r>
          </a:p>
          <a:p>
            <a:pPr>
              <a:lnSpc>
                <a:spcPct val="80000"/>
              </a:lnSpc>
            </a:pPr>
            <a:r>
              <a:rPr lang="tr-TR" altLang="en-US" sz="2400"/>
              <a:t>Kemirgenlere ait diş yapısına sahiptir. Ağızlarında toplam 16 diş vardır. Her çenede diş formülü 3-0-0-2-0-0-3 (soldan sağa doğru sırasıyla molar-premolar-canin-insisiv-canin-premolar-molar dişler) şeklindedir. </a:t>
            </a:r>
          </a:p>
        </p:txBody>
      </p:sp>
    </p:spTree>
    <p:extLst>
      <p:ext uri="{BB962C8B-B14F-4D97-AF65-F5344CB8AC3E}">
        <p14:creationId xmlns:p14="http://schemas.microsoft.com/office/powerpoint/2010/main" val="3268494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endParaRPr lang="en-US" altLang="en-US" smtClean="0"/>
          </a:p>
        </p:txBody>
      </p:sp>
      <p:sp>
        <p:nvSpPr>
          <p:cNvPr id="136195" name="Rectangle 3"/>
          <p:cNvSpPr>
            <a:spLocks noGrp="1" noChangeArrowheads="1"/>
          </p:cNvSpPr>
          <p:nvPr>
            <p:ph type="body" idx="1"/>
          </p:nvPr>
        </p:nvSpPr>
        <p:spPr/>
        <p:txBody>
          <a:bodyPr/>
          <a:lstStyle/>
          <a:p>
            <a:pPr>
              <a:lnSpc>
                <a:spcPct val="90000"/>
              </a:lnSpc>
            </a:pPr>
            <a:r>
              <a:rPr lang="tr-TR" altLang="en-US" sz="2400"/>
              <a:t>Arka bacaklar ön bacaklara göre daha uzundur. </a:t>
            </a:r>
          </a:p>
          <a:p>
            <a:pPr>
              <a:lnSpc>
                <a:spcPct val="90000"/>
              </a:lnSpc>
            </a:pPr>
            <a:r>
              <a:rPr lang="tr-TR" altLang="en-US" sz="2400"/>
              <a:t>Diğer pek çok kemirgenin aksine gerbilin kulakları ve ayak taban yastıkları tüylerle kaplıdır. </a:t>
            </a:r>
          </a:p>
          <a:p>
            <a:pPr>
              <a:lnSpc>
                <a:spcPct val="90000"/>
              </a:lnSpc>
            </a:pPr>
            <a:r>
              <a:rPr lang="tr-TR" altLang="en-US" sz="2400"/>
              <a:t>Dört çift meme bezi bulunur. </a:t>
            </a:r>
          </a:p>
          <a:p>
            <a:pPr>
              <a:lnSpc>
                <a:spcPct val="90000"/>
              </a:lnSpc>
            </a:pPr>
            <a:r>
              <a:rPr lang="tr-TR" altLang="en-US" sz="2400"/>
              <a:t>Nokturnal hayvanlardır. </a:t>
            </a:r>
          </a:p>
          <a:p>
            <a:pPr>
              <a:lnSpc>
                <a:spcPct val="90000"/>
              </a:lnSpc>
            </a:pPr>
            <a:r>
              <a:rPr lang="tr-TR" altLang="en-US" sz="2400"/>
              <a:t>Gerbiller çöl koşullarına uyum sağladıkları için çok değişken sıcaklıkları (0 ile 35 0C)  tolere edebilirler. </a:t>
            </a:r>
          </a:p>
          <a:p>
            <a:pPr>
              <a:lnSpc>
                <a:spcPct val="90000"/>
              </a:lnSpc>
            </a:pPr>
            <a:r>
              <a:rPr lang="tr-TR" altLang="en-US" sz="2400"/>
              <a:t>Gün boyunca az su tüketirler ve idrar miktarları da azdır. </a:t>
            </a:r>
          </a:p>
          <a:p>
            <a:pPr>
              <a:lnSpc>
                <a:spcPct val="90000"/>
              </a:lnSpc>
            </a:pPr>
            <a:r>
              <a:rPr lang="tr-TR" altLang="en-US" sz="2400"/>
              <a:t>Ot oburdurlar. </a:t>
            </a:r>
          </a:p>
          <a:p>
            <a:pPr>
              <a:lnSpc>
                <a:spcPct val="90000"/>
              </a:lnSpc>
            </a:pPr>
            <a:r>
              <a:rPr lang="tr-TR" altLang="en-US" sz="2400"/>
              <a:t>Yaşam süresi 3-4 yıldır. </a:t>
            </a:r>
          </a:p>
          <a:p>
            <a:pPr>
              <a:lnSpc>
                <a:spcPct val="90000"/>
              </a:lnSpc>
            </a:pPr>
            <a:endParaRPr lang="tr-TR" altLang="en-US" sz="2400"/>
          </a:p>
        </p:txBody>
      </p:sp>
    </p:spTree>
    <p:extLst>
      <p:ext uri="{BB962C8B-B14F-4D97-AF65-F5344CB8AC3E}">
        <p14:creationId xmlns:p14="http://schemas.microsoft.com/office/powerpoint/2010/main" val="2945056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r>
              <a:rPr lang="tr-TR" altLang="en-US" sz="4000" b="1"/>
              <a:t>Büyüme Ve Gelişme</a:t>
            </a:r>
            <a:r>
              <a:rPr lang="tr-TR" altLang="en-US" sz="4000"/>
              <a:t/>
            </a:r>
            <a:br>
              <a:rPr lang="tr-TR" altLang="en-US" sz="4000"/>
            </a:br>
            <a:endParaRPr lang="tr-TR" altLang="en-US" sz="4000"/>
          </a:p>
        </p:txBody>
      </p:sp>
      <p:sp>
        <p:nvSpPr>
          <p:cNvPr id="137219" name="Rectangle 3"/>
          <p:cNvSpPr>
            <a:spLocks noGrp="1" noChangeArrowheads="1"/>
          </p:cNvSpPr>
          <p:nvPr>
            <p:ph type="body" idx="1"/>
          </p:nvPr>
        </p:nvSpPr>
        <p:spPr/>
        <p:txBody>
          <a:bodyPr/>
          <a:lstStyle/>
          <a:p>
            <a:pPr>
              <a:lnSpc>
                <a:spcPct val="80000"/>
              </a:lnSpc>
            </a:pPr>
            <a:r>
              <a:rPr lang="tr-TR" altLang="en-US" sz="2400"/>
              <a:t>Yavruların doğum ağırlığı ananın yaşına, kondüsyonuna ve yavru sayısına göre değişmekle birlikte ortalama 2.5-3.5 g’ dır. </a:t>
            </a:r>
          </a:p>
          <a:p>
            <a:pPr>
              <a:lnSpc>
                <a:spcPct val="80000"/>
              </a:lnSpc>
            </a:pPr>
            <a:r>
              <a:rPr lang="tr-TR" altLang="en-US" sz="2400"/>
              <a:t>Erkek yavrular dişi yavrulardan % 5 daha ağırdır ve bu farklılık ilerde % 10 düzeyine kadar artar. </a:t>
            </a:r>
          </a:p>
          <a:p>
            <a:pPr>
              <a:lnSpc>
                <a:spcPct val="80000"/>
              </a:lnSpc>
            </a:pPr>
            <a:r>
              <a:rPr lang="tr-TR" altLang="en-US" sz="2400"/>
              <a:t>İlk gün dışında erkek gerbil yavruların bakımına yardımcı olur. </a:t>
            </a:r>
          </a:p>
          <a:p>
            <a:pPr>
              <a:lnSpc>
                <a:spcPct val="80000"/>
              </a:lnSpc>
            </a:pPr>
            <a:r>
              <a:rPr lang="tr-TR" altLang="en-US" sz="2400"/>
              <a:t>Yavru ölüm oranı % 20 civarındadır ve ölümlerin çoğu ilk 5 gün içinde görülür. Yavru sayısı fazla olan doğumlarda ölümler % 57 düzeyine kadar çıkabilmektedir. Doğumdaki cinsiyet oranı 1.03’dür ve erkek yavrularda erken dönem ölüm oranının yüksek olmasından dolayı sütten kesim yaşında cinsiyet oranı 1.0’e düşer. </a:t>
            </a:r>
          </a:p>
        </p:txBody>
      </p:sp>
    </p:spTree>
    <p:extLst>
      <p:ext uri="{BB962C8B-B14F-4D97-AF65-F5344CB8AC3E}">
        <p14:creationId xmlns:p14="http://schemas.microsoft.com/office/powerpoint/2010/main" val="3506213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endParaRPr lang="en-US" altLang="en-US" smtClean="0"/>
          </a:p>
        </p:txBody>
      </p:sp>
      <p:sp>
        <p:nvSpPr>
          <p:cNvPr id="138243" name="Rectangle 3"/>
          <p:cNvSpPr>
            <a:spLocks noGrp="1" noChangeArrowheads="1"/>
          </p:cNvSpPr>
          <p:nvPr>
            <p:ph type="body" idx="1"/>
          </p:nvPr>
        </p:nvSpPr>
        <p:spPr/>
        <p:txBody>
          <a:bodyPr/>
          <a:lstStyle/>
          <a:p>
            <a:pPr>
              <a:lnSpc>
                <a:spcPct val="80000"/>
              </a:lnSpc>
            </a:pPr>
            <a:r>
              <a:rPr lang="tr-TR" altLang="en-US" sz="2400"/>
              <a:t>Gerbil yetiştiriciliğinde çevresel koşullarda değişiklik olmazsa ve ana laktasyon sırasında rahatsız edilmezse yeni doğan yavrular ana tarafından yenilmez. </a:t>
            </a:r>
          </a:p>
          <a:p>
            <a:pPr>
              <a:lnSpc>
                <a:spcPct val="80000"/>
              </a:lnSpc>
            </a:pPr>
            <a:r>
              <a:rPr lang="tr-TR" altLang="en-US" sz="2400"/>
              <a:t>Yavrular doğumda gelişmemiş olarak doğar. </a:t>
            </a:r>
          </a:p>
          <a:p>
            <a:pPr>
              <a:lnSpc>
                <a:spcPct val="80000"/>
              </a:lnSpc>
            </a:pPr>
            <a:r>
              <a:rPr lang="tr-TR" altLang="en-US" sz="2400"/>
              <a:t>3-7 günlük yaşta kulaklar gelişir ve </a:t>
            </a:r>
          </a:p>
          <a:p>
            <a:pPr>
              <a:lnSpc>
                <a:spcPct val="80000"/>
              </a:lnSpc>
            </a:pPr>
            <a:r>
              <a:rPr lang="tr-TR" altLang="en-US" sz="2400"/>
              <a:t>5-7 günlük yaşlarda kıllar çıkarak vücudu kaplar. </a:t>
            </a:r>
          </a:p>
          <a:p>
            <a:pPr>
              <a:lnSpc>
                <a:spcPct val="80000"/>
              </a:lnSpc>
            </a:pPr>
            <a:r>
              <a:rPr lang="tr-TR" altLang="en-US" sz="2400"/>
              <a:t>Göz kapakları 16-20 günlük yaşta açılır. </a:t>
            </a:r>
          </a:p>
          <a:p>
            <a:pPr>
              <a:lnSpc>
                <a:spcPct val="80000"/>
              </a:lnSpc>
            </a:pPr>
            <a:r>
              <a:rPr lang="tr-TR" altLang="en-US" sz="2400"/>
              <a:t>Göz kapaklarının açılması ve kesici dişlerin güçlenmesiyle yavrular kemirmeye ve katı yem tüketmeye başlar. </a:t>
            </a:r>
          </a:p>
          <a:p>
            <a:pPr>
              <a:lnSpc>
                <a:spcPct val="80000"/>
              </a:lnSpc>
            </a:pPr>
            <a:r>
              <a:rPr lang="tr-TR" altLang="en-US" sz="2400"/>
              <a:t>Gerbil yavruları gelişimlerine bağlı olarak 21-35 günlük yaşlarda sütten kesilebilir. </a:t>
            </a:r>
          </a:p>
          <a:p>
            <a:pPr>
              <a:lnSpc>
                <a:spcPct val="80000"/>
              </a:lnSpc>
            </a:pPr>
            <a:r>
              <a:rPr lang="tr-TR" altLang="en-US" sz="2400"/>
              <a:t>Sütten kesim ağırlığının 16-20 g olması tercih edilir. </a:t>
            </a:r>
          </a:p>
        </p:txBody>
      </p:sp>
    </p:spTree>
    <p:extLst>
      <p:ext uri="{BB962C8B-B14F-4D97-AF65-F5344CB8AC3E}">
        <p14:creationId xmlns:p14="http://schemas.microsoft.com/office/powerpoint/2010/main" val="4111691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r>
              <a:rPr lang="tr-TR" altLang="en-US" sz="4000" b="1"/>
              <a:t>ÇEVRE KOŞULLARI</a:t>
            </a:r>
            <a:r>
              <a:rPr lang="tr-TR" altLang="en-US" sz="4000"/>
              <a:t/>
            </a:r>
            <a:br>
              <a:rPr lang="tr-TR" altLang="en-US" sz="4000"/>
            </a:br>
            <a:endParaRPr lang="tr-TR" altLang="en-US" sz="4000"/>
          </a:p>
        </p:txBody>
      </p:sp>
      <p:sp>
        <p:nvSpPr>
          <p:cNvPr id="139267" name="Rectangle 3"/>
          <p:cNvSpPr>
            <a:spLocks noGrp="1" noChangeArrowheads="1"/>
          </p:cNvSpPr>
          <p:nvPr>
            <p:ph type="body" idx="1"/>
          </p:nvPr>
        </p:nvSpPr>
        <p:spPr/>
        <p:txBody>
          <a:bodyPr/>
          <a:lstStyle/>
          <a:p>
            <a:pPr>
              <a:lnSpc>
                <a:spcPct val="80000"/>
              </a:lnSpc>
            </a:pPr>
            <a:r>
              <a:rPr lang="tr-TR" altLang="en-US" sz="2000"/>
              <a:t>Gerbillerin barındırıldığı kafesler tek parça ve sert tabanlı olmalıdır ve kafesler kemirmeye karşı dayanıklı polikarbon gibi malzemeden yapılmalıdır.</a:t>
            </a:r>
          </a:p>
          <a:p>
            <a:pPr>
              <a:lnSpc>
                <a:spcPct val="80000"/>
              </a:lnSpc>
            </a:pPr>
            <a:r>
              <a:rPr lang="tr-TR" altLang="en-US" sz="2000"/>
              <a:t> Tabanında kazmaya imkân sağlayan en az 5 cm kalınlığında altlık bulunmalıdır. </a:t>
            </a:r>
          </a:p>
          <a:p>
            <a:pPr>
              <a:lnSpc>
                <a:spcPct val="80000"/>
              </a:lnSpc>
            </a:pPr>
            <a:r>
              <a:rPr lang="tr-TR" altLang="en-US" sz="2000"/>
              <a:t>Kafes yüksekliğinin 18 cm olması gerbillerin arka ayakları üstünde durmalarına imkân sağlar. </a:t>
            </a:r>
          </a:p>
          <a:p>
            <a:pPr>
              <a:lnSpc>
                <a:spcPct val="80000"/>
              </a:lnSpc>
            </a:pPr>
            <a:r>
              <a:rPr lang="tr-TR" altLang="en-US" sz="2000"/>
              <a:t>Damızlık çift için gerekli taban alanı en az 1200 cm2 olmalı ve 40 g’dan daha hafif olan her bir hayvan için 150 cm2, 40 g’dan daha ağır olan her bir hayvan için de 250 cm2 taban alanı ayrılmalıdır. </a:t>
            </a:r>
          </a:p>
          <a:p>
            <a:pPr>
              <a:lnSpc>
                <a:spcPct val="80000"/>
              </a:lnSpc>
            </a:pPr>
            <a:r>
              <a:rPr lang="tr-TR" altLang="en-US" sz="2000"/>
              <a:t>Kafeslerde yuvaya ulaşan bir tünelin olması onların doğal davranışlarını göstermelerine yardımcı olur. Uzunluğu 15-20 cm ve çapı 5 cm olan bir tünelin açıldığı 13 cm X 13 cm X 13 cm ölçülerine sahip yuva kutusu gerbiller için idealdir.</a:t>
            </a:r>
          </a:p>
        </p:txBody>
      </p:sp>
    </p:spTree>
    <p:extLst>
      <p:ext uri="{BB962C8B-B14F-4D97-AF65-F5344CB8AC3E}">
        <p14:creationId xmlns:p14="http://schemas.microsoft.com/office/powerpoint/2010/main" val="2707834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3"/>
          <p:cNvSpPr>
            <a:spLocks noGrp="1" noChangeArrowheads="1"/>
          </p:cNvSpPr>
          <p:nvPr>
            <p:ph type="body" idx="1"/>
          </p:nvPr>
        </p:nvSpPr>
        <p:spPr>
          <a:xfrm>
            <a:off x="1774825" y="549275"/>
            <a:ext cx="8229600" cy="5759450"/>
          </a:xfrm>
        </p:spPr>
        <p:txBody>
          <a:bodyPr/>
          <a:lstStyle/>
          <a:p>
            <a:pPr>
              <a:lnSpc>
                <a:spcPct val="90000"/>
              </a:lnSpc>
            </a:pPr>
            <a:r>
              <a:rPr lang="tr-TR" altLang="en-US" sz="2400"/>
              <a:t>Moğol gerbilinin çevre koşullarına adaptasyonu diğer kemirgenlere göre daha yüksektir. Gerbiller kurak bölgelerden köken aldıkları için çok değişken sıcaklıkları tolere edebilir. </a:t>
            </a:r>
          </a:p>
          <a:p>
            <a:pPr>
              <a:lnSpc>
                <a:spcPct val="90000"/>
              </a:lnSpc>
            </a:pPr>
            <a:r>
              <a:rPr lang="tr-TR" altLang="en-US" sz="2400"/>
              <a:t>Gerbil yavruları 12 günlük yaştan önce ısı dengesini sağlayamaz. </a:t>
            </a:r>
          </a:p>
          <a:p>
            <a:pPr>
              <a:lnSpc>
                <a:spcPct val="90000"/>
              </a:lnSpc>
            </a:pPr>
            <a:r>
              <a:rPr lang="tr-TR" altLang="en-US" sz="2400"/>
              <a:t>Sıcaklık 20-24 C </a:t>
            </a:r>
          </a:p>
          <a:p>
            <a:pPr>
              <a:lnSpc>
                <a:spcPct val="90000"/>
              </a:lnSpc>
            </a:pPr>
            <a:r>
              <a:rPr lang="tr-TR" altLang="en-US" sz="2400"/>
              <a:t>Ortamdaki nemin diğer laboratuvar hayvanlarına göre daha düşük (% 35-55) olması önerilmektedir. </a:t>
            </a:r>
          </a:p>
          <a:p>
            <a:pPr>
              <a:lnSpc>
                <a:spcPct val="90000"/>
              </a:lnSpc>
            </a:pPr>
            <a:r>
              <a:rPr lang="tr-TR" altLang="en-US" sz="2400"/>
              <a:t>Yüksek nemde gerbillerde harder bezinin aktivasyonundan dolayı kıllarda keçeleşme ve kabarma oluşur. Bu salgı normalde gerbilin kıllarını düzeltmesi sırasında tüm vücut örtüsüne yayılır ve buharlaşarak vücudun serin tutulmasını sağlar. Ortamdaki nem yükselirse bu madde kıl örtüsünden buharlaşamayacağı için kürkte kalır ve keçeleşmeye neden olur. </a:t>
            </a:r>
          </a:p>
        </p:txBody>
      </p:sp>
    </p:spTree>
    <p:extLst>
      <p:ext uri="{BB962C8B-B14F-4D97-AF65-F5344CB8AC3E}">
        <p14:creationId xmlns:p14="http://schemas.microsoft.com/office/powerpoint/2010/main" val="3897654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3"/>
          <p:cNvSpPr>
            <a:spLocks noGrp="1" noChangeArrowheads="1"/>
          </p:cNvSpPr>
          <p:nvPr>
            <p:ph type="body" idx="1"/>
          </p:nvPr>
        </p:nvSpPr>
        <p:spPr>
          <a:xfrm>
            <a:off x="1703388" y="476250"/>
            <a:ext cx="8445500" cy="6192838"/>
          </a:xfrm>
        </p:spPr>
        <p:txBody>
          <a:bodyPr/>
          <a:lstStyle/>
          <a:p>
            <a:pPr>
              <a:lnSpc>
                <a:spcPct val="90000"/>
              </a:lnSpc>
            </a:pPr>
            <a:endParaRPr lang="tr-TR" altLang="en-US" smtClean="0"/>
          </a:p>
          <a:p>
            <a:pPr>
              <a:lnSpc>
                <a:spcPct val="90000"/>
              </a:lnSpc>
            </a:pPr>
            <a:r>
              <a:rPr lang="tr-TR" altLang="en-US" smtClean="0"/>
              <a:t>Gün içerisinde 12 saat aydınlık ve 12 saat karanlık süre uygulanır. </a:t>
            </a:r>
          </a:p>
          <a:p>
            <a:pPr>
              <a:lnSpc>
                <a:spcPct val="90000"/>
              </a:lnSpc>
            </a:pPr>
            <a:r>
              <a:rPr lang="tr-TR" altLang="en-US" smtClean="0"/>
              <a:t>havalandırma hızı sürü yoğunluğuna göre saatte 8-10 veya 15-20 kez değişmelidir</a:t>
            </a:r>
          </a:p>
          <a:p>
            <a:pPr>
              <a:lnSpc>
                <a:spcPct val="90000"/>
              </a:lnSpc>
            </a:pPr>
            <a:r>
              <a:rPr lang="tr-TR" altLang="en-US" smtClean="0"/>
              <a:t>Gerbiller gün boyunca diğer kemirgenlere göre daha az idrar yaptıkları için kafes temizliği hayvan sayısına bağlı olarak 2 haftada bir yapılabilir. </a:t>
            </a:r>
          </a:p>
          <a:p>
            <a:pPr>
              <a:lnSpc>
                <a:spcPct val="90000"/>
              </a:lnSpc>
            </a:pPr>
            <a:r>
              <a:rPr lang="tr-TR" altLang="en-US" smtClean="0"/>
              <a:t>Eğer kafeste laktasyon döneminde olan bir dişi varsa bu kafeslerin temizliği daha dikkatli bir şekilde yapılmalıdır. Su ve yem adlibitum olarak verilir.</a:t>
            </a:r>
          </a:p>
          <a:p>
            <a:pPr>
              <a:lnSpc>
                <a:spcPct val="90000"/>
              </a:lnSpc>
            </a:pPr>
            <a:endParaRPr lang="tr-TR" altLang="en-US" smtClean="0"/>
          </a:p>
          <a:p>
            <a:pPr>
              <a:lnSpc>
                <a:spcPct val="90000"/>
              </a:lnSpc>
            </a:pPr>
            <a:endParaRPr lang="tr-TR" altLang="en-US" smtClean="0"/>
          </a:p>
          <a:p>
            <a:pPr>
              <a:lnSpc>
                <a:spcPct val="90000"/>
              </a:lnSpc>
            </a:pPr>
            <a:endParaRPr lang="tr-TR" altLang="en-US" smtClean="0"/>
          </a:p>
          <a:p>
            <a:pPr>
              <a:lnSpc>
                <a:spcPct val="90000"/>
              </a:lnSpc>
            </a:pPr>
            <a:endParaRPr lang="tr-TR" altLang="en-US" smtClean="0"/>
          </a:p>
        </p:txBody>
      </p:sp>
    </p:spTree>
    <p:extLst>
      <p:ext uri="{BB962C8B-B14F-4D97-AF65-F5344CB8AC3E}">
        <p14:creationId xmlns:p14="http://schemas.microsoft.com/office/powerpoint/2010/main" val="233563397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639</Words>
  <Application>Microsoft Office PowerPoint</Application>
  <PresentationFormat>Geniş ekran</PresentationFormat>
  <Paragraphs>47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GERBİL</vt:lpstr>
      <vt:lpstr>PowerPoint Sunusu</vt:lpstr>
      <vt:lpstr>PowerPoint Sunusu</vt:lpstr>
      <vt:lpstr>Büyüme Ve Gelişme </vt:lpstr>
      <vt:lpstr>PowerPoint Sunusu</vt:lpstr>
      <vt:lpstr>ÇEVRE KOŞULLARI </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GERBİL</dc:title>
  <dc:creator>user</dc:creator>
  <cp:lastModifiedBy>user</cp:lastModifiedBy>
  <cp:revision>1</cp:revision>
  <dcterms:created xsi:type="dcterms:W3CDTF">2017-11-15T09:32:03Z</dcterms:created>
  <dcterms:modified xsi:type="dcterms:W3CDTF">2017-11-15T09:32:13Z</dcterms:modified>
</cp:coreProperties>
</file>