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s/slide25.xml" ContentType="application/vnd.openxmlformats-officedocument.presentationml.slide+xml"/>
  <Override PartName="/ppt/slideLayouts/slideLayout2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s/slide28.xml" ContentType="application/vnd.openxmlformats-officedocument.presentationml.slide+xml"/>
  <Override PartName="/ppt/slides/slide31.xml" ContentType="application/vnd.openxmlformats-officedocument.presentationml.slide+xml"/>
  <Override PartName="/ppt/viewProps.xml" ContentType="application/vnd.openxmlformats-officedocument.presentationml.viewProps+xml"/>
  <Override PartName="/ppt/slides/slide26.xml" ContentType="application/vnd.openxmlformats-officedocument.presentationml.slide+xml"/>
  <Override PartName="/ppt/slides/slide29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27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docProps/app.xml" ContentType="application/vnd.openxmlformats-officedocument.extended-properties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Id3" /><Relationship Type="http://schemas.openxmlformats.org/package/2006/relationships/metadata/thumbnail" Target="/docProps/thumbnail.jpeg" Id="rId2" /><Relationship Type="http://schemas.openxmlformats.org/officeDocument/2006/relationships/officeDocument" Target="/ppt/presentation.xml" Id="rId1" /><Relationship Type="http://schemas.openxmlformats.org/officeDocument/2006/relationships/extended-properties" Target="/docProps/app.xml" Id="rId4" /></Relationships>
</file>

<file path=ppt/presentation.xml><?xml version="1.0" encoding="utf-8"?>
<p:presentation xmlns:p15="http://schemas.microsoft.com/office/powerpoint/2012/main"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9"/>
  </p:notesMasterIdLst>
  <p:sldIdLst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129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97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slide" Target="/ppt/slides/slide25.xml" Id="rId26" /><Relationship Type="http://schemas.openxmlformats.org/officeDocument/2006/relationships/tableStyles" Target="/ppt/tableStyles.xml" Id="rId63" /><Relationship Type="http://schemas.openxmlformats.org/officeDocument/2006/relationships/slide" Target="/ppt/slides/slide28.xml" Id="rId29" /><Relationship Type="http://schemas.openxmlformats.org/officeDocument/2006/relationships/slide" Target="/ppt/slides/slide31.xml" Id="rId32" /><Relationship Type="http://schemas.openxmlformats.org/officeDocument/2006/relationships/viewProps" Target="/ppt/viewProps.xml" Id="rId61" /><Relationship Type="http://schemas.openxmlformats.org/officeDocument/2006/relationships/slide" Target="/ppt/slides/slide26.xml" Id="rId27" /><Relationship Type="http://schemas.openxmlformats.org/officeDocument/2006/relationships/slide" Target="/ppt/slides/slide29.xml" Id="rId30" /><Relationship Type="http://schemas.openxmlformats.org/officeDocument/2006/relationships/slide" Target="/ppt/slides/slide32.xml" Id="rId33" /><Relationship Type="http://schemas.openxmlformats.org/officeDocument/2006/relationships/notesMaster" Target="/ppt/notesMasters/notesMaster1.xml" Id="rId59" /><Relationship Type="http://schemas.openxmlformats.org/officeDocument/2006/relationships/theme" Target="/ppt/theme/theme1.xml" Id="rId62" /><Relationship Type="http://schemas.openxmlformats.org/officeDocument/2006/relationships/slideMaster" Target="/ppt/slideMasters/slideMaster1.xml" Id="rId1" /><Relationship Type="http://schemas.openxmlformats.org/officeDocument/2006/relationships/slide" Target="/ppt/slides/slide27.xml" Id="rId28" /><Relationship Type="http://schemas.openxmlformats.org/officeDocument/2006/relationships/slide" Target="/ppt/slides/slide30.xml" Id="rId31" /><Relationship Type="http://schemas.openxmlformats.org/officeDocument/2006/relationships/presProps" Target="/ppt/presProps.xml" Id="rId60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theme/theme2.xml" Id="rId1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5D0ACF-4F31-4D21-8004-7C531806C176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156015-65DA-4C0F-805D-169CC70B4D9F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81218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Id1" /></Relationships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3993667"/>
      </p:ext>
    </p:extLst>
  </p:cSld>
  <p:clrMapOvr>
    <a:masterClrMapping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theme/theme1.xml" Id="rId12" /><Relationship Type="http://schemas.openxmlformats.org/officeDocument/2006/relationships/slideLayout" Target="/ppt/slideLayouts/slideLayout2.xml" Id="rId2" /></Relationships>
</file>

<file path=ppt/slideMasters/slideMaster1.xml><?xml version="1.0" encoding="utf-8"?>
<p:sldMaster xmlns:p14="http://schemas.microsoft.com/office/powerpoint/2010/main"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ED91B5-304B-4F40-B88E-EFCC2D1F1204}" type="datetimeFigureOut">
              <a:rPr lang="tr-TR" smtClean="0"/>
              <a:t>5.09.2025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71E9BF-59DA-43D5-BE3F-6D7C069B8A9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31133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Id1" /></Relationships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2 İçerik Yer Tutucusu"/>
          <p:cNvSpPr>
            <a:spLocks noGrp="1" noChangeArrowheads="1"/>
          </p:cNvSpPr>
          <p:nvPr>
            <p:ph idx="1"/>
          </p:nvPr>
        </p:nvSpPr>
        <p:spPr>
          <a:xfrm>
            <a:off x="2135189" y="1484313"/>
            <a:ext cx="6264275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tr-TR" altLang="tr-TR" b="1"/>
              <a:t>    </a:t>
            </a:r>
            <a:r>
              <a:rPr lang="tr-TR" altLang="tr-TR" sz="2400" b="1"/>
              <a:t>Metaestrus</a:t>
            </a:r>
          </a:p>
          <a:p>
            <a:pPr algn="just"/>
            <a:r>
              <a:rPr lang="tr-TR" altLang="tr-TR" sz="2000"/>
              <a:t>is considered to be the phase in which </a:t>
            </a:r>
            <a:r>
              <a:rPr lang="tr-TR" altLang="tr-TR" sz="2000" b="1"/>
              <a:t>corpus luteum </a:t>
            </a:r>
            <a:r>
              <a:rPr lang="tr-TR" altLang="tr-TR" sz="2000"/>
              <a:t>is formed and lasts approximately 2 days. </a:t>
            </a:r>
          </a:p>
          <a:p>
            <a:pPr algn="just">
              <a:buFontTx/>
              <a:buNone/>
            </a:pPr>
            <a:r>
              <a:rPr lang="tr-TR" altLang="tr-TR" sz="2000"/>
              <a:t>      </a:t>
            </a:r>
            <a:r>
              <a:rPr lang="tr-TR" altLang="tr-TR" sz="2400" b="1"/>
              <a:t>Diestrus</a:t>
            </a:r>
          </a:p>
          <a:p>
            <a:pPr algn="just"/>
            <a:r>
              <a:rPr lang="tr-TR" altLang="tr-TR" sz="2000"/>
              <a:t>Lasts approximately </a:t>
            </a:r>
            <a:r>
              <a:rPr lang="tr-TR" altLang="tr-TR" sz="2000" b="1"/>
              <a:t>14-16 days.</a:t>
            </a:r>
            <a:endParaRPr lang="tr-TR" altLang="tr-TR" sz="2000"/>
          </a:p>
          <a:p>
            <a:pPr algn="just"/>
            <a:r>
              <a:rPr lang="tr-TR" altLang="tr-TR" sz="2000"/>
              <a:t>In this phase </a:t>
            </a:r>
            <a:r>
              <a:rPr lang="tr-TR" altLang="tr-TR" sz="2000" b="1"/>
              <a:t>progesterone</a:t>
            </a:r>
            <a:r>
              <a:rPr lang="tr-TR" altLang="tr-TR" sz="2000"/>
              <a:t> is released from the corpus luteum and uterus is prepared for gestation.</a:t>
            </a:r>
          </a:p>
          <a:p>
            <a:pPr algn="just">
              <a:buFontTx/>
              <a:buNone/>
            </a:pPr>
            <a:r>
              <a:rPr lang="tr-TR" altLang="tr-TR" sz="2000"/>
              <a:t>   </a:t>
            </a:r>
            <a:r>
              <a:rPr lang="tr-TR" altLang="tr-TR" sz="2000" b="1"/>
              <a:t>   </a:t>
            </a:r>
            <a:r>
              <a:rPr lang="tr-TR" altLang="tr-TR" sz="2400" b="1"/>
              <a:t>Anestrus</a:t>
            </a:r>
          </a:p>
          <a:p>
            <a:pPr algn="just"/>
            <a:r>
              <a:rPr lang="tr-TR" altLang="tr-TR" sz="2000"/>
              <a:t>is the </a:t>
            </a:r>
            <a:r>
              <a:rPr lang="tr-TR" altLang="tr-TR" sz="2000" b="1"/>
              <a:t>sexual rest </a:t>
            </a:r>
            <a:r>
              <a:rPr lang="tr-TR" altLang="tr-TR" sz="2000"/>
              <a:t>period for goats and lasts from mid-winter to mid-summer in the nothern hemisphere.</a:t>
            </a:r>
            <a:endParaRPr lang="tr-TR" altLang="tr-TR" sz="2400"/>
          </a:p>
          <a:p>
            <a:pPr algn="just">
              <a:buFontTx/>
              <a:buNone/>
            </a:pPr>
            <a:endParaRPr lang="tr-TR" altLang="tr-TR" sz="2400"/>
          </a:p>
          <a:p>
            <a:pPr algn="just">
              <a:buFontTx/>
              <a:buNone/>
            </a:pPr>
            <a:endParaRPr lang="tr-TR" altLang="tr-TR" sz="2400"/>
          </a:p>
          <a:p>
            <a:pPr algn="just">
              <a:buFontTx/>
              <a:buNone/>
            </a:pPr>
            <a:endParaRPr lang="tr-TR" altLang="tr-TR" sz="2400"/>
          </a:p>
          <a:p>
            <a:pPr algn="just">
              <a:buFontTx/>
              <a:buNone/>
            </a:pPr>
            <a:endParaRPr lang="tr-TR" altLang="tr-TR" b="1"/>
          </a:p>
        </p:txBody>
      </p:sp>
      <p:sp>
        <p:nvSpPr>
          <p:cNvPr id="80899" name="1 Başlık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/>
              <a:t>Sexual Cycle in Goats</a:t>
            </a:r>
          </a:p>
        </p:txBody>
      </p:sp>
    </p:spTree>
    <p:extLst>
      <p:ext uri="{BB962C8B-B14F-4D97-AF65-F5344CB8AC3E}">
        <p14:creationId xmlns:p14="http://schemas.microsoft.com/office/powerpoint/2010/main" val="5494506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Synchronization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2738414" y="1571613"/>
            <a:ext cx="3400420" cy="4525963"/>
          </a:xfrm>
        </p:spPr>
        <p:txBody>
          <a:bodyPr/>
          <a:lstStyle/>
          <a:p>
            <a:pPr algn="just">
              <a:buNone/>
            </a:pPr>
            <a:r>
              <a:rPr lang="tr-TR" dirty="0" err="1"/>
              <a:t>Estrus</a:t>
            </a:r>
            <a:r>
              <a:rPr lang="tr-TR" dirty="0"/>
              <a:t> Control</a:t>
            </a:r>
          </a:p>
          <a:p>
            <a:pPr algn="just">
              <a:buFontTx/>
              <a:buChar char="-"/>
            </a:pPr>
            <a:r>
              <a:rPr lang="tr-TR" dirty="0" err="1"/>
              <a:t>Progesterone</a:t>
            </a:r>
            <a:endParaRPr lang="tr-TR" dirty="0"/>
          </a:p>
          <a:p>
            <a:pPr algn="just">
              <a:buFontTx/>
              <a:buChar char="-"/>
            </a:pPr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just">
              <a:buFontTx/>
              <a:buChar char="-"/>
            </a:pPr>
            <a:endParaRPr lang="tr-TR" dirty="0"/>
          </a:p>
        </p:txBody>
      </p:sp>
      <p:sp>
        <p:nvSpPr>
          <p:cNvPr id="4" name="3 Metin kutusu"/>
          <p:cNvSpPr txBox="1"/>
          <p:nvPr/>
        </p:nvSpPr>
        <p:spPr>
          <a:xfrm>
            <a:off x="6167438" y="1530048"/>
            <a:ext cx="4001798" cy="257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000" indent="-342000">
              <a:spcBef>
                <a:spcPts val="672"/>
              </a:spcBef>
            </a:pPr>
            <a:r>
              <a:rPr lang="tr-TR" sz="3200" dirty="0" err="1"/>
              <a:t>Ovulation</a:t>
            </a:r>
            <a:r>
              <a:rPr lang="tr-TR" sz="3200" dirty="0"/>
              <a:t> Control</a:t>
            </a:r>
          </a:p>
          <a:p>
            <a:pPr>
              <a:spcBef>
                <a:spcPts val="672"/>
              </a:spcBef>
            </a:pPr>
            <a:r>
              <a:rPr lang="tr-TR" sz="2800" dirty="0"/>
              <a:t>       </a:t>
            </a:r>
            <a:r>
              <a:rPr lang="tr-TR" sz="2800" dirty="0" err="1"/>
              <a:t>Gonadotropins</a:t>
            </a:r>
            <a:r>
              <a:rPr lang="tr-TR" sz="2800" dirty="0"/>
              <a:t> </a:t>
            </a:r>
          </a:p>
          <a:p>
            <a:pPr>
              <a:spcBef>
                <a:spcPts val="672"/>
              </a:spcBef>
            </a:pPr>
            <a:r>
              <a:rPr lang="tr-TR" sz="2800" dirty="0"/>
              <a:t>	      +</a:t>
            </a:r>
          </a:p>
          <a:p>
            <a:pPr>
              <a:spcBef>
                <a:spcPts val="672"/>
              </a:spcBef>
            </a:pPr>
            <a:r>
              <a:rPr lang="tr-TR" sz="2800" dirty="0" err="1"/>
              <a:t>Combinations</a:t>
            </a:r>
            <a:r>
              <a:rPr lang="tr-TR" sz="2800" dirty="0"/>
              <a:t> of </a:t>
            </a:r>
            <a:r>
              <a:rPr lang="tr-TR" sz="2800" dirty="0" err="1"/>
              <a:t>Progesterone</a:t>
            </a:r>
            <a:r>
              <a:rPr lang="tr-TR" sz="2800" dirty="0"/>
              <a:t> </a:t>
            </a:r>
            <a:r>
              <a:rPr lang="tr-TR" sz="2800" dirty="0" err="1"/>
              <a:t>and</a:t>
            </a:r>
            <a:r>
              <a:rPr lang="tr-TR" sz="2800" dirty="0"/>
              <a:t> PGF2</a:t>
            </a:r>
            <a:r>
              <a:rPr lang="el-GR" sz="2800" dirty="0"/>
              <a:t>α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42902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4114800" cy="4525963"/>
          </a:xfrm>
        </p:spPr>
        <p:txBody>
          <a:bodyPr/>
          <a:lstStyle/>
          <a:p>
            <a:pPr>
              <a:buNone/>
            </a:pPr>
            <a:r>
              <a:rPr lang="tr-TR" dirty="0" err="1"/>
              <a:t>Breeding</a:t>
            </a:r>
            <a:r>
              <a:rPr lang="tr-TR" dirty="0"/>
              <a:t> </a:t>
            </a:r>
            <a:r>
              <a:rPr lang="tr-TR" dirty="0" err="1"/>
              <a:t>season</a:t>
            </a:r>
            <a:endParaRPr lang="tr-TR" dirty="0"/>
          </a:p>
          <a:p>
            <a:pPr>
              <a:buNone/>
            </a:pPr>
            <a:endParaRPr lang="tr-TR" dirty="0"/>
          </a:p>
          <a:p>
            <a:pPr>
              <a:buNone/>
            </a:pPr>
            <a:r>
              <a:rPr lang="tr-TR" dirty="0"/>
              <a:t>	</a:t>
            </a:r>
            <a:r>
              <a:rPr lang="tr-TR" dirty="0" err="1"/>
              <a:t>Allows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use</a:t>
            </a:r>
            <a:r>
              <a:rPr lang="tr-TR" dirty="0"/>
              <a:t> </a:t>
            </a:r>
            <a:r>
              <a:rPr lang="tr-TR" dirty="0" err="1"/>
              <a:t>all</a:t>
            </a:r>
            <a:r>
              <a:rPr lang="tr-TR" dirty="0"/>
              <a:t> </a:t>
            </a:r>
            <a:r>
              <a:rPr lang="tr-TR" dirty="0" err="1"/>
              <a:t>indicators</a:t>
            </a:r>
            <a:r>
              <a:rPr lang="tr-TR" dirty="0"/>
              <a:t> </a:t>
            </a:r>
            <a:r>
              <a:rPr lang="tr-TR" dirty="0" err="1"/>
              <a:t>separately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combined</a:t>
            </a:r>
            <a:r>
              <a:rPr lang="tr-TR" dirty="0"/>
              <a:t>.</a:t>
            </a:r>
            <a:endParaRPr lang="tr-TR" u="sng" dirty="0"/>
          </a:p>
        </p:txBody>
      </p:sp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4400" dirty="0" err="1"/>
              <a:t>Synchronization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2 İçerik Yer Tutucusu"/>
          <p:cNvSpPr txBox="1">
            <a:spLocks/>
          </p:cNvSpPr>
          <p:nvPr/>
        </p:nvSpPr>
        <p:spPr>
          <a:xfrm>
            <a:off x="6238876" y="1599323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dirty="0" err="1"/>
              <a:t>Non-breeding</a:t>
            </a:r>
            <a:r>
              <a:rPr lang="tr-TR" sz="3200" dirty="0"/>
              <a:t> </a:t>
            </a:r>
            <a:r>
              <a:rPr lang="tr-TR" sz="3200" dirty="0" err="1"/>
              <a:t>season</a:t>
            </a: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	Impossible </a:t>
            </a:r>
            <a:r>
              <a:rPr lang="tr-TR" sz="3200" dirty="0" err="1"/>
              <a:t>to</a:t>
            </a:r>
            <a:r>
              <a:rPr lang="tr-TR" sz="3200" dirty="0"/>
              <a:t> </a:t>
            </a:r>
            <a:r>
              <a:rPr lang="tr-TR" sz="3200" dirty="0" err="1"/>
              <a:t>use</a:t>
            </a:r>
            <a:r>
              <a:rPr lang="tr-TR" sz="3200" dirty="0"/>
              <a:t> </a:t>
            </a:r>
            <a:r>
              <a:rPr lang="tr-TR" sz="3200" dirty="0" err="1"/>
              <a:t>the</a:t>
            </a:r>
            <a:r>
              <a:rPr lang="tr-TR" sz="3200" dirty="0"/>
              <a:t> </a:t>
            </a:r>
            <a:r>
              <a:rPr lang="tr-TR" sz="3200" dirty="0" err="1"/>
              <a:t>indicators</a:t>
            </a:r>
            <a:r>
              <a:rPr lang="tr-TR" sz="3200" dirty="0"/>
              <a:t> </a:t>
            </a:r>
            <a:r>
              <a:rPr lang="tr-TR" sz="3200" dirty="0" err="1"/>
              <a:t>separately</a:t>
            </a: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endParaRPr lang="tr-TR" sz="3200" dirty="0"/>
          </a:p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	</a:t>
            </a:r>
            <a:r>
              <a:rPr lang="tr-TR" sz="3200" dirty="0" err="1"/>
              <a:t>Progesterone</a:t>
            </a:r>
            <a:r>
              <a:rPr lang="tr-TR" sz="3200" dirty="0"/>
              <a:t> is </a:t>
            </a:r>
            <a:r>
              <a:rPr lang="tr-TR" sz="3200" dirty="0" err="1"/>
              <a:t>obligatory</a:t>
            </a:r>
            <a:endParaRPr lang="tr-TR" sz="3200" u="sng" dirty="0"/>
          </a:p>
        </p:txBody>
      </p:sp>
    </p:spTree>
    <p:extLst>
      <p:ext uri="{BB962C8B-B14F-4D97-AF65-F5344CB8AC3E}">
        <p14:creationId xmlns:p14="http://schemas.microsoft.com/office/powerpoint/2010/main" val="1896966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133600" y="4270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tr-TR" sz="4400" dirty="0" err="1"/>
              <a:t>Synchronization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5" name="4 Metin kutusu"/>
          <p:cNvSpPr txBox="1"/>
          <p:nvPr/>
        </p:nvSpPr>
        <p:spPr>
          <a:xfrm>
            <a:off x="2024034" y="2340127"/>
            <a:ext cx="8764515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A </a:t>
            </a:r>
            <a:r>
              <a:rPr lang="tr-TR" sz="2800" dirty="0" err="1"/>
              <a:t>Single</a:t>
            </a:r>
            <a:r>
              <a:rPr lang="tr-TR" sz="2800" dirty="0"/>
              <a:t> PGF2</a:t>
            </a:r>
            <a:r>
              <a:rPr lang="el-GR" sz="2800" dirty="0"/>
              <a:t>α </a:t>
            </a:r>
            <a:r>
              <a:rPr lang="tr-TR" sz="2800" dirty="0" err="1"/>
              <a:t>injection</a:t>
            </a:r>
            <a:r>
              <a:rPr lang="tr-TR" sz="2800" dirty="0"/>
              <a:t> </a:t>
            </a:r>
            <a:r>
              <a:rPr lang="tr-TR" sz="2800" dirty="0" err="1"/>
              <a:t>between</a:t>
            </a:r>
            <a:r>
              <a:rPr lang="tr-TR" sz="2800" dirty="0"/>
              <a:t> 3-14. </a:t>
            </a:r>
            <a:r>
              <a:rPr lang="tr-TR" sz="2800" dirty="0" err="1"/>
              <a:t>days</a:t>
            </a:r>
            <a:r>
              <a:rPr lang="tr-TR" sz="2800" dirty="0"/>
              <a:t> of </a:t>
            </a:r>
            <a:r>
              <a:rPr lang="tr-TR" sz="2800" dirty="0" err="1"/>
              <a:t>estrus</a:t>
            </a:r>
            <a:r>
              <a:rPr lang="tr-TR" sz="2800" dirty="0"/>
              <a:t> </a:t>
            </a:r>
            <a:r>
              <a:rPr lang="tr-TR" sz="2800" dirty="0" err="1"/>
              <a:t>or</a:t>
            </a:r>
            <a:r>
              <a:rPr lang="tr-TR" sz="2800" dirty="0"/>
              <a:t> </a:t>
            </a:r>
          </a:p>
          <a:p>
            <a:r>
              <a:rPr lang="tr-TR" sz="2800" dirty="0" err="1"/>
              <a:t>mid-luteal</a:t>
            </a:r>
            <a:r>
              <a:rPr lang="tr-TR" sz="2800" dirty="0"/>
              <a:t> </a:t>
            </a:r>
            <a:r>
              <a:rPr lang="tr-TR" sz="2800" dirty="0" err="1"/>
              <a:t>pahse</a:t>
            </a:r>
            <a:r>
              <a:rPr lang="tr-TR" sz="2800" dirty="0"/>
              <a:t>.</a:t>
            </a:r>
          </a:p>
          <a:p>
            <a:endParaRPr lang="tr-TR" sz="2800" dirty="0"/>
          </a:p>
          <a:p>
            <a:r>
              <a:rPr lang="tr-TR" sz="2800" dirty="0" err="1"/>
              <a:t>Double</a:t>
            </a:r>
            <a:r>
              <a:rPr lang="tr-TR" sz="2800" dirty="0"/>
              <a:t> </a:t>
            </a:r>
            <a:r>
              <a:rPr lang="tr-TR" sz="2800" dirty="0" err="1"/>
              <a:t>blinde</a:t>
            </a:r>
            <a:r>
              <a:rPr lang="tr-TR" sz="2800" dirty="0"/>
              <a:t> </a:t>
            </a:r>
            <a:r>
              <a:rPr lang="tr-TR" sz="2800" dirty="0" err="1"/>
              <a:t>injection</a:t>
            </a:r>
            <a:r>
              <a:rPr lang="tr-TR" sz="2800" dirty="0"/>
              <a:t> of PGF2</a:t>
            </a:r>
            <a:r>
              <a:rPr lang="el-GR" sz="2800" dirty="0"/>
              <a:t>α </a:t>
            </a:r>
            <a:r>
              <a:rPr lang="tr-TR" sz="2800" dirty="0"/>
              <a:t>9-11 </a:t>
            </a:r>
            <a:r>
              <a:rPr lang="tr-TR" sz="2800" dirty="0" err="1"/>
              <a:t>days</a:t>
            </a:r>
            <a:r>
              <a:rPr lang="tr-TR" sz="2800" dirty="0"/>
              <a:t> </a:t>
            </a:r>
            <a:r>
              <a:rPr lang="tr-TR" sz="2800" dirty="0" err="1"/>
              <a:t>interval</a:t>
            </a:r>
            <a:r>
              <a:rPr lang="tr-TR" sz="2800" dirty="0"/>
              <a:t>.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04232502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Synchronization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sp>
        <p:nvSpPr>
          <p:cNvPr id="16" name="15 Metin kutusu"/>
          <p:cNvSpPr txBox="1"/>
          <p:nvPr/>
        </p:nvSpPr>
        <p:spPr>
          <a:xfrm>
            <a:off x="5605328" y="2857496"/>
            <a:ext cx="11347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7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int</a:t>
            </a:r>
            <a:r>
              <a:rPr lang="tr-TR" dirty="0"/>
              <a:t>.</a:t>
            </a:r>
          </a:p>
        </p:txBody>
      </p:sp>
      <p:cxnSp>
        <p:nvCxnSpPr>
          <p:cNvPr id="18" name="17 Düz Ok Bağlayıcısı"/>
          <p:cNvCxnSpPr/>
          <p:nvPr/>
        </p:nvCxnSpPr>
        <p:spPr>
          <a:xfrm rot="5400000">
            <a:off x="9704413" y="3106735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Metin kutusu"/>
          <p:cNvSpPr txBox="1"/>
          <p:nvPr/>
        </p:nvSpPr>
        <p:spPr>
          <a:xfrm>
            <a:off x="9864576" y="3714752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cxnSp>
        <p:nvCxnSpPr>
          <p:cNvPr id="22" name="21 Düz Bağlayıcı"/>
          <p:cNvCxnSpPr/>
          <p:nvPr/>
        </p:nvCxnSpPr>
        <p:spPr>
          <a:xfrm>
            <a:off x="1881158" y="1714488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25 Metin kutusu"/>
          <p:cNvSpPr txBox="1"/>
          <p:nvPr/>
        </p:nvSpPr>
        <p:spPr>
          <a:xfrm>
            <a:off x="2309786" y="1785926"/>
            <a:ext cx="324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28" name="27 Düz Bağlayıcı"/>
          <p:cNvCxnSpPr/>
          <p:nvPr/>
        </p:nvCxnSpPr>
        <p:spPr>
          <a:xfrm rot="5400000">
            <a:off x="1666844" y="171448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30 Düz Bağlayıcı"/>
          <p:cNvCxnSpPr/>
          <p:nvPr/>
        </p:nvCxnSpPr>
        <p:spPr>
          <a:xfrm rot="5400000">
            <a:off x="5668166" y="1713694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32 Düz Bağlayıcı"/>
          <p:cNvCxnSpPr/>
          <p:nvPr/>
        </p:nvCxnSpPr>
        <p:spPr>
          <a:xfrm>
            <a:off x="1881158" y="2786058"/>
            <a:ext cx="3143272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33 Metin kutusu"/>
          <p:cNvSpPr txBox="1"/>
          <p:nvPr/>
        </p:nvSpPr>
        <p:spPr>
          <a:xfrm>
            <a:off x="1894136" y="2857496"/>
            <a:ext cx="324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35" name="34 Düz Bağlayıcı"/>
          <p:cNvCxnSpPr/>
          <p:nvPr/>
        </p:nvCxnSpPr>
        <p:spPr>
          <a:xfrm rot="5400000">
            <a:off x="1666844" y="278605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Bağlayıcı"/>
          <p:cNvCxnSpPr/>
          <p:nvPr/>
        </p:nvCxnSpPr>
        <p:spPr>
          <a:xfrm rot="5400000">
            <a:off x="4810910" y="2785264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38 Düz Bağlayıcı"/>
          <p:cNvCxnSpPr/>
          <p:nvPr/>
        </p:nvCxnSpPr>
        <p:spPr>
          <a:xfrm>
            <a:off x="5024430" y="2786058"/>
            <a:ext cx="2143140" cy="1588"/>
          </a:xfrm>
          <a:prstGeom prst="line">
            <a:avLst/>
          </a:prstGeom>
          <a:ln w="76200">
            <a:prstDash val="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42 Düz Bağlayıcı"/>
          <p:cNvCxnSpPr/>
          <p:nvPr/>
        </p:nvCxnSpPr>
        <p:spPr>
          <a:xfrm>
            <a:off x="7167570" y="2786058"/>
            <a:ext cx="3143272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43 Metin kutusu"/>
          <p:cNvSpPr txBox="1"/>
          <p:nvPr/>
        </p:nvSpPr>
        <p:spPr>
          <a:xfrm>
            <a:off x="7115364" y="2845354"/>
            <a:ext cx="32476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11-14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45" name="44 Düz Bağlayıcı"/>
          <p:cNvCxnSpPr/>
          <p:nvPr/>
        </p:nvCxnSpPr>
        <p:spPr>
          <a:xfrm rot="5400000">
            <a:off x="6953256" y="278605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52 Düz Bağlayıcı"/>
          <p:cNvCxnSpPr/>
          <p:nvPr/>
        </p:nvCxnSpPr>
        <p:spPr>
          <a:xfrm>
            <a:off x="1881158" y="5464340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53 Metin kutusu"/>
          <p:cNvSpPr txBox="1"/>
          <p:nvPr/>
        </p:nvSpPr>
        <p:spPr>
          <a:xfrm>
            <a:off x="1952597" y="4964274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9-11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55" name="54 Düz Bağlayıcı"/>
          <p:cNvCxnSpPr/>
          <p:nvPr/>
        </p:nvCxnSpPr>
        <p:spPr>
          <a:xfrm rot="5400000">
            <a:off x="1666844" y="546434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55 Düz Bağlayıcı"/>
          <p:cNvCxnSpPr/>
          <p:nvPr/>
        </p:nvCxnSpPr>
        <p:spPr>
          <a:xfrm rot="5400000">
            <a:off x="5668166" y="5463546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56 Düz Ok Bağlayıcısı"/>
          <p:cNvCxnSpPr/>
          <p:nvPr/>
        </p:nvCxnSpPr>
        <p:spPr>
          <a:xfrm rot="5400000">
            <a:off x="4632315" y="5499265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57 Metin kutusu"/>
          <p:cNvSpPr txBox="1"/>
          <p:nvPr/>
        </p:nvSpPr>
        <p:spPr>
          <a:xfrm>
            <a:off x="4810117" y="6143644"/>
            <a:ext cx="8034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sp>
        <p:nvSpPr>
          <p:cNvPr id="59" name="58 Metin kutusu"/>
          <p:cNvSpPr txBox="1"/>
          <p:nvPr/>
        </p:nvSpPr>
        <p:spPr>
          <a:xfrm>
            <a:off x="4667240" y="4464208"/>
            <a:ext cx="167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before</a:t>
            </a:r>
            <a:endParaRPr lang="tr-TR" dirty="0"/>
          </a:p>
        </p:txBody>
      </p:sp>
      <p:sp>
        <p:nvSpPr>
          <p:cNvPr id="60" name="59 Dikdörtgen"/>
          <p:cNvSpPr/>
          <p:nvPr/>
        </p:nvSpPr>
        <p:spPr>
          <a:xfrm>
            <a:off x="1524000" y="1285860"/>
            <a:ext cx="4786314" cy="114300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1" name="60 Dikdörtgen"/>
          <p:cNvSpPr/>
          <p:nvPr/>
        </p:nvSpPr>
        <p:spPr>
          <a:xfrm>
            <a:off x="1524000" y="2428868"/>
            <a:ext cx="9144000" cy="20002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2" name="61 Dikdörtgen"/>
          <p:cNvSpPr/>
          <p:nvPr/>
        </p:nvSpPr>
        <p:spPr>
          <a:xfrm>
            <a:off x="1524000" y="4429132"/>
            <a:ext cx="4786314" cy="242886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152771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Başlık"/>
          <p:cNvSpPr txBox="1">
            <a:spLocks/>
          </p:cNvSpPr>
          <p:nvPr/>
        </p:nvSpPr>
        <p:spPr>
          <a:xfrm>
            <a:off x="2095472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tr-TR" sz="4400" dirty="0" err="1">
                <a:latin typeface="+mj-lt"/>
                <a:ea typeface="+mj-ea"/>
                <a:cs typeface="+mj-cs"/>
              </a:rPr>
              <a:t>Synchronization</a:t>
            </a:r>
            <a:endParaRPr lang="tr-TR" sz="4400" dirty="0">
              <a:latin typeface="+mj-lt"/>
              <a:ea typeface="+mj-ea"/>
              <a:cs typeface="+mj-cs"/>
            </a:endParaRPr>
          </a:p>
        </p:txBody>
      </p:sp>
      <p:cxnSp>
        <p:nvCxnSpPr>
          <p:cNvPr id="5" name="4 Düz Bağlayıcı"/>
          <p:cNvCxnSpPr/>
          <p:nvPr/>
        </p:nvCxnSpPr>
        <p:spPr>
          <a:xfrm>
            <a:off x="1809720" y="2000240"/>
            <a:ext cx="40005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5 Metin kutusu"/>
          <p:cNvSpPr txBox="1"/>
          <p:nvPr/>
        </p:nvSpPr>
        <p:spPr>
          <a:xfrm>
            <a:off x="1913195" y="1510989"/>
            <a:ext cx="31306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9-11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7" name="6 Düz Bağlayıcı"/>
          <p:cNvCxnSpPr/>
          <p:nvPr/>
        </p:nvCxnSpPr>
        <p:spPr>
          <a:xfrm rot="5400000">
            <a:off x="1595406" y="2000240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Düz Bağlayıcı"/>
          <p:cNvCxnSpPr/>
          <p:nvPr/>
        </p:nvCxnSpPr>
        <p:spPr>
          <a:xfrm rot="5400000">
            <a:off x="5628764" y="2010261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8 Düz Ok Bağlayıcısı"/>
          <p:cNvCxnSpPr/>
          <p:nvPr/>
        </p:nvCxnSpPr>
        <p:spPr>
          <a:xfrm rot="5400000">
            <a:off x="4592913" y="2045980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9 Metin kutusu"/>
          <p:cNvSpPr txBox="1"/>
          <p:nvPr/>
        </p:nvSpPr>
        <p:spPr>
          <a:xfrm>
            <a:off x="4447884" y="2621084"/>
            <a:ext cx="1500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ctr"/>
            <a:r>
              <a:rPr lang="tr-TR" dirty="0"/>
              <a:t>+</a:t>
            </a:r>
          </a:p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11" name="10 Metin kutusu"/>
          <p:cNvSpPr txBox="1"/>
          <p:nvPr/>
        </p:nvSpPr>
        <p:spPr>
          <a:xfrm>
            <a:off x="4627838" y="1010923"/>
            <a:ext cx="1671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48 </a:t>
            </a:r>
            <a:r>
              <a:rPr lang="tr-TR" dirty="0" err="1"/>
              <a:t>hours</a:t>
            </a:r>
            <a:r>
              <a:rPr lang="tr-TR" dirty="0"/>
              <a:t> </a:t>
            </a:r>
            <a:r>
              <a:rPr lang="tr-TR" dirty="0" err="1"/>
              <a:t>before</a:t>
            </a:r>
            <a:endParaRPr lang="tr-TR" dirty="0"/>
          </a:p>
        </p:txBody>
      </p:sp>
      <p:sp>
        <p:nvSpPr>
          <p:cNvPr id="13" name="12 Metin kutusu"/>
          <p:cNvSpPr txBox="1"/>
          <p:nvPr/>
        </p:nvSpPr>
        <p:spPr>
          <a:xfrm>
            <a:off x="1726591" y="4547576"/>
            <a:ext cx="30136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5-7 </a:t>
            </a:r>
            <a:r>
              <a:rPr lang="tr-TR" dirty="0" err="1"/>
              <a:t>days</a:t>
            </a:r>
            <a:r>
              <a:rPr lang="tr-TR" dirty="0"/>
              <a:t> </a:t>
            </a:r>
            <a:r>
              <a:rPr lang="tr-TR" dirty="0" err="1"/>
              <a:t>Progesterone</a:t>
            </a:r>
            <a:r>
              <a:rPr lang="tr-TR" dirty="0"/>
              <a:t> </a:t>
            </a:r>
            <a:r>
              <a:rPr lang="tr-TR" dirty="0" err="1"/>
              <a:t>Sponge</a:t>
            </a:r>
            <a:endParaRPr lang="tr-TR" dirty="0"/>
          </a:p>
        </p:txBody>
      </p:sp>
      <p:cxnSp>
        <p:nvCxnSpPr>
          <p:cNvPr id="14" name="13 Düz Bağlayıcı"/>
          <p:cNvCxnSpPr/>
          <p:nvPr/>
        </p:nvCxnSpPr>
        <p:spPr>
          <a:xfrm rot="5400000">
            <a:off x="1524762" y="5046848"/>
            <a:ext cx="428628" cy="158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15 Düz Ok Bağlayıcısı"/>
          <p:cNvCxnSpPr/>
          <p:nvPr/>
        </p:nvCxnSpPr>
        <p:spPr>
          <a:xfrm rot="5400000">
            <a:off x="4060811" y="5106999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16 Metin kutusu"/>
          <p:cNvSpPr txBox="1"/>
          <p:nvPr/>
        </p:nvSpPr>
        <p:spPr>
          <a:xfrm>
            <a:off x="3915782" y="5657671"/>
            <a:ext cx="150021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  <a:p>
            <a:pPr algn="ctr"/>
            <a:r>
              <a:rPr lang="tr-TR" dirty="0"/>
              <a:t>+</a:t>
            </a:r>
          </a:p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cxnSp>
        <p:nvCxnSpPr>
          <p:cNvPr id="30" name="29 Düz Bağlayıcı"/>
          <p:cNvCxnSpPr/>
          <p:nvPr/>
        </p:nvCxnSpPr>
        <p:spPr>
          <a:xfrm>
            <a:off x="1738282" y="5056056"/>
            <a:ext cx="2928958" cy="16018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34 Düz Ok Bağlayıcısı"/>
          <p:cNvCxnSpPr/>
          <p:nvPr/>
        </p:nvCxnSpPr>
        <p:spPr>
          <a:xfrm rot="5400000">
            <a:off x="6489703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35 Düz Ok Bağlayıcısı"/>
          <p:cNvCxnSpPr/>
          <p:nvPr/>
        </p:nvCxnSpPr>
        <p:spPr>
          <a:xfrm rot="5400000">
            <a:off x="8204215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36 Düz Ok Bağlayıcısı"/>
          <p:cNvCxnSpPr/>
          <p:nvPr/>
        </p:nvCxnSpPr>
        <p:spPr>
          <a:xfrm rot="5400000">
            <a:off x="9204347" y="2106603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37 Dikdörtgen"/>
          <p:cNvSpPr/>
          <p:nvPr/>
        </p:nvSpPr>
        <p:spPr>
          <a:xfrm>
            <a:off x="9061984" y="2714620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39" name="38 Dikdörtgen"/>
          <p:cNvSpPr/>
          <p:nvPr/>
        </p:nvSpPr>
        <p:spPr>
          <a:xfrm>
            <a:off x="6416112" y="2714620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40" name="39 Dikdörtgen"/>
          <p:cNvSpPr/>
          <p:nvPr/>
        </p:nvSpPr>
        <p:spPr>
          <a:xfrm>
            <a:off x="8382017" y="1071546"/>
            <a:ext cx="8034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/>
              <a:t>PGF2</a:t>
            </a:r>
            <a:r>
              <a:rPr lang="el-GR" dirty="0"/>
              <a:t>α</a:t>
            </a:r>
            <a:endParaRPr lang="tr-TR" dirty="0"/>
          </a:p>
        </p:txBody>
      </p:sp>
      <p:cxnSp>
        <p:nvCxnSpPr>
          <p:cNvPr id="42" name="41 Düz Bağlayıcı"/>
          <p:cNvCxnSpPr/>
          <p:nvPr/>
        </p:nvCxnSpPr>
        <p:spPr>
          <a:xfrm>
            <a:off x="7096132" y="1928802"/>
            <a:ext cx="1643074" cy="1588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43 Düz Bağlayıcı"/>
          <p:cNvCxnSpPr/>
          <p:nvPr/>
        </p:nvCxnSpPr>
        <p:spPr>
          <a:xfrm>
            <a:off x="8739206" y="1928802"/>
            <a:ext cx="1071570" cy="1588"/>
          </a:xfrm>
          <a:prstGeom prst="line">
            <a:avLst/>
          </a:prstGeom>
          <a:ln w="76200"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48 Metin kutusu"/>
          <p:cNvSpPr txBox="1"/>
          <p:nvPr/>
        </p:nvSpPr>
        <p:spPr>
          <a:xfrm>
            <a:off x="7524761" y="1928802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5 </a:t>
            </a:r>
            <a:r>
              <a:rPr lang="tr-TR" dirty="0" err="1"/>
              <a:t>days</a:t>
            </a:r>
            <a:endParaRPr lang="tr-TR" dirty="0"/>
          </a:p>
        </p:txBody>
      </p:sp>
      <p:sp>
        <p:nvSpPr>
          <p:cNvPr id="50" name="49 Metin kutusu"/>
          <p:cNvSpPr txBox="1"/>
          <p:nvPr/>
        </p:nvSpPr>
        <p:spPr>
          <a:xfrm>
            <a:off x="8882083" y="1928802"/>
            <a:ext cx="7745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2 </a:t>
            </a:r>
            <a:r>
              <a:rPr lang="tr-TR" dirty="0" err="1"/>
              <a:t>days</a:t>
            </a:r>
            <a:endParaRPr lang="tr-TR" dirty="0"/>
          </a:p>
        </p:txBody>
      </p:sp>
      <p:cxnSp>
        <p:nvCxnSpPr>
          <p:cNvPr id="52" name="51 Düz Ok Bağlayıcısı"/>
          <p:cNvCxnSpPr/>
          <p:nvPr/>
        </p:nvCxnSpPr>
        <p:spPr>
          <a:xfrm rot="5400000">
            <a:off x="7775587" y="5535627"/>
            <a:ext cx="1214446" cy="1588"/>
          </a:xfrm>
          <a:prstGeom prst="straightConnector1">
            <a:avLst/>
          </a:prstGeom>
          <a:ln w="762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52 Dikdörtgen"/>
          <p:cNvSpPr/>
          <p:nvPr/>
        </p:nvSpPr>
        <p:spPr>
          <a:xfrm>
            <a:off x="7701996" y="6143644"/>
            <a:ext cx="15002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tr-TR" dirty="0" err="1"/>
              <a:t>Gonadotropin</a:t>
            </a:r>
            <a:endParaRPr lang="tr-TR" dirty="0"/>
          </a:p>
        </p:txBody>
      </p:sp>
      <p:sp>
        <p:nvSpPr>
          <p:cNvPr id="54" name="53 Metin kutusu"/>
          <p:cNvSpPr txBox="1"/>
          <p:nvPr/>
        </p:nvSpPr>
        <p:spPr>
          <a:xfrm>
            <a:off x="7524760" y="4547576"/>
            <a:ext cx="17402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/>
              <a:t>At </a:t>
            </a:r>
            <a:r>
              <a:rPr lang="tr-TR" dirty="0" err="1"/>
              <a:t>around</a:t>
            </a:r>
            <a:r>
              <a:rPr lang="tr-TR" dirty="0"/>
              <a:t> </a:t>
            </a:r>
            <a:r>
              <a:rPr lang="tr-TR" dirty="0" err="1"/>
              <a:t>estrus</a:t>
            </a:r>
            <a:endParaRPr lang="tr-TR" dirty="0"/>
          </a:p>
        </p:txBody>
      </p:sp>
      <p:sp>
        <p:nvSpPr>
          <p:cNvPr id="55" name="54 Dikdörtgen"/>
          <p:cNvSpPr/>
          <p:nvPr/>
        </p:nvSpPr>
        <p:spPr>
          <a:xfrm>
            <a:off x="1524000" y="928670"/>
            <a:ext cx="4786314" cy="30003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6" name="55 Dikdörtgen"/>
          <p:cNvSpPr/>
          <p:nvPr/>
        </p:nvSpPr>
        <p:spPr>
          <a:xfrm>
            <a:off x="1524000" y="4071942"/>
            <a:ext cx="4786314" cy="27860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7" name="56 Dikdörtgen"/>
          <p:cNvSpPr/>
          <p:nvPr/>
        </p:nvSpPr>
        <p:spPr>
          <a:xfrm>
            <a:off x="6310314" y="928670"/>
            <a:ext cx="4357686" cy="300039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58" name="57 Dikdörtgen"/>
          <p:cNvSpPr/>
          <p:nvPr/>
        </p:nvSpPr>
        <p:spPr>
          <a:xfrm>
            <a:off x="6310314" y="4071942"/>
            <a:ext cx="4357686" cy="278605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135828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Hints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attent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524000" y="1600200"/>
            <a:ext cx="9144000" cy="4972072"/>
          </a:xfrm>
        </p:spPr>
        <p:txBody>
          <a:bodyPr>
            <a:normAutofit fontScale="92500" lnSpcReduction="10000"/>
          </a:bodyPr>
          <a:lstStyle/>
          <a:p>
            <a:r>
              <a:rPr lang="tr-TR" dirty="0"/>
              <a:t>FSH is </a:t>
            </a:r>
            <a:r>
              <a:rPr lang="tr-TR" dirty="0" err="1"/>
              <a:t>expensive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has </a:t>
            </a:r>
            <a:r>
              <a:rPr lang="tr-TR" dirty="0" err="1"/>
              <a:t>short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-life.</a:t>
            </a:r>
          </a:p>
          <a:p>
            <a:endParaRPr lang="tr-TR" dirty="0"/>
          </a:p>
          <a:p>
            <a:r>
              <a:rPr lang="tr-TR" dirty="0" err="1"/>
              <a:t>eCG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PMSG </a:t>
            </a:r>
            <a:r>
              <a:rPr lang="tr-TR" dirty="0" err="1"/>
              <a:t>are</a:t>
            </a:r>
            <a:r>
              <a:rPr lang="tr-TR" dirty="0"/>
              <a:t> </a:t>
            </a:r>
            <a:r>
              <a:rPr lang="tr-TR" dirty="0" err="1"/>
              <a:t>cheap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long</a:t>
            </a:r>
            <a:r>
              <a:rPr lang="tr-TR" dirty="0"/>
              <a:t> </a:t>
            </a:r>
            <a:r>
              <a:rPr lang="tr-TR" dirty="0" err="1"/>
              <a:t>half</a:t>
            </a:r>
            <a:r>
              <a:rPr lang="tr-TR" dirty="0"/>
              <a:t>-life.</a:t>
            </a:r>
          </a:p>
          <a:p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repeated</a:t>
            </a:r>
            <a:r>
              <a:rPr lang="tr-TR" dirty="0"/>
              <a:t> </a:t>
            </a:r>
            <a:r>
              <a:rPr lang="tr-TR" dirty="0" err="1"/>
              <a:t>usage</a:t>
            </a:r>
            <a:r>
              <a:rPr lang="tr-TR" dirty="0"/>
              <a:t> of </a:t>
            </a:r>
            <a:r>
              <a:rPr lang="tr-TR" dirty="0" err="1"/>
              <a:t>eCG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PMSG can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decrease</a:t>
            </a:r>
            <a:r>
              <a:rPr lang="tr-TR" dirty="0"/>
              <a:t> in </a:t>
            </a:r>
            <a:r>
              <a:rPr lang="tr-TR" dirty="0" err="1"/>
              <a:t>answer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synchronization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fertility</a:t>
            </a:r>
            <a:r>
              <a:rPr lang="tr-TR" dirty="0"/>
              <a:t>, since </a:t>
            </a:r>
            <a:r>
              <a:rPr lang="tr-TR" dirty="0" err="1"/>
              <a:t>they</a:t>
            </a:r>
            <a:r>
              <a:rPr lang="tr-TR" dirty="0"/>
              <a:t> can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development</a:t>
            </a:r>
            <a:r>
              <a:rPr lang="tr-TR" dirty="0"/>
              <a:t> of </a:t>
            </a:r>
            <a:r>
              <a:rPr lang="tr-TR" dirty="0" err="1"/>
              <a:t>antibodies</a:t>
            </a:r>
            <a:r>
              <a:rPr lang="tr-TR" dirty="0"/>
              <a:t>.</a:t>
            </a:r>
          </a:p>
          <a:p>
            <a:r>
              <a:rPr lang="tr-TR" dirty="0"/>
              <a:t>Since </a:t>
            </a:r>
            <a:r>
              <a:rPr lang="tr-TR" dirty="0" err="1"/>
              <a:t>progestagens</a:t>
            </a:r>
            <a:r>
              <a:rPr lang="tr-TR" dirty="0"/>
              <a:t> </a:t>
            </a:r>
            <a:r>
              <a:rPr lang="tr-TR" dirty="0" err="1"/>
              <a:t>affect</a:t>
            </a:r>
            <a:r>
              <a:rPr lang="tr-TR" dirty="0"/>
              <a:t> semen transport, </a:t>
            </a:r>
            <a:r>
              <a:rPr lang="tr-TR" dirty="0" err="1"/>
              <a:t>long-term</a:t>
            </a:r>
            <a:r>
              <a:rPr lang="tr-TR" dirty="0"/>
              <a:t> </a:t>
            </a:r>
            <a:r>
              <a:rPr lang="tr-TR" dirty="0" err="1"/>
              <a:t>usage</a:t>
            </a:r>
            <a:r>
              <a:rPr lang="tr-TR" dirty="0"/>
              <a:t> of </a:t>
            </a:r>
            <a:r>
              <a:rPr lang="tr-TR" dirty="0" err="1"/>
              <a:t>progestagens</a:t>
            </a:r>
            <a:r>
              <a:rPr lang="tr-TR" dirty="0"/>
              <a:t> can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decrease</a:t>
            </a:r>
            <a:r>
              <a:rPr lang="tr-TR" dirty="0"/>
              <a:t> in </a:t>
            </a:r>
            <a:r>
              <a:rPr lang="tr-TR" dirty="0" err="1"/>
              <a:t>fertility</a:t>
            </a:r>
            <a:r>
              <a:rPr lang="tr-TR" dirty="0"/>
              <a:t>.</a:t>
            </a:r>
          </a:p>
          <a:p>
            <a:endParaRPr lang="tr-TR" dirty="0"/>
          </a:p>
          <a:p>
            <a:r>
              <a:rPr lang="tr-TR" dirty="0" err="1"/>
              <a:t>eCG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PMSG can </a:t>
            </a:r>
            <a:r>
              <a:rPr lang="tr-TR" dirty="0" err="1"/>
              <a:t>cause</a:t>
            </a:r>
            <a:r>
              <a:rPr lang="tr-TR" dirty="0"/>
              <a:t> </a:t>
            </a:r>
            <a:r>
              <a:rPr lang="tr-TR" dirty="0" err="1"/>
              <a:t>early</a:t>
            </a:r>
            <a:r>
              <a:rPr lang="tr-TR" dirty="0"/>
              <a:t> </a:t>
            </a:r>
            <a:r>
              <a:rPr lang="tr-TR" dirty="0" err="1"/>
              <a:t>regression</a:t>
            </a:r>
            <a:r>
              <a:rPr lang="tr-TR" dirty="0"/>
              <a:t> of CL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cystic</a:t>
            </a:r>
            <a:r>
              <a:rPr lang="tr-TR" dirty="0"/>
              <a:t> </a:t>
            </a:r>
            <a:r>
              <a:rPr lang="tr-TR" dirty="0" err="1"/>
              <a:t>follicles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</a:t>
            </a:r>
            <a:r>
              <a:rPr lang="tr-TR" dirty="0" err="1"/>
              <a:t>failed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ovulate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91973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Artificial</a:t>
            </a:r>
            <a:r>
              <a:rPr lang="tr-TR" dirty="0"/>
              <a:t> </a:t>
            </a:r>
            <a:r>
              <a:rPr lang="tr-TR" dirty="0" err="1"/>
              <a:t>Insemination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981200" y="1600201"/>
            <a:ext cx="4114800" cy="4525963"/>
          </a:xfrm>
        </p:spPr>
        <p:txBody>
          <a:bodyPr/>
          <a:lstStyle/>
          <a:p>
            <a:pPr>
              <a:buNone/>
            </a:pPr>
            <a:r>
              <a:rPr lang="tr-TR" dirty="0"/>
              <a:t>Semen </a:t>
            </a:r>
            <a:r>
              <a:rPr lang="tr-TR" dirty="0" err="1"/>
              <a:t>preservation</a:t>
            </a:r>
            <a:endParaRPr lang="tr-TR" dirty="0"/>
          </a:p>
          <a:p>
            <a:r>
              <a:rPr lang="tr-TR" dirty="0" err="1"/>
              <a:t>Fresh</a:t>
            </a:r>
            <a:endParaRPr lang="tr-TR" dirty="0"/>
          </a:p>
          <a:p>
            <a:r>
              <a:rPr lang="tr-TR" dirty="0" err="1"/>
              <a:t>Chilled</a:t>
            </a:r>
            <a:endParaRPr lang="tr-TR" dirty="0"/>
          </a:p>
          <a:p>
            <a:r>
              <a:rPr lang="tr-TR" dirty="0" err="1"/>
              <a:t>Frozen</a:t>
            </a:r>
            <a:endParaRPr lang="tr-TR" dirty="0"/>
          </a:p>
        </p:txBody>
      </p:sp>
      <p:sp>
        <p:nvSpPr>
          <p:cNvPr id="4" name="2 İçerik Yer Tutucusu"/>
          <p:cNvSpPr txBox="1">
            <a:spLocks/>
          </p:cNvSpPr>
          <p:nvPr/>
        </p:nvSpPr>
        <p:spPr>
          <a:xfrm>
            <a:off x="6238876" y="1589794"/>
            <a:ext cx="411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tr-TR" sz="3200" dirty="0"/>
              <a:t>Semen </a:t>
            </a:r>
            <a:r>
              <a:rPr lang="tr-TR" sz="3200" dirty="0" err="1"/>
              <a:t>deposition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/>
              <a:t>Vaginal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/>
              <a:t>Cervical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/>
              <a:t>Intrauterine</a:t>
            </a:r>
            <a:endParaRPr lang="tr-TR" sz="3200" dirty="0"/>
          </a:p>
          <a:p>
            <a:pPr marL="342900" indent="-3429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tr-TR" sz="3200" dirty="0" err="1"/>
              <a:t>Laparoscopic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363130844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</TotalTime>
  <Words>2497</Words>
  <Application>Microsoft Office PowerPoint</Application>
  <PresentationFormat>Geniş ekran</PresentationFormat>
  <Paragraphs>399</Paragraphs>
  <Slides>57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57</vt:i4>
      </vt:variant>
    </vt:vector>
  </HeadingPairs>
  <TitlesOfParts>
    <vt:vector size="61" baseType="lpstr">
      <vt:lpstr>Arial</vt:lpstr>
      <vt:lpstr>Calibri</vt:lpstr>
      <vt:lpstr>Calibri Light</vt:lpstr>
      <vt:lpstr>Office Teması</vt:lpstr>
      <vt:lpstr>Assisted Reproductive Technologies (ART) in Sheep and Goat  Dr. Kemal Tuna OLĞAÇ</vt:lpstr>
      <vt:lpstr>ART …</vt:lpstr>
      <vt:lpstr>PowerPoint Sunusu</vt:lpstr>
      <vt:lpstr>Feedback Mechanism</vt:lpstr>
      <vt:lpstr>Feedback Mechanism</vt:lpstr>
      <vt:lpstr>Feedback Mechanism</vt:lpstr>
      <vt:lpstr>Feedback Mechanism</vt:lpstr>
      <vt:lpstr>Reproductive Endocrinology</vt:lpstr>
      <vt:lpstr>Reproductive Endocrinology</vt:lpstr>
      <vt:lpstr>Sexual Cycle in Female Animals</vt:lpstr>
      <vt:lpstr>Sexual Cycle in Female Animals</vt:lpstr>
      <vt:lpstr>PowerPoint Sunusu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Sheep</vt:lpstr>
      <vt:lpstr>Sexual Cycle in Goats</vt:lpstr>
      <vt:lpstr>Sexual Cycle in Goats</vt:lpstr>
      <vt:lpstr>Sexual Cycle in Goats</vt:lpstr>
      <vt:lpstr>Sexual Cycle in Goats</vt:lpstr>
      <vt:lpstr>Sexual Cycle in Goats</vt:lpstr>
      <vt:lpstr>Synchronization</vt:lpstr>
      <vt:lpstr>PowerPoint Sunusu</vt:lpstr>
      <vt:lpstr>PowerPoint Sunusu</vt:lpstr>
      <vt:lpstr>PowerPoint Sunusu</vt:lpstr>
      <vt:lpstr>PowerPoint Sunusu</vt:lpstr>
      <vt:lpstr>Hints to attent</vt:lpstr>
      <vt:lpstr>Artificial Insemination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Trans-cervial Intrauterin Insemination</vt:lpstr>
      <vt:lpstr>PowerPoint Sunusu</vt:lpstr>
      <vt:lpstr>Laparoscopic-Intrauterin insemination</vt:lpstr>
      <vt:lpstr>Appropriate Insemination Time</vt:lpstr>
      <vt:lpstr>Appropriate Insemination Time</vt:lpstr>
      <vt:lpstr>Hints to attent</vt:lpstr>
      <vt:lpstr>Embryo Transfer</vt:lpstr>
      <vt:lpstr>Embryo Transfer</vt:lpstr>
      <vt:lpstr>PowerPoint Sunusu</vt:lpstr>
      <vt:lpstr>Embryo Collection</vt:lpstr>
      <vt:lpstr>Transfer</vt:lpstr>
      <vt:lpstr>Hints to attent</vt:lpstr>
      <vt:lpstr>In-vitro Embryo Production (IVP)</vt:lpstr>
      <vt:lpstr>Ovum Pick-Up</vt:lpstr>
      <vt:lpstr>Ovum Pick-Up</vt:lpstr>
      <vt:lpstr>IVM, IVF, IVC</vt:lpstr>
      <vt:lpstr>Transgenesis and Cloning</vt:lpstr>
      <vt:lpstr>PowerPoint Sunusu</vt:lpstr>
      <vt:lpstr>ART is art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Feedback Mechanism</dc:title>
  <dc:creator>Tuna</dc:creator>
  <cp:lastModifiedBy>Kemal.Tuna.Olgac</cp:lastModifiedBy>
  <cp:revision>7</cp:revision>
  <dcterms:created xsi:type="dcterms:W3CDTF">2021-03-23T12:05:16Z</dcterms:created>
  <dcterms:modified xsi:type="dcterms:W3CDTF">2025-09-05T10:52:29Z</dcterms:modified>
</cp:coreProperties>
</file>