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2" r:id="rId2"/>
    <p:sldId id="323" r:id="rId3"/>
    <p:sldId id="324" r:id="rId4"/>
    <p:sldId id="325" r:id="rId5"/>
    <p:sldId id="326" r:id="rId6"/>
    <p:sldId id="327" r:id="rId7"/>
    <p:sldId id="330" r:id="rId8"/>
    <p:sldId id="331" r:id="rId9"/>
    <p:sldId id="332" r:id="rId10"/>
    <p:sldId id="333" r:id="rId11"/>
    <p:sldId id="334" r:id="rId12"/>
    <p:sldId id="335" r:id="rId13"/>
    <p:sldId id="337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21" y="6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69829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8795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679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9360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2311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5536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2280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3372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5783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8767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8053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3953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7.emf"/><Relationship Id="rId4" Type="http://schemas.openxmlformats.org/officeDocument/2006/relationships/image" Target="../media/image16.e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1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emf"/><Relationship Id="rId4" Type="http://schemas.openxmlformats.org/officeDocument/2006/relationships/image" Target="../media/image9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602" y="150223"/>
            <a:ext cx="10393680" cy="519958"/>
          </a:xfrm>
        </p:spPr>
        <p:txBody>
          <a:bodyPr>
            <a:noAutofit/>
          </a:bodyPr>
          <a:lstStyle/>
          <a:p>
            <a:pPr algn="l"/>
            <a:r>
              <a:rPr lang="en-US" sz="2800" b="1" dirty="0" smtClean="0">
                <a:latin typeface="+mn-lt"/>
              </a:rPr>
              <a:t>KMU 266 – </a:t>
            </a:r>
            <a:r>
              <a:rPr lang="en-US" sz="2800" b="1" dirty="0" err="1" smtClean="0">
                <a:latin typeface="+mn-lt"/>
              </a:rPr>
              <a:t>Faz</a:t>
            </a:r>
            <a:r>
              <a:rPr lang="en-US" sz="2800" b="1" dirty="0" smtClean="0">
                <a:latin typeface="+mn-lt"/>
              </a:rPr>
              <a:t> </a:t>
            </a:r>
            <a:r>
              <a:rPr lang="en-US" sz="2800" b="1" dirty="0" err="1" smtClean="0">
                <a:latin typeface="+mn-lt"/>
              </a:rPr>
              <a:t>Diyagramları</a:t>
            </a:r>
            <a:endParaRPr lang="tr-TR" sz="2800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602" y="738335"/>
            <a:ext cx="6282309" cy="5842505"/>
          </a:xfrm>
        </p:spPr>
        <p:txBody>
          <a:bodyPr>
            <a:normAutofit lnSpcReduction="10000"/>
          </a:bodyPr>
          <a:lstStyle/>
          <a:p>
            <a:pPr algn="l"/>
            <a:r>
              <a:rPr lang="en-US" b="1" dirty="0" err="1" smtClean="0"/>
              <a:t>İkili</a:t>
            </a:r>
            <a:r>
              <a:rPr lang="en-US" b="1" dirty="0" smtClean="0"/>
              <a:t> </a:t>
            </a:r>
            <a:r>
              <a:rPr lang="en-US" b="1" dirty="0" err="1" smtClean="0"/>
              <a:t>Ötektik</a:t>
            </a:r>
            <a:r>
              <a:rPr lang="en-US" b="1" dirty="0" smtClean="0"/>
              <a:t> </a:t>
            </a:r>
            <a:r>
              <a:rPr lang="en-US" b="1" dirty="0" err="1" smtClean="0"/>
              <a:t>Faz</a:t>
            </a:r>
            <a:r>
              <a:rPr lang="en-US" b="1" dirty="0" smtClean="0"/>
              <a:t> </a:t>
            </a:r>
            <a:r>
              <a:rPr lang="en-US" b="1" dirty="0" err="1" smtClean="0"/>
              <a:t>Diyagramları</a:t>
            </a:r>
            <a:endParaRPr lang="en-US" dirty="0"/>
          </a:p>
          <a:p>
            <a:pPr algn="l"/>
            <a:r>
              <a:rPr lang="en-US" dirty="0" err="1" smtClean="0"/>
              <a:t>Üç</a:t>
            </a:r>
            <a:r>
              <a:rPr lang="en-US" dirty="0" smtClean="0"/>
              <a:t> </a:t>
            </a:r>
            <a:r>
              <a:rPr lang="en-US" dirty="0" err="1" smtClean="0"/>
              <a:t>adet</a:t>
            </a:r>
            <a:r>
              <a:rPr lang="en-US" dirty="0" smtClean="0"/>
              <a:t> </a:t>
            </a:r>
            <a:r>
              <a:rPr lang="en-US" dirty="0" err="1" smtClean="0"/>
              <a:t>tek</a:t>
            </a:r>
            <a:r>
              <a:rPr lang="en-US" dirty="0" smtClean="0"/>
              <a:t> </a:t>
            </a:r>
            <a:r>
              <a:rPr lang="en-US" dirty="0" err="1" smtClean="0"/>
              <a:t>faz</a:t>
            </a:r>
            <a:r>
              <a:rPr lang="en-US" dirty="0" smtClean="0"/>
              <a:t> </a:t>
            </a:r>
            <a:r>
              <a:rPr lang="en-US" dirty="0" err="1" smtClean="0"/>
              <a:t>bölgesi</a:t>
            </a:r>
            <a:r>
              <a:rPr lang="en-US" dirty="0" smtClean="0"/>
              <a:t> </a:t>
            </a:r>
            <a:r>
              <a:rPr lang="en-US" dirty="0" err="1" smtClean="0"/>
              <a:t>bulunur</a:t>
            </a:r>
            <a:r>
              <a:rPr lang="en-US" dirty="0" smtClean="0"/>
              <a:t>: </a:t>
            </a:r>
            <a:r>
              <a:rPr lang="el-GR" dirty="0" smtClean="0"/>
              <a:t>α</a:t>
            </a:r>
            <a:r>
              <a:rPr lang="en-US" dirty="0" smtClean="0"/>
              <a:t>, </a:t>
            </a:r>
            <a:r>
              <a:rPr lang="el-GR" dirty="0" smtClean="0"/>
              <a:t>β</a:t>
            </a:r>
            <a:r>
              <a:rPr lang="en-US" dirty="0" smtClean="0"/>
              <a:t>,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sıvı</a:t>
            </a:r>
            <a:r>
              <a:rPr lang="en-US" dirty="0" smtClean="0"/>
              <a:t> (L)</a:t>
            </a:r>
          </a:p>
          <a:p>
            <a:pPr algn="l"/>
            <a:r>
              <a:rPr lang="el-GR" dirty="0"/>
              <a:t>α</a:t>
            </a:r>
            <a:r>
              <a:rPr lang="en-US" dirty="0" smtClean="0"/>
              <a:t> </a:t>
            </a:r>
            <a:r>
              <a:rPr lang="en-US" dirty="0" err="1" smtClean="0"/>
              <a:t>fazı</a:t>
            </a:r>
            <a:r>
              <a:rPr lang="en-US" dirty="0" smtClean="0"/>
              <a:t> </a:t>
            </a:r>
            <a:r>
              <a:rPr lang="en-US" dirty="0" err="1" smtClean="0"/>
              <a:t>bakırca</a:t>
            </a:r>
            <a:r>
              <a:rPr lang="en-US" dirty="0" smtClean="0"/>
              <a:t> </a:t>
            </a:r>
            <a:r>
              <a:rPr lang="en-US" dirty="0" err="1" smtClean="0"/>
              <a:t>zengin</a:t>
            </a:r>
            <a:r>
              <a:rPr lang="en-US" dirty="0" smtClean="0"/>
              <a:t> </a:t>
            </a:r>
            <a:r>
              <a:rPr lang="en-US" dirty="0" err="1" smtClean="0"/>
              <a:t>katı</a:t>
            </a:r>
            <a:r>
              <a:rPr lang="en-US" dirty="0" smtClean="0"/>
              <a:t> </a:t>
            </a:r>
            <a:r>
              <a:rPr lang="en-US" dirty="0" err="1" smtClean="0"/>
              <a:t>çözeltidir</a:t>
            </a:r>
            <a:r>
              <a:rPr lang="en-US" dirty="0" smtClean="0"/>
              <a:t>. </a:t>
            </a:r>
            <a:r>
              <a:rPr lang="en-US" dirty="0" err="1" smtClean="0"/>
              <a:t>Gümüş</a:t>
            </a:r>
            <a:r>
              <a:rPr lang="en-US" dirty="0" smtClean="0"/>
              <a:t> </a:t>
            </a:r>
            <a:r>
              <a:rPr lang="en-US" dirty="0" err="1" smtClean="0"/>
              <a:t>çözünen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bulunur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l-GR" dirty="0" smtClean="0"/>
              <a:t>α</a:t>
            </a:r>
            <a:r>
              <a:rPr lang="en-US" dirty="0" smtClean="0"/>
              <a:t> </a:t>
            </a:r>
            <a:r>
              <a:rPr lang="en-US" dirty="0" err="1" smtClean="0"/>
              <a:t>fazı</a:t>
            </a:r>
            <a:r>
              <a:rPr lang="en-US" dirty="0" smtClean="0"/>
              <a:t> </a:t>
            </a:r>
            <a:r>
              <a:rPr lang="en-US" dirty="0" err="1" smtClean="0"/>
              <a:t>yüzey</a:t>
            </a:r>
            <a:r>
              <a:rPr lang="en-US" dirty="0" smtClean="0"/>
              <a:t> </a:t>
            </a:r>
            <a:r>
              <a:rPr lang="en-US" dirty="0" err="1" smtClean="0"/>
              <a:t>merkezli</a:t>
            </a:r>
            <a:r>
              <a:rPr lang="en-US" dirty="0" smtClean="0"/>
              <a:t> </a:t>
            </a:r>
            <a:r>
              <a:rPr lang="en-US" dirty="0" err="1" smtClean="0"/>
              <a:t>kübik</a:t>
            </a:r>
            <a:r>
              <a:rPr lang="en-US" dirty="0" smtClean="0"/>
              <a:t> </a:t>
            </a:r>
            <a:r>
              <a:rPr lang="en-US" dirty="0" err="1" smtClean="0"/>
              <a:t>kristal</a:t>
            </a:r>
            <a:r>
              <a:rPr lang="en-US" dirty="0" smtClean="0"/>
              <a:t> </a:t>
            </a:r>
            <a:r>
              <a:rPr lang="en-US" dirty="0" err="1" smtClean="0"/>
              <a:t>yapıya</a:t>
            </a:r>
            <a:r>
              <a:rPr lang="en-US" dirty="0" smtClean="0"/>
              <a:t> </a:t>
            </a:r>
            <a:r>
              <a:rPr lang="en-US" dirty="0" err="1" smtClean="0"/>
              <a:t>sahiptir</a:t>
            </a:r>
            <a:r>
              <a:rPr lang="en-US" dirty="0" smtClean="0"/>
              <a:t>.</a:t>
            </a:r>
          </a:p>
          <a:p>
            <a:pPr algn="l"/>
            <a:r>
              <a:rPr lang="en-US" dirty="0" smtClean="0"/>
              <a:t>β </a:t>
            </a:r>
            <a:r>
              <a:rPr lang="en-US" dirty="0" err="1" smtClean="0"/>
              <a:t>fazı</a:t>
            </a:r>
            <a:r>
              <a:rPr lang="en-US" dirty="0" smtClean="0"/>
              <a:t> </a:t>
            </a:r>
            <a:r>
              <a:rPr lang="en-US" dirty="0" err="1" smtClean="0"/>
              <a:t>gümüşçe</a:t>
            </a:r>
            <a:r>
              <a:rPr lang="en-US" dirty="0" smtClean="0"/>
              <a:t> </a:t>
            </a:r>
            <a:r>
              <a:rPr lang="en-US" dirty="0" err="1" smtClean="0"/>
              <a:t>zengin</a:t>
            </a:r>
            <a:r>
              <a:rPr lang="en-US" dirty="0" smtClean="0"/>
              <a:t> </a:t>
            </a:r>
            <a:r>
              <a:rPr lang="en-US" dirty="0" err="1" smtClean="0"/>
              <a:t>katı</a:t>
            </a:r>
            <a:r>
              <a:rPr lang="en-US" dirty="0" smtClean="0"/>
              <a:t> </a:t>
            </a:r>
            <a:r>
              <a:rPr lang="en-US" dirty="0" err="1" smtClean="0"/>
              <a:t>çözeltidir</a:t>
            </a:r>
            <a:r>
              <a:rPr lang="en-US" dirty="0" smtClean="0"/>
              <a:t>. </a:t>
            </a:r>
            <a:r>
              <a:rPr lang="en-US" dirty="0" err="1" smtClean="0"/>
              <a:t>Bakır</a:t>
            </a:r>
            <a:r>
              <a:rPr lang="en-US" dirty="0" smtClean="0"/>
              <a:t> </a:t>
            </a:r>
            <a:r>
              <a:rPr lang="en-US" dirty="0" err="1" smtClean="0"/>
              <a:t>çözünen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bulunur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β </a:t>
            </a:r>
            <a:r>
              <a:rPr lang="en-US" dirty="0" err="1"/>
              <a:t>fazı</a:t>
            </a:r>
            <a:r>
              <a:rPr lang="en-US" dirty="0"/>
              <a:t> </a:t>
            </a:r>
            <a:r>
              <a:rPr lang="en-US" dirty="0" err="1"/>
              <a:t>yüzey</a:t>
            </a:r>
            <a:r>
              <a:rPr lang="en-US" dirty="0"/>
              <a:t> </a:t>
            </a:r>
            <a:r>
              <a:rPr lang="en-US" dirty="0" err="1"/>
              <a:t>merkezli</a:t>
            </a:r>
            <a:r>
              <a:rPr lang="en-US" dirty="0"/>
              <a:t> </a:t>
            </a:r>
            <a:r>
              <a:rPr lang="en-US" dirty="0" err="1"/>
              <a:t>kübik</a:t>
            </a:r>
            <a:r>
              <a:rPr lang="en-US" dirty="0"/>
              <a:t> </a:t>
            </a:r>
            <a:r>
              <a:rPr lang="en-US" dirty="0" err="1"/>
              <a:t>kristal</a:t>
            </a:r>
            <a:r>
              <a:rPr lang="en-US" dirty="0"/>
              <a:t> </a:t>
            </a:r>
            <a:r>
              <a:rPr lang="en-US" dirty="0" err="1"/>
              <a:t>yapıya</a:t>
            </a:r>
            <a:r>
              <a:rPr lang="en-US" dirty="0"/>
              <a:t> </a:t>
            </a:r>
            <a:r>
              <a:rPr lang="en-US" dirty="0" err="1" smtClean="0"/>
              <a:t>sahiptir</a:t>
            </a:r>
            <a:r>
              <a:rPr lang="en-US" dirty="0" smtClean="0"/>
              <a:t>.</a:t>
            </a:r>
          </a:p>
          <a:p>
            <a:pPr algn="l"/>
            <a:r>
              <a:rPr lang="en-US" dirty="0" err="1" smtClean="0"/>
              <a:t>Saf</a:t>
            </a:r>
            <a:r>
              <a:rPr lang="en-US" dirty="0" smtClean="0"/>
              <a:t> </a:t>
            </a:r>
            <a:r>
              <a:rPr lang="en-US" dirty="0" err="1" smtClean="0"/>
              <a:t>bakır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gümüş</a:t>
            </a:r>
            <a:r>
              <a:rPr lang="en-US" dirty="0" smtClean="0"/>
              <a:t> de </a:t>
            </a:r>
            <a:r>
              <a:rPr lang="el-GR" dirty="0" smtClean="0"/>
              <a:t>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l-GR" dirty="0" smtClean="0"/>
              <a:t>β</a:t>
            </a:r>
            <a:r>
              <a:rPr lang="en-US" dirty="0" smtClean="0"/>
              <a:t> </a:t>
            </a:r>
            <a:r>
              <a:rPr lang="en-US" dirty="0" err="1" smtClean="0"/>
              <a:t>faz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düşünülmelidir</a:t>
            </a:r>
            <a:r>
              <a:rPr lang="en-US" dirty="0" smtClean="0"/>
              <a:t>.</a:t>
            </a:r>
            <a:endParaRPr lang="en-US" dirty="0"/>
          </a:p>
          <a:p>
            <a:pPr algn="l"/>
            <a:r>
              <a:rPr lang="en-US" dirty="0"/>
              <a:t>Bu </a:t>
            </a:r>
            <a:r>
              <a:rPr lang="en-US" dirty="0" err="1"/>
              <a:t>katı</a:t>
            </a:r>
            <a:r>
              <a:rPr lang="en-US" dirty="0"/>
              <a:t> </a:t>
            </a:r>
            <a:r>
              <a:rPr lang="en-US" dirty="0" err="1"/>
              <a:t>fazların</a:t>
            </a:r>
            <a:r>
              <a:rPr lang="en-US" dirty="0"/>
              <a:t> </a:t>
            </a:r>
            <a:r>
              <a:rPr lang="en-US" dirty="0" err="1"/>
              <a:t>çözünürlük</a:t>
            </a:r>
            <a:r>
              <a:rPr lang="en-US" dirty="0"/>
              <a:t> </a:t>
            </a:r>
            <a:r>
              <a:rPr lang="en-US" dirty="0" err="1"/>
              <a:t>sınırları</a:t>
            </a:r>
            <a:r>
              <a:rPr lang="en-US" dirty="0"/>
              <a:t> </a:t>
            </a:r>
            <a:r>
              <a:rPr lang="en-US" dirty="0" err="1"/>
              <a:t>vardır</a:t>
            </a:r>
            <a:r>
              <a:rPr lang="en-US" dirty="0"/>
              <a:t>: BEG </a:t>
            </a:r>
            <a:r>
              <a:rPr lang="en-US" dirty="0" err="1"/>
              <a:t>çizgisinin</a:t>
            </a:r>
            <a:r>
              <a:rPr lang="en-US" dirty="0"/>
              <a:t> </a:t>
            </a:r>
            <a:r>
              <a:rPr lang="en-US" dirty="0" err="1"/>
              <a:t>altında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herhangi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sıcaklıkta</a:t>
            </a:r>
            <a:r>
              <a:rPr lang="en-US" dirty="0"/>
              <a:t> </a:t>
            </a:r>
            <a:r>
              <a:rPr lang="en-US" dirty="0" err="1"/>
              <a:t>sınırlı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konsantrasyondaki</a:t>
            </a:r>
            <a:r>
              <a:rPr lang="en-US" dirty="0"/>
              <a:t> </a:t>
            </a:r>
            <a:r>
              <a:rPr lang="en-US" dirty="0" err="1"/>
              <a:t>gümüş</a:t>
            </a:r>
            <a:r>
              <a:rPr lang="en-US" dirty="0"/>
              <a:t> </a:t>
            </a:r>
            <a:r>
              <a:rPr lang="en-US" dirty="0" err="1"/>
              <a:t>bakır</a:t>
            </a:r>
            <a:r>
              <a:rPr lang="en-US" dirty="0"/>
              <a:t> (</a:t>
            </a:r>
            <a:r>
              <a:rPr lang="el-GR" dirty="0"/>
              <a:t>α</a:t>
            </a:r>
            <a:r>
              <a:rPr lang="en-US" dirty="0"/>
              <a:t> </a:t>
            </a:r>
            <a:r>
              <a:rPr lang="en-US" dirty="0" err="1"/>
              <a:t>faz</a:t>
            </a:r>
            <a:r>
              <a:rPr lang="en-US" dirty="0"/>
              <a:t>) </a:t>
            </a:r>
            <a:r>
              <a:rPr lang="en-US" dirty="0" err="1"/>
              <a:t>içinde</a:t>
            </a:r>
            <a:r>
              <a:rPr lang="en-US" dirty="0"/>
              <a:t> </a:t>
            </a:r>
            <a:r>
              <a:rPr lang="en-US" dirty="0" err="1"/>
              <a:t>çözünebilir</a:t>
            </a:r>
            <a:r>
              <a:rPr lang="en-US" dirty="0"/>
              <a:t>. </a:t>
            </a:r>
            <a:r>
              <a:rPr lang="en-US" dirty="0" err="1"/>
              <a:t>Aynı</a:t>
            </a:r>
            <a:r>
              <a:rPr lang="en-US" dirty="0"/>
              <a:t> </a:t>
            </a:r>
            <a:r>
              <a:rPr lang="en-US" dirty="0" err="1"/>
              <a:t>şekilde</a:t>
            </a:r>
            <a:r>
              <a:rPr lang="en-US" dirty="0"/>
              <a:t> </a:t>
            </a:r>
            <a:r>
              <a:rPr lang="en-US" dirty="0" err="1"/>
              <a:t>sınırlı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konsantrasyondaki</a:t>
            </a:r>
            <a:r>
              <a:rPr lang="en-US" dirty="0"/>
              <a:t> </a:t>
            </a:r>
            <a:r>
              <a:rPr lang="en-US" dirty="0" err="1"/>
              <a:t>bakır</a:t>
            </a:r>
            <a:r>
              <a:rPr lang="en-US" dirty="0"/>
              <a:t> </a:t>
            </a:r>
            <a:r>
              <a:rPr lang="en-US" dirty="0" err="1"/>
              <a:t>gümüş</a:t>
            </a:r>
            <a:r>
              <a:rPr lang="en-US" dirty="0"/>
              <a:t> (</a:t>
            </a:r>
            <a:r>
              <a:rPr lang="el-GR" dirty="0"/>
              <a:t>β</a:t>
            </a:r>
            <a:r>
              <a:rPr lang="en-US" dirty="0"/>
              <a:t> </a:t>
            </a:r>
            <a:r>
              <a:rPr lang="en-US" dirty="0" err="1"/>
              <a:t>faz</a:t>
            </a:r>
            <a:r>
              <a:rPr lang="en-US" dirty="0"/>
              <a:t>) </a:t>
            </a:r>
            <a:r>
              <a:rPr lang="en-US" dirty="0" err="1"/>
              <a:t>içinde</a:t>
            </a:r>
            <a:r>
              <a:rPr lang="en-US" dirty="0"/>
              <a:t> </a:t>
            </a:r>
            <a:r>
              <a:rPr lang="en-US" dirty="0" err="1"/>
              <a:t>çözünebilir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6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3911" y="1508262"/>
            <a:ext cx="5441850" cy="4187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9078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602" y="150223"/>
            <a:ext cx="10393680" cy="519958"/>
          </a:xfrm>
        </p:spPr>
        <p:txBody>
          <a:bodyPr>
            <a:noAutofit/>
          </a:bodyPr>
          <a:lstStyle/>
          <a:p>
            <a:pPr algn="l"/>
            <a:r>
              <a:rPr lang="en-US" sz="2800" b="1" dirty="0" smtClean="0">
                <a:latin typeface="+mn-lt"/>
              </a:rPr>
              <a:t>KMU 266 – </a:t>
            </a:r>
            <a:r>
              <a:rPr lang="en-US" sz="2800" b="1" dirty="0" err="1" smtClean="0">
                <a:latin typeface="+mn-lt"/>
              </a:rPr>
              <a:t>Faz</a:t>
            </a:r>
            <a:r>
              <a:rPr lang="en-US" sz="2800" b="1" dirty="0" smtClean="0">
                <a:latin typeface="+mn-lt"/>
              </a:rPr>
              <a:t> </a:t>
            </a:r>
            <a:r>
              <a:rPr lang="en-US" sz="2800" b="1" dirty="0" err="1" smtClean="0">
                <a:latin typeface="+mn-lt"/>
              </a:rPr>
              <a:t>Diyagramları</a:t>
            </a:r>
            <a:endParaRPr lang="tr-TR" sz="2800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601" y="738335"/>
            <a:ext cx="6796662" cy="6042992"/>
          </a:xfrm>
        </p:spPr>
        <p:txBody>
          <a:bodyPr>
            <a:normAutofit/>
          </a:bodyPr>
          <a:lstStyle/>
          <a:p>
            <a:pPr algn="l"/>
            <a:r>
              <a:rPr lang="en-US" b="1" dirty="0" err="1"/>
              <a:t>Ötektik</a:t>
            </a:r>
            <a:r>
              <a:rPr lang="en-US" b="1" dirty="0"/>
              <a:t> </a:t>
            </a:r>
            <a:r>
              <a:rPr lang="en-US" b="1" dirty="0" err="1"/>
              <a:t>Sistemlerde</a:t>
            </a:r>
            <a:r>
              <a:rPr lang="en-US" b="1" dirty="0"/>
              <a:t> </a:t>
            </a:r>
            <a:r>
              <a:rPr lang="en-US" b="1" dirty="0" err="1"/>
              <a:t>Mikroyapı</a:t>
            </a:r>
            <a:r>
              <a:rPr lang="en-US" b="1" dirty="0"/>
              <a:t> </a:t>
            </a:r>
            <a:r>
              <a:rPr lang="en-US" b="1" dirty="0" err="1"/>
              <a:t>Oluşumu</a:t>
            </a:r>
            <a:endParaRPr lang="en-US" b="1" dirty="0"/>
          </a:p>
          <a:p>
            <a:pPr algn="l"/>
            <a:r>
              <a:rPr lang="en-US" dirty="0" err="1" smtClean="0"/>
              <a:t>Mikroyapı</a:t>
            </a:r>
            <a:r>
              <a:rPr lang="en-US" dirty="0" smtClean="0"/>
              <a:t> </a:t>
            </a:r>
            <a:r>
              <a:rPr lang="en-US" dirty="0" err="1" smtClean="0"/>
              <a:t>incelemelerinde</a:t>
            </a:r>
            <a:r>
              <a:rPr lang="en-US" dirty="0" smtClean="0"/>
              <a:t>, </a:t>
            </a:r>
            <a:r>
              <a:rPr lang="en-US" dirty="0" err="1" smtClean="0"/>
              <a:t>bazen</a:t>
            </a:r>
            <a:r>
              <a:rPr lang="en-US" dirty="0" smtClean="0"/>
              <a:t> </a:t>
            </a:r>
            <a:r>
              <a:rPr lang="en-US" dirty="0" err="1" smtClean="0"/>
              <a:t>mikro-bileşen</a:t>
            </a:r>
            <a:r>
              <a:rPr lang="en-US" dirty="0" smtClean="0"/>
              <a:t> </a:t>
            </a:r>
            <a:r>
              <a:rPr lang="en-US" dirty="0" err="1" smtClean="0"/>
              <a:t>terimini</a:t>
            </a:r>
            <a:r>
              <a:rPr lang="en-US" dirty="0" smtClean="0"/>
              <a:t> </a:t>
            </a:r>
            <a:r>
              <a:rPr lang="en-US" dirty="0" err="1" smtClean="0"/>
              <a:t>kullanmak</a:t>
            </a:r>
            <a:r>
              <a:rPr lang="en-US" dirty="0" smtClean="0"/>
              <a:t> </a:t>
            </a:r>
            <a:r>
              <a:rPr lang="en-US" dirty="0" err="1" smtClean="0"/>
              <a:t>gerekebilir</a:t>
            </a:r>
            <a:r>
              <a:rPr lang="en-US" dirty="0" smtClean="0"/>
              <a:t>.</a:t>
            </a:r>
          </a:p>
          <a:p>
            <a:pPr algn="l"/>
            <a:r>
              <a:rPr lang="en-US" dirty="0" err="1" smtClean="0"/>
              <a:t>Örneğin</a:t>
            </a:r>
            <a:r>
              <a:rPr lang="en-US" dirty="0" smtClean="0"/>
              <a:t> m </a:t>
            </a:r>
            <a:r>
              <a:rPr lang="en-US" dirty="0" err="1" smtClean="0"/>
              <a:t>noktasında</a:t>
            </a:r>
            <a:r>
              <a:rPr lang="en-US" dirty="0" smtClean="0"/>
              <a:t>, </a:t>
            </a:r>
            <a:r>
              <a:rPr lang="en-US" dirty="0" err="1" smtClean="0"/>
              <a:t>malzememiz</a:t>
            </a:r>
            <a:r>
              <a:rPr lang="en-US" dirty="0" smtClean="0"/>
              <a:t> </a:t>
            </a:r>
            <a:r>
              <a:rPr lang="en-US" dirty="0" err="1" smtClean="0"/>
              <a:t>iki</a:t>
            </a:r>
            <a:r>
              <a:rPr lang="en-US" dirty="0" smtClean="0"/>
              <a:t> </a:t>
            </a:r>
            <a:r>
              <a:rPr lang="en-US" dirty="0" err="1" smtClean="0"/>
              <a:t>tane</a:t>
            </a:r>
            <a:r>
              <a:rPr lang="en-US" dirty="0" smtClean="0"/>
              <a:t> </a:t>
            </a:r>
            <a:r>
              <a:rPr lang="en-US" dirty="0" err="1" smtClean="0"/>
              <a:t>mikro-bileşene</a:t>
            </a:r>
            <a:r>
              <a:rPr lang="en-US" dirty="0" smtClean="0"/>
              <a:t> </a:t>
            </a:r>
            <a:r>
              <a:rPr lang="en-US" dirty="0" err="1" smtClean="0"/>
              <a:t>sahiptir</a:t>
            </a:r>
            <a:r>
              <a:rPr lang="en-US" dirty="0" smtClean="0"/>
              <a:t>. </a:t>
            </a:r>
            <a:r>
              <a:rPr lang="en-US" dirty="0" err="1" smtClean="0"/>
              <a:t>Biri</a:t>
            </a:r>
            <a:r>
              <a:rPr lang="en-US" dirty="0" smtClean="0"/>
              <a:t> primer </a:t>
            </a:r>
            <a:r>
              <a:rPr lang="el-GR" dirty="0" smtClean="0"/>
              <a:t>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diğeri</a:t>
            </a:r>
            <a:r>
              <a:rPr lang="en-US" dirty="0" smtClean="0"/>
              <a:t> </a:t>
            </a:r>
            <a:r>
              <a:rPr lang="en-US" dirty="0" err="1" smtClean="0"/>
              <a:t>ötektik</a:t>
            </a:r>
            <a:r>
              <a:rPr lang="en-US" dirty="0" smtClean="0"/>
              <a:t> </a:t>
            </a:r>
            <a:r>
              <a:rPr lang="en-US" dirty="0" err="1" smtClean="0"/>
              <a:t>yapıdır</a:t>
            </a:r>
            <a:r>
              <a:rPr lang="en-US" dirty="0" smtClean="0"/>
              <a:t>.</a:t>
            </a:r>
          </a:p>
          <a:p>
            <a:pPr algn="l"/>
            <a:r>
              <a:rPr lang="en-US" dirty="0" err="1" smtClean="0"/>
              <a:t>Ötektik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primer </a:t>
            </a:r>
            <a:r>
              <a:rPr lang="en-US" dirty="0" err="1" smtClean="0"/>
              <a:t>mikro-bileşenlerin</a:t>
            </a:r>
            <a:r>
              <a:rPr lang="en-US" dirty="0" smtClean="0"/>
              <a:t> </a:t>
            </a:r>
            <a:r>
              <a:rPr lang="en-US" dirty="0" err="1" smtClean="0"/>
              <a:t>miktarlarını</a:t>
            </a:r>
            <a:r>
              <a:rPr lang="en-US" dirty="0" smtClean="0"/>
              <a:t> (</a:t>
            </a:r>
            <a:r>
              <a:rPr lang="en-US" dirty="0" err="1" smtClean="0"/>
              <a:t>yüzdelerini</a:t>
            </a:r>
            <a:r>
              <a:rPr lang="en-US" dirty="0" smtClean="0"/>
              <a:t>) </a:t>
            </a:r>
            <a:r>
              <a:rPr lang="en-US" dirty="0" err="1" smtClean="0"/>
              <a:t>hesaplamak</a:t>
            </a:r>
            <a:r>
              <a:rPr lang="en-US" dirty="0" smtClean="0"/>
              <a:t> </a:t>
            </a:r>
            <a:r>
              <a:rPr lang="en-US" dirty="0" err="1" smtClean="0"/>
              <a:t>mümkündür</a:t>
            </a:r>
            <a:r>
              <a:rPr lang="en-US" dirty="0" smtClean="0"/>
              <a:t>.</a:t>
            </a:r>
          </a:p>
          <a:p>
            <a:pPr algn="l"/>
            <a:r>
              <a:rPr lang="en-US" dirty="0" err="1" smtClean="0"/>
              <a:t>Kaldıraç</a:t>
            </a:r>
            <a:r>
              <a:rPr lang="en-US" dirty="0" smtClean="0"/>
              <a:t> </a:t>
            </a:r>
            <a:r>
              <a:rPr lang="en-US" dirty="0" err="1" smtClean="0"/>
              <a:t>kuralı</a:t>
            </a:r>
            <a:r>
              <a:rPr lang="en-US" dirty="0" smtClean="0"/>
              <a:t> </a:t>
            </a:r>
            <a:r>
              <a:rPr lang="en-US" dirty="0" err="1" smtClean="0"/>
              <a:t>uygulanarak</a:t>
            </a:r>
            <a:r>
              <a:rPr lang="en-US" dirty="0" smtClean="0"/>
              <a:t>:</a:t>
            </a:r>
          </a:p>
          <a:p>
            <a:pPr algn="l"/>
            <a:r>
              <a:rPr lang="en-US" dirty="0" err="1" smtClean="0"/>
              <a:t>Ötektik</a:t>
            </a:r>
            <a:r>
              <a:rPr lang="en-US" dirty="0" smtClean="0"/>
              <a:t> </a:t>
            </a:r>
            <a:r>
              <a:rPr lang="en-US" dirty="0" err="1" smtClean="0"/>
              <a:t>mikro-bileşenin</a:t>
            </a:r>
            <a:r>
              <a:rPr lang="en-US" dirty="0" smtClean="0"/>
              <a:t> </a:t>
            </a:r>
            <a:r>
              <a:rPr lang="en-US" dirty="0" err="1" smtClean="0"/>
              <a:t>miktarı</a:t>
            </a:r>
            <a:r>
              <a:rPr lang="en-US" dirty="0" smtClean="0"/>
              <a:t> W</a:t>
            </a:r>
            <a:r>
              <a:rPr lang="en-US" baseline="-25000" dirty="0" smtClean="0"/>
              <a:t>e</a:t>
            </a:r>
            <a:r>
              <a:rPr lang="en-US" dirty="0" smtClean="0"/>
              <a:t>, </a:t>
            </a:r>
            <a:r>
              <a:rPr lang="en-US" dirty="0" err="1" smtClean="0"/>
              <a:t>ötektik</a:t>
            </a:r>
            <a:r>
              <a:rPr lang="en-US" dirty="0" smtClean="0"/>
              <a:t> </a:t>
            </a:r>
            <a:r>
              <a:rPr lang="en-US" dirty="0" err="1" smtClean="0"/>
              <a:t>sıcaklık</a:t>
            </a:r>
            <a:r>
              <a:rPr lang="en-US" dirty="0" smtClean="0"/>
              <a:t> </a:t>
            </a:r>
            <a:r>
              <a:rPr lang="en-US" dirty="0" err="1" smtClean="0"/>
              <a:t>üstündeki</a:t>
            </a:r>
            <a:r>
              <a:rPr lang="en-US" dirty="0" smtClean="0"/>
              <a:t> </a:t>
            </a:r>
            <a:r>
              <a:rPr lang="en-US" dirty="0" err="1" smtClean="0"/>
              <a:t>sıvı</a:t>
            </a:r>
            <a:r>
              <a:rPr lang="en-US" dirty="0" smtClean="0"/>
              <a:t> </a:t>
            </a:r>
            <a:r>
              <a:rPr lang="en-US" dirty="0" err="1" smtClean="0"/>
              <a:t>faz</a:t>
            </a:r>
            <a:r>
              <a:rPr lang="en-US" dirty="0" smtClean="0"/>
              <a:t> </a:t>
            </a:r>
            <a:r>
              <a:rPr lang="en-US" dirty="0" err="1" smtClean="0"/>
              <a:t>miktarı</a:t>
            </a:r>
            <a:r>
              <a:rPr lang="en-US" dirty="0" smtClean="0"/>
              <a:t> W</a:t>
            </a:r>
            <a:r>
              <a:rPr lang="en-US" baseline="-25000" dirty="0" smtClean="0"/>
              <a:t>L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aynıdır</a:t>
            </a:r>
            <a:r>
              <a:rPr lang="en-US" dirty="0" smtClean="0"/>
              <a:t>:</a:t>
            </a:r>
          </a:p>
          <a:p>
            <a:pPr algn="l"/>
            <a:endParaRPr lang="en-US" dirty="0" smtClean="0"/>
          </a:p>
          <a:p>
            <a:pPr algn="l"/>
            <a:endParaRPr lang="en-US" dirty="0"/>
          </a:p>
          <a:p>
            <a:pPr algn="l"/>
            <a:endParaRPr lang="en-US" dirty="0" smtClean="0"/>
          </a:p>
        </p:txBody>
      </p:sp>
      <p:pic>
        <p:nvPicPr>
          <p:cNvPr id="6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48263" y="3807823"/>
            <a:ext cx="3994283" cy="3017520"/>
          </a:xfrm>
          <a:prstGeom prst="rect">
            <a:avLst/>
          </a:prstGeom>
        </p:spPr>
      </p:pic>
      <p:pic>
        <p:nvPicPr>
          <p:cNvPr id="7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28476" y="5100739"/>
            <a:ext cx="3169967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4192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602" y="150223"/>
            <a:ext cx="10393680" cy="519958"/>
          </a:xfrm>
        </p:spPr>
        <p:txBody>
          <a:bodyPr>
            <a:noAutofit/>
          </a:bodyPr>
          <a:lstStyle/>
          <a:p>
            <a:pPr algn="l"/>
            <a:r>
              <a:rPr lang="en-US" sz="2800" b="1" dirty="0" smtClean="0">
                <a:latin typeface="+mn-lt"/>
              </a:rPr>
              <a:t>KMU 266 – </a:t>
            </a:r>
            <a:r>
              <a:rPr lang="en-US" sz="2800" b="1" dirty="0" err="1" smtClean="0">
                <a:latin typeface="+mn-lt"/>
              </a:rPr>
              <a:t>Faz</a:t>
            </a:r>
            <a:r>
              <a:rPr lang="en-US" sz="2800" b="1" dirty="0" smtClean="0">
                <a:latin typeface="+mn-lt"/>
              </a:rPr>
              <a:t> </a:t>
            </a:r>
            <a:r>
              <a:rPr lang="en-US" sz="2800" b="1" dirty="0" err="1" smtClean="0">
                <a:latin typeface="+mn-lt"/>
              </a:rPr>
              <a:t>Diyagramları</a:t>
            </a:r>
            <a:endParaRPr lang="tr-TR" sz="2800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601" y="738335"/>
            <a:ext cx="6796662" cy="6042992"/>
          </a:xfrm>
        </p:spPr>
        <p:txBody>
          <a:bodyPr>
            <a:normAutofit/>
          </a:bodyPr>
          <a:lstStyle/>
          <a:p>
            <a:pPr algn="l"/>
            <a:r>
              <a:rPr lang="en-US" b="1" dirty="0" err="1"/>
              <a:t>Ötektik</a:t>
            </a:r>
            <a:r>
              <a:rPr lang="en-US" b="1" dirty="0"/>
              <a:t> </a:t>
            </a:r>
            <a:r>
              <a:rPr lang="en-US" b="1" dirty="0" err="1"/>
              <a:t>Sistemlerde</a:t>
            </a:r>
            <a:r>
              <a:rPr lang="en-US" b="1" dirty="0"/>
              <a:t> </a:t>
            </a:r>
            <a:r>
              <a:rPr lang="en-US" b="1" dirty="0" err="1"/>
              <a:t>Mikroyapı</a:t>
            </a:r>
            <a:r>
              <a:rPr lang="en-US" b="1" dirty="0"/>
              <a:t> </a:t>
            </a:r>
            <a:r>
              <a:rPr lang="en-US" b="1" dirty="0" err="1"/>
              <a:t>Oluşumu</a:t>
            </a:r>
            <a:endParaRPr lang="en-US" b="1" dirty="0"/>
          </a:p>
          <a:p>
            <a:pPr algn="l"/>
            <a:r>
              <a:rPr lang="en-US" dirty="0" smtClean="0"/>
              <a:t>Primer </a:t>
            </a:r>
            <a:r>
              <a:rPr lang="el-GR" dirty="0" smtClean="0"/>
              <a:t>α</a:t>
            </a:r>
            <a:r>
              <a:rPr lang="en-US" dirty="0" smtClean="0"/>
              <a:t> </a:t>
            </a:r>
            <a:r>
              <a:rPr lang="en-US" dirty="0" err="1" smtClean="0"/>
              <a:t>miktarı</a:t>
            </a:r>
            <a:r>
              <a:rPr lang="en-US" dirty="0" smtClean="0"/>
              <a:t> W</a:t>
            </a:r>
            <a:r>
              <a:rPr lang="el-GR" baseline="-25000" dirty="0" smtClean="0"/>
              <a:t>α</a:t>
            </a:r>
            <a:r>
              <a:rPr lang="en-US" baseline="-25000" dirty="0" smtClean="0"/>
              <a:t>’</a:t>
            </a:r>
            <a:r>
              <a:rPr lang="en-US" dirty="0" smtClean="0"/>
              <a:t> </a:t>
            </a:r>
            <a:r>
              <a:rPr lang="en-US" dirty="0" err="1" smtClean="0"/>
              <a:t>ise</a:t>
            </a:r>
            <a:r>
              <a:rPr lang="en-US" dirty="0" smtClean="0"/>
              <a:t> </a:t>
            </a:r>
            <a:r>
              <a:rPr lang="en-US" dirty="0" err="1" smtClean="0"/>
              <a:t>ötektik</a:t>
            </a:r>
            <a:r>
              <a:rPr lang="en-US" dirty="0" smtClean="0"/>
              <a:t> </a:t>
            </a:r>
            <a:r>
              <a:rPr lang="en-US" dirty="0" err="1" smtClean="0"/>
              <a:t>reaksiyon</a:t>
            </a:r>
            <a:r>
              <a:rPr lang="en-US" dirty="0" smtClean="0"/>
              <a:t> </a:t>
            </a:r>
            <a:r>
              <a:rPr lang="en-US" dirty="0" err="1" smtClean="0"/>
              <a:t>öncesi</a:t>
            </a:r>
            <a:r>
              <a:rPr lang="en-US" dirty="0" smtClean="0"/>
              <a:t> </a:t>
            </a:r>
            <a:r>
              <a:rPr lang="el-GR" dirty="0"/>
              <a:t>α </a:t>
            </a:r>
            <a:r>
              <a:rPr lang="en-US" dirty="0" err="1" smtClean="0"/>
              <a:t>miktarı</a:t>
            </a:r>
            <a:r>
              <a:rPr lang="en-US" dirty="0" smtClean="0"/>
              <a:t> </a:t>
            </a:r>
            <a:r>
              <a:rPr lang="en-US" dirty="0" err="1" smtClean="0"/>
              <a:t>kadardır</a:t>
            </a:r>
            <a:r>
              <a:rPr lang="en-US" dirty="0" smtClean="0"/>
              <a:t>:</a:t>
            </a:r>
          </a:p>
          <a:p>
            <a:pPr algn="l"/>
            <a:endParaRPr lang="en-US" dirty="0"/>
          </a:p>
          <a:p>
            <a:pPr algn="l"/>
            <a:endParaRPr lang="en-US" dirty="0" smtClean="0"/>
          </a:p>
          <a:p>
            <a:pPr algn="l"/>
            <a:endParaRPr lang="en-US" dirty="0"/>
          </a:p>
          <a:p>
            <a:pPr algn="l"/>
            <a:r>
              <a:rPr lang="en-US" dirty="0" err="1" smtClean="0"/>
              <a:t>Toplam</a:t>
            </a:r>
            <a:r>
              <a:rPr lang="en-US" dirty="0" smtClean="0"/>
              <a:t> </a:t>
            </a:r>
            <a:r>
              <a:rPr lang="el-GR" dirty="0"/>
              <a:t>α </a:t>
            </a:r>
            <a:r>
              <a:rPr lang="en-US" dirty="0" err="1" smtClean="0"/>
              <a:t>miktarı</a:t>
            </a:r>
            <a:r>
              <a:rPr lang="en-US" dirty="0" smtClean="0"/>
              <a:t> W</a:t>
            </a:r>
            <a:r>
              <a:rPr lang="el-GR" baseline="-25000" dirty="0" smtClean="0"/>
              <a:t>α</a:t>
            </a:r>
            <a:r>
              <a:rPr lang="en-US" dirty="0" smtClean="0"/>
              <a:t> (primer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ötektik</a:t>
            </a:r>
            <a:r>
              <a:rPr lang="en-US" dirty="0" smtClean="0"/>
              <a:t>)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toplam</a:t>
            </a:r>
            <a:r>
              <a:rPr lang="en-US" dirty="0" smtClean="0"/>
              <a:t> </a:t>
            </a:r>
            <a:r>
              <a:rPr lang="el-GR" dirty="0" smtClean="0"/>
              <a:t>β</a:t>
            </a:r>
            <a:r>
              <a:rPr lang="en-US" dirty="0" smtClean="0"/>
              <a:t> </a:t>
            </a:r>
            <a:r>
              <a:rPr lang="en-US" dirty="0" err="1" smtClean="0"/>
              <a:t>miktarı</a:t>
            </a:r>
            <a:r>
              <a:rPr lang="en-US" dirty="0" smtClean="0"/>
              <a:t> W</a:t>
            </a:r>
            <a:r>
              <a:rPr lang="el-GR" baseline="-25000" dirty="0" smtClean="0"/>
              <a:t>β</a:t>
            </a:r>
            <a:r>
              <a:rPr lang="en-US" dirty="0" smtClean="0"/>
              <a:t> </a:t>
            </a:r>
            <a:r>
              <a:rPr lang="en-US" dirty="0" err="1" smtClean="0"/>
              <a:t>ötektik</a:t>
            </a:r>
            <a:r>
              <a:rPr lang="en-US" dirty="0" smtClean="0"/>
              <a:t> </a:t>
            </a:r>
            <a:r>
              <a:rPr lang="en-US" dirty="0" err="1" smtClean="0"/>
              <a:t>çizgi</a:t>
            </a:r>
            <a:r>
              <a:rPr lang="en-US" dirty="0" smtClean="0"/>
              <a:t> </a:t>
            </a:r>
            <a:r>
              <a:rPr lang="en-US" dirty="0" err="1" smtClean="0"/>
              <a:t>hizasında</a:t>
            </a:r>
            <a:r>
              <a:rPr lang="en-US" dirty="0" smtClean="0"/>
              <a:t> </a:t>
            </a:r>
            <a:r>
              <a:rPr lang="en-US" dirty="0" err="1" smtClean="0"/>
              <a:t>çizilen</a:t>
            </a:r>
            <a:r>
              <a:rPr lang="en-US" dirty="0" smtClean="0"/>
              <a:t> </a:t>
            </a:r>
            <a:r>
              <a:rPr lang="en-US" dirty="0" err="1" smtClean="0"/>
              <a:t>bağ</a:t>
            </a:r>
            <a:r>
              <a:rPr lang="en-US" dirty="0" smtClean="0"/>
              <a:t> </a:t>
            </a:r>
            <a:r>
              <a:rPr lang="en-US" dirty="0" err="1" smtClean="0"/>
              <a:t>çizgisi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bulunabilir</a:t>
            </a:r>
            <a:r>
              <a:rPr lang="en-US" dirty="0" smtClean="0"/>
              <a:t>.</a:t>
            </a:r>
          </a:p>
          <a:p>
            <a:pPr algn="l"/>
            <a:endParaRPr lang="en-US" dirty="0"/>
          </a:p>
          <a:p>
            <a:pPr algn="l"/>
            <a:endParaRPr lang="en-US" dirty="0" smtClean="0"/>
          </a:p>
        </p:txBody>
      </p:sp>
      <p:pic>
        <p:nvPicPr>
          <p:cNvPr id="6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48263" y="3807823"/>
            <a:ext cx="3994283" cy="3017520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19283" y="1663369"/>
            <a:ext cx="3298032" cy="1463040"/>
          </a:xfrm>
          <a:prstGeom prst="rect">
            <a:avLst/>
          </a:prstGeom>
        </p:spPr>
      </p:pic>
      <p:pic>
        <p:nvPicPr>
          <p:cNvPr id="10" name="Resim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1601" y="4522659"/>
            <a:ext cx="3359775" cy="1554480"/>
          </a:xfrm>
          <a:prstGeom prst="rect">
            <a:avLst/>
          </a:prstGeom>
        </p:spPr>
      </p:pic>
      <p:pic>
        <p:nvPicPr>
          <p:cNvPr id="11" name="Resim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11374" y="4522659"/>
            <a:ext cx="3373811" cy="1463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7528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602" y="150223"/>
            <a:ext cx="10393680" cy="519958"/>
          </a:xfrm>
        </p:spPr>
        <p:txBody>
          <a:bodyPr>
            <a:noAutofit/>
          </a:bodyPr>
          <a:lstStyle/>
          <a:p>
            <a:pPr algn="l"/>
            <a:r>
              <a:rPr lang="en-US" sz="2800" b="1" dirty="0" smtClean="0">
                <a:latin typeface="+mn-lt"/>
              </a:rPr>
              <a:t>KMU 266 – </a:t>
            </a:r>
            <a:r>
              <a:rPr lang="en-US" sz="2800" b="1" dirty="0" err="1" smtClean="0">
                <a:latin typeface="+mn-lt"/>
              </a:rPr>
              <a:t>Faz</a:t>
            </a:r>
            <a:r>
              <a:rPr lang="en-US" sz="2800" b="1" dirty="0" smtClean="0">
                <a:latin typeface="+mn-lt"/>
              </a:rPr>
              <a:t> </a:t>
            </a:r>
            <a:r>
              <a:rPr lang="en-US" sz="2800" b="1" dirty="0" err="1" smtClean="0">
                <a:latin typeface="+mn-lt"/>
              </a:rPr>
              <a:t>Diyagramları</a:t>
            </a:r>
            <a:endParaRPr lang="tr-TR" sz="2800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601" y="738335"/>
            <a:ext cx="11556086" cy="6042992"/>
          </a:xfrm>
        </p:spPr>
        <p:txBody>
          <a:bodyPr>
            <a:normAutofit/>
          </a:bodyPr>
          <a:lstStyle/>
          <a:p>
            <a:pPr algn="l"/>
            <a:r>
              <a:rPr lang="en-US" b="1" dirty="0" err="1" smtClean="0"/>
              <a:t>Ara</a:t>
            </a:r>
            <a:r>
              <a:rPr lang="en-US" b="1" dirty="0" smtClean="0"/>
              <a:t> </a:t>
            </a:r>
            <a:r>
              <a:rPr lang="en-US" b="1" dirty="0" err="1" smtClean="0"/>
              <a:t>Faz</a:t>
            </a:r>
            <a:r>
              <a:rPr lang="en-US" b="1" dirty="0" smtClean="0"/>
              <a:t> </a:t>
            </a:r>
            <a:r>
              <a:rPr lang="en-US" b="1" dirty="0" err="1" smtClean="0"/>
              <a:t>veya</a:t>
            </a:r>
            <a:r>
              <a:rPr lang="en-US" b="1" dirty="0" smtClean="0"/>
              <a:t> </a:t>
            </a:r>
            <a:r>
              <a:rPr lang="en-US" b="1" dirty="0" err="1" smtClean="0"/>
              <a:t>Bileşik</a:t>
            </a:r>
            <a:r>
              <a:rPr lang="en-US" b="1" dirty="0" smtClean="0"/>
              <a:t> </a:t>
            </a:r>
            <a:r>
              <a:rPr lang="en-US" b="1" dirty="0" err="1" smtClean="0"/>
              <a:t>İçeren</a:t>
            </a:r>
            <a:r>
              <a:rPr lang="en-US" b="1" dirty="0" smtClean="0"/>
              <a:t> </a:t>
            </a:r>
            <a:r>
              <a:rPr lang="en-US" b="1" dirty="0" err="1" smtClean="0"/>
              <a:t>Faz</a:t>
            </a:r>
            <a:r>
              <a:rPr lang="en-US" b="1" dirty="0" smtClean="0"/>
              <a:t> </a:t>
            </a:r>
            <a:r>
              <a:rPr lang="en-US" b="1" dirty="0" err="1" smtClean="0"/>
              <a:t>Diyagramları</a:t>
            </a:r>
            <a:r>
              <a:rPr lang="en-US" b="1" dirty="0" smtClean="0"/>
              <a:t>:</a:t>
            </a:r>
          </a:p>
          <a:p>
            <a:pPr algn="l"/>
            <a:r>
              <a:rPr lang="en-US" dirty="0" err="1" smtClean="0"/>
              <a:t>Bazı</a:t>
            </a:r>
            <a:r>
              <a:rPr lang="en-US" dirty="0" smtClean="0"/>
              <a:t> </a:t>
            </a:r>
            <a:r>
              <a:rPr lang="en-US" dirty="0" err="1" smtClean="0"/>
              <a:t>faz</a:t>
            </a:r>
            <a:r>
              <a:rPr lang="en-US" dirty="0" smtClean="0"/>
              <a:t> </a:t>
            </a:r>
            <a:r>
              <a:rPr lang="en-US" dirty="0" err="1" smtClean="0"/>
              <a:t>diyagramları</a:t>
            </a:r>
            <a:r>
              <a:rPr lang="en-US" dirty="0" smtClean="0"/>
              <a:t> </a:t>
            </a:r>
            <a:r>
              <a:rPr lang="en-US" dirty="0" err="1" smtClean="0"/>
              <a:t>ara</a:t>
            </a:r>
            <a:r>
              <a:rPr lang="en-US" dirty="0" smtClean="0"/>
              <a:t> </a:t>
            </a:r>
            <a:r>
              <a:rPr lang="en-US" dirty="0" err="1" smtClean="0"/>
              <a:t>faz</a:t>
            </a:r>
            <a:r>
              <a:rPr lang="en-US" dirty="0" smtClean="0"/>
              <a:t> </a:t>
            </a:r>
            <a:r>
              <a:rPr lang="en-US" dirty="0" err="1" smtClean="0"/>
              <a:t>içerebilir</a:t>
            </a:r>
            <a:r>
              <a:rPr lang="en-US" dirty="0" smtClean="0"/>
              <a:t>.</a:t>
            </a:r>
            <a:endParaRPr lang="en-US" dirty="0"/>
          </a:p>
          <a:p>
            <a:pPr algn="l"/>
            <a:endParaRPr lang="en-US" dirty="0"/>
          </a:p>
          <a:p>
            <a:pPr algn="l"/>
            <a:endParaRPr lang="en-US" dirty="0" smtClean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algn="l"/>
            <a:endParaRPr lang="en-US" dirty="0" smtClean="0"/>
          </a:p>
        </p:txBody>
      </p:sp>
      <p:pic>
        <p:nvPicPr>
          <p:cNvPr id="9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3078491" y="612309"/>
            <a:ext cx="5010773" cy="6949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6462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602" y="150223"/>
            <a:ext cx="10393680" cy="519958"/>
          </a:xfrm>
        </p:spPr>
        <p:txBody>
          <a:bodyPr>
            <a:noAutofit/>
          </a:bodyPr>
          <a:lstStyle/>
          <a:p>
            <a:pPr algn="l"/>
            <a:r>
              <a:rPr lang="en-US" sz="2800" b="1" dirty="0" smtClean="0">
                <a:latin typeface="+mn-lt"/>
              </a:rPr>
              <a:t>KMU 266 – </a:t>
            </a:r>
            <a:r>
              <a:rPr lang="en-US" sz="2800" b="1" dirty="0" err="1" smtClean="0">
                <a:latin typeface="+mn-lt"/>
              </a:rPr>
              <a:t>Faz</a:t>
            </a:r>
            <a:r>
              <a:rPr lang="en-US" sz="2800" b="1" dirty="0" smtClean="0">
                <a:latin typeface="+mn-lt"/>
              </a:rPr>
              <a:t> </a:t>
            </a:r>
            <a:r>
              <a:rPr lang="en-US" sz="2800" b="1" dirty="0" err="1" smtClean="0">
                <a:latin typeface="+mn-lt"/>
              </a:rPr>
              <a:t>Diyagramları</a:t>
            </a:r>
            <a:endParaRPr lang="tr-TR" sz="2800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601" y="738335"/>
            <a:ext cx="6421815" cy="6042992"/>
          </a:xfrm>
        </p:spPr>
        <p:txBody>
          <a:bodyPr>
            <a:normAutofit/>
          </a:bodyPr>
          <a:lstStyle/>
          <a:p>
            <a:pPr algn="l"/>
            <a:r>
              <a:rPr lang="en-US" b="1" dirty="0" err="1" smtClean="0"/>
              <a:t>Ötektoid</a:t>
            </a:r>
            <a:r>
              <a:rPr lang="en-US" b="1" dirty="0" smtClean="0"/>
              <a:t> </a:t>
            </a:r>
            <a:r>
              <a:rPr lang="en-US" b="1" dirty="0" err="1" smtClean="0"/>
              <a:t>ve</a:t>
            </a:r>
            <a:r>
              <a:rPr lang="en-US" b="1" dirty="0" smtClean="0"/>
              <a:t> </a:t>
            </a:r>
            <a:r>
              <a:rPr lang="en-US" b="1" dirty="0" err="1" smtClean="0"/>
              <a:t>Peritektik</a:t>
            </a:r>
            <a:r>
              <a:rPr lang="en-US" b="1" dirty="0" smtClean="0"/>
              <a:t> </a:t>
            </a:r>
            <a:r>
              <a:rPr lang="en-US" b="1" dirty="0" err="1" smtClean="0"/>
              <a:t>Reaksiyonlar</a:t>
            </a:r>
            <a:endParaRPr lang="en-US" b="1" dirty="0" smtClean="0"/>
          </a:p>
          <a:p>
            <a:pPr algn="l"/>
            <a:r>
              <a:rPr lang="en-US" b="1" dirty="0" err="1" smtClean="0"/>
              <a:t>Ötektoid</a:t>
            </a:r>
            <a:r>
              <a:rPr lang="en-US" b="1" dirty="0" smtClean="0"/>
              <a:t>: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katı</a:t>
            </a:r>
            <a:r>
              <a:rPr lang="en-US" dirty="0" smtClean="0"/>
              <a:t> </a:t>
            </a:r>
            <a:r>
              <a:rPr lang="en-US" dirty="0" err="1" smtClean="0"/>
              <a:t>faz</a:t>
            </a:r>
            <a:r>
              <a:rPr lang="en-US" dirty="0" smtClean="0"/>
              <a:t> </a:t>
            </a:r>
            <a:r>
              <a:rPr lang="en-US" dirty="0" err="1" smtClean="0"/>
              <a:t>iki</a:t>
            </a:r>
            <a:r>
              <a:rPr lang="en-US" dirty="0" smtClean="0"/>
              <a:t> </a:t>
            </a:r>
            <a:r>
              <a:rPr lang="en-US" dirty="0" err="1" smtClean="0"/>
              <a:t>farklı</a:t>
            </a:r>
            <a:r>
              <a:rPr lang="en-US" dirty="0" smtClean="0"/>
              <a:t> </a:t>
            </a:r>
            <a:r>
              <a:rPr lang="en-US" dirty="0" err="1" smtClean="0"/>
              <a:t>katı</a:t>
            </a:r>
            <a:r>
              <a:rPr lang="en-US" dirty="0" smtClean="0"/>
              <a:t> </a:t>
            </a:r>
            <a:r>
              <a:rPr lang="en-US" dirty="0" err="1" smtClean="0"/>
              <a:t>faza</a:t>
            </a:r>
            <a:r>
              <a:rPr lang="en-US" dirty="0" smtClean="0"/>
              <a:t> </a:t>
            </a:r>
            <a:r>
              <a:rPr lang="en-US" dirty="0" err="1" smtClean="0"/>
              <a:t>geçiş</a:t>
            </a:r>
            <a:r>
              <a:rPr lang="en-US" dirty="0" smtClean="0"/>
              <a:t> </a:t>
            </a:r>
            <a:r>
              <a:rPr lang="en-US" dirty="0" err="1" smtClean="0"/>
              <a:t>yapar</a:t>
            </a:r>
            <a:r>
              <a:rPr lang="en-US" dirty="0" smtClean="0"/>
              <a:t>.</a:t>
            </a:r>
          </a:p>
          <a:p>
            <a:pPr algn="l"/>
            <a:r>
              <a:rPr lang="en-US" dirty="0" err="1" smtClean="0"/>
              <a:t>Bakır-çinko</a:t>
            </a:r>
            <a:r>
              <a:rPr lang="en-US" dirty="0" smtClean="0"/>
              <a:t> </a:t>
            </a:r>
            <a:r>
              <a:rPr lang="en-US" dirty="0" err="1" smtClean="0"/>
              <a:t>alaşımınında</a:t>
            </a:r>
            <a:r>
              <a:rPr lang="en-US" dirty="0" smtClean="0"/>
              <a:t> </a:t>
            </a:r>
            <a:r>
              <a:rPr lang="en-US" dirty="0"/>
              <a:t>74 </a:t>
            </a:r>
            <a:r>
              <a:rPr lang="en-US" dirty="0" err="1" smtClean="0"/>
              <a:t>ağ</a:t>
            </a:r>
            <a:r>
              <a:rPr lang="en-US" dirty="0" smtClean="0"/>
              <a:t>% </a:t>
            </a:r>
            <a:r>
              <a:rPr lang="en-US" dirty="0"/>
              <a:t>Zn–26 </a:t>
            </a:r>
            <a:r>
              <a:rPr lang="en-US" dirty="0" err="1" smtClean="0"/>
              <a:t>ağ</a:t>
            </a:r>
            <a:r>
              <a:rPr lang="en-US" dirty="0" smtClean="0"/>
              <a:t>% Cu </a:t>
            </a:r>
            <a:r>
              <a:rPr lang="en-US" dirty="0" err="1" smtClean="0"/>
              <a:t>kompozisyonunda</a:t>
            </a:r>
            <a:r>
              <a:rPr lang="en-US" dirty="0" smtClean="0"/>
              <a:t> 560 °C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reaksiyon</a:t>
            </a:r>
            <a:r>
              <a:rPr lang="en-US" dirty="0" smtClean="0"/>
              <a:t> </a:t>
            </a:r>
            <a:r>
              <a:rPr lang="en-US" dirty="0" err="1" smtClean="0"/>
              <a:t>gerçekleşir</a:t>
            </a:r>
            <a:r>
              <a:rPr lang="en-US" dirty="0" smtClean="0"/>
              <a:t>.</a:t>
            </a:r>
          </a:p>
          <a:p>
            <a:pPr algn="l"/>
            <a:endParaRPr lang="en-US" dirty="0"/>
          </a:p>
          <a:p>
            <a:pPr algn="l"/>
            <a:endParaRPr lang="en-US" dirty="0" smtClean="0"/>
          </a:p>
          <a:p>
            <a:pPr algn="l"/>
            <a:endParaRPr lang="en-US" dirty="0"/>
          </a:p>
          <a:p>
            <a:pPr algn="l"/>
            <a:r>
              <a:rPr lang="en-US" b="1" dirty="0" err="1" smtClean="0"/>
              <a:t>Peritektik</a:t>
            </a:r>
            <a:r>
              <a:rPr lang="en-US" b="1" dirty="0" smtClean="0"/>
              <a:t>:</a:t>
            </a:r>
            <a:r>
              <a:rPr lang="en-US" dirty="0" smtClean="0"/>
              <a:t> </a:t>
            </a:r>
            <a:r>
              <a:rPr lang="en-US" dirty="0" err="1" smtClean="0"/>
              <a:t>Sıvı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katı</a:t>
            </a:r>
            <a:r>
              <a:rPr lang="en-US" dirty="0" smtClean="0"/>
              <a:t> </a:t>
            </a:r>
            <a:r>
              <a:rPr lang="en-US" dirty="0" err="1" smtClean="0"/>
              <a:t>faz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başka</a:t>
            </a:r>
            <a:r>
              <a:rPr lang="en-US" dirty="0" smtClean="0"/>
              <a:t> </a:t>
            </a:r>
            <a:r>
              <a:rPr lang="en-US" dirty="0" err="1" smtClean="0"/>
              <a:t>katı</a:t>
            </a:r>
            <a:r>
              <a:rPr lang="en-US" dirty="0" smtClean="0"/>
              <a:t> </a:t>
            </a:r>
            <a:r>
              <a:rPr lang="en-US" dirty="0" err="1" smtClean="0"/>
              <a:t>faza</a:t>
            </a:r>
            <a:r>
              <a:rPr lang="en-US" dirty="0" smtClean="0"/>
              <a:t> </a:t>
            </a:r>
            <a:r>
              <a:rPr lang="en-US" dirty="0" err="1" smtClean="0"/>
              <a:t>geçiş</a:t>
            </a:r>
            <a:r>
              <a:rPr lang="en-US" dirty="0" smtClean="0"/>
              <a:t> </a:t>
            </a:r>
            <a:r>
              <a:rPr lang="en-US" dirty="0" err="1" smtClean="0"/>
              <a:t>yapar</a:t>
            </a:r>
            <a:r>
              <a:rPr lang="en-US" dirty="0" smtClean="0"/>
              <a:t>. </a:t>
            </a:r>
            <a:r>
              <a:rPr lang="tr-TR" dirty="0" smtClean="0"/>
              <a:t>5</a:t>
            </a:r>
            <a:r>
              <a:rPr lang="en-US" dirty="0" smtClean="0"/>
              <a:t>9</a:t>
            </a:r>
            <a:r>
              <a:rPr lang="tr-TR" dirty="0" smtClean="0"/>
              <a:t>8 </a:t>
            </a:r>
            <a:r>
              <a:rPr lang="tr-TR" dirty="0"/>
              <a:t>°</a:t>
            </a:r>
            <a:r>
              <a:rPr lang="tr-TR" dirty="0" smtClean="0"/>
              <a:t>C</a:t>
            </a:r>
            <a:r>
              <a:rPr lang="en-US" dirty="0" smtClean="0"/>
              <a:t>’de 78.6 </a:t>
            </a:r>
            <a:r>
              <a:rPr lang="en-US" dirty="0" err="1" smtClean="0"/>
              <a:t>ağ</a:t>
            </a:r>
            <a:r>
              <a:rPr lang="en-US" dirty="0" smtClean="0"/>
              <a:t>% </a:t>
            </a:r>
            <a:r>
              <a:rPr lang="en-US" dirty="0"/>
              <a:t>Zn–21.4 </a:t>
            </a:r>
            <a:r>
              <a:rPr lang="en-US" dirty="0" err="1" smtClean="0"/>
              <a:t>ağ</a:t>
            </a:r>
            <a:r>
              <a:rPr lang="en-US" dirty="0" smtClean="0"/>
              <a:t>% Cu </a:t>
            </a:r>
            <a:r>
              <a:rPr lang="en-US" dirty="0" err="1" smtClean="0"/>
              <a:t>kompozisyonunda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reaksiyon</a:t>
            </a:r>
            <a:r>
              <a:rPr lang="en-US" dirty="0" smtClean="0"/>
              <a:t> </a:t>
            </a:r>
            <a:r>
              <a:rPr lang="en-US" dirty="0" err="1" smtClean="0"/>
              <a:t>görülebilir</a:t>
            </a:r>
            <a:r>
              <a:rPr lang="en-US" dirty="0" smtClean="0"/>
              <a:t>.</a:t>
            </a:r>
            <a:endParaRPr lang="en-US" dirty="0"/>
          </a:p>
          <a:p>
            <a:pPr algn="l"/>
            <a:endParaRPr lang="en-US" dirty="0" smtClean="0"/>
          </a:p>
        </p:txBody>
      </p:sp>
      <p:pic>
        <p:nvPicPr>
          <p:cNvPr id="6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73414" y="1846076"/>
            <a:ext cx="5480679" cy="3291840"/>
          </a:xfrm>
          <a:prstGeom prst="rect">
            <a:avLst/>
          </a:prstGeom>
        </p:spPr>
      </p:pic>
      <p:pic>
        <p:nvPicPr>
          <p:cNvPr id="7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24226" y="2395402"/>
            <a:ext cx="2821444" cy="1080000"/>
          </a:xfrm>
          <a:prstGeom prst="rect">
            <a:avLst/>
          </a:prstGeom>
        </p:spPr>
      </p:pic>
      <p:pic>
        <p:nvPicPr>
          <p:cNvPr id="8" name="Resim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24226" y="4928908"/>
            <a:ext cx="2895111" cy="1280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02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602" y="150223"/>
            <a:ext cx="10393680" cy="519958"/>
          </a:xfrm>
        </p:spPr>
        <p:txBody>
          <a:bodyPr>
            <a:noAutofit/>
          </a:bodyPr>
          <a:lstStyle/>
          <a:p>
            <a:pPr algn="l"/>
            <a:r>
              <a:rPr lang="en-US" sz="2800" b="1" dirty="0" smtClean="0">
                <a:latin typeface="+mn-lt"/>
              </a:rPr>
              <a:t>KMU 266 – </a:t>
            </a:r>
            <a:r>
              <a:rPr lang="en-US" sz="2800" b="1" dirty="0" err="1" smtClean="0">
                <a:latin typeface="+mn-lt"/>
              </a:rPr>
              <a:t>Faz</a:t>
            </a:r>
            <a:r>
              <a:rPr lang="en-US" sz="2800" b="1" dirty="0" smtClean="0">
                <a:latin typeface="+mn-lt"/>
              </a:rPr>
              <a:t> </a:t>
            </a:r>
            <a:r>
              <a:rPr lang="en-US" sz="2800" b="1" dirty="0" err="1" smtClean="0">
                <a:latin typeface="+mn-lt"/>
              </a:rPr>
              <a:t>Diyagramları</a:t>
            </a:r>
            <a:endParaRPr lang="tr-TR" sz="2800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601" y="738335"/>
            <a:ext cx="6660353" cy="6042992"/>
          </a:xfrm>
        </p:spPr>
        <p:txBody>
          <a:bodyPr>
            <a:normAutofit/>
          </a:bodyPr>
          <a:lstStyle/>
          <a:p>
            <a:pPr algn="l"/>
            <a:r>
              <a:rPr lang="en-US" b="1" dirty="0" err="1" smtClean="0"/>
              <a:t>İkili</a:t>
            </a:r>
            <a:r>
              <a:rPr lang="en-US" b="1" dirty="0" smtClean="0"/>
              <a:t> </a:t>
            </a:r>
            <a:r>
              <a:rPr lang="en-US" b="1" dirty="0" err="1" smtClean="0"/>
              <a:t>Ötektik</a:t>
            </a:r>
            <a:r>
              <a:rPr lang="en-US" b="1" dirty="0" smtClean="0"/>
              <a:t> </a:t>
            </a:r>
            <a:r>
              <a:rPr lang="en-US" b="1" dirty="0" err="1" smtClean="0"/>
              <a:t>Faz</a:t>
            </a:r>
            <a:r>
              <a:rPr lang="en-US" b="1" dirty="0" smtClean="0"/>
              <a:t> </a:t>
            </a:r>
            <a:r>
              <a:rPr lang="en-US" b="1" dirty="0" err="1" smtClean="0"/>
              <a:t>Diyagramları</a:t>
            </a:r>
            <a:endParaRPr lang="en-US" dirty="0"/>
          </a:p>
          <a:p>
            <a:pPr algn="l"/>
            <a:r>
              <a:rPr lang="el-GR" dirty="0" smtClean="0"/>
              <a:t>α</a:t>
            </a:r>
            <a:r>
              <a:rPr lang="en-US" dirty="0" smtClean="0"/>
              <a:t> </a:t>
            </a:r>
            <a:r>
              <a:rPr lang="en-US" dirty="0" err="1" smtClean="0"/>
              <a:t>faz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gümüşün</a:t>
            </a:r>
            <a:r>
              <a:rPr lang="en-US" dirty="0" smtClean="0"/>
              <a:t> </a:t>
            </a:r>
            <a:r>
              <a:rPr lang="en-US" dirty="0" err="1" smtClean="0"/>
              <a:t>çözünürlük</a:t>
            </a:r>
            <a:r>
              <a:rPr lang="en-US" dirty="0" smtClean="0"/>
              <a:t> </a:t>
            </a:r>
            <a:r>
              <a:rPr lang="en-US" dirty="0" err="1" smtClean="0"/>
              <a:t>sınırı</a:t>
            </a:r>
            <a:r>
              <a:rPr lang="en-US" dirty="0" smtClean="0"/>
              <a:t> </a:t>
            </a:r>
            <a:r>
              <a:rPr lang="en-US" dirty="0" err="1" smtClean="0"/>
              <a:t>sıcaklığa</a:t>
            </a:r>
            <a:r>
              <a:rPr lang="en-US" dirty="0" smtClean="0"/>
              <a:t> </a:t>
            </a:r>
            <a:r>
              <a:rPr lang="en-US" dirty="0" err="1" smtClean="0"/>
              <a:t>bağlı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artar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tr-TR" dirty="0"/>
              <a:t>779 °</a:t>
            </a:r>
            <a:r>
              <a:rPr lang="tr-TR" dirty="0" smtClean="0"/>
              <a:t>C</a:t>
            </a:r>
            <a:r>
              <a:rPr lang="en-US" dirty="0" smtClean="0"/>
              <a:t>’de</a:t>
            </a:r>
            <a:r>
              <a:rPr lang="tr-TR" dirty="0" smtClean="0"/>
              <a:t> </a:t>
            </a:r>
            <a:r>
              <a:rPr lang="en-US" dirty="0" err="1" smtClean="0"/>
              <a:t>maksimum</a:t>
            </a:r>
            <a:r>
              <a:rPr lang="en-US" dirty="0" smtClean="0"/>
              <a:t> 8 </a:t>
            </a:r>
            <a:r>
              <a:rPr lang="en-US" dirty="0" err="1" smtClean="0"/>
              <a:t>ağ</a:t>
            </a:r>
            <a:r>
              <a:rPr lang="en-US" dirty="0" smtClean="0"/>
              <a:t>% Ag </a:t>
            </a:r>
            <a:r>
              <a:rPr lang="en-US" dirty="0" err="1" smtClean="0"/>
              <a:t>ulaşır</a:t>
            </a:r>
            <a:r>
              <a:rPr lang="en-US" dirty="0" smtClean="0"/>
              <a:t> (B </a:t>
            </a:r>
            <a:r>
              <a:rPr lang="en-US" dirty="0" err="1" smtClean="0"/>
              <a:t>noktası</a:t>
            </a:r>
            <a:r>
              <a:rPr lang="en-US" dirty="0" smtClean="0"/>
              <a:t>). </a:t>
            </a:r>
            <a:r>
              <a:rPr lang="en-US" dirty="0" err="1" smtClean="0"/>
              <a:t>Sıcaklık</a:t>
            </a:r>
            <a:r>
              <a:rPr lang="en-US" dirty="0" smtClean="0"/>
              <a:t> </a:t>
            </a:r>
            <a:r>
              <a:rPr lang="en-US" dirty="0" err="1" smtClean="0"/>
              <a:t>düştükçe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saf</a:t>
            </a:r>
            <a:r>
              <a:rPr lang="en-US" dirty="0" smtClean="0"/>
              <a:t> </a:t>
            </a:r>
            <a:r>
              <a:rPr lang="en-US" dirty="0" err="1" smtClean="0"/>
              <a:t>bakırın</a:t>
            </a:r>
            <a:r>
              <a:rPr lang="en-US" dirty="0" smtClean="0"/>
              <a:t> </a:t>
            </a:r>
            <a:r>
              <a:rPr lang="en-US" dirty="0" err="1" smtClean="0"/>
              <a:t>erime</a:t>
            </a:r>
            <a:r>
              <a:rPr lang="en-US" dirty="0" smtClean="0"/>
              <a:t> </a:t>
            </a:r>
            <a:r>
              <a:rPr lang="en-US" dirty="0" err="1" smtClean="0"/>
              <a:t>sıcaklığına</a:t>
            </a:r>
            <a:r>
              <a:rPr lang="en-US" dirty="0" smtClean="0"/>
              <a:t> </a:t>
            </a:r>
            <a:r>
              <a:rPr lang="en-US" dirty="0" err="1" smtClean="0"/>
              <a:t>gelince</a:t>
            </a:r>
            <a:r>
              <a:rPr lang="en-US" dirty="0" smtClean="0"/>
              <a:t> </a:t>
            </a:r>
            <a:r>
              <a:rPr lang="en-US" dirty="0" err="1" smtClean="0"/>
              <a:t>çözünürlük</a:t>
            </a:r>
            <a:r>
              <a:rPr lang="en-US" dirty="0" smtClean="0"/>
              <a:t> </a:t>
            </a:r>
            <a:r>
              <a:rPr lang="en-US" dirty="0" err="1" smtClean="0"/>
              <a:t>tekrar</a:t>
            </a:r>
            <a:r>
              <a:rPr lang="en-US" dirty="0" smtClean="0"/>
              <a:t> % 0’a </a:t>
            </a:r>
            <a:r>
              <a:rPr lang="en-US" dirty="0" err="1" smtClean="0"/>
              <a:t>iner</a:t>
            </a:r>
            <a:r>
              <a:rPr lang="en-US" dirty="0" smtClean="0"/>
              <a:t> (A </a:t>
            </a:r>
            <a:r>
              <a:rPr lang="en-US" dirty="0" err="1" smtClean="0"/>
              <a:t>noktası</a:t>
            </a:r>
            <a:r>
              <a:rPr lang="en-US" dirty="0" smtClean="0"/>
              <a:t>).</a:t>
            </a:r>
          </a:p>
          <a:p>
            <a:pPr algn="l"/>
            <a:r>
              <a:rPr lang="en-US" dirty="0" smtClean="0"/>
              <a:t>Katı </a:t>
            </a:r>
            <a:r>
              <a:rPr lang="en-US" dirty="0" err="1" smtClean="0"/>
              <a:t>çözünürlük</a:t>
            </a:r>
            <a:r>
              <a:rPr lang="en-US" dirty="0" smtClean="0"/>
              <a:t> </a:t>
            </a:r>
            <a:r>
              <a:rPr lang="en-US" dirty="0" err="1" smtClean="0"/>
              <a:t>sınırı</a:t>
            </a:r>
            <a:r>
              <a:rPr lang="en-US" dirty="0" smtClean="0"/>
              <a:t> </a:t>
            </a:r>
            <a:r>
              <a:rPr lang="en-US" dirty="0" err="1" smtClean="0"/>
              <a:t>çizgisi</a:t>
            </a:r>
            <a:r>
              <a:rPr lang="en-US" dirty="0" smtClean="0"/>
              <a:t> (</a:t>
            </a:r>
            <a:r>
              <a:rPr lang="en-US" dirty="0" err="1" smtClean="0"/>
              <a:t>eğrisi</a:t>
            </a:r>
            <a:r>
              <a:rPr lang="en-US" dirty="0" smtClean="0"/>
              <a:t> – BC </a:t>
            </a:r>
            <a:r>
              <a:rPr lang="en-US" dirty="0" err="1" smtClean="0"/>
              <a:t>ve</a:t>
            </a:r>
            <a:r>
              <a:rPr lang="en-US" dirty="0" smtClean="0"/>
              <a:t> GH), </a:t>
            </a:r>
            <a:r>
              <a:rPr lang="el-GR" dirty="0" smtClean="0"/>
              <a:t>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(</a:t>
            </a:r>
            <a:r>
              <a:rPr lang="el-GR" dirty="0" smtClean="0"/>
              <a:t>α</a:t>
            </a:r>
            <a:r>
              <a:rPr lang="en-US" dirty="0" smtClean="0"/>
              <a:t>+</a:t>
            </a:r>
            <a:r>
              <a:rPr lang="el-GR" dirty="0" smtClean="0"/>
              <a:t>β</a:t>
            </a:r>
            <a:r>
              <a:rPr lang="en-US" dirty="0" smtClean="0"/>
              <a:t>) </a:t>
            </a:r>
            <a:r>
              <a:rPr lang="en-US" dirty="0" err="1" smtClean="0"/>
              <a:t>bölgelerini</a:t>
            </a:r>
            <a:r>
              <a:rPr lang="en-US" dirty="0" smtClean="0"/>
              <a:t>  </a:t>
            </a:r>
            <a:r>
              <a:rPr lang="en-US" dirty="0" err="1" smtClean="0"/>
              <a:t>ayırır</a:t>
            </a:r>
            <a:r>
              <a:rPr lang="en-US" dirty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çözgen</a:t>
            </a:r>
            <a:r>
              <a:rPr lang="en-US" dirty="0" smtClean="0"/>
              <a:t> </a:t>
            </a:r>
            <a:r>
              <a:rPr lang="en-US" dirty="0" err="1" smtClean="0"/>
              <a:t>çizgisi</a:t>
            </a:r>
            <a:r>
              <a:rPr lang="en-US" dirty="0" smtClean="0"/>
              <a:t> (solvus)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adlandırılır</a:t>
            </a:r>
            <a:r>
              <a:rPr lang="en-US" dirty="0" smtClean="0"/>
              <a:t>. </a:t>
            </a:r>
          </a:p>
          <a:p>
            <a:pPr algn="l"/>
            <a:r>
              <a:rPr lang="el-GR" dirty="0"/>
              <a:t>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(</a:t>
            </a:r>
            <a:r>
              <a:rPr lang="el-GR" dirty="0"/>
              <a:t>α</a:t>
            </a:r>
            <a:r>
              <a:rPr lang="en-US" dirty="0" smtClean="0"/>
              <a:t>+L) </a:t>
            </a:r>
            <a:r>
              <a:rPr lang="en-US" dirty="0" err="1" smtClean="0"/>
              <a:t>bölgelerini</a:t>
            </a:r>
            <a:r>
              <a:rPr lang="en-US" dirty="0" smtClean="0"/>
              <a:t> </a:t>
            </a:r>
            <a:r>
              <a:rPr lang="en-US" dirty="0" err="1" smtClean="0"/>
              <a:t>ayıran</a:t>
            </a:r>
            <a:r>
              <a:rPr lang="en-US" dirty="0" smtClean="0"/>
              <a:t> </a:t>
            </a:r>
            <a:r>
              <a:rPr lang="en-US" dirty="0" err="1" smtClean="0"/>
              <a:t>eğri</a:t>
            </a:r>
            <a:r>
              <a:rPr lang="en-US" dirty="0" smtClean="0"/>
              <a:t> </a:t>
            </a:r>
            <a:r>
              <a:rPr lang="en-US" dirty="0" err="1" smtClean="0"/>
              <a:t>ise</a:t>
            </a:r>
            <a:r>
              <a:rPr lang="en-US" dirty="0" smtClean="0"/>
              <a:t> </a:t>
            </a:r>
            <a:r>
              <a:rPr lang="en-US" dirty="0" err="1" smtClean="0"/>
              <a:t>solidüs</a:t>
            </a:r>
            <a:r>
              <a:rPr lang="en-US" dirty="0" smtClean="0"/>
              <a:t> </a:t>
            </a:r>
            <a:r>
              <a:rPr lang="en-US" dirty="0" err="1" smtClean="0"/>
              <a:t>çizgisidir</a:t>
            </a:r>
            <a:r>
              <a:rPr lang="en-US" dirty="0" smtClean="0"/>
              <a:t>.</a:t>
            </a:r>
            <a:endParaRPr lang="en-US" dirty="0"/>
          </a:p>
          <a:p>
            <a:pPr algn="l"/>
            <a:r>
              <a:rPr lang="en-US" dirty="0"/>
              <a:t>(</a:t>
            </a:r>
            <a:r>
              <a:rPr lang="el-GR" dirty="0"/>
              <a:t>α</a:t>
            </a:r>
            <a:r>
              <a:rPr lang="en-US" dirty="0"/>
              <a:t>+L</a:t>
            </a:r>
            <a:r>
              <a:rPr lang="en-US" dirty="0" smtClean="0"/>
              <a:t>) </a:t>
            </a:r>
            <a:r>
              <a:rPr lang="en-US" dirty="0" err="1" smtClean="0"/>
              <a:t>ve</a:t>
            </a:r>
            <a:r>
              <a:rPr lang="en-US" dirty="0" smtClean="0"/>
              <a:t> L </a:t>
            </a:r>
            <a:r>
              <a:rPr lang="en-US" dirty="0" err="1"/>
              <a:t>bölgelerini</a:t>
            </a:r>
            <a:r>
              <a:rPr lang="en-US" dirty="0"/>
              <a:t> </a:t>
            </a:r>
            <a:r>
              <a:rPr lang="en-US" dirty="0" err="1"/>
              <a:t>ayıran</a:t>
            </a:r>
            <a:r>
              <a:rPr lang="en-US" dirty="0"/>
              <a:t> </a:t>
            </a:r>
            <a:r>
              <a:rPr lang="en-US" dirty="0" err="1" smtClean="0"/>
              <a:t>eğri</a:t>
            </a:r>
            <a:r>
              <a:rPr lang="en-US" dirty="0" smtClean="0"/>
              <a:t> </a:t>
            </a:r>
            <a:r>
              <a:rPr lang="en-US" dirty="0" err="1"/>
              <a:t>ise</a:t>
            </a:r>
            <a:r>
              <a:rPr lang="en-US" dirty="0"/>
              <a:t> </a:t>
            </a:r>
            <a:r>
              <a:rPr lang="en-US" dirty="0" err="1" smtClean="0"/>
              <a:t>likidüs</a:t>
            </a:r>
            <a:r>
              <a:rPr lang="en-US" dirty="0" smtClean="0"/>
              <a:t> </a:t>
            </a:r>
            <a:r>
              <a:rPr lang="en-US" dirty="0" err="1" smtClean="0"/>
              <a:t>çizgisidir</a:t>
            </a:r>
            <a:r>
              <a:rPr lang="en-US" b="1" dirty="0" smtClean="0"/>
              <a:t>.</a:t>
            </a:r>
          </a:p>
          <a:p>
            <a:pPr algn="l"/>
            <a:r>
              <a:rPr lang="en-US" dirty="0"/>
              <a:t>β </a:t>
            </a:r>
            <a:r>
              <a:rPr lang="en-US" dirty="0" err="1"/>
              <a:t>f</a:t>
            </a:r>
            <a:r>
              <a:rPr lang="en-US" dirty="0" err="1" smtClean="0"/>
              <a:t>az</a:t>
            </a:r>
            <a:r>
              <a:rPr lang="en-US" dirty="0" smtClean="0"/>
              <a:t> </a:t>
            </a:r>
            <a:r>
              <a:rPr lang="en-US" dirty="0" err="1" smtClean="0"/>
              <a:t>içinde</a:t>
            </a:r>
            <a:r>
              <a:rPr lang="en-US" dirty="0" smtClean="0"/>
              <a:t> </a:t>
            </a:r>
            <a:r>
              <a:rPr lang="en-US" dirty="0" err="1" smtClean="0"/>
              <a:t>bakırın</a:t>
            </a:r>
            <a:r>
              <a:rPr lang="en-US" dirty="0" smtClean="0"/>
              <a:t> </a:t>
            </a:r>
            <a:r>
              <a:rPr lang="en-US" dirty="0" err="1" smtClean="0"/>
              <a:t>maksimum</a:t>
            </a:r>
            <a:r>
              <a:rPr lang="en-US" dirty="0" smtClean="0"/>
              <a:t> </a:t>
            </a:r>
            <a:r>
              <a:rPr lang="en-US" dirty="0" err="1" smtClean="0"/>
              <a:t>çözünürlüğü</a:t>
            </a:r>
            <a:r>
              <a:rPr lang="en-US" dirty="0" smtClean="0"/>
              <a:t> G </a:t>
            </a:r>
            <a:r>
              <a:rPr lang="en-US" dirty="0" err="1" smtClean="0"/>
              <a:t>noktasında</a:t>
            </a:r>
            <a:r>
              <a:rPr lang="en-US" dirty="0" smtClean="0"/>
              <a:t> </a:t>
            </a:r>
            <a:r>
              <a:rPr lang="en-US" dirty="0" err="1" smtClean="0"/>
              <a:t>görülür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/>
              <a:t>779 °</a:t>
            </a:r>
            <a:r>
              <a:rPr lang="en-US" dirty="0" err="1" smtClean="0"/>
              <a:t>C’de</a:t>
            </a:r>
            <a:r>
              <a:rPr lang="en-US" dirty="0" smtClean="0"/>
              <a:t> 8.8 </a:t>
            </a:r>
            <a:r>
              <a:rPr lang="en-US" dirty="0" err="1" smtClean="0"/>
              <a:t>ağ</a:t>
            </a:r>
            <a:r>
              <a:rPr lang="en-US" dirty="0" smtClean="0"/>
              <a:t>% </a:t>
            </a:r>
            <a:r>
              <a:rPr lang="en-US" dirty="0" err="1" smtClean="0"/>
              <a:t>Cu’dır</a:t>
            </a:r>
            <a:r>
              <a:rPr lang="en-US" dirty="0" smtClean="0"/>
              <a:t>.</a:t>
            </a:r>
            <a:endParaRPr lang="tr-TR" dirty="0"/>
          </a:p>
          <a:p>
            <a:pPr algn="l"/>
            <a:endParaRPr lang="en-US" dirty="0"/>
          </a:p>
        </p:txBody>
      </p:sp>
      <p:pic>
        <p:nvPicPr>
          <p:cNvPr id="6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11954" y="1337877"/>
            <a:ext cx="5228817" cy="4023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7883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602" y="150223"/>
            <a:ext cx="10393680" cy="519958"/>
          </a:xfrm>
        </p:spPr>
        <p:txBody>
          <a:bodyPr>
            <a:noAutofit/>
          </a:bodyPr>
          <a:lstStyle/>
          <a:p>
            <a:pPr algn="l"/>
            <a:r>
              <a:rPr lang="en-US" sz="2800" b="1" dirty="0" smtClean="0">
                <a:latin typeface="+mn-lt"/>
              </a:rPr>
              <a:t>KMU 266 – </a:t>
            </a:r>
            <a:r>
              <a:rPr lang="en-US" sz="2800" b="1" dirty="0" err="1" smtClean="0">
                <a:latin typeface="+mn-lt"/>
              </a:rPr>
              <a:t>Faz</a:t>
            </a:r>
            <a:r>
              <a:rPr lang="en-US" sz="2800" b="1" dirty="0" smtClean="0">
                <a:latin typeface="+mn-lt"/>
              </a:rPr>
              <a:t> </a:t>
            </a:r>
            <a:r>
              <a:rPr lang="en-US" sz="2800" b="1" dirty="0" err="1" smtClean="0">
                <a:latin typeface="+mn-lt"/>
              </a:rPr>
              <a:t>Diyagramları</a:t>
            </a:r>
            <a:endParaRPr lang="tr-TR" sz="2800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601" y="738335"/>
            <a:ext cx="6660353" cy="6042992"/>
          </a:xfrm>
        </p:spPr>
        <p:txBody>
          <a:bodyPr>
            <a:normAutofit/>
          </a:bodyPr>
          <a:lstStyle/>
          <a:p>
            <a:pPr algn="l"/>
            <a:r>
              <a:rPr lang="en-US" b="1" dirty="0" err="1" smtClean="0"/>
              <a:t>İkili</a:t>
            </a:r>
            <a:r>
              <a:rPr lang="en-US" b="1" dirty="0" smtClean="0"/>
              <a:t> </a:t>
            </a:r>
            <a:r>
              <a:rPr lang="en-US" b="1" dirty="0" err="1" smtClean="0"/>
              <a:t>Ötektik</a:t>
            </a:r>
            <a:r>
              <a:rPr lang="en-US" b="1" dirty="0" smtClean="0"/>
              <a:t> </a:t>
            </a:r>
            <a:r>
              <a:rPr lang="en-US" b="1" dirty="0" err="1" smtClean="0"/>
              <a:t>Faz</a:t>
            </a:r>
            <a:r>
              <a:rPr lang="en-US" b="1" dirty="0" smtClean="0"/>
              <a:t> </a:t>
            </a:r>
            <a:r>
              <a:rPr lang="en-US" b="1" dirty="0" err="1" smtClean="0"/>
              <a:t>Diyagramları</a:t>
            </a:r>
            <a:endParaRPr lang="en-US" b="1" dirty="0" smtClean="0"/>
          </a:p>
          <a:p>
            <a:pPr algn="l"/>
            <a:r>
              <a:rPr lang="en-US" dirty="0" err="1" smtClean="0"/>
              <a:t>Kompozisyon</a:t>
            </a:r>
            <a:r>
              <a:rPr lang="en-US" dirty="0" smtClean="0"/>
              <a:t> </a:t>
            </a:r>
            <a:r>
              <a:rPr lang="en-US" dirty="0" err="1" smtClean="0"/>
              <a:t>eksenine</a:t>
            </a:r>
            <a:r>
              <a:rPr lang="en-US" dirty="0" smtClean="0"/>
              <a:t> parallel </a:t>
            </a:r>
            <a:r>
              <a:rPr lang="en-US" dirty="0" err="1" smtClean="0"/>
              <a:t>olan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iki</a:t>
            </a:r>
            <a:r>
              <a:rPr lang="en-US" dirty="0" smtClean="0"/>
              <a:t> </a:t>
            </a:r>
            <a:r>
              <a:rPr lang="en-US" dirty="0" err="1" smtClean="0"/>
              <a:t>maksimum</a:t>
            </a:r>
            <a:r>
              <a:rPr lang="en-US" dirty="0" smtClean="0"/>
              <a:t> </a:t>
            </a:r>
            <a:r>
              <a:rPr lang="en-US" dirty="0" err="1" smtClean="0"/>
              <a:t>çözünürlük</a:t>
            </a:r>
            <a:r>
              <a:rPr lang="en-US" dirty="0" smtClean="0"/>
              <a:t> </a:t>
            </a:r>
            <a:r>
              <a:rPr lang="en-US" dirty="0" err="1" smtClean="0"/>
              <a:t>sınırı</a:t>
            </a:r>
            <a:r>
              <a:rPr lang="en-US" dirty="0" smtClean="0"/>
              <a:t> </a:t>
            </a:r>
            <a:r>
              <a:rPr lang="en-US" dirty="0" err="1" smtClean="0"/>
              <a:t>arasında</a:t>
            </a:r>
            <a:r>
              <a:rPr lang="en-US" dirty="0" smtClean="0"/>
              <a:t> </a:t>
            </a:r>
            <a:r>
              <a:rPr lang="en-US" dirty="0" err="1" smtClean="0"/>
              <a:t>bulunan</a:t>
            </a:r>
            <a:r>
              <a:rPr lang="en-US" dirty="0" smtClean="0"/>
              <a:t> BEG </a:t>
            </a:r>
            <a:r>
              <a:rPr lang="en-US" dirty="0" err="1" smtClean="0"/>
              <a:t>yatay</a:t>
            </a:r>
            <a:r>
              <a:rPr lang="en-US" dirty="0" smtClean="0"/>
              <a:t> </a:t>
            </a:r>
            <a:r>
              <a:rPr lang="en-US" dirty="0" err="1" smtClean="0"/>
              <a:t>çizgisi</a:t>
            </a:r>
            <a:r>
              <a:rPr lang="en-US" dirty="0" smtClean="0"/>
              <a:t> de </a:t>
            </a:r>
            <a:r>
              <a:rPr lang="en-US" dirty="0" err="1" smtClean="0"/>
              <a:t>solidüs</a:t>
            </a:r>
            <a:r>
              <a:rPr lang="en-US" dirty="0" smtClean="0"/>
              <a:t> </a:t>
            </a:r>
            <a:r>
              <a:rPr lang="en-US" dirty="0" err="1" smtClean="0"/>
              <a:t>çizgisi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düşünülebilir</a:t>
            </a:r>
            <a:r>
              <a:rPr lang="en-US" dirty="0" smtClean="0"/>
              <a:t>.</a:t>
            </a:r>
          </a:p>
          <a:p>
            <a:pPr algn="l"/>
            <a:r>
              <a:rPr lang="en-US" dirty="0" smtClean="0"/>
              <a:t>Bu BEG </a:t>
            </a:r>
            <a:r>
              <a:rPr lang="en-US" dirty="0" err="1" smtClean="0"/>
              <a:t>çizgisi</a:t>
            </a:r>
            <a:r>
              <a:rPr lang="en-US" dirty="0" smtClean="0"/>
              <a:t>, </a:t>
            </a:r>
            <a:r>
              <a:rPr lang="en-US" dirty="0" err="1" smtClean="0"/>
              <a:t>sıvı</a:t>
            </a:r>
            <a:r>
              <a:rPr lang="en-US" dirty="0" smtClean="0"/>
              <a:t> fazing </a:t>
            </a:r>
            <a:r>
              <a:rPr lang="en-US" dirty="0" err="1" smtClean="0"/>
              <a:t>bulunabileceği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düşük</a:t>
            </a:r>
            <a:r>
              <a:rPr lang="en-US" dirty="0" smtClean="0"/>
              <a:t> </a:t>
            </a:r>
            <a:r>
              <a:rPr lang="en-US" dirty="0" err="1" smtClean="0"/>
              <a:t>sıcaklığı</a:t>
            </a:r>
            <a:r>
              <a:rPr lang="en-US" dirty="0" smtClean="0"/>
              <a:t> </a:t>
            </a:r>
            <a:r>
              <a:rPr lang="en-US" dirty="0" err="1" smtClean="0"/>
              <a:t>gösterir</a:t>
            </a:r>
            <a:r>
              <a:rPr lang="en-US" dirty="0" smtClean="0"/>
              <a:t>.</a:t>
            </a:r>
          </a:p>
          <a:p>
            <a:pPr algn="l"/>
            <a:r>
              <a:rPr lang="en-US" dirty="0" err="1" smtClean="0"/>
              <a:t>Diğer</a:t>
            </a:r>
            <a:r>
              <a:rPr lang="en-US" dirty="0" smtClean="0"/>
              <a:t> </a:t>
            </a:r>
            <a:r>
              <a:rPr lang="en-US" dirty="0" err="1" smtClean="0"/>
              <a:t>bölgeler</a:t>
            </a:r>
            <a:r>
              <a:rPr lang="en-US" dirty="0" smtClean="0"/>
              <a:t>: </a:t>
            </a:r>
            <a:r>
              <a:rPr lang="el-GR" dirty="0"/>
              <a:t>α</a:t>
            </a:r>
            <a:r>
              <a:rPr lang="tr-TR" dirty="0"/>
              <a:t>+</a:t>
            </a:r>
            <a:r>
              <a:rPr lang="el-GR" dirty="0"/>
              <a:t>β</a:t>
            </a:r>
            <a:r>
              <a:rPr lang="tr-TR" dirty="0"/>
              <a:t>, </a:t>
            </a:r>
            <a:r>
              <a:rPr lang="el-GR" dirty="0"/>
              <a:t>α</a:t>
            </a:r>
            <a:r>
              <a:rPr lang="tr-TR" dirty="0"/>
              <a:t>+L, </a:t>
            </a:r>
            <a:r>
              <a:rPr lang="el-GR" dirty="0"/>
              <a:t>α</a:t>
            </a:r>
            <a:r>
              <a:rPr lang="tr-TR" dirty="0"/>
              <a:t>, </a:t>
            </a:r>
            <a:r>
              <a:rPr lang="el-GR" dirty="0"/>
              <a:t>β</a:t>
            </a:r>
            <a:r>
              <a:rPr lang="tr-TR" dirty="0"/>
              <a:t>+L, </a:t>
            </a:r>
            <a:r>
              <a:rPr lang="el-GR" dirty="0"/>
              <a:t>β</a:t>
            </a:r>
            <a:r>
              <a:rPr lang="tr-TR" dirty="0"/>
              <a:t>, L</a:t>
            </a:r>
          </a:p>
          <a:p>
            <a:pPr algn="l"/>
            <a:r>
              <a:rPr lang="en-US" dirty="0" err="1" smtClean="0"/>
              <a:t>Bakıra</a:t>
            </a:r>
            <a:r>
              <a:rPr lang="en-US" dirty="0" smtClean="0"/>
              <a:t> </a:t>
            </a:r>
            <a:r>
              <a:rPr lang="en-US" dirty="0" err="1" smtClean="0"/>
              <a:t>gümüş</a:t>
            </a:r>
            <a:r>
              <a:rPr lang="en-US" dirty="0" smtClean="0"/>
              <a:t> </a:t>
            </a:r>
            <a:r>
              <a:rPr lang="en-US" dirty="0" err="1" smtClean="0"/>
              <a:t>eklendikçe</a:t>
            </a:r>
            <a:r>
              <a:rPr lang="en-US" dirty="0" smtClean="0"/>
              <a:t>, </a:t>
            </a:r>
            <a:r>
              <a:rPr lang="en-US" dirty="0" err="1" smtClean="0"/>
              <a:t>alaşımın</a:t>
            </a:r>
            <a:r>
              <a:rPr lang="en-US" dirty="0" smtClean="0"/>
              <a:t> </a:t>
            </a:r>
            <a:r>
              <a:rPr lang="en-US" dirty="0" err="1" smtClean="0"/>
              <a:t>erime</a:t>
            </a:r>
            <a:r>
              <a:rPr lang="en-US" dirty="0" smtClean="0"/>
              <a:t> </a:t>
            </a:r>
            <a:r>
              <a:rPr lang="en-US" dirty="0" err="1" smtClean="0"/>
              <a:t>sıcaklığı</a:t>
            </a:r>
            <a:r>
              <a:rPr lang="en-US" dirty="0" smtClean="0"/>
              <a:t> </a:t>
            </a:r>
            <a:r>
              <a:rPr lang="en-US" dirty="0" err="1" smtClean="0"/>
              <a:t>likidüs</a:t>
            </a:r>
            <a:r>
              <a:rPr lang="en-US" dirty="0" smtClean="0"/>
              <a:t> </a:t>
            </a:r>
            <a:r>
              <a:rPr lang="en-US" dirty="0" err="1" smtClean="0"/>
              <a:t>çizgisi</a:t>
            </a:r>
            <a:r>
              <a:rPr lang="en-US" dirty="0" smtClean="0"/>
              <a:t> (AE) </a:t>
            </a:r>
            <a:r>
              <a:rPr lang="en-US" dirty="0" err="1" smtClean="0"/>
              <a:t>boyunca</a:t>
            </a:r>
            <a:r>
              <a:rPr lang="en-US" dirty="0" smtClean="0"/>
              <a:t> </a:t>
            </a:r>
            <a:r>
              <a:rPr lang="en-US" dirty="0" err="1" smtClean="0"/>
              <a:t>düşer</a:t>
            </a:r>
            <a:r>
              <a:rPr lang="en-US" dirty="0" smtClean="0"/>
              <a:t>. </a:t>
            </a:r>
            <a:r>
              <a:rPr lang="en-US" dirty="0" err="1" smtClean="0"/>
              <a:t>Yani</a:t>
            </a:r>
            <a:r>
              <a:rPr lang="en-US" dirty="0" smtClean="0"/>
              <a:t> </a:t>
            </a:r>
            <a:r>
              <a:rPr lang="en-US" dirty="0" err="1" smtClean="0"/>
              <a:t>bakırın</a:t>
            </a:r>
            <a:r>
              <a:rPr lang="en-US" dirty="0" smtClean="0"/>
              <a:t> </a:t>
            </a:r>
            <a:r>
              <a:rPr lang="en-US" dirty="0" err="1" smtClean="0"/>
              <a:t>erime</a:t>
            </a:r>
            <a:r>
              <a:rPr lang="en-US" dirty="0" smtClean="0"/>
              <a:t> </a:t>
            </a:r>
            <a:r>
              <a:rPr lang="en-US" dirty="0" err="1" smtClean="0"/>
              <a:t>sıcaklığı</a:t>
            </a:r>
            <a:r>
              <a:rPr lang="en-US" dirty="0" smtClean="0"/>
              <a:t> </a:t>
            </a:r>
            <a:r>
              <a:rPr lang="en-US" dirty="0" err="1" smtClean="0"/>
              <a:t>gümüş</a:t>
            </a:r>
            <a:r>
              <a:rPr lang="en-US" dirty="0" smtClean="0"/>
              <a:t> </a:t>
            </a:r>
            <a:r>
              <a:rPr lang="en-US" dirty="0" err="1" smtClean="0"/>
              <a:t>eklenmesi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düşürülebilir</a:t>
            </a:r>
            <a:r>
              <a:rPr lang="en-US" dirty="0" smtClean="0"/>
              <a:t>.</a:t>
            </a:r>
          </a:p>
          <a:p>
            <a:pPr algn="l"/>
            <a:r>
              <a:rPr lang="en-US" dirty="0" err="1" smtClean="0"/>
              <a:t>Likidüs</a:t>
            </a:r>
            <a:r>
              <a:rPr lang="en-US" dirty="0" smtClean="0"/>
              <a:t> </a:t>
            </a:r>
            <a:r>
              <a:rPr lang="en-US" dirty="0" err="1" smtClean="0"/>
              <a:t>çizgileri</a:t>
            </a:r>
            <a:r>
              <a:rPr lang="en-US" dirty="0" smtClean="0"/>
              <a:t> (AE </a:t>
            </a:r>
            <a:r>
              <a:rPr lang="en-US" dirty="0" err="1" smtClean="0"/>
              <a:t>ve</a:t>
            </a:r>
            <a:r>
              <a:rPr lang="en-US" dirty="0" smtClean="0"/>
              <a:t> EF) E </a:t>
            </a:r>
            <a:r>
              <a:rPr lang="en-US" dirty="0" err="1" smtClean="0"/>
              <a:t>noktasında</a:t>
            </a:r>
            <a:r>
              <a:rPr lang="en-US" dirty="0" smtClean="0"/>
              <a:t> </a:t>
            </a:r>
            <a:r>
              <a:rPr lang="en-US" dirty="0" err="1" smtClean="0"/>
              <a:t>çakışır</a:t>
            </a:r>
            <a:r>
              <a:rPr lang="en-US" dirty="0" smtClean="0"/>
              <a:t>.</a:t>
            </a:r>
          </a:p>
          <a:p>
            <a:pPr algn="l"/>
            <a:r>
              <a:rPr lang="en-US" dirty="0" smtClean="0"/>
              <a:t>Bu </a:t>
            </a:r>
            <a:r>
              <a:rPr lang="en-US" dirty="0" err="1" smtClean="0"/>
              <a:t>noktaya</a:t>
            </a:r>
            <a:r>
              <a:rPr lang="en-US" dirty="0" smtClean="0"/>
              <a:t> “</a:t>
            </a:r>
            <a:r>
              <a:rPr lang="en-US" dirty="0" err="1" smtClean="0"/>
              <a:t>değişmez</a:t>
            </a:r>
            <a:r>
              <a:rPr lang="en-US" dirty="0" smtClean="0"/>
              <a:t> </a:t>
            </a:r>
            <a:r>
              <a:rPr lang="en-US" dirty="0" err="1" smtClean="0"/>
              <a:t>nokta</a:t>
            </a:r>
            <a:r>
              <a:rPr lang="en-US" dirty="0" smtClean="0"/>
              <a:t>” </a:t>
            </a:r>
            <a:r>
              <a:rPr lang="en-US" dirty="0" err="1" smtClean="0"/>
              <a:t>denir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kompozisyonu</a:t>
            </a:r>
            <a:r>
              <a:rPr lang="en-US" dirty="0" smtClean="0"/>
              <a:t> C</a:t>
            </a:r>
            <a:r>
              <a:rPr lang="en-US" baseline="-25000" dirty="0" smtClean="0"/>
              <a:t>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/>
              <a:t>s</a:t>
            </a:r>
            <a:r>
              <a:rPr lang="en-US" dirty="0" err="1" smtClean="0"/>
              <a:t>ıcaklığı</a:t>
            </a:r>
            <a:r>
              <a:rPr lang="en-US" dirty="0" smtClean="0"/>
              <a:t> </a:t>
            </a:r>
            <a:r>
              <a:rPr lang="en-US" dirty="0" err="1" smtClean="0"/>
              <a:t>T</a:t>
            </a:r>
            <a:r>
              <a:rPr lang="en-US" baseline="-25000" dirty="0" err="1" smtClean="0"/>
              <a:t>E</a:t>
            </a:r>
            <a:r>
              <a:rPr lang="en-US" dirty="0" err="1" smtClean="0"/>
              <a:t>’dir</a:t>
            </a:r>
            <a:r>
              <a:rPr lang="en-US" dirty="0" smtClean="0"/>
              <a:t> (</a:t>
            </a:r>
            <a:r>
              <a:rPr lang="en-US" dirty="0" err="1" smtClean="0"/>
              <a:t>ötektik</a:t>
            </a:r>
            <a:r>
              <a:rPr lang="en-US" dirty="0" smtClean="0"/>
              <a:t> </a:t>
            </a:r>
            <a:r>
              <a:rPr lang="en-US" dirty="0" err="1" smtClean="0"/>
              <a:t>isoterm</a:t>
            </a:r>
            <a:r>
              <a:rPr lang="en-US" dirty="0" smtClean="0"/>
              <a:t>). </a:t>
            </a:r>
          </a:p>
          <a:p>
            <a:pPr algn="l"/>
            <a:r>
              <a:rPr lang="en-US" dirty="0" err="1" smtClean="0"/>
              <a:t>Bakır-gümüş</a:t>
            </a:r>
            <a:r>
              <a:rPr lang="en-US" dirty="0" smtClean="0"/>
              <a:t> </a:t>
            </a:r>
            <a:r>
              <a:rPr lang="en-US" dirty="0" err="1" smtClean="0"/>
              <a:t>alaşımı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/>
              <a:t> </a:t>
            </a:r>
            <a:r>
              <a:rPr lang="en-US" dirty="0" err="1" smtClean="0"/>
              <a:t>nokta</a:t>
            </a:r>
            <a:r>
              <a:rPr lang="en-US" dirty="0" smtClean="0"/>
              <a:t> C</a:t>
            </a:r>
            <a:r>
              <a:rPr lang="en-US" baseline="-25000" dirty="0" smtClean="0"/>
              <a:t>E</a:t>
            </a:r>
            <a:r>
              <a:rPr lang="en-US" dirty="0" smtClean="0"/>
              <a:t> 71.9 </a:t>
            </a:r>
            <a:r>
              <a:rPr lang="en-US" dirty="0" err="1" smtClean="0"/>
              <a:t>ağ</a:t>
            </a:r>
            <a:r>
              <a:rPr lang="en-US" dirty="0" smtClean="0"/>
              <a:t>% </a:t>
            </a:r>
            <a:r>
              <a:rPr lang="en-US" dirty="0"/>
              <a:t>Ag </a:t>
            </a:r>
            <a:r>
              <a:rPr lang="en-US" dirty="0" err="1" smtClean="0"/>
              <a:t>ve</a:t>
            </a:r>
            <a:r>
              <a:rPr lang="en-US" dirty="0" smtClean="0"/>
              <a:t> T</a:t>
            </a:r>
            <a:r>
              <a:rPr lang="en-US" baseline="-25000" dirty="0" smtClean="0"/>
              <a:t>E</a:t>
            </a:r>
            <a:r>
              <a:rPr lang="en-US" dirty="0" smtClean="0"/>
              <a:t> 779 °</a:t>
            </a:r>
            <a:r>
              <a:rPr lang="en-US" dirty="0" err="1" smtClean="0"/>
              <a:t>C’de</a:t>
            </a:r>
            <a:r>
              <a:rPr lang="en-US" dirty="0" smtClean="0"/>
              <a:t> </a:t>
            </a:r>
            <a:r>
              <a:rPr lang="en-US" dirty="0" err="1" smtClean="0"/>
              <a:t>bulunur</a:t>
            </a:r>
            <a:r>
              <a:rPr lang="en-US" dirty="0" smtClean="0"/>
              <a:t>.</a:t>
            </a:r>
            <a:endParaRPr lang="en-US" dirty="0"/>
          </a:p>
          <a:p>
            <a:pPr algn="l"/>
            <a:endParaRPr lang="en-US" dirty="0"/>
          </a:p>
        </p:txBody>
      </p:sp>
      <p:pic>
        <p:nvPicPr>
          <p:cNvPr id="6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11954" y="1337877"/>
            <a:ext cx="5228817" cy="4023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7079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602" y="150223"/>
            <a:ext cx="10393680" cy="519958"/>
          </a:xfrm>
        </p:spPr>
        <p:txBody>
          <a:bodyPr>
            <a:noAutofit/>
          </a:bodyPr>
          <a:lstStyle/>
          <a:p>
            <a:pPr algn="l"/>
            <a:r>
              <a:rPr lang="en-US" sz="2800" b="1" dirty="0" smtClean="0">
                <a:latin typeface="+mn-lt"/>
              </a:rPr>
              <a:t>KMU 266 – </a:t>
            </a:r>
            <a:r>
              <a:rPr lang="en-US" sz="2800" b="1" dirty="0" err="1" smtClean="0">
                <a:latin typeface="+mn-lt"/>
              </a:rPr>
              <a:t>Faz</a:t>
            </a:r>
            <a:r>
              <a:rPr lang="en-US" sz="2800" b="1" dirty="0" smtClean="0">
                <a:latin typeface="+mn-lt"/>
              </a:rPr>
              <a:t> </a:t>
            </a:r>
            <a:r>
              <a:rPr lang="en-US" sz="2800" b="1" dirty="0" err="1" smtClean="0">
                <a:latin typeface="+mn-lt"/>
              </a:rPr>
              <a:t>Diyagramları</a:t>
            </a:r>
            <a:endParaRPr lang="tr-TR" sz="2800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601" y="738335"/>
            <a:ext cx="6660353" cy="6042992"/>
          </a:xfrm>
        </p:spPr>
        <p:txBody>
          <a:bodyPr>
            <a:normAutofit/>
          </a:bodyPr>
          <a:lstStyle/>
          <a:p>
            <a:pPr algn="l"/>
            <a:r>
              <a:rPr lang="en-US" b="1" dirty="0" err="1" smtClean="0"/>
              <a:t>İkili</a:t>
            </a:r>
            <a:r>
              <a:rPr lang="en-US" b="1" dirty="0" smtClean="0"/>
              <a:t> </a:t>
            </a:r>
            <a:r>
              <a:rPr lang="en-US" b="1" dirty="0" err="1" smtClean="0"/>
              <a:t>Ötektik</a:t>
            </a:r>
            <a:r>
              <a:rPr lang="en-US" b="1" dirty="0" smtClean="0"/>
              <a:t> </a:t>
            </a:r>
            <a:r>
              <a:rPr lang="en-US" b="1" dirty="0" err="1" smtClean="0"/>
              <a:t>Faz</a:t>
            </a:r>
            <a:r>
              <a:rPr lang="en-US" b="1" dirty="0" smtClean="0"/>
              <a:t> </a:t>
            </a:r>
            <a:r>
              <a:rPr lang="en-US" b="1" dirty="0" err="1" smtClean="0"/>
              <a:t>Diyagramları</a:t>
            </a:r>
            <a:endParaRPr lang="en-US" b="1" dirty="0" smtClean="0"/>
          </a:p>
          <a:p>
            <a:pPr algn="l"/>
            <a:r>
              <a:rPr lang="en-US" dirty="0" err="1"/>
              <a:t>K</a:t>
            </a:r>
            <a:r>
              <a:rPr lang="en-US" dirty="0" err="1" smtClean="0"/>
              <a:t>ompozisyonun</a:t>
            </a:r>
            <a:r>
              <a:rPr lang="en-US" dirty="0" smtClean="0"/>
              <a:t> C</a:t>
            </a:r>
            <a:r>
              <a:rPr lang="en-US" baseline="-25000" dirty="0" smtClean="0"/>
              <a:t>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sıcaklığın</a:t>
            </a:r>
            <a:r>
              <a:rPr lang="en-US" dirty="0" smtClean="0"/>
              <a:t> T</a:t>
            </a:r>
            <a:r>
              <a:rPr lang="en-US" baseline="-25000" dirty="0" smtClean="0"/>
              <a:t>E</a:t>
            </a:r>
            <a:r>
              <a:rPr lang="en-US" dirty="0"/>
              <a:t> </a:t>
            </a:r>
            <a:r>
              <a:rPr lang="en-US" dirty="0" err="1" smtClean="0"/>
              <a:t>olduğu</a:t>
            </a:r>
            <a:r>
              <a:rPr lang="en-US" dirty="0" smtClean="0"/>
              <a:t> </a:t>
            </a:r>
            <a:r>
              <a:rPr lang="en-US" dirty="0" err="1" smtClean="0"/>
              <a:t>noktada</a:t>
            </a:r>
            <a:r>
              <a:rPr lang="en-US" dirty="0" smtClean="0"/>
              <a:t> </a:t>
            </a:r>
            <a:r>
              <a:rPr lang="en-US" dirty="0" err="1" smtClean="0"/>
              <a:t>önemli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reaksiyon</a:t>
            </a:r>
            <a:r>
              <a:rPr lang="en-US" dirty="0" smtClean="0"/>
              <a:t> </a:t>
            </a:r>
            <a:r>
              <a:rPr lang="en-US" dirty="0" err="1" smtClean="0"/>
              <a:t>gerçekleşir</a:t>
            </a:r>
            <a:r>
              <a:rPr lang="en-US" dirty="0" smtClean="0"/>
              <a:t>.</a:t>
            </a:r>
          </a:p>
          <a:p>
            <a:pPr algn="l"/>
            <a:endParaRPr lang="en-US" dirty="0"/>
          </a:p>
          <a:p>
            <a:pPr algn="l"/>
            <a:r>
              <a:rPr lang="en-US" dirty="0" err="1" smtClean="0"/>
              <a:t>Soğuma</a:t>
            </a:r>
            <a:r>
              <a:rPr lang="en-US" dirty="0" smtClean="0"/>
              <a:t> </a:t>
            </a:r>
            <a:r>
              <a:rPr lang="en-US" dirty="0" err="1" smtClean="0"/>
              <a:t>sırasında</a:t>
            </a:r>
            <a:r>
              <a:rPr lang="en-US" dirty="0" smtClean="0"/>
              <a:t> </a:t>
            </a:r>
            <a:r>
              <a:rPr lang="en-US" dirty="0" err="1" smtClean="0"/>
              <a:t>sıvı</a:t>
            </a:r>
            <a:r>
              <a:rPr lang="en-US" dirty="0" smtClean="0"/>
              <a:t> </a:t>
            </a:r>
            <a:r>
              <a:rPr lang="en-US" dirty="0" err="1" smtClean="0"/>
              <a:t>faz</a:t>
            </a:r>
            <a:r>
              <a:rPr lang="en-US" dirty="0" smtClean="0"/>
              <a:t>, </a:t>
            </a:r>
            <a:r>
              <a:rPr lang="en-US" dirty="0" err="1" smtClean="0"/>
              <a:t>iki</a:t>
            </a:r>
            <a:r>
              <a:rPr lang="en-US" dirty="0" smtClean="0"/>
              <a:t> </a:t>
            </a:r>
            <a:r>
              <a:rPr lang="en-US" dirty="0" err="1" smtClean="0"/>
              <a:t>katı</a:t>
            </a:r>
            <a:r>
              <a:rPr lang="en-US" dirty="0" smtClean="0"/>
              <a:t> </a:t>
            </a:r>
            <a:r>
              <a:rPr lang="en-US" dirty="0" err="1" smtClean="0"/>
              <a:t>faza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l-GR" dirty="0"/>
              <a:t>α</a:t>
            </a:r>
            <a:r>
              <a:rPr lang="en-US" dirty="0"/>
              <a:t>+</a:t>
            </a:r>
            <a:r>
              <a:rPr lang="el-GR" dirty="0"/>
              <a:t>β</a:t>
            </a:r>
            <a:r>
              <a:rPr lang="en-US" dirty="0"/>
              <a:t>) </a:t>
            </a:r>
            <a:r>
              <a:rPr lang="en-US" dirty="0" err="1" smtClean="0"/>
              <a:t>dönüşür</a:t>
            </a:r>
            <a:r>
              <a:rPr lang="en-US" dirty="0" smtClean="0"/>
              <a:t>.</a:t>
            </a:r>
          </a:p>
          <a:p>
            <a:pPr algn="l"/>
            <a:r>
              <a:rPr lang="en-US" dirty="0" smtClean="0"/>
              <a:t>Bu “</a:t>
            </a:r>
            <a:r>
              <a:rPr lang="en-US" dirty="0" err="1" smtClean="0"/>
              <a:t>ötektik</a:t>
            </a:r>
            <a:r>
              <a:rPr lang="en-US" dirty="0" smtClean="0"/>
              <a:t> </a:t>
            </a:r>
            <a:r>
              <a:rPr lang="en-US" dirty="0" err="1" smtClean="0"/>
              <a:t>reaksiyon</a:t>
            </a:r>
            <a:r>
              <a:rPr lang="en-US" dirty="0" smtClean="0"/>
              <a:t>”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adlandırılır</a:t>
            </a:r>
            <a:r>
              <a:rPr lang="en-US" dirty="0" smtClean="0"/>
              <a:t>.</a:t>
            </a:r>
          </a:p>
          <a:p>
            <a:pPr algn="l"/>
            <a:r>
              <a:rPr lang="en-US" dirty="0"/>
              <a:t>C</a:t>
            </a:r>
            <a:r>
              <a:rPr lang="en-US" baseline="-25000" dirty="0"/>
              <a:t>E</a:t>
            </a:r>
            <a:r>
              <a:rPr lang="en-US" dirty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T</a:t>
            </a:r>
            <a:r>
              <a:rPr lang="en-US" baseline="-25000" dirty="0" smtClean="0"/>
              <a:t>E</a:t>
            </a:r>
            <a:r>
              <a:rPr lang="en-US" dirty="0" smtClean="0"/>
              <a:t>, </a:t>
            </a:r>
            <a:r>
              <a:rPr lang="en-US" dirty="0" err="1" smtClean="0"/>
              <a:t>ötektik</a:t>
            </a:r>
            <a:r>
              <a:rPr lang="en-US" dirty="0" smtClean="0"/>
              <a:t> </a:t>
            </a:r>
            <a:r>
              <a:rPr lang="en-US" dirty="0" err="1" smtClean="0"/>
              <a:t>kompozisyon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ötektik</a:t>
            </a:r>
            <a:r>
              <a:rPr lang="en-US" dirty="0" smtClean="0"/>
              <a:t> </a:t>
            </a:r>
            <a:r>
              <a:rPr lang="en-US" dirty="0" err="1" smtClean="0"/>
              <a:t>sıcaklıktır</a:t>
            </a:r>
            <a:r>
              <a:rPr lang="en-US" dirty="0" smtClean="0"/>
              <a:t>.</a:t>
            </a:r>
          </a:p>
          <a:p>
            <a:pPr algn="l"/>
            <a:r>
              <a:rPr lang="en-US" dirty="0"/>
              <a:t>C</a:t>
            </a:r>
            <a:r>
              <a:rPr lang="en-US" baseline="-25000" dirty="0"/>
              <a:t>αE</a:t>
            </a:r>
            <a:r>
              <a:rPr lang="en-US" dirty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C</a:t>
            </a:r>
            <a:r>
              <a:rPr lang="en-US" baseline="-25000" dirty="0" smtClean="0"/>
              <a:t>βE</a:t>
            </a:r>
            <a:r>
              <a:rPr lang="en-US" dirty="0" smtClean="0"/>
              <a:t>, </a:t>
            </a:r>
            <a:r>
              <a:rPr lang="el-GR" dirty="0" smtClean="0"/>
              <a:t>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l-GR" dirty="0" smtClean="0"/>
              <a:t>β</a:t>
            </a:r>
            <a:r>
              <a:rPr lang="en-US" dirty="0" smtClean="0"/>
              <a:t> </a:t>
            </a:r>
            <a:r>
              <a:rPr lang="en-US" dirty="0" err="1" smtClean="0"/>
              <a:t>fazlarının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sıcaklıktaki</a:t>
            </a:r>
            <a:r>
              <a:rPr lang="en-US" dirty="0" smtClean="0"/>
              <a:t> </a:t>
            </a:r>
            <a:r>
              <a:rPr lang="en-US" dirty="0" err="1" smtClean="0"/>
              <a:t>kompozisyonlarıdır</a:t>
            </a:r>
            <a:r>
              <a:rPr lang="en-US" dirty="0" smtClean="0"/>
              <a:t>. </a:t>
            </a:r>
          </a:p>
          <a:p>
            <a:pPr algn="l"/>
            <a:r>
              <a:rPr lang="en-US" dirty="0" err="1" smtClean="0"/>
              <a:t>Bakır-gümüş</a:t>
            </a:r>
            <a:r>
              <a:rPr lang="en-US" dirty="0" smtClean="0"/>
              <a:t> </a:t>
            </a:r>
            <a:r>
              <a:rPr lang="en-US" dirty="0" err="1" smtClean="0"/>
              <a:t>alaşımı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ötektik</a:t>
            </a:r>
            <a:r>
              <a:rPr lang="en-US" dirty="0" smtClean="0"/>
              <a:t> </a:t>
            </a:r>
            <a:r>
              <a:rPr lang="en-US" dirty="0" err="1" smtClean="0"/>
              <a:t>reaksiyon</a:t>
            </a:r>
            <a:r>
              <a:rPr lang="en-US" dirty="0" smtClean="0"/>
              <a:t> </a:t>
            </a:r>
            <a:r>
              <a:rPr lang="en-US" dirty="0" err="1" smtClean="0"/>
              <a:t>aşağıdaki</a:t>
            </a:r>
            <a:r>
              <a:rPr lang="en-US" dirty="0" smtClean="0"/>
              <a:t> </a:t>
            </a:r>
            <a:r>
              <a:rPr lang="en-US" dirty="0" err="1" smtClean="0"/>
              <a:t>gibi</a:t>
            </a:r>
            <a:r>
              <a:rPr lang="en-US" dirty="0" smtClean="0"/>
              <a:t> </a:t>
            </a:r>
            <a:r>
              <a:rPr lang="en-US" dirty="0" err="1" smtClean="0"/>
              <a:t>gösterilebilir</a:t>
            </a:r>
            <a:r>
              <a:rPr lang="en-US" dirty="0" smtClean="0"/>
              <a:t>.</a:t>
            </a:r>
          </a:p>
          <a:p>
            <a:pPr algn="l"/>
            <a:endParaRPr lang="en-US" dirty="0" smtClean="0"/>
          </a:p>
        </p:txBody>
      </p:sp>
      <p:pic>
        <p:nvPicPr>
          <p:cNvPr id="6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11954" y="1337877"/>
            <a:ext cx="5228817" cy="402336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14819" y="1952955"/>
            <a:ext cx="4452636" cy="4572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1601" y="5640739"/>
            <a:ext cx="7076671" cy="64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0550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602" y="150223"/>
            <a:ext cx="10393680" cy="519958"/>
          </a:xfrm>
        </p:spPr>
        <p:txBody>
          <a:bodyPr>
            <a:noAutofit/>
          </a:bodyPr>
          <a:lstStyle/>
          <a:p>
            <a:pPr algn="l"/>
            <a:r>
              <a:rPr lang="en-US" sz="2800" b="1" dirty="0" smtClean="0">
                <a:latin typeface="+mn-lt"/>
              </a:rPr>
              <a:t>KMU 266 – </a:t>
            </a:r>
            <a:r>
              <a:rPr lang="en-US" sz="2800" b="1" dirty="0" err="1" smtClean="0">
                <a:latin typeface="+mn-lt"/>
              </a:rPr>
              <a:t>Faz</a:t>
            </a:r>
            <a:r>
              <a:rPr lang="en-US" sz="2800" b="1" dirty="0" smtClean="0">
                <a:latin typeface="+mn-lt"/>
              </a:rPr>
              <a:t> </a:t>
            </a:r>
            <a:r>
              <a:rPr lang="en-US" sz="2800" b="1" dirty="0" err="1" smtClean="0">
                <a:latin typeface="+mn-lt"/>
              </a:rPr>
              <a:t>Diyagramları</a:t>
            </a:r>
            <a:endParaRPr lang="tr-TR" sz="2800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601" y="738335"/>
            <a:ext cx="6660353" cy="6042992"/>
          </a:xfrm>
        </p:spPr>
        <p:txBody>
          <a:bodyPr>
            <a:normAutofit/>
          </a:bodyPr>
          <a:lstStyle/>
          <a:p>
            <a:pPr algn="l"/>
            <a:r>
              <a:rPr lang="en-US" b="1" dirty="0" err="1" smtClean="0"/>
              <a:t>İkili</a:t>
            </a:r>
            <a:r>
              <a:rPr lang="en-US" b="1" dirty="0" smtClean="0"/>
              <a:t> </a:t>
            </a:r>
            <a:r>
              <a:rPr lang="en-US" b="1" dirty="0" err="1" smtClean="0"/>
              <a:t>Ötektik</a:t>
            </a:r>
            <a:r>
              <a:rPr lang="en-US" b="1" dirty="0" smtClean="0"/>
              <a:t> </a:t>
            </a:r>
            <a:r>
              <a:rPr lang="en-US" b="1" dirty="0" err="1" smtClean="0"/>
              <a:t>Faz</a:t>
            </a:r>
            <a:r>
              <a:rPr lang="en-US" b="1" dirty="0" smtClean="0"/>
              <a:t> </a:t>
            </a:r>
            <a:r>
              <a:rPr lang="en-US" b="1" dirty="0" err="1" smtClean="0"/>
              <a:t>Diyagramları</a:t>
            </a:r>
            <a:endParaRPr lang="en-US" b="1" dirty="0" smtClean="0"/>
          </a:p>
          <a:p>
            <a:pPr algn="l"/>
            <a:r>
              <a:rPr lang="en-US" dirty="0" err="1" smtClean="0"/>
              <a:t>Bilinen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başka</a:t>
            </a:r>
            <a:r>
              <a:rPr lang="en-US" dirty="0" smtClean="0"/>
              <a:t> </a:t>
            </a:r>
            <a:r>
              <a:rPr lang="en-US" dirty="0" err="1" smtClean="0"/>
              <a:t>ötektik</a:t>
            </a:r>
            <a:r>
              <a:rPr lang="en-US" dirty="0" smtClean="0"/>
              <a:t> </a:t>
            </a:r>
            <a:r>
              <a:rPr lang="en-US" dirty="0" err="1" smtClean="0"/>
              <a:t>faz</a:t>
            </a:r>
            <a:r>
              <a:rPr lang="en-US" dirty="0" smtClean="0"/>
              <a:t> </a:t>
            </a:r>
            <a:r>
              <a:rPr lang="en-US" dirty="0" err="1" smtClean="0"/>
              <a:t>diyagramı</a:t>
            </a:r>
            <a:r>
              <a:rPr lang="en-US" dirty="0" smtClean="0"/>
              <a:t> </a:t>
            </a:r>
            <a:r>
              <a:rPr lang="en-US" dirty="0" err="1" smtClean="0"/>
              <a:t>kuşun-kalay</a:t>
            </a:r>
            <a:r>
              <a:rPr lang="en-US" dirty="0" smtClean="0"/>
              <a:t> </a:t>
            </a:r>
            <a:r>
              <a:rPr lang="en-US" dirty="0" err="1" smtClean="0"/>
              <a:t>faz</a:t>
            </a:r>
            <a:r>
              <a:rPr lang="en-US" dirty="0" smtClean="0"/>
              <a:t> </a:t>
            </a:r>
            <a:r>
              <a:rPr lang="en-US" dirty="0" err="1" smtClean="0"/>
              <a:t>diyagramıdır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şekil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bakır-gümüş</a:t>
            </a:r>
            <a:r>
              <a:rPr lang="en-US" dirty="0" smtClean="0"/>
              <a:t> </a:t>
            </a:r>
            <a:r>
              <a:rPr lang="en-US" dirty="0" err="1" smtClean="0"/>
              <a:t>faz</a:t>
            </a:r>
            <a:r>
              <a:rPr lang="en-US" dirty="0" smtClean="0"/>
              <a:t> </a:t>
            </a:r>
            <a:r>
              <a:rPr lang="en-US" dirty="0" err="1" smtClean="0"/>
              <a:t>diyagramına</a:t>
            </a:r>
            <a:r>
              <a:rPr lang="en-US" dirty="0" smtClean="0"/>
              <a:t> </a:t>
            </a:r>
            <a:r>
              <a:rPr lang="en-US" dirty="0" err="1" smtClean="0"/>
              <a:t>çok</a:t>
            </a:r>
            <a:r>
              <a:rPr lang="en-US" dirty="0" smtClean="0"/>
              <a:t> </a:t>
            </a:r>
            <a:r>
              <a:rPr lang="en-US" dirty="0" err="1" smtClean="0"/>
              <a:t>benzer</a:t>
            </a:r>
            <a:r>
              <a:rPr lang="en-US" dirty="0" smtClean="0"/>
              <a:t>.</a:t>
            </a:r>
          </a:p>
          <a:p>
            <a:pPr algn="l"/>
            <a:r>
              <a:rPr lang="en-US" dirty="0" smtClean="0"/>
              <a:t>Katı </a:t>
            </a:r>
            <a:r>
              <a:rPr lang="en-US" dirty="0" err="1" smtClean="0"/>
              <a:t>çözelti</a:t>
            </a:r>
            <a:r>
              <a:rPr lang="en-US" dirty="0" smtClean="0"/>
              <a:t> </a:t>
            </a:r>
            <a:r>
              <a:rPr lang="en-US" dirty="0" err="1" smtClean="0"/>
              <a:t>fazları</a:t>
            </a:r>
            <a:r>
              <a:rPr lang="en-US" dirty="0" smtClean="0"/>
              <a:t> </a:t>
            </a:r>
            <a:r>
              <a:rPr lang="el-GR" dirty="0"/>
              <a:t>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l-GR" dirty="0" smtClean="0"/>
              <a:t>β</a:t>
            </a:r>
            <a:r>
              <a:rPr lang="en-US" dirty="0" smtClean="0"/>
              <a:t>’dır. </a:t>
            </a:r>
            <a:r>
              <a:rPr lang="en-US" dirty="0" err="1" smtClean="0"/>
              <a:t>Burada</a:t>
            </a:r>
            <a:r>
              <a:rPr lang="en-US" dirty="0" smtClean="0"/>
              <a:t>, </a:t>
            </a:r>
            <a:r>
              <a:rPr lang="el-GR" dirty="0" smtClean="0"/>
              <a:t>α</a:t>
            </a:r>
            <a:r>
              <a:rPr lang="en-US" dirty="0" smtClean="0"/>
              <a:t> </a:t>
            </a:r>
            <a:r>
              <a:rPr lang="en-US" dirty="0" err="1" smtClean="0"/>
              <a:t>fazı</a:t>
            </a:r>
            <a:r>
              <a:rPr lang="en-US" dirty="0" smtClean="0"/>
              <a:t> </a:t>
            </a:r>
            <a:r>
              <a:rPr lang="en-US" dirty="0" err="1" smtClean="0"/>
              <a:t>kurşunca</a:t>
            </a:r>
            <a:r>
              <a:rPr lang="en-US" dirty="0" smtClean="0"/>
              <a:t> </a:t>
            </a:r>
            <a:r>
              <a:rPr lang="en-US" dirty="0" err="1" smtClean="0"/>
              <a:t>zengin</a:t>
            </a:r>
            <a:r>
              <a:rPr lang="en-US" dirty="0" smtClean="0"/>
              <a:t> </a:t>
            </a:r>
            <a:r>
              <a:rPr lang="en-US" dirty="0" err="1" smtClean="0"/>
              <a:t>iken</a:t>
            </a:r>
            <a:r>
              <a:rPr lang="en-US" dirty="0" smtClean="0"/>
              <a:t> </a:t>
            </a:r>
            <a:r>
              <a:rPr lang="en-US" dirty="0"/>
              <a:t>β </a:t>
            </a:r>
            <a:r>
              <a:rPr lang="en-US" dirty="0" err="1" smtClean="0"/>
              <a:t>fazı</a:t>
            </a:r>
            <a:r>
              <a:rPr lang="en-US" dirty="0" smtClean="0"/>
              <a:t> </a:t>
            </a:r>
            <a:r>
              <a:rPr lang="en-US" dirty="0" err="1" smtClean="0"/>
              <a:t>kalayca</a:t>
            </a:r>
            <a:r>
              <a:rPr lang="en-US" dirty="0" smtClean="0"/>
              <a:t> </a:t>
            </a:r>
            <a:r>
              <a:rPr lang="en-US" dirty="0" err="1" smtClean="0"/>
              <a:t>zengindir</a:t>
            </a:r>
            <a:r>
              <a:rPr lang="en-US" dirty="0" smtClean="0"/>
              <a:t>.</a:t>
            </a:r>
            <a:endParaRPr lang="en-US" dirty="0"/>
          </a:p>
          <a:p>
            <a:pPr algn="l"/>
            <a:r>
              <a:rPr lang="en-US" dirty="0" err="1" smtClean="0"/>
              <a:t>Ötektik</a:t>
            </a:r>
            <a:r>
              <a:rPr lang="en-US" dirty="0" smtClean="0"/>
              <a:t> </a:t>
            </a:r>
            <a:r>
              <a:rPr lang="en-US" dirty="0" err="1" smtClean="0"/>
              <a:t>nokta</a:t>
            </a:r>
            <a:r>
              <a:rPr lang="en-US" dirty="0" smtClean="0"/>
              <a:t>, 61.9 </a:t>
            </a:r>
            <a:r>
              <a:rPr lang="en-US" dirty="0" err="1" smtClean="0"/>
              <a:t>ağ</a:t>
            </a:r>
            <a:r>
              <a:rPr lang="en-US" dirty="0" smtClean="0"/>
              <a:t>% </a:t>
            </a:r>
            <a:r>
              <a:rPr lang="en-US" dirty="0" err="1" smtClean="0"/>
              <a:t>Sn’de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183 </a:t>
            </a:r>
            <a:r>
              <a:rPr lang="en-US" dirty="0"/>
              <a:t>°</a:t>
            </a:r>
            <a:r>
              <a:rPr lang="en-US" dirty="0" err="1" smtClean="0"/>
              <a:t>C’de</a:t>
            </a:r>
            <a:r>
              <a:rPr lang="en-US" dirty="0" smtClean="0"/>
              <a:t> </a:t>
            </a:r>
            <a:r>
              <a:rPr lang="en-US" dirty="0" err="1" smtClean="0"/>
              <a:t>bulunur</a:t>
            </a:r>
            <a:r>
              <a:rPr lang="en-US" dirty="0" smtClean="0"/>
              <a:t>.</a:t>
            </a:r>
            <a:endParaRPr lang="tr-TR" dirty="0"/>
          </a:p>
          <a:p>
            <a:pPr algn="l"/>
            <a:r>
              <a:rPr lang="en-US" dirty="0" err="1" smtClean="0"/>
              <a:t>Maksimum</a:t>
            </a:r>
            <a:r>
              <a:rPr lang="en-US" dirty="0" smtClean="0"/>
              <a:t> </a:t>
            </a:r>
            <a:r>
              <a:rPr lang="en-US" dirty="0" err="1" smtClean="0"/>
              <a:t>çözünürlük</a:t>
            </a:r>
            <a:r>
              <a:rPr lang="en-US" dirty="0" smtClean="0"/>
              <a:t> </a:t>
            </a:r>
            <a:r>
              <a:rPr lang="en-US" dirty="0" err="1" smtClean="0"/>
              <a:t>limitleri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bileşenlerin</a:t>
            </a:r>
            <a:r>
              <a:rPr lang="en-US" dirty="0" smtClean="0"/>
              <a:t> </a:t>
            </a:r>
            <a:r>
              <a:rPr lang="en-US" dirty="0" err="1" smtClean="0"/>
              <a:t>erime</a:t>
            </a:r>
            <a:r>
              <a:rPr lang="en-US" dirty="0" smtClean="0"/>
              <a:t> </a:t>
            </a:r>
            <a:r>
              <a:rPr lang="en-US" dirty="0" err="1" smtClean="0"/>
              <a:t>sıcaklıkları</a:t>
            </a:r>
            <a:r>
              <a:rPr lang="en-US" dirty="0" smtClean="0"/>
              <a:t> </a:t>
            </a:r>
            <a:r>
              <a:rPr lang="en-US" dirty="0" err="1" smtClean="0"/>
              <a:t>yine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faz</a:t>
            </a:r>
            <a:r>
              <a:rPr lang="en-US" dirty="0" smtClean="0"/>
              <a:t> </a:t>
            </a:r>
            <a:r>
              <a:rPr lang="en-US" dirty="0" err="1" smtClean="0"/>
              <a:t>diyagramından</a:t>
            </a:r>
            <a:r>
              <a:rPr lang="en-US" dirty="0" smtClean="0"/>
              <a:t> </a:t>
            </a:r>
            <a:r>
              <a:rPr lang="en-US" dirty="0" err="1" smtClean="0"/>
              <a:t>okunabilir</a:t>
            </a:r>
            <a:r>
              <a:rPr lang="en-US" dirty="0" smtClean="0"/>
              <a:t>.</a:t>
            </a:r>
          </a:p>
          <a:p>
            <a:pPr algn="l"/>
            <a:endParaRPr lang="en-US" dirty="0"/>
          </a:p>
          <a:p>
            <a:pPr algn="l"/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11954" y="1580771"/>
            <a:ext cx="5212080" cy="3885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0930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602" y="150223"/>
            <a:ext cx="10393680" cy="519958"/>
          </a:xfrm>
        </p:spPr>
        <p:txBody>
          <a:bodyPr>
            <a:noAutofit/>
          </a:bodyPr>
          <a:lstStyle/>
          <a:p>
            <a:pPr algn="l"/>
            <a:r>
              <a:rPr lang="en-US" sz="2800" b="1" dirty="0" smtClean="0">
                <a:latin typeface="+mn-lt"/>
              </a:rPr>
              <a:t>KMU 266 – </a:t>
            </a:r>
            <a:r>
              <a:rPr lang="en-US" sz="2800" b="1" dirty="0" err="1" smtClean="0">
                <a:latin typeface="+mn-lt"/>
              </a:rPr>
              <a:t>Faz</a:t>
            </a:r>
            <a:r>
              <a:rPr lang="en-US" sz="2800" b="1" dirty="0" smtClean="0">
                <a:latin typeface="+mn-lt"/>
              </a:rPr>
              <a:t> </a:t>
            </a:r>
            <a:r>
              <a:rPr lang="en-US" sz="2800" b="1" dirty="0" err="1" smtClean="0">
                <a:latin typeface="+mn-lt"/>
              </a:rPr>
              <a:t>Diyagramları</a:t>
            </a:r>
            <a:endParaRPr lang="tr-TR" sz="2800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601" y="738335"/>
            <a:ext cx="6660353" cy="6042992"/>
          </a:xfrm>
        </p:spPr>
        <p:txBody>
          <a:bodyPr>
            <a:normAutofit/>
          </a:bodyPr>
          <a:lstStyle/>
          <a:p>
            <a:pPr algn="l"/>
            <a:r>
              <a:rPr lang="en-US" b="1" dirty="0" err="1" smtClean="0"/>
              <a:t>İkili</a:t>
            </a:r>
            <a:r>
              <a:rPr lang="en-US" b="1" dirty="0" smtClean="0"/>
              <a:t> </a:t>
            </a:r>
            <a:r>
              <a:rPr lang="en-US" b="1" dirty="0" err="1" smtClean="0"/>
              <a:t>Ötektik</a:t>
            </a:r>
            <a:r>
              <a:rPr lang="en-US" b="1" dirty="0" smtClean="0"/>
              <a:t> </a:t>
            </a:r>
            <a:r>
              <a:rPr lang="en-US" b="1" dirty="0" err="1" smtClean="0"/>
              <a:t>Faz</a:t>
            </a:r>
            <a:r>
              <a:rPr lang="en-US" b="1" dirty="0" smtClean="0"/>
              <a:t> </a:t>
            </a:r>
            <a:r>
              <a:rPr lang="en-US" b="1" dirty="0" err="1" smtClean="0"/>
              <a:t>Diyagramları</a:t>
            </a:r>
            <a:endParaRPr lang="en-US" b="1" dirty="0" smtClean="0"/>
          </a:p>
          <a:p>
            <a:pPr algn="l"/>
            <a:r>
              <a:rPr lang="en-US" dirty="0" err="1" smtClean="0"/>
              <a:t>Bilinen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başka</a:t>
            </a:r>
            <a:r>
              <a:rPr lang="en-US" dirty="0" smtClean="0"/>
              <a:t> </a:t>
            </a:r>
            <a:r>
              <a:rPr lang="en-US" dirty="0" err="1" smtClean="0"/>
              <a:t>ötektik</a:t>
            </a:r>
            <a:r>
              <a:rPr lang="en-US" dirty="0" smtClean="0"/>
              <a:t> </a:t>
            </a:r>
            <a:r>
              <a:rPr lang="en-US" dirty="0" err="1" smtClean="0"/>
              <a:t>faz</a:t>
            </a:r>
            <a:r>
              <a:rPr lang="en-US" dirty="0" smtClean="0"/>
              <a:t> </a:t>
            </a:r>
            <a:r>
              <a:rPr lang="en-US" dirty="0" err="1" smtClean="0"/>
              <a:t>diyagramı</a:t>
            </a:r>
            <a:r>
              <a:rPr lang="en-US" dirty="0" smtClean="0"/>
              <a:t> </a:t>
            </a:r>
            <a:r>
              <a:rPr lang="en-US" dirty="0" err="1" smtClean="0"/>
              <a:t>kuşun-kalay</a:t>
            </a:r>
            <a:r>
              <a:rPr lang="en-US" dirty="0" smtClean="0"/>
              <a:t> </a:t>
            </a:r>
            <a:r>
              <a:rPr lang="en-US" dirty="0" err="1" smtClean="0"/>
              <a:t>faz</a:t>
            </a:r>
            <a:r>
              <a:rPr lang="en-US" dirty="0" smtClean="0"/>
              <a:t> </a:t>
            </a:r>
            <a:r>
              <a:rPr lang="en-US" dirty="0" err="1" smtClean="0"/>
              <a:t>diyagramıdır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şekil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bakır-gümüş</a:t>
            </a:r>
            <a:r>
              <a:rPr lang="en-US" dirty="0" smtClean="0"/>
              <a:t> </a:t>
            </a:r>
            <a:r>
              <a:rPr lang="en-US" dirty="0" err="1" smtClean="0"/>
              <a:t>faz</a:t>
            </a:r>
            <a:r>
              <a:rPr lang="en-US" dirty="0" smtClean="0"/>
              <a:t> </a:t>
            </a:r>
            <a:r>
              <a:rPr lang="en-US" dirty="0" err="1" smtClean="0"/>
              <a:t>diyagramına</a:t>
            </a:r>
            <a:r>
              <a:rPr lang="en-US" dirty="0" smtClean="0"/>
              <a:t> </a:t>
            </a:r>
            <a:r>
              <a:rPr lang="en-US" dirty="0" err="1" smtClean="0"/>
              <a:t>çok</a:t>
            </a:r>
            <a:r>
              <a:rPr lang="en-US" dirty="0" smtClean="0"/>
              <a:t> </a:t>
            </a:r>
            <a:r>
              <a:rPr lang="en-US" dirty="0" err="1" smtClean="0"/>
              <a:t>benzer</a:t>
            </a:r>
            <a:r>
              <a:rPr lang="en-US" dirty="0" smtClean="0"/>
              <a:t>.</a:t>
            </a:r>
          </a:p>
          <a:p>
            <a:pPr algn="l"/>
            <a:r>
              <a:rPr lang="en-US" dirty="0" smtClean="0"/>
              <a:t>Katı </a:t>
            </a:r>
            <a:r>
              <a:rPr lang="en-US" dirty="0" err="1" smtClean="0"/>
              <a:t>çözelti</a:t>
            </a:r>
            <a:r>
              <a:rPr lang="en-US" dirty="0" smtClean="0"/>
              <a:t> </a:t>
            </a:r>
            <a:r>
              <a:rPr lang="en-US" dirty="0" err="1" smtClean="0"/>
              <a:t>fazları</a:t>
            </a:r>
            <a:r>
              <a:rPr lang="en-US" dirty="0" smtClean="0"/>
              <a:t> </a:t>
            </a:r>
            <a:r>
              <a:rPr lang="el-GR" dirty="0"/>
              <a:t>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l-GR" dirty="0" smtClean="0"/>
              <a:t>β</a:t>
            </a:r>
            <a:r>
              <a:rPr lang="en-US" dirty="0" smtClean="0"/>
              <a:t>’dır. </a:t>
            </a:r>
            <a:r>
              <a:rPr lang="en-US" dirty="0" err="1" smtClean="0"/>
              <a:t>Burada</a:t>
            </a:r>
            <a:r>
              <a:rPr lang="en-US" dirty="0" smtClean="0"/>
              <a:t>, </a:t>
            </a:r>
            <a:r>
              <a:rPr lang="el-GR" dirty="0" smtClean="0"/>
              <a:t>α</a:t>
            </a:r>
            <a:r>
              <a:rPr lang="en-US" dirty="0" smtClean="0"/>
              <a:t> </a:t>
            </a:r>
            <a:r>
              <a:rPr lang="en-US" dirty="0" err="1" smtClean="0"/>
              <a:t>fazı</a:t>
            </a:r>
            <a:r>
              <a:rPr lang="en-US" dirty="0" smtClean="0"/>
              <a:t> </a:t>
            </a:r>
            <a:r>
              <a:rPr lang="en-US" dirty="0" err="1" smtClean="0"/>
              <a:t>kurşunca</a:t>
            </a:r>
            <a:r>
              <a:rPr lang="en-US" dirty="0" smtClean="0"/>
              <a:t> </a:t>
            </a:r>
            <a:r>
              <a:rPr lang="en-US" dirty="0" err="1" smtClean="0"/>
              <a:t>zengin</a:t>
            </a:r>
            <a:r>
              <a:rPr lang="en-US" dirty="0" smtClean="0"/>
              <a:t> </a:t>
            </a:r>
            <a:r>
              <a:rPr lang="en-US" dirty="0" err="1" smtClean="0"/>
              <a:t>iken</a:t>
            </a:r>
            <a:r>
              <a:rPr lang="en-US" dirty="0" smtClean="0"/>
              <a:t> </a:t>
            </a:r>
            <a:r>
              <a:rPr lang="en-US" dirty="0"/>
              <a:t>β </a:t>
            </a:r>
            <a:r>
              <a:rPr lang="en-US" dirty="0" err="1" smtClean="0"/>
              <a:t>fazı</a:t>
            </a:r>
            <a:r>
              <a:rPr lang="en-US" dirty="0" smtClean="0"/>
              <a:t> </a:t>
            </a:r>
            <a:r>
              <a:rPr lang="en-US" dirty="0" err="1" smtClean="0"/>
              <a:t>kalayca</a:t>
            </a:r>
            <a:r>
              <a:rPr lang="en-US" dirty="0" smtClean="0"/>
              <a:t> </a:t>
            </a:r>
            <a:r>
              <a:rPr lang="en-US" dirty="0" err="1" smtClean="0"/>
              <a:t>zengindir</a:t>
            </a:r>
            <a:r>
              <a:rPr lang="en-US" dirty="0" smtClean="0"/>
              <a:t>.</a:t>
            </a:r>
            <a:endParaRPr lang="en-US" dirty="0"/>
          </a:p>
          <a:p>
            <a:pPr algn="l"/>
            <a:r>
              <a:rPr lang="en-US" dirty="0" err="1" smtClean="0"/>
              <a:t>Ötektik</a:t>
            </a:r>
            <a:r>
              <a:rPr lang="en-US" dirty="0" smtClean="0"/>
              <a:t> </a:t>
            </a:r>
            <a:r>
              <a:rPr lang="en-US" dirty="0" err="1" smtClean="0"/>
              <a:t>nokta</a:t>
            </a:r>
            <a:r>
              <a:rPr lang="en-US" dirty="0" smtClean="0"/>
              <a:t>, 61.9 </a:t>
            </a:r>
            <a:r>
              <a:rPr lang="en-US" dirty="0" err="1" smtClean="0"/>
              <a:t>ağ</a:t>
            </a:r>
            <a:r>
              <a:rPr lang="en-US" dirty="0" smtClean="0"/>
              <a:t>% </a:t>
            </a:r>
            <a:r>
              <a:rPr lang="en-US" dirty="0" err="1" smtClean="0"/>
              <a:t>Sn’de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183 </a:t>
            </a:r>
            <a:r>
              <a:rPr lang="en-US" dirty="0"/>
              <a:t>°</a:t>
            </a:r>
            <a:r>
              <a:rPr lang="en-US" dirty="0" err="1" smtClean="0"/>
              <a:t>C’de</a:t>
            </a:r>
            <a:r>
              <a:rPr lang="en-US" dirty="0" smtClean="0"/>
              <a:t> </a:t>
            </a:r>
            <a:r>
              <a:rPr lang="en-US" dirty="0" err="1" smtClean="0"/>
              <a:t>bulunur</a:t>
            </a:r>
            <a:r>
              <a:rPr lang="en-US" dirty="0" smtClean="0"/>
              <a:t>.</a:t>
            </a:r>
            <a:endParaRPr lang="tr-TR" dirty="0"/>
          </a:p>
          <a:p>
            <a:pPr algn="l"/>
            <a:r>
              <a:rPr lang="en-US" dirty="0" err="1" smtClean="0"/>
              <a:t>Maksimum</a:t>
            </a:r>
            <a:r>
              <a:rPr lang="en-US" dirty="0" smtClean="0"/>
              <a:t> </a:t>
            </a:r>
            <a:r>
              <a:rPr lang="en-US" dirty="0" err="1" smtClean="0"/>
              <a:t>çözünürlük</a:t>
            </a:r>
            <a:r>
              <a:rPr lang="en-US" dirty="0" smtClean="0"/>
              <a:t> </a:t>
            </a:r>
            <a:r>
              <a:rPr lang="en-US" dirty="0" err="1" smtClean="0"/>
              <a:t>limitleri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bileşenlerin</a:t>
            </a:r>
            <a:r>
              <a:rPr lang="en-US" dirty="0" smtClean="0"/>
              <a:t> </a:t>
            </a:r>
            <a:r>
              <a:rPr lang="en-US" dirty="0" err="1" smtClean="0"/>
              <a:t>erime</a:t>
            </a:r>
            <a:r>
              <a:rPr lang="en-US" dirty="0" smtClean="0"/>
              <a:t> </a:t>
            </a:r>
            <a:r>
              <a:rPr lang="en-US" dirty="0" err="1" smtClean="0"/>
              <a:t>sıcaklıkları</a:t>
            </a:r>
            <a:r>
              <a:rPr lang="en-US" dirty="0" smtClean="0"/>
              <a:t> </a:t>
            </a:r>
            <a:r>
              <a:rPr lang="en-US" dirty="0" err="1" smtClean="0"/>
              <a:t>yine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faz</a:t>
            </a:r>
            <a:r>
              <a:rPr lang="en-US" dirty="0" smtClean="0"/>
              <a:t> </a:t>
            </a:r>
            <a:r>
              <a:rPr lang="en-US" dirty="0" err="1" smtClean="0"/>
              <a:t>diyagramından</a:t>
            </a:r>
            <a:r>
              <a:rPr lang="en-US" dirty="0" smtClean="0"/>
              <a:t> </a:t>
            </a:r>
            <a:r>
              <a:rPr lang="en-US" dirty="0" err="1" smtClean="0"/>
              <a:t>okunabilir</a:t>
            </a:r>
            <a:r>
              <a:rPr lang="en-US" dirty="0" smtClean="0"/>
              <a:t>.</a:t>
            </a:r>
          </a:p>
          <a:p>
            <a:pPr algn="l"/>
            <a:endParaRPr lang="en-US" dirty="0"/>
          </a:p>
          <a:p>
            <a:pPr algn="l"/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11954" y="1580771"/>
            <a:ext cx="5212080" cy="3885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3423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602" y="150223"/>
            <a:ext cx="10393680" cy="519958"/>
          </a:xfrm>
        </p:spPr>
        <p:txBody>
          <a:bodyPr>
            <a:noAutofit/>
          </a:bodyPr>
          <a:lstStyle/>
          <a:p>
            <a:pPr algn="l"/>
            <a:r>
              <a:rPr lang="en-US" sz="2800" b="1" dirty="0" smtClean="0">
                <a:latin typeface="+mn-lt"/>
              </a:rPr>
              <a:t>KMU 266 – </a:t>
            </a:r>
            <a:r>
              <a:rPr lang="en-US" sz="2800" b="1" dirty="0" err="1" smtClean="0">
                <a:latin typeface="+mn-lt"/>
              </a:rPr>
              <a:t>Faz</a:t>
            </a:r>
            <a:r>
              <a:rPr lang="en-US" sz="2800" b="1" dirty="0" smtClean="0">
                <a:latin typeface="+mn-lt"/>
              </a:rPr>
              <a:t> </a:t>
            </a:r>
            <a:r>
              <a:rPr lang="en-US" sz="2800" b="1" dirty="0" err="1" smtClean="0">
                <a:latin typeface="+mn-lt"/>
              </a:rPr>
              <a:t>Diyagramları</a:t>
            </a:r>
            <a:endParaRPr lang="tr-TR" sz="2800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601" y="738335"/>
            <a:ext cx="5990173" cy="6042992"/>
          </a:xfrm>
        </p:spPr>
        <p:txBody>
          <a:bodyPr>
            <a:normAutofit/>
          </a:bodyPr>
          <a:lstStyle/>
          <a:p>
            <a:pPr algn="l"/>
            <a:r>
              <a:rPr lang="en-US" b="1" dirty="0" err="1" smtClean="0"/>
              <a:t>Ötektik</a:t>
            </a:r>
            <a:r>
              <a:rPr lang="en-US" b="1" dirty="0" smtClean="0"/>
              <a:t> </a:t>
            </a:r>
            <a:r>
              <a:rPr lang="en-US" b="1" dirty="0" err="1" smtClean="0"/>
              <a:t>Sistemlerde</a:t>
            </a:r>
            <a:r>
              <a:rPr lang="en-US" b="1" dirty="0" smtClean="0"/>
              <a:t> </a:t>
            </a:r>
            <a:r>
              <a:rPr lang="en-US" b="1" dirty="0" err="1" smtClean="0"/>
              <a:t>Mikroyapı</a:t>
            </a:r>
            <a:r>
              <a:rPr lang="en-US" b="1" dirty="0" smtClean="0"/>
              <a:t> </a:t>
            </a:r>
            <a:r>
              <a:rPr lang="en-US" b="1" dirty="0" err="1"/>
              <a:t>O</a:t>
            </a:r>
            <a:r>
              <a:rPr lang="en-US" b="1" dirty="0" err="1" smtClean="0"/>
              <a:t>luşumu</a:t>
            </a:r>
            <a:endParaRPr lang="en-US" b="1" dirty="0" smtClean="0"/>
          </a:p>
          <a:p>
            <a:pPr algn="l"/>
            <a:r>
              <a:rPr lang="en-US" dirty="0" err="1" smtClean="0"/>
              <a:t>Dört</a:t>
            </a:r>
            <a:r>
              <a:rPr lang="en-US" dirty="0" smtClean="0"/>
              <a:t> </a:t>
            </a:r>
            <a:r>
              <a:rPr lang="en-US" dirty="0" err="1" smtClean="0"/>
              <a:t>farklı</a:t>
            </a:r>
            <a:r>
              <a:rPr lang="en-US" dirty="0" smtClean="0"/>
              <a:t> durum </a:t>
            </a:r>
            <a:r>
              <a:rPr lang="en-US" dirty="0" err="1" smtClean="0"/>
              <a:t>incelenebilir</a:t>
            </a:r>
            <a:r>
              <a:rPr lang="en-US" dirty="0" smtClean="0"/>
              <a:t>. </a:t>
            </a:r>
            <a:r>
              <a:rPr lang="en-US" dirty="0" err="1" smtClean="0"/>
              <a:t>Birinci</a:t>
            </a:r>
            <a:r>
              <a:rPr lang="en-US" dirty="0" smtClean="0"/>
              <a:t> durum: C</a:t>
            </a:r>
            <a:r>
              <a:rPr lang="en-US" baseline="-25000" dirty="0" smtClean="0"/>
              <a:t>0</a:t>
            </a:r>
            <a:r>
              <a:rPr lang="en-US" dirty="0" smtClean="0"/>
              <a:t> &lt; 2 </a:t>
            </a:r>
            <a:r>
              <a:rPr lang="en-US" dirty="0" err="1" smtClean="0"/>
              <a:t>ağ</a:t>
            </a:r>
            <a:r>
              <a:rPr lang="en-US" dirty="0" smtClean="0"/>
              <a:t>% Sn </a:t>
            </a:r>
            <a:r>
              <a:rPr lang="en-US" dirty="0" err="1" smtClean="0"/>
              <a:t>olan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kurşun-kalay</a:t>
            </a:r>
            <a:r>
              <a:rPr lang="en-US" dirty="0" smtClean="0"/>
              <a:t> </a:t>
            </a:r>
            <a:r>
              <a:rPr lang="en-US" dirty="0" err="1" smtClean="0"/>
              <a:t>alaşımının</a:t>
            </a:r>
            <a:r>
              <a:rPr lang="en-US" dirty="0" smtClean="0"/>
              <a:t> 350 °</a:t>
            </a:r>
            <a:r>
              <a:rPr lang="en-US" dirty="0" err="1" smtClean="0"/>
              <a:t>C’den</a:t>
            </a:r>
            <a:r>
              <a:rPr lang="en-US" dirty="0" smtClean="0"/>
              <a:t> </a:t>
            </a:r>
            <a:r>
              <a:rPr lang="en-US" dirty="0" err="1" smtClean="0"/>
              <a:t>oda</a:t>
            </a:r>
            <a:r>
              <a:rPr lang="en-US" dirty="0" smtClean="0"/>
              <a:t> </a:t>
            </a:r>
            <a:r>
              <a:rPr lang="en-US" dirty="0" err="1" smtClean="0"/>
              <a:t>sıcaklığına</a:t>
            </a:r>
            <a:r>
              <a:rPr lang="en-US" dirty="0" smtClean="0"/>
              <a:t> </a:t>
            </a:r>
            <a:r>
              <a:rPr lang="en-US" dirty="0" err="1" smtClean="0"/>
              <a:t>soğutulması</a:t>
            </a:r>
            <a:r>
              <a:rPr lang="en-US" dirty="0" smtClean="0"/>
              <a:t>.  </a:t>
            </a:r>
            <a:endParaRPr lang="en-US" dirty="0"/>
          </a:p>
          <a:p>
            <a:pPr algn="l"/>
            <a:endParaRPr lang="en-US" dirty="0" smtClean="0"/>
          </a:p>
        </p:txBody>
      </p:sp>
      <p:pic>
        <p:nvPicPr>
          <p:cNvPr id="5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2902" y="2274640"/>
            <a:ext cx="3447571" cy="4480560"/>
          </a:xfrm>
          <a:prstGeom prst="rect">
            <a:avLst/>
          </a:prstGeom>
        </p:spPr>
      </p:pic>
      <p:sp>
        <p:nvSpPr>
          <p:cNvPr id="6" name="Subtitle 2"/>
          <p:cNvSpPr txBox="1">
            <a:spLocks/>
          </p:cNvSpPr>
          <p:nvPr/>
        </p:nvSpPr>
        <p:spPr>
          <a:xfrm>
            <a:off x="6241774" y="712208"/>
            <a:ext cx="5776055" cy="60429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 err="1" smtClean="0"/>
              <a:t>İkinci</a:t>
            </a:r>
            <a:r>
              <a:rPr lang="en-US" dirty="0" smtClean="0"/>
              <a:t> durum: </a:t>
            </a:r>
            <a:r>
              <a:rPr lang="sv-SE" dirty="0" smtClean="0"/>
              <a:t>2 ağ% </a:t>
            </a:r>
            <a:r>
              <a:rPr lang="sv-SE" dirty="0"/>
              <a:t>Sn &lt; </a:t>
            </a:r>
            <a:r>
              <a:rPr lang="sv-SE" i="1" dirty="0"/>
              <a:t>C</a:t>
            </a:r>
            <a:r>
              <a:rPr lang="sv-SE" baseline="-25000" dirty="0"/>
              <a:t>0</a:t>
            </a:r>
            <a:r>
              <a:rPr lang="sv-SE" dirty="0"/>
              <a:t> &lt; 18.3 </a:t>
            </a:r>
            <a:r>
              <a:rPr lang="sv-SE" dirty="0" smtClean="0"/>
              <a:t>ağ% </a:t>
            </a:r>
            <a:r>
              <a:rPr lang="sv-SE" dirty="0"/>
              <a:t>Sn </a:t>
            </a:r>
            <a:r>
              <a:rPr lang="en-US" dirty="0" err="1" smtClean="0"/>
              <a:t>olan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kurşun-kalay</a:t>
            </a:r>
            <a:r>
              <a:rPr lang="en-US" dirty="0" smtClean="0"/>
              <a:t> </a:t>
            </a:r>
            <a:r>
              <a:rPr lang="en-US" dirty="0" err="1" smtClean="0"/>
              <a:t>alaşımının</a:t>
            </a:r>
            <a:r>
              <a:rPr lang="en-US" dirty="0" smtClean="0"/>
              <a:t> 350 </a:t>
            </a:r>
            <a:r>
              <a:rPr lang="en-US" dirty="0"/>
              <a:t>°</a:t>
            </a:r>
            <a:r>
              <a:rPr lang="en-US" dirty="0" err="1"/>
              <a:t>C</a:t>
            </a:r>
            <a:r>
              <a:rPr lang="en-US" dirty="0" err="1" smtClean="0"/>
              <a:t>’den</a:t>
            </a:r>
            <a:r>
              <a:rPr lang="en-US" dirty="0" smtClean="0"/>
              <a:t> </a:t>
            </a:r>
            <a:r>
              <a:rPr lang="en-US" dirty="0" err="1" smtClean="0"/>
              <a:t>oda</a:t>
            </a:r>
            <a:r>
              <a:rPr lang="en-US" dirty="0" smtClean="0"/>
              <a:t> </a:t>
            </a:r>
            <a:r>
              <a:rPr lang="en-US" dirty="0" err="1" smtClean="0"/>
              <a:t>sıcaklığına</a:t>
            </a:r>
            <a:r>
              <a:rPr lang="en-US" dirty="0" smtClean="0"/>
              <a:t> </a:t>
            </a:r>
            <a:r>
              <a:rPr lang="en-US" dirty="0" err="1" smtClean="0"/>
              <a:t>soğutulması</a:t>
            </a:r>
            <a:r>
              <a:rPr lang="en-US" dirty="0" smtClean="0"/>
              <a:t>.  </a:t>
            </a:r>
          </a:p>
          <a:p>
            <a:pPr algn="l"/>
            <a:endParaRPr lang="en-US" dirty="0" smtClean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83304" y="1817440"/>
            <a:ext cx="3492994" cy="4937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2169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602" y="150223"/>
            <a:ext cx="10393680" cy="519958"/>
          </a:xfrm>
        </p:spPr>
        <p:txBody>
          <a:bodyPr>
            <a:noAutofit/>
          </a:bodyPr>
          <a:lstStyle/>
          <a:p>
            <a:pPr algn="l"/>
            <a:r>
              <a:rPr lang="en-US" sz="2800" b="1" dirty="0" smtClean="0">
                <a:latin typeface="+mn-lt"/>
              </a:rPr>
              <a:t>KMU 266 – </a:t>
            </a:r>
            <a:r>
              <a:rPr lang="en-US" sz="2800" b="1" dirty="0" err="1" smtClean="0">
                <a:latin typeface="+mn-lt"/>
              </a:rPr>
              <a:t>Faz</a:t>
            </a:r>
            <a:r>
              <a:rPr lang="en-US" sz="2800" b="1" dirty="0" smtClean="0">
                <a:latin typeface="+mn-lt"/>
              </a:rPr>
              <a:t> </a:t>
            </a:r>
            <a:r>
              <a:rPr lang="en-US" sz="2800" b="1" dirty="0" err="1" smtClean="0">
                <a:latin typeface="+mn-lt"/>
              </a:rPr>
              <a:t>Diyagramları</a:t>
            </a:r>
            <a:endParaRPr lang="tr-TR" sz="2800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601" y="738335"/>
            <a:ext cx="5990173" cy="6042992"/>
          </a:xfrm>
        </p:spPr>
        <p:txBody>
          <a:bodyPr>
            <a:normAutofit/>
          </a:bodyPr>
          <a:lstStyle/>
          <a:p>
            <a:pPr algn="l"/>
            <a:r>
              <a:rPr lang="en-US" dirty="0" err="1" smtClean="0"/>
              <a:t>Üçüncü</a:t>
            </a:r>
            <a:r>
              <a:rPr lang="en-US" dirty="0" smtClean="0"/>
              <a:t> durum: C</a:t>
            </a:r>
            <a:r>
              <a:rPr lang="en-US" baseline="-25000" dirty="0" smtClean="0"/>
              <a:t>0</a:t>
            </a:r>
            <a:r>
              <a:rPr lang="en-US" dirty="0" smtClean="0"/>
              <a:t> = C</a:t>
            </a:r>
            <a:r>
              <a:rPr lang="en-US" baseline="-25000" dirty="0" smtClean="0"/>
              <a:t>E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</a:t>
            </a:r>
            <a:r>
              <a:rPr lang="en-US" dirty="0" err="1" smtClean="0"/>
              <a:t>alaşımının</a:t>
            </a:r>
            <a:r>
              <a:rPr lang="en-US" dirty="0" smtClean="0"/>
              <a:t> 350 °</a:t>
            </a:r>
            <a:r>
              <a:rPr lang="en-US" dirty="0" err="1" smtClean="0"/>
              <a:t>C’den</a:t>
            </a:r>
            <a:r>
              <a:rPr lang="en-US" dirty="0" smtClean="0"/>
              <a:t> </a:t>
            </a:r>
            <a:r>
              <a:rPr lang="en-US" dirty="0" err="1" smtClean="0"/>
              <a:t>ötektik</a:t>
            </a:r>
            <a:r>
              <a:rPr lang="en-US" dirty="0" smtClean="0"/>
              <a:t> </a:t>
            </a:r>
            <a:r>
              <a:rPr lang="en-US" dirty="0" err="1" smtClean="0"/>
              <a:t>sıcaklığın</a:t>
            </a:r>
            <a:r>
              <a:rPr lang="en-US" dirty="0" smtClean="0"/>
              <a:t> </a:t>
            </a:r>
            <a:r>
              <a:rPr lang="en-US" dirty="0" err="1" smtClean="0"/>
              <a:t>hemen</a:t>
            </a:r>
            <a:r>
              <a:rPr lang="en-US" dirty="0" smtClean="0"/>
              <a:t> </a:t>
            </a:r>
            <a:r>
              <a:rPr lang="en-US" dirty="0" err="1" smtClean="0"/>
              <a:t>altına</a:t>
            </a:r>
            <a:r>
              <a:rPr lang="en-US" dirty="0" smtClean="0"/>
              <a:t> </a:t>
            </a:r>
            <a:r>
              <a:rPr lang="en-US" dirty="0" err="1" smtClean="0"/>
              <a:t>soğutulması</a:t>
            </a:r>
            <a:r>
              <a:rPr lang="en-US" dirty="0" smtClean="0"/>
              <a:t>.  </a:t>
            </a:r>
            <a:endParaRPr lang="en-US" dirty="0"/>
          </a:p>
          <a:p>
            <a:pPr algn="l"/>
            <a:endParaRPr lang="en-US" dirty="0" smtClean="0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6241774" y="712208"/>
            <a:ext cx="5776055" cy="60429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 smtClean="0"/>
              <a:t>Bu </a:t>
            </a:r>
            <a:r>
              <a:rPr lang="en-US" dirty="0" err="1" smtClean="0"/>
              <a:t>dönüşüm</a:t>
            </a:r>
            <a:r>
              <a:rPr lang="en-US" dirty="0" smtClean="0"/>
              <a:t> </a:t>
            </a:r>
            <a:r>
              <a:rPr lang="en-US" dirty="0" err="1" smtClean="0"/>
              <a:t>sırasında</a:t>
            </a:r>
            <a:r>
              <a:rPr lang="en-US" dirty="0" smtClean="0"/>
              <a:t> </a:t>
            </a:r>
            <a:r>
              <a:rPr lang="en-US" dirty="0" err="1" smtClean="0"/>
              <a:t>kalay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kurşun</a:t>
            </a:r>
            <a:r>
              <a:rPr lang="en-US" dirty="0" smtClean="0"/>
              <a:t> </a:t>
            </a:r>
            <a:r>
              <a:rPr lang="en-US" dirty="0" err="1" smtClean="0"/>
              <a:t>bileşenlerinin</a:t>
            </a:r>
            <a:r>
              <a:rPr lang="en-US" dirty="0" smtClean="0"/>
              <a:t> </a:t>
            </a:r>
            <a:r>
              <a:rPr lang="en-US" dirty="0" err="1" smtClean="0"/>
              <a:t>tekrardanbir</a:t>
            </a:r>
            <a:r>
              <a:rPr lang="en-US" dirty="0" smtClean="0"/>
              <a:t> </a:t>
            </a:r>
            <a:r>
              <a:rPr lang="en-US" dirty="0" err="1" smtClean="0"/>
              <a:t>araya</a:t>
            </a:r>
            <a:r>
              <a:rPr lang="en-US" dirty="0" smtClean="0"/>
              <a:t> </a:t>
            </a:r>
            <a:r>
              <a:rPr lang="en-US" dirty="0" err="1" smtClean="0"/>
              <a:t>gelmelidir</a:t>
            </a:r>
            <a:r>
              <a:rPr lang="en-US" dirty="0" smtClean="0"/>
              <a:t>.</a:t>
            </a:r>
          </a:p>
          <a:p>
            <a:pPr algn="l"/>
            <a:r>
              <a:rPr lang="en-US" dirty="0" smtClean="0"/>
              <a:t>Bu </a:t>
            </a:r>
            <a:r>
              <a:rPr lang="en-US" dirty="0" err="1" smtClean="0"/>
              <a:t>atomsal</a:t>
            </a:r>
            <a:r>
              <a:rPr lang="en-US" dirty="0" smtClean="0"/>
              <a:t> </a:t>
            </a:r>
            <a:r>
              <a:rPr lang="en-US" dirty="0" err="1" smtClean="0"/>
              <a:t>difüzyon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olur</a:t>
            </a:r>
            <a:r>
              <a:rPr lang="en-US" dirty="0" smtClean="0"/>
              <a:t>.</a:t>
            </a:r>
            <a:endParaRPr lang="tr-TR" dirty="0"/>
          </a:p>
          <a:p>
            <a:pPr algn="l"/>
            <a:r>
              <a:rPr lang="en-US" dirty="0" err="1" smtClean="0"/>
              <a:t>Oluşan</a:t>
            </a:r>
            <a:r>
              <a:rPr lang="en-US" dirty="0" smtClean="0"/>
              <a:t> </a:t>
            </a:r>
            <a:r>
              <a:rPr lang="en-US" dirty="0" err="1" smtClean="0"/>
              <a:t>katının</a:t>
            </a:r>
            <a:r>
              <a:rPr lang="en-US" dirty="0"/>
              <a:t> </a:t>
            </a:r>
            <a:r>
              <a:rPr lang="en-US" dirty="0" err="1" smtClean="0"/>
              <a:t>mikroyapısı</a:t>
            </a:r>
            <a:r>
              <a:rPr lang="en-US" dirty="0" smtClean="0"/>
              <a:t> </a:t>
            </a:r>
            <a:r>
              <a:rPr lang="en-US" dirty="0"/>
              <a:t>α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/>
              <a:t>β </a:t>
            </a:r>
            <a:r>
              <a:rPr lang="en-US" dirty="0" err="1" smtClean="0"/>
              <a:t>fazlarından</a:t>
            </a:r>
            <a:r>
              <a:rPr lang="en-US" dirty="0" smtClean="0"/>
              <a:t> </a:t>
            </a:r>
            <a:r>
              <a:rPr lang="en-US" dirty="0" err="1" smtClean="0"/>
              <a:t>oluşan</a:t>
            </a:r>
            <a:r>
              <a:rPr lang="en-US" dirty="0" smtClean="0"/>
              <a:t> </a:t>
            </a:r>
            <a:r>
              <a:rPr lang="en-US" dirty="0" err="1" smtClean="0"/>
              <a:t>katmansal</a:t>
            </a:r>
            <a:r>
              <a:rPr lang="en-US" dirty="0" smtClean="0"/>
              <a:t> (</a:t>
            </a:r>
            <a:r>
              <a:rPr lang="en-US" dirty="0" err="1" smtClean="0"/>
              <a:t>katmanlı</a:t>
            </a:r>
            <a:r>
              <a:rPr lang="en-US" dirty="0" smtClean="0"/>
              <a:t>)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yapıdır</a:t>
            </a:r>
            <a:endParaRPr lang="en-US" dirty="0" smtClean="0"/>
          </a:p>
          <a:p>
            <a:pPr algn="l"/>
            <a:endParaRPr lang="en-US" dirty="0" smtClean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99" y="1817440"/>
            <a:ext cx="2794406" cy="484632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4182" y="4240600"/>
            <a:ext cx="1905009" cy="365760"/>
          </a:xfrm>
          <a:prstGeom prst="rect">
            <a:avLst/>
          </a:prstGeom>
        </p:spPr>
      </p:pic>
      <p:pic>
        <p:nvPicPr>
          <p:cNvPr id="10" name="Resi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03878" y="6053784"/>
            <a:ext cx="5811681" cy="73152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50938" y="2703744"/>
            <a:ext cx="3757726" cy="371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9585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602" y="150223"/>
            <a:ext cx="10393680" cy="519958"/>
          </a:xfrm>
        </p:spPr>
        <p:txBody>
          <a:bodyPr>
            <a:noAutofit/>
          </a:bodyPr>
          <a:lstStyle/>
          <a:p>
            <a:pPr algn="l"/>
            <a:r>
              <a:rPr lang="en-US" sz="2800" b="1" dirty="0" smtClean="0">
                <a:latin typeface="+mn-lt"/>
              </a:rPr>
              <a:t>KMU 266 – </a:t>
            </a:r>
            <a:r>
              <a:rPr lang="en-US" sz="2800" b="1" dirty="0" err="1" smtClean="0">
                <a:latin typeface="+mn-lt"/>
              </a:rPr>
              <a:t>Faz</a:t>
            </a:r>
            <a:r>
              <a:rPr lang="en-US" sz="2800" b="1" dirty="0" smtClean="0">
                <a:latin typeface="+mn-lt"/>
              </a:rPr>
              <a:t> </a:t>
            </a:r>
            <a:r>
              <a:rPr lang="en-US" sz="2800" b="1" dirty="0" err="1" smtClean="0">
                <a:latin typeface="+mn-lt"/>
              </a:rPr>
              <a:t>Diyagramları</a:t>
            </a:r>
            <a:endParaRPr lang="tr-TR" sz="2800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601" y="738335"/>
            <a:ext cx="5990173" cy="6042992"/>
          </a:xfrm>
        </p:spPr>
        <p:txBody>
          <a:bodyPr>
            <a:normAutofit/>
          </a:bodyPr>
          <a:lstStyle/>
          <a:p>
            <a:pPr algn="l"/>
            <a:r>
              <a:rPr lang="en-US" dirty="0" err="1" smtClean="0"/>
              <a:t>Dördüncü</a:t>
            </a:r>
            <a:r>
              <a:rPr lang="en-US" dirty="0" smtClean="0"/>
              <a:t> durum: </a:t>
            </a:r>
            <a:r>
              <a:rPr lang="sv-SE" dirty="0" smtClean="0"/>
              <a:t>18.3 </a:t>
            </a:r>
            <a:r>
              <a:rPr lang="sv-SE" dirty="0"/>
              <a:t>ağ% Sn &lt; </a:t>
            </a:r>
            <a:r>
              <a:rPr lang="sv-SE" i="1" dirty="0"/>
              <a:t>C</a:t>
            </a:r>
            <a:r>
              <a:rPr lang="sv-SE" baseline="-25000" dirty="0"/>
              <a:t>0</a:t>
            </a:r>
            <a:r>
              <a:rPr lang="sv-SE" dirty="0"/>
              <a:t> &lt; </a:t>
            </a:r>
            <a:r>
              <a:rPr lang="sv-SE" dirty="0" smtClean="0"/>
              <a:t>61.9 </a:t>
            </a:r>
            <a:r>
              <a:rPr lang="sv-SE" dirty="0"/>
              <a:t>ağ% Sn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kurşun-kalay</a:t>
            </a:r>
            <a:r>
              <a:rPr lang="en-US" dirty="0" smtClean="0"/>
              <a:t> </a:t>
            </a:r>
            <a:r>
              <a:rPr lang="en-US" dirty="0" err="1" smtClean="0"/>
              <a:t>alaşımının</a:t>
            </a:r>
            <a:r>
              <a:rPr lang="en-US" dirty="0" smtClean="0"/>
              <a:t> 350 °</a:t>
            </a:r>
            <a:r>
              <a:rPr lang="en-US" dirty="0" err="1" smtClean="0"/>
              <a:t>C’den</a:t>
            </a:r>
            <a:r>
              <a:rPr lang="en-US" dirty="0" smtClean="0"/>
              <a:t> </a:t>
            </a:r>
            <a:r>
              <a:rPr lang="en-US" dirty="0" err="1"/>
              <a:t>ötektik</a:t>
            </a:r>
            <a:r>
              <a:rPr lang="en-US" dirty="0"/>
              <a:t> </a:t>
            </a:r>
            <a:r>
              <a:rPr lang="en-US" dirty="0" err="1"/>
              <a:t>sıcaklığın</a:t>
            </a:r>
            <a:r>
              <a:rPr lang="en-US" dirty="0"/>
              <a:t> </a:t>
            </a:r>
            <a:r>
              <a:rPr lang="en-US" dirty="0" err="1"/>
              <a:t>hemen</a:t>
            </a:r>
            <a:r>
              <a:rPr lang="en-US" dirty="0"/>
              <a:t> </a:t>
            </a:r>
            <a:r>
              <a:rPr lang="en-US" dirty="0" err="1"/>
              <a:t>altına</a:t>
            </a:r>
            <a:r>
              <a:rPr lang="en-US" dirty="0"/>
              <a:t> </a:t>
            </a:r>
            <a:r>
              <a:rPr lang="en-US" dirty="0" err="1"/>
              <a:t>soğutulması</a:t>
            </a:r>
            <a:r>
              <a:rPr lang="en-US" dirty="0" smtClean="0"/>
              <a:t>.  </a:t>
            </a:r>
            <a:endParaRPr lang="en-US" dirty="0"/>
          </a:p>
          <a:p>
            <a:pPr algn="l"/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90" y="1817440"/>
            <a:ext cx="5788754" cy="493776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98638" y="3003171"/>
            <a:ext cx="2881324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6422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2113</TotalTime>
  <Words>940</Words>
  <Application>Microsoft Office PowerPoint</Application>
  <PresentationFormat>Widescreen</PresentationFormat>
  <Paragraphs>84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Teması</vt:lpstr>
      <vt:lpstr>KMU 266 – Faz Diyagramları</vt:lpstr>
      <vt:lpstr>KMU 266 – Faz Diyagramları</vt:lpstr>
      <vt:lpstr>KMU 266 – Faz Diyagramları</vt:lpstr>
      <vt:lpstr>KMU 266 – Faz Diyagramları</vt:lpstr>
      <vt:lpstr>KMU 266 – Faz Diyagramları</vt:lpstr>
      <vt:lpstr>KMU 266 – Faz Diyagramları</vt:lpstr>
      <vt:lpstr>KMU 266 – Faz Diyagramları</vt:lpstr>
      <vt:lpstr>KMU 266 – Faz Diyagramları</vt:lpstr>
      <vt:lpstr>KMU 266 – Faz Diyagramları</vt:lpstr>
      <vt:lpstr>KMU 266 – Faz Diyagramları</vt:lpstr>
      <vt:lpstr>KMU 266 – Faz Diyagramları</vt:lpstr>
      <vt:lpstr>KMU 266 – Faz Diyagramları</vt:lpstr>
      <vt:lpstr>KMU 266 – Faz Diyagramları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EME 201 Materials Science</dc:title>
  <dc:creator>pc205</dc:creator>
  <cp:lastModifiedBy>GSoysal</cp:lastModifiedBy>
  <cp:revision>274</cp:revision>
  <dcterms:created xsi:type="dcterms:W3CDTF">2016-07-27T06:35:54Z</dcterms:created>
  <dcterms:modified xsi:type="dcterms:W3CDTF">2020-05-10T17:18:16Z</dcterms:modified>
</cp:coreProperties>
</file>