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4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1711-D5F1-4BE1-8CB7-10C6DD7E4B39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A725-CB0B-4850-A86F-824EE4B9DD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39211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1711-D5F1-4BE1-8CB7-10C6DD7E4B39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A725-CB0B-4850-A86F-824EE4B9DD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71640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1711-D5F1-4BE1-8CB7-10C6DD7E4B39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A725-CB0B-4850-A86F-824EE4B9DD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13192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1711-D5F1-4BE1-8CB7-10C6DD7E4B39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A725-CB0B-4850-A86F-824EE4B9DD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2936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1711-D5F1-4BE1-8CB7-10C6DD7E4B39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A725-CB0B-4850-A86F-824EE4B9DD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1846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1711-D5F1-4BE1-8CB7-10C6DD7E4B39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A725-CB0B-4850-A86F-824EE4B9DD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05220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1711-D5F1-4BE1-8CB7-10C6DD7E4B39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A725-CB0B-4850-A86F-824EE4B9DD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0535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1711-D5F1-4BE1-8CB7-10C6DD7E4B39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A725-CB0B-4850-A86F-824EE4B9DD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42378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1711-D5F1-4BE1-8CB7-10C6DD7E4B39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A725-CB0B-4850-A86F-824EE4B9DD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0113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1711-D5F1-4BE1-8CB7-10C6DD7E4B39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A725-CB0B-4850-A86F-824EE4B9DD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6607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B1711-D5F1-4BE1-8CB7-10C6DD7E4B39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A725-CB0B-4850-A86F-824EE4B9DD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6756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1000">
              <a:srgbClr val="DDEBCF">
                <a:alpha val="86000"/>
              </a:srgb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B1711-D5F1-4BE1-8CB7-10C6DD7E4B39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AA725-CB0B-4850-A86F-824EE4B9DDC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0895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56754" y="214590"/>
            <a:ext cx="115911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/>
              <a:t>Combined formulations of the first and second </a:t>
            </a:r>
            <a:r>
              <a:rPr lang="en-US" sz="2400" b="1" dirty="0" smtClean="0"/>
              <a:t>laws</a:t>
            </a:r>
            <a:r>
              <a:rPr lang="tr-TR" sz="2400" b="1" dirty="0" smtClean="0"/>
              <a:t> of </a:t>
            </a:r>
            <a:r>
              <a:rPr lang="tr-TR" sz="2400" b="1" dirty="0" err="1"/>
              <a:t>thermodynamics</a:t>
            </a:r>
            <a:endParaRPr lang="tr-TR" sz="2400" b="1" dirty="0"/>
          </a:p>
        </p:txBody>
      </p:sp>
      <p:sp>
        <p:nvSpPr>
          <p:cNvPr id="5" name="Dikdörtgen 4"/>
          <p:cNvSpPr/>
          <p:nvPr/>
        </p:nvSpPr>
        <p:spPr>
          <a:xfrm>
            <a:off x="183258" y="863212"/>
            <a:ext cx="116694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W</a:t>
            </a:r>
            <a:r>
              <a:rPr lang="en-US" sz="2400" dirty="0" smtClean="0"/>
              <a:t>e </a:t>
            </a:r>
            <a:r>
              <a:rPr lang="en-US" sz="2400" dirty="0"/>
              <a:t>will assume </a:t>
            </a:r>
            <a:r>
              <a:rPr lang="en-US" sz="2400" dirty="0" smtClean="0"/>
              <a:t>that </a:t>
            </a:r>
            <a:r>
              <a:rPr lang="en-US" sz="2400" dirty="0"/>
              <a:t>every system referred to is </a:t>
            </a:r>
            <a:r>
              <a:rPr lang="en-US" sz="2400" dirty="0" smtClean="0"/>
              <a:t>closed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homogeneous, that it exchanges only volume work with its surroundings, and that all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occurring </a:t>
            </a:r>
            <a:r>
              <a:rPr lang="en-US" sz="2400" dirty="0"/>
              <a:t>processes are reversible. </a:t>
            </a:r>
            <a:endParaRPr lang="tr-TR" sz="2400" dirty="0"/>
          </a:p>
        </p:txBody>
      </p:sp>
      <p:sp>
        <p:nvSpPr>
          <p:cNvPr id="6" name="Dikdörtgen 5"/>
          <p:cNvSpPr/>
          <p:nvPr/>
        </p:nvSpPr>
        <p:spPr>
          <a:xfrm>
            <a:off x="289275" y="3362846"/>
            <a:ext cx="22481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/>
              <a:t>Gibbs</a:t>
            </a:r>
            <a:r>
              <a:rPr lang="tr-TR" sz="2400" b="1" dirty="0"/>
              <a:t> </a:t>
            </a:r>
            <a:r>
              <a:rPr lang="tr-TR" sz="2400" b="1" dirty="0" err="1"/>
              <a:t>equations</a:t>
            </a:r>
            <a:endParaRPr lang="tr-TR" sz="2400" b="1" dirty="0"/>
          </a:p>
        </p:txBody>
      </p:sp>
      <p:sp>
        <p:nvSpPr>
          <p:cNvPr id="7" name="Dikdörtgen 6"/>
          <p:cNvSpPr/>
          <p:nvPr/>
        </p:nvSpPr>
        <p:spPr>
          <a:xfrm>
            <a:off x="296470" y="3945966"/>
            <a:ext cx="638262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>
                <a:solidFill>
                  <a:srgbClr val="000000"/>
                </a:solidFill>
              </a:rPr>
              <a:t>T</a:t>
            </a:r>
            <a:r>
              <a:rPr lang="en-US" sz="2400" dirty="0" smtClean="0">
                <a:solidFill>
                  <a:srgbClr val="000000"/>
                </a:solidFill>
              </a:rPr>
              <a:t>he thermodynamic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functions </a:t>
            </a:r>
            <a:r>
              <a:rPr lang="en-US" sz="2400" dirty="0">
                <a:solidFill>
                  <a:srgbClr val="000000"/>
                </a:solidFill>
              </a:rPr>
              <a:t>H, F, G we obtain relations which are called the combined </a:t>
            </a:r>
            <a:r>
              <a:rPr lang="en-US" sz="2400" dirty="0" smtClean="0">
                <a:solidFill>
                  <a:srgbClr val="000000"/>
                </a:solidFill>
              </a:rPr>
              <a:t>formulations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of </a:t>
            </a:r>
            <a:r>
              <a:rPr lang="en-US" sz="2400" dirty="0">
                <a:solidFill>
                  <a:srgbClr val="000000"/>
                </a:solidFill>
              </a:rPr>
              <a:t>the first and second laws of thermodynamics, or the Gibbs equations:</a:t>
            </a:r>
            <a:endParaRPr lang="tr-TR" sz="2400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775114" y="3559560"/>
            <a:ext cx="5019321" cy="2844282"/>
          </a:xfrm>
          <a:prstGeom prst="rect">
            <a:avLst/>
          </a:prstGeom>
        </p:spPr>
      </p:pic>
      <p:sp>
        <p:nvSpPr>
          <p:cNvPr id="9" name="8 Dikdörtgen"/>
          <p:cNvSpPr/>
          <p:nvPr/>
        </p:nvSpPr>
        <p:spPr>
          <a:xfrm>
            <a:off x="212035" y="2039684"/>
            <a:ext cx="11516139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Now that we have defined all independent energy quantities in terms of </a:t>
            </a:r>
            <a:r>
              <a:rPr lang="en-US" sz="2400" i="1" dirty="0" smtClean="0"/>
              <a:t>p, V,</a:t>
            </a:r>
            <a:r>
              <a:rPr lang="tr-TR" sz="2400" i="1" dirty="0" smtClean="0"/>
              <a:t> </a:t>
            </a:r>
            <a:r>
              <a:rPr lang="en-US" sz="2400" i="1" dirty="0" smtClean="0"/>
              <a:t>T, and S, we summarize them in terms of their natural variables: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3653147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56753" y="38851"/>
            <a:ext cx="11625943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>
                <a:solidFill>
                  <a:srgbClr val="000000"/>
                </a:solidFill>
              </a:rPr>
              <a:t>I</a:t>
            </a:r>
            <a:r>
              <a:rPr lang="en-US" sz="2400" dirty="0" err="1" smtClean="0">
                <a:solidFill>
                  <a:srgbClr val="000000"/>
                </a:solidFill>
              </a:rPr>
              <a:t>nternal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energy is </a:t>
            </a:r>
            <a:r>
              <a:rPr lang="en-US" sz="2400" dirty="0"/>
              <a:t>a function of variables S and V . Variables S and V </a:t>
            </a:r>
            <a:r>
              <a:rPr lang="en-US" sz="2400" dirty="0" smtClean="0"/>
              <a:t>will</a:t>
            </a:r>
            <a:r>
              <a:rPr lang="tr-TR" sz="2400" dirty="0" smtClean="0"/>
              <a:t> </a:t>
            </a:r>
            <a:r>
              <a:rPr lang="en-US" sz="2400" dirty="0" smtClean="0"/>
              <a:t>be </a:t>
            </a:r>
            <a:r>
              <a:rPr lang="en-US" sz="2400" dirty="0"/>
              <a:t>called the natural variables of function U. The natural variables of enthalpy are S and </a:t>
            </a:r>
            <a:r>
              <a:rPr lang="en-US" sz="2400" dirty="0" smtClean="0"/>
              <a:t>p,</a:t>
            </a:r>
            <a:r>
              <a:rPr lang="tr-TR" sz="2400" dirty="0" smtClean="0"/>
              <a:t> </a:t>
            </a:r>
            <a:r>
              <a:rPr lang="en-US" sz="2400" dirty="0" smtClean="0"/>
              <a:t>those </a:t>
            </a:r>
            <a:r>
              <a:rPr lang="en-US" sz="2400" dirty="0"/>
              <a:t>of the Helmholtz energy are T and V </a:t>
            </a:r>
            <a:r>
              <a:rPr lang="en-US" sz="2400" dirty="0">
                <a:solidFill>
                  <a:srgbClr val="000000"/>
                </a:solidFill>
              </a:rPr>
              <a:t>, and those of the Gibbs energy are T and p.</a:t>
            </a:r>
            <a:endParaRPr lang="tr-TR" sz="2400" dirty="0"/>
          </a:p>
        </p:txBody>
      </p:sp>
      <p:sp>
        <p:nvSpPr>
          <p:cNvPr id="5" name="Dikdörtgen 4"/>
          <p:cNvSpPr/>
          <p:nvPr/>
        </p:nvSpPr>
        <p:spPr>
          <a:xfrm>
            <a:off x="247627" y="2178183"/>
            <a:ext cx="88566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Derivatives of U, H, F, and G with respect to </a:t>
            </a:r>
            <a:r>
              <a:rPr lang="en-US" sz="2400" b="1" dirty="0" smtClean="0"/>
              <a:t>natural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variables</a:t>
            </a:r>
            <a:endParaRPr lang="tr-TR" sz="2400" b="1" dirty="0"/>
          </a:p>
        </p:txBody>
      </p:sp>
      <p:sp>
        <p:nvSpPr>
          <p:cNvPr id="6" name="Dikdörtgen 5"/>
          <p:cNvSpPr/>
          <p:nvPr/>
        </p:nvSpPr>
        <p:spPr>
          <a:xfrm>
            <a:off x="251791" y="2775748"/>
            <a:ext cx="115028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If we consider the internal energy U as a function of S and V , its total </a:t>
            </a:r>
            <a:r>
              <a:rPr lang="en-US" sz="2400" dirty="0" smtClean="0">
                <a:solidFill>
                  <a:srgbClr val="000000"/>
                </a:solidFill>
              </a:rPr>
              <a:t>differential</a:t>
            </a:r>
            <a:r>
              <a:rPr lang="tr-TR" sz="2400" dirty="0" smtClean="0">
                <a:solidFill>
                  <a:srgbClr val="000000"/>
                </a:solidFill>
              </a:rPr>
              <a:t> is</a:t>
            </a:r>
            <a:endParaRPr lang="tr-TR" sz="2400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37404" y="3273287"/>
            <a:ext cx="5141021" cy="1154867"/>
          </a:xfrm>
          <a:prstGeom prst="rect">
            <a:avLst/>
          </a:prstGeom>
        </p:spPr>
      </p:pic>
      <p:sp>
        <p:nvSpPr>
          <p:cNvPr id="9" name="8 Dikdörtgen"/>
          <p:cNvSpPr/>
          <p:nvPr/>
        </p:nvSpPr>
        <p:spPr>
          <a:xfrm>
            <a:off x="225287" y="4466276"/>
            <a:ext cx="11661913" cy="2251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These equations are important because when the behaviors of these energies</a:t>
            </a:r>
            <a:r>
              <a:rPr lang="tr-TR" sz="2400" dirty="0" smtClean="0"/>
              <a:t> </a:t>
            </a:r>
            <a:r>
              <a:rPr lang="en-US" sz="2400" dirty="0" smtClean="0"/>
              <a:t>on their natural variables are known, </a:t>
            </a:r>
            <a:r>
              <a:rPr lang="en-US" sz="2400" i="1" dirty="0" smtClean="0"/>
              <a:t>all thermodynamic properties of the system</a:t>
            </a:r>
            <a:r>
              <a:rPr lang="tr-TR" sz="2400" i="1" dirty="0" smtClean="0"/>
              <a:t> can be </a:t>
            </a:r>
            <a:r>
              <a:rPr lang="tr-TR" sz="2400" i="1" dirty="0" err="1" smtClean="0"/>
              <a:t>determined</a:t>
            </a:r>
            <a:r>
              <a:rPr lang="tr-TR" sz="2400" i="1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For example, consider the internal energy, </a:t>
            </a:r>
            <a:r>
              <a:rPr lang="en-US" sz="2400" i="1" dirty="0" smtClean="0"/>
              <a:t>U. Its natural variables are S and</a:t>
            </a:r>
            <a:r>
              <a:rPr lang="tr-TR" sz="2400" i="1" dirty="0" smtClean="0"/>
              <a:t> </a:t>
            </a:r>
            <a:r>
              <a:rPr lang="en-US" sz="2400" i="1" dirty="0" smtClean="0"/>
              <a:t>V; that is, the internal energy is a function of S and V: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2833773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57182" y="331305"/>
            <a:ext cx="4174433" cy="95415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38352" y="1598816"/>
            <a:ext cx="10151354" cy="60765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35132" y="2238151"/>
            <a:ext cx="4876446" cy="2678406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264855" y="4910700"/>
            <a:ext cx="24684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/>
              <a:t>Maxwell</a:t>
            </a:r>
            <a:r>
              <a:rPr lang="tr-TR" sz="2400" b="1" dirty="0"/>
              <a:t> </a:t>
            </a:r>
            <a:r>
              <a:rPr lang="tr-TR" sz="2400" b="1" dirty="0" err="1"/>
              <a:t>relations</a:t>
            </a:r>
            <a:endParaRPr lang="tr-TR" sz="2400" b="1" dirty="0"/>
          </a:p>
        </p:txBody>
      </p:sp>
      <p:sp>
        <p:nvSpPr>
          <p:cNvPr id="8" name="Dikdörtgen 7"/>
          <p:cNvSpPr/>
          <p:nvPr/>
        </p:nvSpPr>
        <p:spPr>
          <a:xfrm>
            <a:off x="221879" y="5378256"/>
            <a:ext cx="11608525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</a:rPr>
              <a:t>By applying the equalities of mixed </a:t>
            </a:r>
            <a:r>
              <a:rPr lang="en-US" sz="2400" dirty="0" smtClean="0">
                <a:solidFill>
                  <a:srgbClr val="000000"/>
                </a:solidFill>
              </a:rPr>
              <a:t>derivatives </a:t>
            </a:r>
            <a:r>
              <a:rPr lang="en-US" sz="2400" dirty="0">
                <a:solidFill>
                  <a:srgbClr val="000000"/>
                </a:solidFill>
              </a:rPr>
              <a:t>to the Gibbs </a:t>
            </a:r>
            <a:r>
              <a:rPr lang="en-US" sz="2400" dirty="0" smtClean="0">
                <a:solidFill>
                  <a:srgbClr val="000000"/>
                </a:solidFill>
              </a:rPr>
              <a:t>equations through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to </a:t>
            </a:r>
            <a:r>
              <a:rPr lang="en-US" sz="2400" dirty="0">
                <a:solidFill>
                  <a:srgbClr val="000000"/>
                </a:solidFill>
              </a:rPr>
              <a:t>the total differentials of the functions U, H, F, G, we obtain the so-called </a:t>
            </a:r>
            <a:r>
              <a:rPr lang="en-US" sz="2400" dirty="0" smtClean="0">
                <a:solidFill>
                  <a:srgbClr val="000000"/>
                </a:solidFill>
              </a:rPr>
              <a:t>Maxwell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</a:rPr>
              <a:t>relations</a:t>
            </a:r>
            <a:endParaRPr lang="tr-TR" sz="2400" dirty="0"/>
          </a:p>
        </p:txBody>
      </p:sp>
      <p:sp>
        <p:nvSpPr>
          <p:cNvPr id="9" name="8 Dikdörtgen"/>
          <p:cNvSpPr/>
          <p:nvPr/>
        </p:nvSpPr>
        <p:spPr>
          <a:xfrm>
            <a:off x="5049078" y="2519859"/>
            <a:ext cx="679836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T</a:t>
            </a:r>
            <a:r>
              <a:rPr lang="en-US" sz="2400" dirty="0" smtClean="0"/>
              <a:t>he change in internal energy as the volume changes at constant entropy equals</a:t>
            </a:r>
            <a:r>
              <a:rPr lang="tr-TR" sz="2400" dirty="0" smtClean="0"/>
              <a:t> </a:t>
            </a:r>
            <a:r>
              <a:rPr lang="en-US" sz="2400" dirty="0" smtClean="0"/>
              <a:t>the negative of the pressure.</a:t>
            </a:r>
            <a:r>
              <a:rPr lang="tr-TR" sz="2400" dirty="0" smtClean="0"/>
              <a:t>  </a:t>
            </a:r>
          </a:p>
        </p:txBody>
      </p:sp>
      <p:sp>
        <p:nvSpPr>
          <p:cNvPr id="10" name="9 Dikdörtgen"/>
          <p:cNvSpPr/>
          <p:nvPr/>
        </p:nvSpPr>
        <p:spPr>
          <a:xfrm>
            <a:off x="4558748" y="216862"/>
            <a:ext cx="7288695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T</a:t>
            </a:r>
            <a:r>
              <a:rPr lang="en-US" sz="2400" dirty="0" smtClean="0"/>
              <a:t>he change in internal energy as the entropy changes at</a:t>
            </a:r>
            <a:r>
              <a:rPr lang="tr-TR" sz="2400" dirty="0" smtClean="0"/>
              <a:t> </a:t>
            </a:r>
            <a:r>
              <a:rPr lang="en-US" sz="2400" dirty="0" smtClean="0"/>
              <a:t>constant volume equals the temperature of the system.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1615610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07137" y="141738"/>
            <a:ext cx="4144375" cy="4314692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227937" y="4789698"/>
            <a:ext cx="56162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</a:rPr>
              <a:t>Maxwell </a:t>
            </a:r>
            <a:r>
              <a:rPr lang="en-US" sz="2400" dirty="0" smtClean="0">
                <a:solidFill>
                  <a:srgbClr val="000000"/>
                </a:solidFill>
              </a:rPr>
              <a:t>relations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rank </a:t>
            </a:r>
            <a:r>
              <a:rPr lang="en-US" sz="2400" dirty="0">
                <a:solidFill>
                  <a:srgbClr val="000000"/>
                </a:solidFill>
              </a:rPr>
              <a:t>among the major thermodynamic </a:t>
            </a:r>
            <a:r>
              <a:rPr lang="en-US" sz="2400" dirty="0" smtClean="0">
                <a:solidFill>
                  <a:srgbClr val="000000"/>
                </a:solidFill>
              </a:rPr>
              <a:t>relations.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They </a:t>
            </a:r>
            <a:r>
              <a:rPr lang="en-US" sz="2400" dirty="0">
                <a:solidFill>
                  <a:srgbClr val="000000"/>
                </a:solidFill>
              </a:rPr>
              <a:t>are used to derive many other equations.</a:t>
            </a:r>
            <a:endParaRPr lang="tr-TR" sz="2400" dirty="0"/>
          </a:p>
        </p:txBody>
      </p:sp>
      <p:sp>
        <p:nvSpPr>
          <p:cNvPr id="6" name="5 Dikdörtgen"/>
          <p:cNvSpPr/>
          <p:nvPr/>
        </p:nvSpPr>
        <p:spPr>
          <a:xfrm>
            <a:off x="5897217" y="552559"/>
            <a:ext cx="593697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The equations involving partial derivatives of the thermodynamic energies can</a:t>
            </a:r>
            <a:r>
              <a:rPr lang="tr-TR" sz="2400" dirty="0" smtClean="0"/>
              <a:t> </a:t>
            </a:r>
            <a:r>
              <a:rPr lang="en-US" sz="2400" dirty="0" smtClean="0"/>
              <a:t>be taken a step further. </a:t>
            </a:r>
          </a:p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In other words, the change in a state function depends only on</a:t>
            </a:r>
            <a:r>
              <a:rPr lang="tr-TR" sz="2400" dirty="0" smtClean="0"/>
              <a:t> </a:t>
            </a:r>
            <a:r>
              <a:rPr lang="en-US" sz="2400" dirty="0" smtClean="0"/>
              <a:t>the initial and final conditions</a:t>
            </a:r>
            <a:r>
              <a:rPr lang="tr-TR" sz="2400" dirty="0" smtClean="0"/>
              <a:t>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3861427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38540" y="87155"/>
            <a:ext cx="115824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The Maxwell relationships are useful for two reasons. First, all of</a:t>
            </a:r>
            <a:r>
              <a:rPr lang="tr-TR" sz="2400" dirty="0" smtClean="0"/>
              <a:t> </a:t>
            </a:r>
            <a:r>
              <a:rPr lang="en-US" sz="2400" dirty="0" smtClean="0"/>
              <a:t>them are generally applicable. They are not restricted to ideal gases, or even</a:t>
            </a:r>
            <a:r>
              <a:rPr lang="tr-TR" sz="2400" dirty="0" smtClean="0"/>
              <a:t> </a:t>
            </a:r>
            <a:r>
              <a:rPr lang="en-US" sz="2400" dirty="0" smtClean="0"/>
              <a:t>just gases. </a:t>
            </a:r>
            <a:r>
              <a:rPr lang="tr-TR" sz="2400" dirty="0" smtClean="0"/>
              <a:t> </a:t>
            </a:r>
            <a:r>
              <a:rPr lang="en-US" sz="2400" dirty="0" smtClean="0"/>
              <a:t>Second, they express</a:t>
            </a:r>
            <a:r>
              <a:rPr lang="tr-TR" sz="2400" dirty="0" smtClean="0"/>
              <a:t> </a:t>
            </a:r>
            <a:r>
              <a:rPr lang="en-US" sz="2400" dirty="0" smtClean="0"/>
              <a:t>certain relationships in terms of variables that are easier to measure. </a:t>
            </a:r>
            <a:endParaRPr lang="tr-TR" sz="2400" dirty="0" smtClean="0"/>
          </a:p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For example,</a:t>
            </a:r>
            <a:r>
              <a:rPr lang="tr-TR" sz="2400" dirty="0" smtClean="0"/>
              <a:t> </a:t>
            </a:r>
            <a:r>
              <a:rPr lang="en-US" sz="2400" dirty="0" smtClean="0"/>
              <a:t>it might be difficult to measure entropy directly and determine how</a:t>
            </a:r>
            <a:r>
              <a:rPr lang="tr-TR" sz="2400" dirty="0" smtClean="0"/>
              <a:t> </a:t>
            </a:r>
            <a:r>
              <a:rPr lang="en-US" sz="2400" dirty="0" smtClean="0"/>
              <a:t>entropy varies with respect to volume at constant temperature. </a:t>
            </a:r>
            <a:endParaRPr lang="tr-TR" sz="2400" dirty="0" smtClean="0"/>
          </a:p>
          <a:p>
            <a:pPr algn="just">
              <a:lnSpc>
                <a:spcPct val="150000"/>
              </a:lnSpc>
            </a:pPr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If we measure the change in pressure with respect to temperature at constant</a:t>
            </a:r>
            <a:r>
              <a:rPr lang="tr-TR" sz="2400" dirty="0" smtClean="0"/>
              <a:t> </a:t>
            </a:r>
            <a:r>
              <a:rPr lang="en-US" sz="2400" dirty="0" smtClean="0"/>
              <a:t>volume, (</a:t>
            </a:r>
            <a:r>
              <a:rPr lang="en-US" sz="2400" i="1" dirty="0" smtClean="0"/>
              <a:t>p/T)V, we know (S/V)T. The Maxwell relationships</a:t>
            </a:r>
            <a:r>
              <a:rPr lang="tr-TR" sz="2400" i="1" dirty="0" smtClean="0"/>
              <a:t> </a:t>
            </a:r>
            <a:r>
              <a:rPr lang="en-US" sz="2400" dirty="0" smtClean="0"/>
              <a:t>are also useful in deriving new equations that we can apply to thermodynamic</a:t>
            </a:r>
            <a:r>
              <a:rPr lang="tr-TR" sz="2400" dirty="0" smtClean="0"/>
              <a:t> </a:t>
            </a:r>
            <a:r>
              <a:rPr lang="en-US" sz="2400" dirty="0" smtClean="0"/>
              <a:t>changes in systems, or in determining the values of changes in state</a:t>
            </a:r>
            <a:r>
              <a:rPr lang="tr-TR" sz="2400" dirty="0" smtClean="0"/>
              <a:t> </a:t>
            </a:r>
            <a:r>
              <a:rPr lang="en-US" sz="2400" dirty="0" smtClean="0"/>
              <a:t>functions that might be difficult to measure directly by experiment. The following</a:t>
            </a:r>
            <a:r>
              <a:rPr lang="tr-TR" sz="2400" dirty="0" smtClean="0"/>
              <a:t> </a:t>
            </a:r>
            <a:r>
              <a:rPr lang="en-US" sz="2400" dirty="0" smtClean="0"/>
              <a:t>examples use the same Maxwell relationship in two different ways.</a:t>
            </a:r>
            <a:endParaRPr lang="tr-T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251791" y="143326"/>
            <a:ext cx="38381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 smtClean="0"/>
              <a:t>Using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Maxwell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Relationships</a:t>
            </a:r>
            <a:endParaRPr lang="tr-TR" sz="2400" dirty="0"/>
          </a:p>
        </p:txBody>
      </p:sp>
      <p:sp>
        <p:nvSpPr>
          <p:cNvPr id="5" name="4 Dikdörtgen"/>
          <p:cNvSpPr/>
          <p:nvPr/>
        </p:nvSpPr>
        <p:spPr>
          <a:xfrm>
            <a:off x="251791" y="701215"/>
            <a:ext cx="116751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The Maxwell relationships can be useful in deriving other equations</a:t>
            </a:r>
            <a:r>
              <a:rPr lang="tr-TR" sz="2400" dirty="0" smtClean="0"/>
              <a:t> </a:t>
            </a:r>
            <a:r>
              <a:rPr lang="en-US" sz="2400" dirty="0" smtClean="0"/>
              <a:t>for thermodynamics. </a:t>
            </a:r>
            <a:endParaRPr lang="tr-TR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78295" y="1099933"/>
            <a:ext cx="9806140" cy="4134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Dikdörtgen"/>
          <p:cNvSpPr/>
          <p:nvPr/>
        </p:nvSpPr>
        <p:spPr>
          <a:xfrm>
            <a:off x="278296" y="5160932"/>
            <a:ext cx="1175467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Why is this equation useful?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Because</a:t>
            </a:r>
            <a:r>
              <a:rPr lang="tr-TR" sz="2400" dirty="0" smtClean="0"/>
              <a:t>, </a:t>
            </a:r>
            <a:r>
              <a:rPr lang="en-US" sz="2400" i="1" dirty="0" smtClean="0"/>
              <a:t>we can use</a:t>
            </a:r>
            <a:r>
              <a:rPr lang="tr-TR" sz="2400" i="1" dirty="0" smtClean="0"/>
              <a:t> </a:t>
            </a:r>
            <a:r>
              <a:rPr lang="en-US" sz="2400" dirty="0" smtClean="0"/>
              <a:t>that information to calculate how the enthalpy varies with pressure at constant</a:t>
            </a:r>
            <a:r>
              <a:rPr lang="tr-TR" sz="2400" dirty="0" smtClean="0"/>
              <a:t> </a:t>
            </a:r>
            <a:r>
              <a:rPr lang="en-US" sz="2400" dirty="0" smtClean="0"/>
              <a:t>temperature</a:t>
            </a:r>
            <a:r>
              <a:rPr lang="tr-TR" sz="2400" dirty="0" smtClean="0"/>
              <a:t>. </a:t>
            </a:r>
            <a:endParaRPr lang="tr-T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69926" y="210725"/>
            <a:ext cx="73202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Total differential of entropy as a function of T, V and T, p</a:t>
            </a:r>
            <a:endParaRPr lang="tr-TR" sz="2400" b="1" dirty="0"/>
          </a:p>
        </p:txBody>
      </p:sp>
      <p:sp>
        <p:nvSpPr>
          <p:cNvPr id="5" name="Dikdörtgen 4"/>
          <p:cNvSpPr/>
          <p:nvPr/>
        </p:nvSpPr>
        <p:spPr>
          <a:xfrm>
            <a:off x="169925" y="930209"/>
            <a:ext cx="117040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total differential of entropy as a function of temperature and volume, S = f(T, V ), is</a:t>
            </a:r>
            <a:endParaRPr lang="tr-TR" sz="24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34004" y="1577009"/>
            <a:ext cx="5649964" cy="1171083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169926" y="3138881"/>
            <a:ext cx="35473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At a fixed volume it </a:t>
            </a:r>
            <a:r>
              <a:rPr lang="en-US" sz="2400" dirty="0" smtClean="0">
                <a:solidFill>
                  <a:srgbClr val="000000"/>
                </a:solidFill>
              </a:rPr>
              <a:t>follows</a:t>
            </a:r>
            <a:endParaRPr lang="tr-TR" sz="2400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36186" y="3945935"/>
            <a:ext cx="6437745" cy="1103143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4721182" y="2955220"/>
            <a:ext cx="71792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000000"/>
                </a:solidFill>
              </a:rPr>
              <a:t>For the differentiation of entropy with respect to volume, Maxwell relation </a:t>
            </a:r>
            <a:r>
              <a:rPr lang="en-US" sz="2400" dirty="0" smtClean="0">
                <a:solidFill>
                  <a:srgbClr val="000000"/>
                </a:solidFill>
              </a:rPr>
              <a:t>applies.</a:t>
            </a:r>
            <a:endParaRPr lang="en-US" sz="2400" dirty="0">
              <a:solidFill>
                <a:srgbClr val="000000"/>
              </a:solidFill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1332" y="5409110"/>
            <a:ext cx="4306890" cy="1004941"/>
          </a:xfrm>
          <a:prstGeom prst="rect">
            <a:avLst/>
          </a:prstGeom>
        </p:spPr>
      </p:pic>
      <p:sp>
        <p:nvSpPr>
          <p:cNvPr id="11" name="Dikdörtgen 10"/>
          <p:cNvSpPr/>
          <p:nvPr/>
        </p:nvSpPr>
        <p:spPr>
          <a:xfrm>
            <a:off x="5155096" y="5402199"/>
            <a:ext cx="66790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In the same way we obtain for entropy as a function of temperature and pressure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2570652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079108" y="236722"/>
            <a:ext cx="6023326" cy="1035487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207402" y="192547"/>
            <a:ext cx="35432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and using Maxwell </a:t>
            </a:r>
            <a:r>
              <a:rPr lang="en-US" sz="2400" dirty="0" smtClean="0">
                <a:solidFill>
                  <a:srgbClr val="000000"/>
                </a:solidFill>
              </a:rPr>
              <a:t>relation</a:t>
            </a:r>
            <a:endParaRPr lang="tr-TR" sz="24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62482" y="1727698"/>
            <a:ext cx="3961546" cy="1055259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222726" y="2911390"/>
            <a:ext cx="74297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/>
              <a:t>Conversion </a:t>
            </a:r>
            <a:r>
              <a:rPr lang="tr-TR" sz="2400" b="1" dirty="0" err="1"/>
              <a:t>from</a:t>
            </a:r>
            <a:r>
              <a:rPr lang="tr-TR" sz="2400" b="1" dirty="0"/>
              <a:t> </a:t>
            </a:r>
            <a:r>
              <a:rPr lang="tr-TR" sz="2400" b="1" dirty="0" err="1"/>
              <a:t>natural</a:t>
            </a:r>
            <a:r>
              <a:rPr lang="tr-TR" sz="2400" b="1" dirty="0"/>
              <a:t> </a:t>
            </a:r>
            <a:r>
              <a:rPr lang="tr-TR" sz="2400" b="1" dirty="0" err="1"/>
              <a:t>variables</a:t>
            </a:r>
            <a:r>
              <a:rPr lang="tr-TR" sz="2400" b="1" dirty="0"/>
              <a:t> </a:t>
            </a:r>
            <a:r>
              <a:rPr lang="tr-TR" sz="2400" b="1" dirty="0" err="1"/>
              <a:t>to</a:t>
            </a:r>
            <a:r>
              <a:rPr lang="tr-TR" sz="2400" b="1" dirty="0"/>
              <a:t> </a:t>
            </a:r>
            <a:r>
              <a:rPr lang="tr-TR" sz="2400" b="1" dirty="0" err="1"/>
              <a:t>variables</a:t>
            </a:r>
            <a:r>
              <a:rPr lang="tr-TR" sz="2400" b="1" dirty="0"/>
              <a:t> T, V </a:t>
            </a:r>
            <a:r>
              <a:rPr lang="tr-TR" sz="2400" b="1" dirty="0" err="1"/>
              <a:t>or</a:t>
            </a:r>
            <a:r>
              <a:rPr lang="tr-TR" sz="2400" b="1" dirty="0"/>
              <a:t> T, p</a:t>
            </a:r>
          </a:p>
        </p:txBody>
      </p:sp>
      <p:sp>
        <p:nvSpPr>
          <p:cNvPr id="8" name="Dikdörtgen 7"/>
          <p:cNvSpPr/>
          <p:nvPr/>
        </p:nvSpPr>
        <p:spPr>
          <a:xfrm>
            <a:off x="262481" y="3502190"/>
            <a:ext cx="11676969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</a:rPr>
              <a:t>Internal energy may be converted from the function of natural variables to the function of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</a:rPr>
              <a:t>variables T, V using </a:t>
            </a:r>
            <a:r>
              <a:rPr lang="en-US" sz="2400" dirty="0" smtClean="0">
                <a:solidFill>
                  <a:srgbClr val="000000"/>
                </a:solidFill>
              </a:rPr>
              <a:t>equation, </a:t>
            </a:r>
            <a:r>
              <a:rPr lang="en-US" sz="2400" dirty="0">
                <a:solidFill>
                  <a:srgbClr val="000000"/>
                </a:solidFill>
              </a:rPr>
              <a:t>into which we substitute </a:t>
            </a:r>
            <a:r>
              <a:rPr lang="en-US" sz="2400" dirty="0" smtClean="0">
                <a:solidFill>
                  <a:srgbClr val="000000"/>
                </a:solidFill>
              </a:rPr>
              <a:t>relation </a:t>
            </a:r>
            <a:r>
              <a:rPr lang="en-US" sz="2400" dirty="0">
                <a:solidFill>
                  <a:srgbClr val="000000"/>
                </a:solidFill>
              </a:rPr>
              <a:t>for </a:t>
            </a:r>
            <a:r>
              <a:rPr lang="en-US" sz="2400" dirty="0" err="1">
                <a:solidFill>
                  <a:srgbClr val="000000"/>
                </a:solidFill>
              </a:rPr>
              <a:t>dS</a:t>
            </a:r>
            <a:r>
              <a:rPr lang="en-US" sz="2400" dirty="0">
                <a:solidFill>
                  <a:srgbClr val="000000"/>
                </a:solidFill>
              </a:rPr>
              <a:t>. </a:t>
            </a:r>
            <a:endParaRPr lang="tr-TR" sz="2400" dirty="0"/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04338" y="4929749"/>
            <a:ext cx="5480843" cy="1060228"/>
          </a:xfrm>
          <a:prstGeom prst="rect">
            <a:avLst/>
          </a:prstGeom>
        </p:spPr>
      </p:pic>
      <p:sp>
        <p:nvSpPr>
          <p:cNvPr id="10" name="Dikdörtgen 9"/>
          <p:cNvSpPr/>
          <p:nvPr/>
        </p:nvSpPr>
        <p:spPr>
          <a:xfrm>
            <a:off x="6096000" y="4612526"/>
            <a:ext cx="6096000" cy="169706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00"/>
                </a:solidFill>
              </a:rPr>
              <a:t>In the same way, H = f(S, p) may be converted to H = f(T, p). By combining </a:t>
            </a:r>
            <a:r>
              <a:rPr lang="en-US" sz="2400" dirty="0" smtClean="0">
                <a:solidFill>
                  <a:srgbClr val="000000"/>
                </a:solidFill>
              </a:rPr>
              <a:t>equations</a:t>
            </a:r>
            <a:r>
              <a:rPr lang="tr-TR" sz="2400" dirty="0" smtClean="0">
                <a:solidFill>
                  <a:srgbClr val="000000"/>
                </a:solidFill>
              </a:rPr>
              <a:t> a</a:t>
            </a:r>
            <a:r>
              <a:rPr lang="en-US" sz="2400" dirty="0" err="1" smtClean="0">
                <a:solidFill>
                  <a:srgbClr val="000000"/>
                </a:solidFill>
              </a:rPr>
              <a:t>nd</a:t>
            </a:r>
            <a:r>
              <a:rPr lang="en-US" sz="2400" dirty="0" smtClean="0">
                <a:solidFill>
                  <a:srgbClr val="000000"/>
                </a:solidFill>
              </a:rPr>
              <a:t> we </a:t>
            </a:r>
            <a:r>
              <a:rPr lang="en-US" sz="2400" dirty="0">
                <a:solidFill>
                  <a:srgbClr val="000000"/>
                </a:solidFill>
              </a:rPr>
              <a:t>arrive at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3016014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91724" y="393654"/>
            <a:ext cx="4869502" cy="1024329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5554553" y="393654"/>
            <a:ext cx="6292890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>
                <a:solidFill>
                  <a:srgbClr val="000000"/>
                </a:solidFill>
              </a:rPr>
              <a:t>T</a:t>
            </a:r>
            <a:r>
              <a:rPr lang="en-US" sz="2400" dirty="0" smtClean="0">
                <a:solidFill>
                  <a:srgbClr val="000000"/>
                </a:solidFill>
              </a:rPr>
              <a:t>he </a:t>
            </a:r>
            <a:r>
              <a:rPr lang="en-US" sz="2400" dirty="0">
                <a:solidFill>
                  <a:srgbClr val="000000"/>
                </a:solidFill>
              </a:rPr>
              <a:t>total differential of the function U = f(T, V ) is equal to the expression</a:t>
            </a:r>
            <a:endParaRPr lang="tr-TR" sz="24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91723" y="1928812"/>
            <a:ext cx="4524153" cy="960162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5684884" y="1995073"/>
            <a:ext cx="18846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By </a:t>
            </a:r>
            <a:r>
              <a:rPr lang="en-US" sz="2400" dirty="0" smtClean="0">
                <a:solidFill>
                  <a:srgbClr val="000000"/>
                </a:solidFill>
              </a:rPr>
              <a:t>comparing</a:t>
            </a:r>
            <a:endParaRPr lang="tr-TR" sz="2400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12035" y="3260035"/>
            <a:ext cx="3794903" cy="1844534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4346714" y="3019129"/>
            <a:ext cx="74200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Similarly we obtain the respective partial derivatives of the dependence H = f(T, p)</a:t>
            </a:r>
            <a:endParaRPr lang="tr-TR" sz="2400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9721" y="4426227"/>
            <a:ext cx="4422672" cy="2119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96613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757</Words>
  <Application>Microsoft Office PowerPoint</Application>
  <PresentationFormat>Özel</PresentationFormat>
  <Paragraphs>40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kimya_sahin</dc:creator>
  <cp:lastModifiedBy>acer</cp:lastModifiedBy>
  <cp:revision>15</cp:revision>
  <dcterms:created xsi:type="dcterms:W3CDTF">2018-03-30T06:32:06Z</dcterms:created>
  <dcterms:modified xsi:type="dcterms:W3CDTF">2018-04-01T06:43:07Z</dcterms:modified>
</cp:coreProperties>
</file>