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</p:sldIdLst>
  <p:sldSz cx="10691813" cy="7559675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2785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83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774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671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225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384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7972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5883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5787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779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831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49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1182333"/>
            <a:ext cx="10691813" cy="472731"/>
          </a:xfrm>
        </p:spPr>
        <p:txBody>
          <a:bodyPr>
            <a:noAutofit/>
          </a:bodyPr>
          <a:lstStyle/>
          <a:p>
            <a:r>
              <a:rPr lang="tr-TR" sz="3500" dirty="0">
                <a:latin typeface="+mn-lt"/>
                <a:cs typeface="Times New Roman" panose="02020603050405020304" pitchFamily="18" charset="0"/>
              </a:rPr>
              <a:t>CaCO</a:t>
            </a:r>
            <a:r>
              <a:rPr lang="tr-TR" sz="3500" baseline="-25000" dirty="0">
                <a:latin typeface="+mn-lt"/>
                <a:cs typeface="Times New Roman" panose="02020603050405020304" pitchFamily="18" charset="0"/>
              </a:rPr>
              <a:t>3</a:t>
            </a:r>
            <a:r>
              <a:rPr lang="tr-TR" sz="3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tr-TR" sz="3500" dirty="0" err="1">
                <a:latin typeface="+mn-lt"/>
                <a:cs typeface="Times New Roman" panose="02020603050405020304" pitchFamily="18" charset="0"/>
              </a:rPr>
              <a:t>Purity</a:t>
            </a:r>
            <a:r>
              <a:rPr lang="tr-TR" sz="35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tr-TR" sz="3500" dirty="0" err="1">
                <a:latin typeface="+mn-lt"/>
                <a:cs typeface="Times New Roman" panose="02020603050405020304" pitchFamily="18" charset="0"/>
              </a:rPr>
              <a:t>Determination</a:t>
            </a:r>
            <a:endParaRPr lang="tr-TR" sz="35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560440" y="1764792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cs typeface="Times New Roman" panose="02020603050405020304" pitchFamily="18" charset="0"/>
              </a:rPr>
              <a:t>Calcium carbonate (CaCO3) cannot be directly titrated since it’s not soluble in water. At this point, it can be analyzed using the back titration method</a:t>
            </a:r>
            <a:r>
              <a:rPr lang="en-US" sz="2000" dirty="0" smtClean="0">
                <a:cs typeface="Times New Roman" panose="02020603050405020304" pitchFamily="18" charset="0"/>
              </a:rPr>
              <a:t>.</a:t>
            </a:r>
            <a:endParaRPr lang="tr-TR" sz="2000" dirty="0" smtClean="0"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000" dirty="0"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cs typeface="Times New Roman" panose="02020603050405020304" pitchFamily="18" charset="0"/>
              </a:rPr>
              <a:t>In back titration, a sample solution (A) reacts with excess amount of standard solution “B”. As a result of the reaction, a portion of the solution B remains in the erlenmeyer flask in excess. A titration is then performed with a titrant (standard solution) “C” to react with the remaining B solution. This whole process is called as “Back titration”.</a:t>
            </a:r>
          </a:p>
        </p:txBody>
      </p:sp>
      <p:grpSp>
        <p:nvGrpSpPr>
          <p:cNvPr id="7" name="Grup 5"/>
          <p:cNvGrpSpPr/>
          <p:nvPr/>
        </p:nvGrpSpPr>
        <p:grpSpPr>
          <a:xfrm>
            <a:off x="3087291" y="4786186"/>
            <a:ext cx="3943572" cy="1931984"/>
            <a:chOff x="561925" y="3186044"/>
            <a:chExt cx="3521914" cy="1821064"/>
          </a:xfrm>
        </p:grpSpPr>
        <p:grpSp>
          <p:nvGrpSpPr>
            <p:cNvPr id="8" name="Grup 6"/>
            <p:cNvGrpSpPr/>
            <p:nvPr/>
          </p:nvGrpSpPr>
          <p:grpSpPr>
            <a:xfrm>
              <a:off x="1005782" y="3283968"/>
              <a:ext cx="1826260" cy="221598"/>
              <a:chOff x="1005782" y="3283968"/>
              <a:chExt cx="1826260" cy="221598"/>
            </a:xfrm>
          </p:grpSpPr>
          <p:cxnSp>
            <p:nvCxnSpPr>
              <p:cNvPr id="29" name="Düz Bağlayıcı 27"/>
              <p:cNvCxnSpPr/>
              <p:nvPr/>
            </p:nvCxnSpPr>
            <p:spPr>
              <a:xfrm flipV="1">
                <a:off x="1005840" y="3383280"/>
                <a:ext cx="1820487" cy="166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Düz Bağlayıcı 28"/>
              <p:cNvCxnSpPr/>
              <p:nvPr/>
            </p:nvCxnSpPr>
            <p:spPr>
              <a:xfrm>
                <a:off x="2832042" y="3286348"/>
                <a:ext cx="0" cy="21600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Düz Bağlayıcı 29"/>
              <p:cNvCxnSpPr/>
              <p:nvPr/>
            </p:nvCxnSpPr>
            <p:spPr>
              <a:xfrm>
                <a:off x="1005782" y="3288730"/>
                <a:ext cx="0" cy="21600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Düz Bağlayıcı 30"/>
              <p:cNvCxnSpPr/>
              <p:nvPr/>
            </p:nvCxnSpPr>
            <p:spPr>
              <a:xfrm>
                <a:off x="1625542" y="3289566"/>
                <a:ext cx="0" cy="21600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Düz Bağlayıcı 31"/>
              <p:cNvCxnSpPr/>
              <p:nvPr/>
            </p:nvCxnSpPr>
            <p:spPr>
              <a:xfrm>
                <a:off x="2197042" y="3283968"/>
                <a:ext cx="0" cy="21600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9" name="Grup 7"/>
            <p:cNvGrpSpPr/>
            <p:nvPr/>
          </p:nvGrpSpPr>
          <p:grpSpPr>
            <a:xfrm>
              <a:off x="1005782" y="4045428"/>
              <a:ext cx="3078057" cy="228700"/>
              <a:chOff x="1002607" y="3657030"/>
              <a:chExt cx="3078057" cy="228700"/>
            </a:xfrm>
          </p:grpSpPr>
          <p:grpSp>
            <p:nvGrpSpPr>
              <p:cNvPr id="21" name="Grup 19"/>
              <p:cNvGrpSpPr/>
              <p:nvPr/>
            </p:nvGrpSpPr>
            <p:grpSpPr>
              <a:xfrm>
                <a:off x="1002607" y="3666555"/>
                <a:ext cx="3078057" cy="216000"/>
                <a:chOff x="1005782" y="3288730"/>
                <a:chExt cx="3078057" cy="216000"/>
              </a:xfrm>
            </p:grpSpPr>
            <p:cxnSp>
              <p:nvCxnSpPr>
                <p:cNvPr id="27" name="Düz Bağlayıcı 25"/>
                <p:cNvCxnSpPr/>
                <p:nvPr/>
              </p:nvCxnSpPr>
              <p:spPr>
                <a:xfrm flipV="1">
                  <a:off x="1005839" y="3383280"/>
                  <a:ext cx="3078000" cy="166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Düz Bağlayıcı 26"/>
                <p:cNvCxnSpPr/>
                <p:nvPr/>
              </p:nvCxnSpPr>
              <p:spPr>
                <a:xfrm>
                  <a:off x="1005782" y="3288730"/>
                  <a:ext cx="0" cy="21600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" name="Düz Bağlayıcı 20"/>
              <p:cNvCxnSpPr/>
              <p:nvPr/>
            </p:nvCxnSpPr>
            <p:spPr>
              <a:xfrm>
                <a:off x="2825692" y="3666512"/>
                <a:ext cx="0" cy="21600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Düz Bağlayıcı 21"/>
              <p:cNvCxnSpPr/>
              <p:nvPr/>
            </p:nvCxnSpPr>
            <p:spPr>
              <a:xfrm>
                <a:off x="1625542" y="3669730"/>
                <a:ext cx="0" cy="21600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Düz Bağlayıcı 22"/>
              <p:cNvCxnSpPr/>
              <p:nvPr/>
            </p:nvCxnSpPr>
            <p:spPr>
              <a:xfrm>
                <a:off x="2197042" y="3664132"/>
                <a:ext cx="0" cy="21600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Düz Bağlayıcı 23"/>
              <p:cNvCxnSpPr/>
              <p:nvPr/>
            </p:nvCxnSpPr>
            <p:spPr>
              <a:xfrm>
                <a:off x="4077436" y="3657030"/>
                <a:ext cx="0" cy="21600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Düz Bağlayıcı 24"/>
              <p:cNvCxnSpPr/>
              <p:nvPr/>
            </p:nvCxnSpPr>
            <p:spPr>
              <a:xfrm>
                <a:off x="3442436" y="3664174"/>
                <a:ext cx="0" cy="21600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0" name="Düz Bağlayıcı 8"/>
            <p:cNvCxnSpPr/>
            <p:nvPr/>
          </p:nvCxnSpPr>
          <p:spPr>
            <a:xfrm>
              <a:off x="2828074" y="4750812"/>
              <a:ext cx="0" cy="216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Düz Bağlayıcı 9"/>
            <p:cNvCxnSpPr/>
            <p:nvPr/>
          </p:nvCxnSpPr>
          <p:spPr>
            <a:xfrm>
              <a:off x="4079023" y="4738155"/>
              <a:ext cx="0" cy="216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Düz Bağlayıcı 10"/>
            <p:cNvCxnSpPr/>
            <p:nvPr/>
          </p:nvCxnSpPr>
          <p:spPr>
            <a:xfrm>
              <a:off x="3445611" y="4745299"/>
              <a:ext cx="0" cy="216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Düz Bağlayıcı 11"/>
            <p:cNvCxnSpPr/>
            <p:nvPr/>
          </p:nvCxnSpPr>
          <p:spPr>
            <a:xfrm flipV="1">
              <a:off x="2829502" y="4843646"/>
              <a:ext cx="1252800" cy="1662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Düz Bağlayıcı 12"/>
            <p:cNvCxnSpPr/>
            <p:nvPr/>
          </p:nvCxnSpPr>
          <p:spPr>
            <a:xfrm>
              <a:off x="1002232" y="3393755"/>
              <a:ext cx="0" cy="75600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Düz Bağlayıcı 13"/>
            <p:cNvCxnSpPr/>
            <p:nvPr/>
          </p:nvCxnSpPr>
          <p:spPr>
            <a:xfrm>
              <a:off x="2828867" y="3410128"/>
              <a:ext cx="0" cy="75600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Düz Bağlayıcı 14"/>
            <p:cNvCxnSpPr/>
            <p:nvPr/>
          </p:nvCxnSpPr>
          <p:spPr>
            <a:xfrm>
              <a:off x="2828016" y="4198155"/>
              <a:ext cx="0" cy="75600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Düz Bağlayıcı 15"/>
            <p:cNvCxnSpPr/>
            <p:nvPr/>
          </p:nvCxnSpPr>
          <p:spPr>
            <a:xfrm>
              <a:off x="4074143" y="4149503"/>
              <a:ext cx="0" cy="75600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Metin kutusu 16"/>
            <p:cNvSpPr txBox="1"/>
            <p:nvPr/>
          </p:nvSpPr>
          <p:spPr>
            <a:xfrm>
              <a:off x="561925" y="3186044"/>
              <a:ext cx="451242" cy="3481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(A)</a:t>
              </a:r>
              <a:endParaRPr lang="tr-TR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Metin kutusu 17"/>
            <p:cNvSpPr txBox="1"/>
            <p:nvPr/>
          </p:nvSpPr>
          <p:spPr>
            <a:xfrm>
              <a:off x="575102" y="3960203"/>
              <a:ext cx="439790" cy="3481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(B)</a:t>
              </a:r>
              <a:endParaRPr lang="tr-TR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Metin kutusu 18"/>
            <p:cNvSpPr txBox="1"/>
            <p:nvPr/>
          </p:nvSpPr>
          <p:spPr>
            <a:xfrm>
              <a:off x="2362606" y="4658980"/>
              <a:ext cx="439790" cy="3481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(C)</a:t>
              </a:r>
              <a:endParaRPr lang="tr-TR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5439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1179870"/>
            <a:ext cx="9221689" cy="683801"/>
          </a:xfrm>
        </p:spPr>
        <p:txBody>
          <a:bodyPr>
            <a:normAutofit/>
          </a:bodyPr>
          <a:lstStyle/>
          <a:p>
            <a:r>
              <a:rPr lang="tr-TR" sz="3200" dirty="0" smtClean="0">
                <a:latin typeface="+mn-lt"/>
              </a:rPr>
              <a:t>Experimental Procedure:</a:t>
            </a:r>
            <a:endParaRPr lang="tr-TR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Carefully weigh 0.1-0.2 g of solid CaCO</a:t>
            </a:r>
            <a:r>
              <a:rPr lang="en-US" sz="2000" baseline="-25000" dirty="0"/>
              <a:t>3</a:t>
            </a:r>
            <a:r>
              <a:rPr lang="en-US" sz="2000" dirty="0"/>
              <a:t> sample into an erlenmeyer flask and note the exact amount. </a:t>
            </a:r>
            <a:endParaRPr lang="tr-TR" sz="2000" dirty="0" smtClean="0"/>
          </a:p>
          <a:p>
            <a:r>
              <a:rPr lang="en-US" sz="2000" dirty="0" smtClean="0"/>
              <a:t>Add </a:t>
            </a:r>
            <a:r>
              <a:rPr lang="en-US" sz="2000" dirty="0"/>
              <a:t>50 mL of standard HCl solution from a </a:t>
            </a:r>
            <a:r>
              <a:rPr lang="en-US" sz="2000" dirty="0" err="1"/>
              <a:t>buret</a:t>
            </a:r>
            <a:r>
              <a:rPr lang="en-US" sz="2000" dirty="0"/>
              <a:t> into the erlenmeyer flask. </a:t>
            </a:r>
            <a:endParaRPr lang="tr-TR" sz="2000" dirty="0" smtClean="0"/>
          </a:p>
          <a:p>
            <a:r>
              <a:rPr lang="en-US" sz="2000" dirty="0" smtClean="0"/>
              <a:t>A </a:t>
            </a:r>
            <a:r>
              <a:rPr lang="en-US" sz="2000" dirty="0"/>
              <a:t>portion of the added acid reacts with CaCO</a:t>
            </a:r>
            <a:r>
              <a:rPr lang="en-US" sz="2000" baseline="-25000" dirty="0"/>
              <a:t>3</a:t>
            </a:r>
            <a:r>
              <a:rPr lang="en-US" sz="2000" dirty="0"/>
              <a:t>. </a:t>
            </a:r>
            <a:endParaRPr lang="tr-TR" sz="2000" dirty="0" smtClean="0"/>
          </a:p>
          <a:p>
            <a:endParaRPr lang="tr-TR" sz="500" dirty="0" smtClean="0"/>
          </a:p>
          <a:p>
            <a:pPr marL="0" indent="0" algn="ctr">
              <a:buNone/>
            </a:pPr>
            <a:r>
              <a:rPr lang="pt-BR" sz="2000" dirty="0" smtClean="0">
                <a:cs typeface="Times New Roman" panose="02020603050405020304" pitchFamily="18" charset="0"/>
              </a:rPr>
              <a:t>CaCO</a:t>
            </a:r>
            <a:r>
              <a:rPr lang="pt-BR" sz="2000" baseline="-25000" dirty="0" smtClean="0">
                <a:cs typeface="Times New Roman" panose="02020603050405020304" pitchFamily="18" charset="0"/>
              </a:rPr>
              <a:t>3</a:t>
            </a:r>
            <a:r>
              <a:rPr lang="pt-BR" sz="2000" dirty="0" smtClean="0">
                <a:cs typeface="Times New Roman" panose="02020603050405020304" pitchFamily="18" charset="0"/>
              </a:rPr>
              <a:t> </a:t>
            </a:r>
            <a:r>
              <a:rPr lang="pt-BR" sz="2000" dirty="0">
                <a:cs typeface="Times New Roman" panose="02020603050405020304" pitchFamily="18" charset="0"/>
              </a:rPr>
              <a:t>+ 2HCl </a:t>
            </a:r>
            <a:r>
              <a:rPr lang="tr-TR" sz="2000" dirty="0">
                <a:cs typeface="Times New Roman" panose="02020603050405020304" pitchFamily="18" charset="0"/>
              </a:rPr>
              <a:t>                       </a:t>
            </a:r>
            <a:r>
              <a:rPr lang="pt-BR" sz="2000" dirty="0">
                <a:cs typeface="Times New Roman" panose="02020603050405020304" pitchFamily="18" charset="0"/>
              </a:rPr>
              <a:t>CaCl</a:t>
            </a:r>
            <a:r>
              <a:rPr lang="pt-BR" sz="2000" baseline="-25000" dirty="0">
                <a:cs typeface="Times New Roman" panose="02020603050405020304" pitchFamily="18" charset="0"/>
              </a:rPr>
              <a:t>2</a:t>
            </a:r>
            <a:r>
              <a:rPr lang="pt-BR" sz="2000" dirty="0">
                <a:cs typeface="Times New Roman" panose="02020603050405020304" pitchFamily="18" charset="0"/>
              </a:rPr>
              <a:t> + H</a:t>
            </a:r>
            <a:r>
              <a:rPr lang="pt-BR" sz="2000" baseline="-25000" dirty="0">
                <a:cs typeface="Times New Roman" panose="02020603050405020304" pitchFamily="18" charset="0"/>
              </a:rPr>
              <a:t>2</a:t>
            </a:r>
            <a:r>
              <a:rPr lang="pt-BR" sz="2000" dirty="0">
                <a:cs typeface="Times New Roman" panose="02020603050405020304" pitchFamily="18" charset="0"/>
              </a:rPr>
              <a:t>O + </a:t>
            </a:r>
            <a:r>
              <a:rPr lang="pt-BR" sz="2000" dirty="0" smtClean="0">
                <a:cs typeface="Times New Roman" panose="02020603050405020304" pitchFamily="18" charset="0"/>
              </a:rPr>
              <a:t>CO</a:t>
            </a:r>
            <a:r>
              <a:rPr lang="pt-BR" sz="2000" baseline="-25000" dirty="0" smtClean="0">
                <a:cs typeface="Times New Roman" panose="02020603050405020304" pitchFamily="18" charset="0"/>
              </a:rPr>
              <a:t>2</a:t>
            </a:r>
            <a:endParaRPr lang="tr-TR" sz="2000" baseline="-25000" dirty="0" smtClean="0"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2000" dirty="0"/>
          </a:p>
          <a:p>
            <a:r>
              <a:rPr lang="en-US" sz="2000" dirty="0" smtClean="0"/>
              <a:t>Heat </a:t>
            </a:r>
            <a:r>
              <a:rPr lang="en-US" sz="2000" dirty="0"/>
              <a:t>the erlenmeyer on wire gauze for 2-3 minutes in order to remove the CO</a:t>
            </a:r>
            <a:r>
              <a:rPr lang="en-US" sz="2000" baseline="-25000" dirty="0"/>
              <a:t>2</a:t>
            </a:r>
            <a:r>
              <a:rPr lang="en-US" sz="2000" dirty="0"/>
              <a:t>. </a:t>
            </a:r>
            <a:endParaRPr lang="tr-TR" sz="2000" dirty="0" smtClean="0"/>
          </a:p>
          <a:p>
            <a:r>
              <a:rPr lang="en-US" sz="2000" dirty="0" smtClean="0"/>
              <a:t>Add </a:t>
            </a:r>
            <a:r>
              <a:rPr lang="en-US" sz="2000" dirty="0"/>
              <a:t>1-2 drops of phenolphthalein and titrate the remaining acid in the erlenmeyer flask with standard NaOH until a permanent pink color is observed</a:t>
            </a:r>
            <a:r>
              <a:rPr lang="en-US" sz="2000" dirty="0" smtClean="0"/>
              <a:t>.</a:t>
            </a:r>
            <a:endParaRPr lang="tr-TR" sz="2000" dirty="0" smtClean="0"/>
          </a:p>
          <a:p>
            <a:endParaRPr lang="tr-TR" sz="500" dirty="0" smtClean="0"/>
          </a:p>
          <a:p>
            <a:pPr marL="0" indent="0" algn="ctr">
              <a:buNone/>
            </a:pPr>
            <a:r>
              <a:rPr lang="tr-TR" sz="2000" dirty="0"/>
              <a:t>HCl  +  NaOH 		NaCl + H</a:t>
            </a:r>
            <a:r>
              <a:rPr lang="tr-TR" sz="2000" baseline="-25000" dirty="0"/>
              <a:t>2</a:t>
            </a:r>
            <a:r>
              <a:rPr lang="tr-TR" sz="2000" dirty="0"/>
              <a:t>O</a:t>
            </a:r>
            <a:endParaRPr lang="tr-TR" sz="1600" dirty="0"/>
          </a:p>
          <a:p>
            <a:endParaRPr lang="tr-TR" sz="2000" dirty="0"/>
          </a:p>
        </p:txBody>
      </p:sp>
      <p:cxnSp>
        <p:nvCxnSpPr>
          <p:cNvPr id="5" name="Düz Ok Bağlayıcısı 6"/>
          <p:cNvCxnSpPr/>
          <p:nvPr/>
        </p:nvCxnSpPr>
        <p:spPr>
          <a:xfrm flipV="1">
            <a:off x="4551432" y="3918646"/>
            <a:ext cx="1113905" cy="83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 flipV="1">
            <a:off x="4921688" y="6069164"/>
            <a:ext cx="1113905" cy="83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451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35061" y="1124877"/>
            <a:ext cx="9221689" cy="492072"/>
          </a:xfrm>
        </p:spPr>
        <p:txBody>
          <a:bodyPr>
            <a:noAutofit/>
          </a:bodyPr>
          <a:lstStyle/>
          <a:p>
            <a:r>
              <a:rPr lang="tr-TR" sz="3200" dirty="0" smtClean="0">
                <a:latin typeface="+mn-lt"/>
              </a:rPr>
              <a:t>Calculation</a:t>
            </a:r>
            <a:endParaRPr lang="tr-TR" sz="3200" dirty="0">
              <a:latin typeface="+mn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65472" y="1602200"/>
                <a:ext cx="10235380" cy="5713000"/>
              </a:xfrm>
            </p:spPr>
            <p:txBody>
              <a:bodyPr>
                <a:noAutofit/>
              </a:bodyPr>
              <a:lstStyle/>
              <a:p>
                <a:r>
                  <a:rPr lang="tr-TR" sz="1800" dirty="0" smtClean="0"/>
                  <a:t>Moles of NaOH </a:t>
                </a:r>
                <a:r>
                  <a:rPr lang="tr-TR" sz="1800" dirty="0"/>
                  <a:t>consumed during titration </a:t>
                </a:r>
                <a:r>
                  <a:rPr lang="tr-TR" sz="1800" dirty="0" smtClean="0"/>
                  <a:t>:</a:t>
                </a:r>
                <a:r>
                  <a:rPr lang="tr-TR" sz="1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1800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 sz="1800"/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tr-TR" sz="1800"/>
                          <m:t>NaOH</m:t>
                        </m:r>
                      </m:sub>
                    </m:sSub>
                    <m:r>
                      <a:rPr lang="tr-TR" sz="1800"/>
                      <m:t>=</m:t>
                    </m:r>
                    <m:sSub>
                      <m:sSubPr>
                        <m:ctrlPr>
                          <a:rPr lang="tr-TR" sz="1800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 sz="1800"/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tr-TR" sz="1800"/>
                          <m:t>NaOH</m:t>
                        </m:r>
                      </m:sub>
                    </m:sSub>
                    <m:r>
                      <a:rPr lang="tr-TR" sz="1800"/>
                      <m:t>×</m:t>
                    </m:r>
                    <m:sSub>
                      <m:sSubPr>
                        <m:ctrlPr>
                          <a:rPr lang="tr-TR" sz="1800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 sz="1800"/>
                          <m:t>V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tr-TR" sz="1800"/>
                          <m:t>NaOH</m:t>
                        </m:r>
                      </m:sub>
                    </m:sSub>
                  </m:oMath>
                </a14:m>
                <a:endParaRPr lang="tr-TR" sz="1800" dirty="0"/>
              </a:p>
              <a:p>
                <a:r>
                  <a:rPr lang="en-US" sz="1800" dirty="0"/>
                  <a:t>According to the reaction equation</a:t>
                </a:r>
                <a:r>
                  <a:rPr lang="tr-TR" sz="1800" dirty="0" smtClean="0"/>
                  <a:t>:</a:t>
                </a:r>
                <a:endParaRPr lang="tr-TR" sz="1800" dirty="0"/>
              </a:p>
              <a:p>
                <a:pPr marL="0" indent="0" defTabSz="801688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tr-TR" sz="1800" dirty="0" smtClean="0"/>
                  <a:t>	</a:t>
                </a:r>
                <a:r>
                  <a:rPr lang="en-US" sz="1800" dirty="0" smtClean="0"/>
                  <a:t>If          </a:t>
                </a:r>
                <a:r>
                  <a:rPr lang="en-US" sz="1800" dirty="0"/>
                  <a:t>1 mol NaOH </a:t>
                </a:r>
                <a:r>
                  <a:rPr lang="tr-TR" sz="1800" dirty="0" smtClean="0"/>
                  <a:t>	</a:t>
                </a:r>
                <a:r>
                  <a:rPr lang="en-US" sz="1800" dirty="0" smtClean="0"/>
                  <a:t>reacts with</a:t>
                </a:r>
                <a:r>
                  <a:rPr lang="en-US" sz="1800" dirty="0"/>
                  <a:t>	1 mol HCl</a:t>
                </a:r>
              </a:p>
              <a:p>
                <a:pPr marL="0" indent="0" defTabSz="801688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sz="1800" dirty="0"/>
                  <a:t>             </a:t>
                </a:r>
                <a:r>
                  <a:rPr lang="tr-TR" sz="1800" dirty="0" smtClean="0"/>
                  <a:t>        </a:t>
                </a:r>
                <a:r>
                  <a:rPr lang="en-US" sz="1800" dirty="0" smtClean="0"/>
                  <a:t>n</a:t>
                </a:r>
                <a:r>
                  <a:rPr lang="en-US" sz="1800" baseline="-25000" dirty="0" smtClean="0"/>
                  <a:t>NaOH</a:t>
                </a:r>
                <a:r>
                  <a:rPr lang="en-US" sz="1800" dirty="0" smtClean="0"/>
                  <a:t> </a:t>
                </a:r>
                <a:r>
                  <a:rPr lang="en-US" sz="1800" dirty="0"/>
                  <a:t>mol NaOH </a:t>
                </a:r>
                <a:r>
                  <a:rPr lang="tr-TR" sz="1800" dirty="0" smtClean="0"/>
                  <a:t>	</a:t>
                </a:r>
                <a:r>
                  <a:rPr lang="en-US" sz="1800" dirty="0" smtClean="0"/>
                  <a:t>reacts </a:t>
                </a:r>
                <a:r>
                  <a:rPr lang="en-US" sz="1800" dirty="0"/>
                  <a:t>with	</a:t>
                </a:r>
                <a:r>
                  <a:rPr lang="en-US" sz="1800" dirty="0" smtClean="0"/>
                  <a:t>x </a:t>
                </a:r>
                <a:r>
                  <a:rPr lang="en-US" sz="1800" dirty="0"/>
                  <a:t>mol HCl</a:t>
                </a:r>
              </a:p>
              <a:p>
                <a:r>
                  <a:rPr lang="tr-TR" sz="1800" dirty="0" smtClean="0"/>
                  <a:t>T</a:t>
                </a:r>
                <a:r>
                  <a:rPr lang="en-US" sz="1800" dirty="0" err="1" smtClean="0"/>
                  <a:t>otal</a:t>
                </a:r>
                <a:r>
                  <a:rPr lang="en-US" sz="1800" dirty="0" smtClean="0"/>
                  <a:t> HCl </a:t>
                </a:r>
                <a:r>
                  <a:rPr lang="en-US" sz="1800" dirty="0"/>
                  <a:t>added into the erlenmeyer flask</a:t>
                </a:r>
                <a:r>
                  <a:rPr lang="tr-TR" sz="1800" dirty="0" smtClean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1800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 sz="1800"/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tr-TR" sz="1800"/>
                          <m:t>HCl</m:t>
                        </m:r>
                        <m:r>
                          <a:rPr lang="tr-TR" sz="1800"/>
                          <m:t>(</m:t>
                        </m:r>
                        <m:r>
                          <m:rPr>
                            <m:sty m:val="p"/>
                          </m:rPr>
                          <a:rPr lang="tr-TR" sz="1800" b="0" i="0" smtClean="0">
                            <a:latin typeface="Cambria Math" panose="02040503050406030204" pitchFamily="18" charset="0"/>
                          </a:rPr>
                          <m:t>total</m:t>
                        </m:r>
                        <m:r>
                          <a:rPr lang="tr-TR" sz="1800"/>
                          <m:t>)</m:t>
                        </m:r>
                      </m:sub>
                    </m:sSub>
                    <m:r>
                      <a:rPr lang="tr-TR" sz="1800"/>
                      <m:t>=</m:t>
                    </m:r>
                    <m:sSub>
                      <m:sSubPr>
                        <m:ctrlPr>
                          <a:rPr lang="tr-TR" sz="1800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 sz="1800"/>
                          <m:t>M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tr-TR" sz="1800"/>
                          <m:t>HCl</m:t>
                        </m:r>
                      </m:sub>
                    </m:sSub>
                    <m:r>
                      <a:rPr lang="tr-TR" sz="1800"/>
                      <m:t>×</m:t>
                    </m:r>
                    <m:sSub>
                      <m:sSubPr>
                        <m:ctrlPr>
                          <a:rPr lang="tr-TR" sz="1800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 sz="1800"/>
                          <m:t>V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tr-TR" sz="1800"/>
                          <m:t>HCl</m:t>
                        </m:r>
                      </m:sub>
                    </m:sSub>
                  </m:oMath>
                </a14:m>
                <a:endParaRPr lang="tr-TR" sz="1800" dirty="0"/>
              </a:p>
              <a:p>
                <a:r>
                  <a:rPr lang="en-US" sz="1800" dirty="0"/>
                  <a:t>When we subtract the moles of HCl, which neutralized the NaOH, from the total moles of HCl, we find the moles of HCl, which reacted with </a:t>
                </a:r>
                <a:r>
                  <a:rPr lang="tr-TR" sz="1800" dirty="0" smtClean="0"/>
                  <a:t>CaCO</a:t>
                </a:r>
                <a:r>
                  <a:rPr lang="tr-TR" sz="1800" baseline="-25000" dirty="0" smtClean="0"/>
                  <a:t>3</a:t>
                </a:r>
                <a:r>
                  <a:rPr lang="tr-TR" sz="1800" dirty="0" smtClean="0"/>
                  <a:t>. </a:t>
                </a:r>
              </a:p>
              <a:p>
                <a:pPr marL="0" indent="0" algn="ctr">
                  <a:buNone/>
                </a:pPr>
                <a:r>
                  <a:rPr lang="en-US" sz="1800" dirty="0"/>
                  <a:t>moles of HCl, which reacts with </a:t>
                </a:r>
                <a:r>
                  <a:rPr lang="en-US" sz="1800" dirty="0" err="1" smtClean="0"/>
                  <a:t>CaC</a:t>
                </a:r>
                <a:r>
                  <a:rPr lang="tr-TR" sz="1800" dirty="0"/>
                  <a:t>O</a:t>
                </a:r>
                <a:r>
                  <a:rPr lang="tr-TR" sz="1800" baseline="-25000" dirty="0"/>
                  <a:t>3</a:t>
                </a:r>
                <a:r>
                  <a:rPr lang="tr-TR" sz="1800" dirty="0" smtClean="0"/>
                  <a:t> </a:t>
                </a:r>
                <a14:m>
                  <m:oMath xmlns:m="http://schemas.openxmlformats.org/officeDocument/2006/math">
                    <m:r>
                      <a:rPr lang="tr-TR" sz="1800"/>
                      <m:t>=</m:t>
                    </m:r>
                    <m:sSub>
                      <m:sSubPr>
                        <m:ctrlPr>
                          <a:rPr lang="tr-TR" sz="1800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 sz="1800"/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tr-TR" sz="1800"/>
                          <m:t>HCl</m:t>
                        </m:r>
                        <m:r>
                          <a:rPr lang="tr-TR" sz="1800"/>
                          <m:t>(</m:t>
                        </m:r>
                        <m:r>
                          <m:rPr>
                            <m:sty m:val="p"/>
                          </m:rPr>
                          <a:rPr lang="tr-TR" sz="1800"/>
                          <m:t>toplam</m:t>
                        </m:r>
                        <m:r>
                          <a:rPr lang="tr-TR" sz="1800"/>
                          <m:t>)</m:t>
                        </m:r>
                      </m:sub>
                    </m:sSub>
                    <m:r>
                      <a:rPr lang="tr-TR" sz="1800" i="1"/>
                      <m:t>−</m:t>
                    </m:r>
                    <m:r>
                      <a:rPr lang="tr-TR" sz="1800" i="1"/>
                      <m:t>𝑥</m:t>
                    </m:r>
                  </m:oMath>
                </a14:m>
                <a:endParaRPr lang="tr-TR" sz="1800" dirty="0"/>
              </a:p>
              <a:p>
                <a:r>
                  <a:rPr lang="en-US" sz="1800" dirty="0"/>
                  <a:t>According to the reaction equation</a:t>
                </a:r>
                <a:r>
                  <a:rPr lang="tr-TR" sz="1800" dirty="0"/>
                  <a:t>:</a:t>
                </a: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tr-TR" sz="1800" dirty="0" smtClean="0"/>
                  <a:t>	</a:t>
                </a:r>
                <a:r>
                  <a:rPr lang="en-US" sz="1800" dirty="0" smtClean="0"/>
                  <a:t>If </a:t>
                </a:r>
                <a:r>
                  <a:rPr lang="en-US" sz="1800" dirty="0"/>
                  <a:t>2 moles </a:t>
                </a:r>
                <a:r>
                  <a:rPr lang="en-US" sz="1800" dirty="0" smtClean="0"/>
                  <a:t>HCl</a:t>
                </a:r>
                <a:r>
                  <a:rPr lang="tr-TR" sz="1800" dirty="0" smtClean="0"/>
                  <a:t>		</a:t>
                </a:r>
                <a:r>
                  <a:rPr lang="en-US" sz="1800" dirty="0" smtClean="0"/>
                  <a:t>react</a:t>
                </a:r>
                <a:r>
                  <a:rPr lang="tr-TR" sz="1800" dirty="0" smtClean="0"/>
                  <a:t>s</a:t>
                </a:r>
                <a:r>
                  <a:rPr lang="en-US" sz="1800" dirty="0" smtClean="0"/>
                  <a:t> </a:t>
                </a:r>
                <a:r>
                  <a:rPr lang="en-US" sz="1800" dirty="0"/>
                  <a:t>with	</a:t>
                </a:r>
                <a:r>
                  <a:rPr lang="en-US" sz="1800" dirty="0" smtClean="0"/>
                  <a:t>1 </a:t>
                </a:r>
                <a:r>
                  <a:rPr lang="en-US" sz="1800" dirty="0"/>
                  <a:t>mol </a:t>
                </a:r>
                <a:r>
                  <a:rPr lang="tr-TR" sz="1800" dirty="0" smtClean="0"/>
                  <a:t>CaCO</a:t>
                </a:r>
                <a:r>
                  <a:rPr lang="tr-TR" sz="1800" baseline="-25000" dirty="0" smtClean="0"/>
                  <a:t>3</a:t>
                </a: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sz="1800" dirty="0" smtClean="0"/>
                  <a:t>            </a:t>
                </a:r>
                <a:r>
                  <a:rPr lang="tr-TR" sz="1800" dirty="0" smtClean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 sz="180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tr-TR" sz="1800">
                            <a:latin typeface="Cambria Math" panose="02040503050406030204" pitchFamily="18" charset="0"/>
                          </a:rPr>
                          <m:t>HCl</m:t>
                        </m:r>
                        <m:r>
                          <a:rPr lang="tr-TR" sz="180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tr-TR" sz="1800" b="0" i="0" smtClean="0">
                            <a:latin typeface="Cambria Math" panose="02040503050406030204" pitchFamily="18" charset="0"/>
                          </a:rPr>
                          <m:t>total</m:t>
                        </m:r>
                        <m:r>
                          <a:rPr lang="tr-TR" sz="1800">
                            <a:latin typeface="Cambria Math" panose="02040503050406030204" pitchFamily="18" charset="0"/>
                          </a:rPr>
                          <m:t>)</m:t>
                        </m:r>
                      </m:sub>
                    </m:sSub>
                    <m:r>
                      <a:rPr lang="tr-TR" sz="18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18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1800" dirty="0"/>
                  <a:t> mol HCl </a:t>
                </a:r>
                <a:r>
                  <a:rPr lang="tr-TR" sz="1800" dirty="0" smtClean="0"/>
                  <a:t>	</a:t>
                </a:r>
                <a:r>
                  <a:rPr lang="en-US" sz="1800" dirty="0" smtClean="0"/>
                  <a:t>reacts </a:t>
                </a:r>
                <a:r>
                  <a:rPr lang="en-US" sz="1800" dirty="0"/>
                  <a:t>with	</a:t>
                </a:r>
                <a:r>
                  <a:rPr lang="en-US" sz="1800" dirty="0" smtClean="0"/>
                  <a:t> </a:t>
                </a:r>
                <a:r>
                  <a:rPr lang="tr-TR" sz="1800" i="1" dirty="0"/>
                  <a:t>y</a:t>
                </a:r>
                <a:r>
                  <a:rPr lang="tr-TR" sz="1800" dirty="0"/>
                  <a:t> mol</a:t>
                </a:r>
                <a:r>
                  <a:rPr lang="tr-TR" sz="1800" b="1" dirty="0"/>
                  <a:t> </a:t>
                </a:r>
                <a:r>
                  <a:rPr lang="tr-TR" sz="1800" dirty="0"/>
                  <a:t>CaCO</a:t>
                </a:r>
                <a:r>
                  <a:rPr lang="tr-TR" sz="1800" baseline="-25000" dirty="0"/>
                  <a:t>3</a:t>
                </a:r>
                <a:r>
                  <a:rPr lang="tr-TR" sz="1800" dirty="0"/>
                  <a:t> </a:t>
                </a: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tr-TR" sz="1800" dirty="0" smtClean="0"/>
              </a:p>
              <a:p>
                <a:pPr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US" sz="1800" dirty="0"/>
                  <a:t>The moles of </a:t>
                </a:r>
                <a:r>
                  <a:rPr lang="tr-TR" sz="1800" dirty="0" smtClean="0"/>
                  <a:t>CaCO</a:t>
                </a:r>
                <a:r>
                  <a:rPr lang="tr-TR" sz="1800" baseline="-25000" dirty="0" smtClean="0"/>
                  <a:t>3</a:t>
                </a:r>
                <a:r>
                  <a:rPr lang="en-US" sz="1800" dirty="0" smtClean="0"/>
                  <a:t> </a:t>
                </a:r>
                <a:r>
                  <a:rPr lang="en-US" sz="1800" dirty="0"/>
                  <a:t>found from this ratio (y) is the moles of </a:t>
                </a:r>
                <a:r>
                  <a:rPr lang="tr-TR" sz="1800" dirty="0" smtClean="0"/>
                  <a:t>CaCO</a:t>
                </a:r>
                <a:r>
                  <a:rPr lang="tr-TR" sz="1800" baseline="-25000" dirty="0" smtClean="0"/>
                  <a:t>3</a:t>
                </a:r>
                <a:r>
                  <a:rPr lang="en-US" sz="1800" dirty="0" smtClean="0"/>
                  <a:t> </a:t>
                </a:r>
                <a:r>
                  <a:rPr lang="en-US" sz="1800" dirty="0"/>
                  <a:t>in the erlenmeyer flask, which means the moles of </a:t>
                </a:r>
                <a:r>
                  <a:rPr lang="tr-TR" sz="1800" dirty="0" smtClean="0"/>
                  <a:t>CaCO</a:t>
                </a:r>
                <a:r>
                  <a:rPr lang="tr-TR" sz="1800" baseline="-25000" dirty="0" smtClean="0"/>
                  <a:t>3</a:t>
                </a:r>
                <a:r>
                  <a:rPr lang="tr-TR" sz="1800" dirty="0" smtClean="0"/>
                  <a:t> </a:t>
                </a:r>
                <a:r>
                  <a:rPr lang="en-US" sz="1800" dirty="0" smtClean="0"/>
                  <a:t>in </a:t>
                </a:r>
                <a:r>
                  <a:rPr lang="en-US" sz="1800" dirty="0"/>
                  <a:t>the weighed solid. </a:t>
                </a:r>
                <a:r>
                  <a:rPr lang="tr-TR" sz="1800" dirty="0" smtClean="0"/>
                  <a:t>T</a:t>
                </a:r>
                <a:r>
                  <a:rPr lang="en-US" sz="1800" dirty="0" smtClean="0"/>
                  <a:t>he </a:t>
                </a:r>
                <a:r>
                  <a:rPr lang="en-US" sz="1800" dirty="0"/>
                  <a:t>mass of </a:t>
                </a:r>
                <a:r>
                  <a:rPr lang="tr-TR" sz="1800" dirty="0"/>
                  <a:t>CaCO</a:t>
                </a:r>
                <a:r>
                  <a:rPr lang="tr-TR" sz="1800" baseline="-25000" dirty="0"/>
                  <a:t>3</a:t>
                </a:r>
                <a:r>
                  <a:rPr lang="en-US" sz="1800" dirty="0" smtClean="0"/>
                  <a:t> </a:t>
                </a:r>
                <a:r>
                  <a:rPr lang="en-US" sz="1800" dirty="0"/>
                  <a:t>in the weighed sample can be </a:t>
                </a:r>
                <a:r>
                  <a:rPr lang="en-US" sz="1800" dirty="0" smtClean="0"/>
                  <a:t>calculated</a:t>
                </a:r>
                <a:r>
                  <a:rPr lang="tr-TR" sz="1800" dirty="0"/>
                  <a:t> </a:t>
                </a:r>
                <a:r>
                  <a:rPr lang="tr-TR" sz="1800" dirty="0" smtClean="0"/>
                  <a:t>using </a:t>
                </a:r>
                <a:r>
                  <a:rPr lang="tr-TR" sz="1800" i="1" dirty="0" smtClean="0"/>
                  <a:t>y</a:t>
                </a:r>
                <a:r>
                  <a:rPr lang="tr-TR" sz="1800" dirty="0" smtClean="0"/>
                  <a:t>. </a:t>
                </a:r>
                <a:r>
                  <a:rPr lang="tr-TR" sz="1800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1800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tr-TR" sz="1800"/>
                          <m:t>MW</m:t>
                        </m:r>
                      </m:e>
                      <m:sub>
                        <m:sSub>
                          <m:sSubPr>
                            <m:ctrlPr>
                              <a:rPr lang="tr-TR" sz="1800" i="1"/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sz="1800"/>
                              <m:t>CaCO</m:t>
                            </m:r>
                          </m:e>
                          <m:sub>
                            <m:r>
                              <a:rPr lang="tr-TR" sz="1800"/>
                              <m:t>3</m:t>
                            </m:r>
                          </m:sub>
                        </m:sSub>
                      </m:sub>
                    </m:sSub>
                    <m:r>
                      <a:rPr lang="tr-TR" sz="1800"/>
                      <m:t>=100 </m:t>
                    </m:r>
                    <m:r>
                      <m:rPr>
                        <m:sty m:val="p"/>
                      </m:rPr>
                      <a:rPr lang="tr-TR" sz="1800"/>
                      <m:t>g</m:t>
                    </m:r>
                    <m:r>
                      <a:rPr lang="tr-TR" sz="1800"/>
                      <m:t>/</m:t>
                    </m:r>
                    <m:r>
                      <m:rPr>
                        <m:sty m:val="p"/>
                      </m:rPr>
                      <a:rPr lang="tr-TR" sz="1800"/>
                      <m:t>mol</m:t>
                    </m:r>
                  </m:oMath>
                </a14:m>
                <a:r>
                  <a:rPr lang="tr-TR" sz="1800" dirty="0"/>
                  <a:t>)</a:t>
                </a:r>
                <a:endParaRPr lang="tr-TR" sz="18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1800" i="1"/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tr-TR" sz="1800"/>
                            <m:t>m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tr-TR" sz="1800"/>
                            <m:t>CaC</m:t>
                          </m:r>
                          <m:sSub>
                            <m:sSubPr>
                              <m:ctrlPr>
                                <a:rPr lang="tr-TR" sz="1800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1800"/>
                                <m:t>O</m:t>
                              </m:r>
                            </m:e>
                            <m:sub>
                              <m:r>
                                <a:rPr lang="tr-TR" sz="1800"/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tr-TR" sz="1800" i="1"/>
                        <m:t>=</m:t>
                      </m:r>
                      <m:r>
                        <a:rPr lang="tr-TR" sz="1800" i="1"/>
                        <m:t>𝑦</m:t>
                      </m:r>
                      <m:r>
                        <a:rPr lang="tr-TR" sz="1800" i="1"/>
                        <m:t> ×</m:t>
                      </m:r>
                      <m:sSub>
                        <m:sSubPr>
                          <m:ctrlPr>
                            <a:rPr lang="tr-TR" sz="1800" i="1"/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tr-TR" sz="1800"/>
                            <m:t>M</m:t>
                          </m:r>
                          <m:r>
                            <m:rPr>
                              <m:sty m:val="p"/>
                            </m:rPr>
                            <a:rPr lang="tr-TR" sz="1800" b="0" i="0" smtClean="0">
                              <a:latin typeface="Cambria Math" panose="02040503050406030204" pitchFamily="18" charset="0"/>
                            </a:rPr>
                            <m:t>Wt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tr-TR" sz="1800"/>
                            <m:t>CaC</m:t>
                          </m:r>
                          <m:sSub>
                            <m:sSubPr>
                              <m:ctrlPr>
                                <a:rPr lang="tr-TR" sz="1800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1800"/>
                                <m:t>O</m:t>
                              </m:r>
                            </m:e>
                            <m:sub>
                              <m:r>
                                <a:rPr lang="tr-TR" sz="1800"/>
                                <m:t>3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tr-TR" sz="1800" dirty="0" smtClean="0"/>
              </a:p>
            </p:txBody>
          </p:sp>
        </mc:Choice>
        <mc:Fallback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5472" y="1602200"/>
                <a:ext cx="10235380" cy="5713000"/>
              </a:xfrm>
              <a:blipFill>
                <a:blip r:embed="rId2"/>
                <a:stretch>
                  <a:fillRect l="-417" t="-10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265472" y="6607889"/>
            <a:ext cx="4439263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The amount of pure </a:t>
            </a:r>
            <a:r>
              <a:rPr lang="tr-TR" dirty="0">
                <a:ea typeface="Calibri" panose="020F0502020204030204" pitchFamily="34" charset="0"/>
                <a:cs typeface="Times New Roman" panose="02020603050405020304" pitchFamily="18" charset="0"/>
              </a:rPr>
              <a:t>CaCO</a:t>
            </a:r>
            <a:r>
              <a:rPr lang="tr-TR" baseline="-25000" dirty="0"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is calculated as the % of the sample weighed.</a:t>
            </a:r>
            <a:endParaRPr lang="tr-TR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6525777" y="6548701"/>
                <a:ext cx="3267895" cy="6557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 smtClean="0">
                          <a:latin typeface="Cambria Math" panose="02040503050406030204" pitchFamily="18" charset="0"/>
                        </a:rPr>
                        <m:t>% 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𝑝𝑢𝑟𝑖𝑡𝑦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>
                                  <a:latin typeface="Cambria Math" panose="02040503050406030204" pitchFamily="18" charset="0"/>
                                </a:rPr>
                                <m:t>m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tr-TR">
                                  <a:latin typeface="Cambria Math" panose="02040503050406030204" pitchFamily="18" charset="0"/>
                                </a:rPr>
                                <m:t>CaC</m:t>
                              </m:r>
                              <m:sSub>
                                <m:sSubPr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tr-TR">
                                      <a:latin typeface="Cambria Math" panose="02040503050406030204" pitchFamily="18" charset="0"/>
                                    </a:rPr>
                                    <m:t>O</m:t>
                                  </m:r>
                                </m:e>
                                <m:sub>
                                  <m:r>
                                    <a:rPr lang="tr-TR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>
                                  <a:latin typeface="Cambria Math" panose="02040503050406030204" pitchFamily="18" charset="0"/>
                                </a:rPr>
                                <m:t>m</m:t>
                              </m:r>
                            </m:e>
                            <m:sub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𝑤𝑒𝑖𝑔h𝑒𝑑</m:t>
                              </m:r>
                            </m:sub>
                          </m:sSub>
                        </m:den>
                      </m:f>
                      <m:r>
                        <a:rPr lang="tr-TR" i="1">
                          <a:latin typeface="Cambria Math" panose="02040503050406030204" pitchFamily="18" charset="0"/>
                        </a:rPr>
                        <m:t>×100</m:t>
                      </m:r>
                    </m:oMath>
                  </m:oMathPara>
                </a14:m>
                <a:endParaRPr lang="tr-TR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5777" y="6548701"/>
                <a:ext cx="3267895" cy="65575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2651" y="1357725"/>
            <a:ext cx="3483743" cy="1242901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265472" y="7275086"/>
            <a:ext cx="5343525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200" dirty="0" smtClean="0"/>
              <a:t>Reference: </a:t>
            </a:r>
            <a:r>
              <a:rPr lang="en-US" sz="1200" dirty="0" smtClean="0"/>
              <a:t>Analitik </a:t>
            </a:r>
            <a:r>
              <a:rPr lang="en-US" sz="1200" dirty="0"/>
              <a:t>Kimya </a:t>
            </a:r>
            <a:r>
              <a:rPr lang="en-US" sz="1200" dirty="0" err="1"/>
              <a:t>Pratikleri</a:t>
            </a:r>
            <a:r>
              <a:rPr lang="en-US" sz="1200" dirty="0"/>
              <a:t> – </a:t>
            </a:r>
            <a:r>
              <a:rPr lang="en-US" sz="1200" dirty="0" err="1"/>
              <a:t>Kantitatif</a:t>
            </a:r>
            <a:r>
              <a:rPr lang="en-US" sz="1200" dirty="0"/>
              <a:t> </a:t>
            </a:r>
            <a:r>
              <a:rPr lang="en-US" sz="1200" dirty="0" err="1"/>
              <a:t>Analiz</a:t>
            </a:r>
            <a:r>
              <a:rPr lang="en-US" sz="1200" dirty="0"/>
              <a:t> (Ed. Feyyaz ONUR), 2014 </a:t>
            </a:r>
          </a:p>
        </p:txBody>
      </p:sp>
    </p:spTree>
    <p:extLst>
      <p:ext uri="{BB962C8B-B14F-4D97-AF65-F5344CB8AC3E}">
        <p14:creationId xmlns:p14="http://schemas.microsoft.com/office/powerpoint/2010/main" val="731577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nu4" id="{64DBD848-1D7F-4F91-9E18-118574148C75}" vid="{B6435B35-8D22-4FFA-8ABF-A25BBC5C72A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analitik kimya sunum şablonu</Template>
  <TotalTime>26</TotalTime>
  <Words>256</Words>
  <Application>Microsoft Office PowerPoint</Application>
  <PresentationFormat>Custom</PresentationFormat>
  <Paragraphs>35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Times New Roman</vt:lpstr>
      <vt:lpstr>Office Teması</vt:lpstr>
      <vt:lpstr>CaCO3 Purity Determination</vt:lpstr>
      <vt:lpstr>Experimental Procedure:</vt:lpstr>
      <vt:lpstr>Calculation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CaCO3 Purity Determination</dc:title>
  <dc:creator>Engin</dc:creator>
  <cp:lastModifiedBy>Ceren Ertekin</cp:lastModifiedBy>
  <cp:revision>4</cp:revision>
  <dcterms:created xsi:type="dcterms:W3CDTF">2017-10-17T13:48:42Z</dcterms:created>
  <dcterms:modified xsi:type="dcterms:W3CDTF">2017-11-09T14:14:11Z</dcterms:modified>
</cp:coreProperties>
</file>