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72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1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551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721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25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82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23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50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196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85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05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4DE21-8764-4D55-831C-5BB3C4C5D96D}" type="datetimeFigureOut">
              <a:rPr lang="tr-TR" smtClean="0"/>
              <a:t>13.01.2020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CEC1B-B200-435A-851B-5C4C09F077B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86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26170"/>
          </a:xfrm>
        </p:spPr>
        <p:txBody>
          <a:bodyPr/>
          <a:lstStyle/>
          <a:p>
            <a:pPr algn="ctr"/>
            <a:r>
              <a:rPr lang="tr-TR" sz="2400" b="1" dirty="0"/>
              <a:t>T.C.</a:t>
            </a:r>
            <a:r>
              <a:rPr lang="tr-TR" b="1" dirty="0" smtClean="0"/>
              <a:t> </a:t>
            </a:r>
            <a:r>
              <a:rPr lang="tr-TR" sz="2400" b="1" dirty="0"/>
              <a:t>ANKARA ÜNİVERSİTESİ  </a:t>
            </a:r>
            <a:br>
              <a:rPr lang="tr-TR" sz="2400" b="1" dirty="0"/>
            </a:br>
            <a:r>
              <a:rPr lang="tr-TR" sz="2400" b="1" dirty="0"/>
              <a:t>AYAŞ MESLEK YÜKSEK OKULU</a:t>
            </a:r>
            <a:endParaRPr lang="tr-TR" sz="2400" b="1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1919537" y="2060848"/>
          <a:ext cx="8424937" cy="455780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04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2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DERSİN ADI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Türk</a:t>
                      </a:r>
                      <a:r>
                        <a:rPr lang="tr-TR" b="1" baseline="0" dirty="0" smtClean="0"/>
                        <a:t> </a:t>
                      </a:r>
                      <a:r>
                        <a:rPr lang="tr-TR" b="1" dirty="0" smtClean="0"/>
                        <a:t>Anayasa</a:t>
                      </a:r>
                      <a:r>
                        <a:rPr lang="tr-TR" b="1" baseline="0" dirty="0" smtClean="0"/>
                        <a:t> Hukuku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HAFTA NO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375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KONU</a:t>
                      </a:r>
                      <a:r>
                        <a:rPr lang="tr-TR" b="1" baseline="0" dirty="0" smtClean="0"/>
                        <a:t> BAŞLIĞI</a:t>
                      </a:r>
                      <a:endParaRPr lang="tr-T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tr-TR" b="1" dirty="0" smtClean="0"/>
                        <a:t>Türk</a:t>
                      </a:r>
                      <a:r>
                        <a:rPr lang="tr-TR" b="1" baseline="0" dirty="0" smtClean="0"/>
                        <a:t> Anayasa Hukukunun Bilgi Kaynakları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74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ÖĞRETİM ELEMANI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Öğr</a:t>
                      </a:r>
                      <a:r>
                        <a:rPr lang="tr-TR" dirty="0" smtClean="0"/>
                        <a:t>. Gör. Yusuf Can</a:t>
                      </a:r>
                      <a:r>
                        <a:rPr lang="tr-TR" baseline="0" dirty="0" smtClean="0"/>
                        <a:t> ÇALIŞIR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266">
                <a:tc>
                  <a:txBody>
                    <a:bodyPr/>
                    <a:lstStyle/>
                    <a:p>
                      <a:r>
                        <a:rPr lang="tr-TR" sz="1800" b="1" kern="1200" dirty="0" smtClean="0"/>
                        <a:t>E-mail:</a:t>
                      </a:r>
                    </a:p>
                    <a:p>
                      <a:endParaRPr lang="tr-TR" sz="1800" kern="1200" dirty="0" smtClean="0"/>
                    </a:p>
                    <a:p>
                      <a:r>
                        <a:rPr lang="tr-TR" sz="1800" b="1" kern="1200" dirty="0" smtClean="0"/>
                        <a:t>Tel: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u="sng" kern="1200" dirty="0" err="1" smtClean="0">
                          <a:hlinkClick r:id="rId2"/>
                        </a:rPr>
                        <a:t>ccalisir</a:t>
                      </a:r>
                      <a:r>
                        <a:rPr lang="tr-TR" sz="1800" u="sng" kern="1200" dirty="0" smtClean="0">
                          <a:hlinkClick r:id="rId2"/>
                        </a:rPr>
                        <a:t>@</a:t>
                      </a:r>
                      <a:r>
                        <a:rPr lang="tr-TR" sz="1800" u="sng" kern="1200" dirty="0" err="1" smtClean="0">
                          <a:hlinkClick r:id="rId2"/>
                        </a:rPr>
                        <a:t>ankara</a:t>
                      </a:r>
                      <a:r>
                        <a:rPr lang="tr-TR" sz="1800" u="sng" kern="1200" dirty="0" smtClean="0">
                          <a:hlinkClick r:id="rId2"/>
                        </a:rPr>
                        <a:t>.edu.tr</a:t>
                      </a:r>
                      <a:r>
                        <a:rPr lang="tr-TR" sz="1800" u="sng" kern="1200" baseline="0" dirty="0" smtClean="0"/>
                        <a:t> </a:t>
                      </a:r>
                      <a:r>
                        <a:rPr lang="tr-TR" sz="1800" u="none" kern="1200" dirty="0" err="1" smtClean="0">
                          <a:hlinkClick r:id="rId3"/>
                        </a:rPr>
                        <a:t>yusufcan</a:t>
                      </a:r>
                      <a:r>
                        <a:rPr lang="tr-TR" sz="1800" u="none" kern="1200" dirty="0" smtClean="0">
                          <a:hlinkClick r:id="rId3"/>
                        </a:rPr>
                        <a:t>_</a:t>
                      </a:r>
                      <a:r>
                        <a:rPr lang="tr-TR" sz="1800" u="none" kern="1200" dirty="0" err="1" smtClean="0">
                          <a:hlinkClick r:id="rId3"/>
                        </a:rPr>
                        <a:t>calisir</a:t>
                      </a:r>
                      <a:r>
                        <a:rPr lang="tr-TR" sz="1800" u="none" kern="1200" dirty="0" smtClean="0">
                          <a:hlinkClick r:id="rId3"/>
                        </a:rPr>
                        <a:t>@</a:t>
                      </a:r>
                      <a:r>
                        <a:rPr lang="tr-TR" sz="1800" u="none" kern="1200" dirty="0" err="1" smtClean="0">
                          <a:hlinkClick r:id="rId3"/>
                        </a:rPr>
                        <a:t>hotmail</a:t>
                      </a:r>
                      <a:r>
                        <a:rPr lang="tr-TR" sz="1800" u="none" kern="1200" dirty="0" smtClean="0">
                          <a:hlinkClick r:id="rId3"/>
                        </a:rPr>
                        <a:t>.com</a:t>
                      </a:r>
                      <a:r>
                        <a:rPr lang="tr-TR" sz="1800" u="none" kern="1200" dirty="0" smtClean="0"/>
                        <a:t> </a:t>
                      </a:r>
                    </a:p>
                    <a:p>
                      <a:pPr algn="ctr"/>
                      <a:r>
                        <a:rPr lang="tr-TR" sz="1800" kern="1200" dirty="0" smtClean="0"/>
                        <a:t>(0312) 700 05 00 / 144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5561" y="404664"/>
            <a:ext cx="1584176" cy="1179513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88288" y="332656"/>
            <a:ext cx="1440160" cy="12961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617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Kaynak kavramı ve kaynak çeşitleri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400600"/>
          </a:xfrm>
        </p:spPr>
        <p:txBody>
          <a:bodyPr/>
          <a:lstStyle/>
          <a:p>
            <a:r>
              <a:rPr lang="tr-TR" dirty="0" smtClean="0"/>
              <a:t>Hukukun kaynakları;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Hukukun yaratıcı kaynakları,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Hukukun bilgi kaynakları.</a:t>
            </a:r>
          </a:p>
          <a:p>
            <a:pPr marL="514350" indent="-514350">
              <a:buNone/>
            </a:pPr>
            <a:endParaRPr lang="tr-TR" dirty="0"/>
          </a:p>
          <a:p>
            <a:pPr marL="514350" indent="-514350"/>
            <a:r>
              <a:rPr lang="tr-TR" dirty="0" smtClean="0"/>
              <a:t>Hukukun yaratıcı kaynakları, hukuk kuralının kendisinden doğduğu şeylerdir.</a:t>
            </a:r>
          </a:p>
          <a:p>
            <a:pPr marL="514350" indent="-514350"/>
            <a:r>
              <a:rPr lang="tr-TR" dirty="0" smtClean="0"/>
              <a:t>Bunlar; hukuk kurallarını yapma, “üretme kaynaklarıdır”.</a:t>
            </a:r>
          </a:p>
          <a:p>
            <a:pPr marL="514350" indent="-51435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430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Kaynak kavramı ve kaynak çeşitleri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Biz burada Türk anayasa hukukunun bilgi kaynaklarını ele alacağız.</a:t>
            </a:r>
          </a:p>
          <a:p>
            <a:endParaRPr lang="tr-TR" dirty="0"/>
          </a:p>
          <a:p>
            <a:r>
              <a:rPr lang="tr-TR" dirty="0" smtClean="0"/>
              <a:t>Türk anayasa hukukunun bilgi kaynakları;</a:t>
            </a:r>
          </a:p>
          <a:p>
            <a:r>
              <a:rPr lang="tr-TR" dirty="0" smtClean="0"/>
              <a:t>Türk anayasa hukuku kurallarının bulunacağı yerleri ve bunların kapsamları hakkında bilgi edinilecek belgeleri ifade eder.</a:t>
            </a:r>
          </a:p>
          <a:p>
            <a:endParaRPr lang="tr-TR" dirty="0"/>
          </a:p>
          <a:p>
            <a:r>
              <a:rPr lang="tr-TR" dirty="0" smtClean="0"/>
              <a:t>Türk anayasa hukukunun bilgi kaynakları;</a:t>
            </a:r>
          </a:p>
          <a:p>
            <a:pPr>
              <a:buNone/>
            </a:pPr>
            <a:r>
              <a:rPr lang="tr-TR" dirty="0" smtClean="0"/>
              <a:t>1-mevzuat kaynakları, </a:t>
            </a:r>
          </a:p>
          <a:p>
            <a:pPr>
              <a:buNone/>
            </a:pPr>
            <a:r>
              <a:rPr lang="tr-TR" dirty="0" smtClean="0"/>
              <a:t>2-yargı kararları kaynakları,</a:t>
            </a:r>
          </a:p>
          <a:p>
            <a:pPr>
              <a:buNone/>
            </a:pPr>
            <a:r>
              <a:rPr lang="tr-TR" dirty="0" smtClean="0"/>
              <a:t>3-bilimsel eserler</a:t>
            </a:r>
          </a:p>
          <a:p>
            <a:pPr>
              <a:buNone/>
            </a:pPr>
            <a:r>
              <a:rPr lang="tr-TR" dirty="0" smtClean="0"/>
              <a:t>o.ü 3.e ayrılır.</a:t>
            </a:r>
          </a:p>
          <a:p>
            <a:pPr marL="514350" indent="-51435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433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/>
              <a:t>1-mevzuat </a:t>
            </a:r>
            <a:r>
              <a:rPr lang="tr-TR" dirty="0" err="1" smtClean="0"/>
              <a:t>hk</a:t>
            </a:r>
            <a:r>
              <a:rPr lang="tr-TR" dirty="0" smtClean="0"/>
              <a:t>. Bilgi kaynakları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Mevzuat </a:t>
            </a:r>
            <a:r>
              <a:rPr lang="tr-TR" dirty="0" err="1" smtClean="0"/>
              <a:t>hk</a:t>
            </a:r>
            <a:r>
              <a:rPr lang="tr-TR" dirty="0" smtClean="0"/>
              <a:t>. Bilgi kaynaklar:</a:t>
            </a:r>
          </a:p>
          <a:p>
            <a:pPr>
              <a:buNone/>
            </a:pPr>
            <a:r>
              <a:rPr lang="tr-TR" dirty="0" smtClean="0"/>
              <a:t>A-resmi kaynaklar</a:t>
            </a:r>
          </a:p>
          <a:p>
            <a:pPr>
              <a:buNone/>
            </a:pPr>
            <a:r>
              <a:rPr lang="tr-TR" dirty="0" smtClean="0"/>
              <a:t>1-RG</a:t>
            </a:r>
          </a:p>
          <a:p>
            <a:pPr>
              <a:buNone/>
            </a:pPr>
            <a:r>
              <a:rPr lang="tr-TR" dirty="0" smtClean="0"/>
              <a:t>2-Mevzuat bilgi sistemi</a:t>
            </a:r>
          </a:p>
          <a:p>
            <a:pPr>
              <a:buNone/>
            </a:pPr>
            <a:r>
              <a:rPr lang="tr-TR" dirty="0" smtClean="0"/>
              <a:t>3-TBMM Tutanak Dergisi</a:t>
            </a:r>
          </a:p>
          <a:p>
            <a:pPr>
              <a:buNone/>
            </a:pPr>
            <a:r>
              <a:rPr lang="tr-TR" dirty="0" smtClean="0"/>
              <a:t>B-özel kaynaklar.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 marL="514350" indent="-51435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507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2-yargı kararları </a:t>
            </a:r>
            <a:r>
              <a:rPr lang="tr-TR" dirty="0" err="1" smtClean="0"/>
              <a:t>hk</a:t>
            </a:r>
            <a:r>
              <a:rPr lang="tr-TR" dirty="0" smtClean="0"/>
              <a:t>. bilgi kaynakları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1-anayasa </a:t>
            </a:r>
            <a:r>
              <a:rPr lang="tr-TR" dirty="0" smtClean="0"/>
              <a:t>mahkemesi kararları</a:t>
            </a:r>
          </a:p>
          <a:p>
            <a:pPr>
              <a:buNone/>
            </a:pPr>
            <a:r>
              <a:rPr lang="tr-TR" dirty="0" smtClean="0"/>
              <a:t>2-diğer yüksek mahkeme kararları</a:t>
            </a:r>
          </a:p>
          <a:p>
            <a:pPr>
              <a:buNone/>
            </a:pPr>
            <a:r>
              <a:rPr lang="tr-TR" dirty="0" smtClean="0"/>
              <a:t>3-yüksek seçim kurulu kararları.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 marL="514350" indent="-51435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342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06090"/>
          </a:xfrm>
        </p:spPr>
        <p:txBody>
          <a:bodyPr>
            <a:normAutofit/>
          </a:bodyPr>
          <a:lstStyle/>
          <a:p>
            <a:r>
              <a:rPr lang="tr-TR" dirty="0" smtClean="0"/>
              <a:t>3-bilimsel eserler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400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Türk anayasa hukukunun 3.bilgi kaynağı bilimsel eserlerdir.</a:t>
            </a:r>
          </a:p>
          <a:p>
            <a:pPr>
              <a:buNone/>
            </a:pPr>
            <a:r>
              <a:rPr lang="tr-TR" dirty="0" smtClean="0"/>
              <a:t>Bilimsel eserler;</a:t>
            </a:r>
          </a:p>
          <a:p>
            <a:pPr>
              <a:buNone/>
            </a:pPr>
            <a:r>
              <a:rPr lang="tr-TR" dirty="0" smtClean="0"/>
              <a:t>Genel eserler, monografiler, makalelerdir.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Genel eserlere sistematik eserler de denir. Türk anayasa hukukunun bütünü hakkında bilgi verir.</a:t>
            </a:r>
          </a:p>
          <a:p>
            <a:pPr>
              <a:buNone/>
            </a:pPr>
            <a:r>
              <a:rPr lang="tr-TR" dirty="0" smtClean="0"/>
              <a:t>Monografiler; genel eserlerin aksine anayasa hukuku ile ilgili sadece bir konuyu derinlemesine inceler.</a:t>
            </a:r>
          </a:p>
          <a:p>
            <a:pPr>
              <a:buNone/>
            </a:pPr>
            <a:r>
              <a:rPr lang="tr-TR" dirty="0" smtClean="0"/>
              <a:t>Örneğin KHK üzerine yazılmış bir kitap  monografidir.</a:t>
            </a:r>
          </a:p>
          <a:p>
            <a:pPr>
              <a:buNone/>
            </a:pPr>
            <a:r>
              <a:rPr lang="tr-TR" dirty="0" smtClean="0"/>
              <a:t>Makaleler ise, monografi gibi sadece tek bir konuyu inceleyen ama monografilerden daha kısa olan çalışmalardır.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 marL="514350" indent="-51435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666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250</Words>
  <Application>Microsoft Office PowerPoint</Application>
  <PresentationFormat>Geniş ekran</PresentationFormat>
  <Paragraphs>65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Cambria</vt:lpstr>
      <vt:lpstr>Office Teması</vt:lpstr>
      <vt:lpstr>T.C. ANKARA ÜNİVERSİTESİ   AYAŞ MESLEK YÜKSEK OKULU</vt:lpstr>
      <vt:lpstr>Kaynak kavramı ve kaynak çeşitleri</vt:lpstr>
      <vt:lpstr>Kaynak kavramı ve kaynak çeşitleri</vt:lpstr>
      <vt:lpstr>1-mevzuat hk. Bilgi kaynakları</vt:lpstr>
      <vt:lpstr>2-yargı kararları hk. bilgi kaynakları</vt:lpstr>
      <vt:lpstr>3-bilimsel eserler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 AYAŞ MESLEK YÜKSEK OKULU</dc:title>
  <dc:creator>user</dc:creator>
  <cp:lastModifiedBy>user</cp:lastModifiedBy>
  <cp:revision>1</cp:revision>
  <dcterms:created xsi:type="dcterms:W3CDTF">2020-01-13T17:43:02Z</dcterms:created>
  <dcterms:modified xsi:type="dcterms:W3CDTF">2020-01-13T17:44:05Z</dcterms:modified>
</cp:coreProperties>
</file>