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7" r:id="rId4"/>
    <p:sldId id="258" r:id="rId5"/>
    <p:sldId id="259" r:id="rId6"/>
    <p:sldId id="260" r:id="rId7"/>
    <p:sldId id="261" r:id="rId8"/>
    <p:sldId id="262" r:id="rId9"/>
    <p:sldId id="263" r:id="rId10"/>
    <p:sldId id="264" r:id="rId11"/>
    <p:sldId id="265" r:id="rId12"/>
    <p:sldId id="266"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E8C4071-1922-44BF-9A3E-1AFA7A1E0EED}"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AAA884D-7D06-46BD-804E-BA475317DF19}" type="slidenum">
              <a:rPr lang="tr-TR" smtClean="0"/>
              <a:t>‹#›</a:t>
            </a:fld>
            <a:endParaRPr lang="tr-TR"/>
          </a:p>
        </p:txBody>
      </p:sp>
    </p:spTree>
    <p:extLst>
      <p:ext uri="{BB962C8B-B14F-4D97-AF65-F5344CB8AC3E}">
        <p14:creationId xmlns:p14="http://schemas.microsoft.com/office/powerpoint/2010/main" val="3481425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E8C4071-1922-44BF-9A3E-1AFA7A1E0EED}"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AAA884D-7D06-46BD-804E-BA475317DF19}" type="slidenum">
              <a:rPr lang="tr-TR" smtClean="0"/>
              <a:t>‹#›</a:t>
            </a:fld>
            <a:endParaRPr lang="tr-TR"/>
          </a:p>
        </p:txBody>
      </p:sp>
    </p:spTree>
    <p:extLst>
      <p:ext uri="{BB962C8B-B14F-4D97-AF65-F5344CB8AC3E}">
        <p14:creationId xmlns:p14="http://schemas.microsoft.com/office/powerpoint/2010/main" val="3059007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E8C4071-1922-44BF-9A3E-1AFA7A1E0EED}"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AAA884D-7D06-46BD-804E-BA475317DF19}" type="slidenum">
              <a:rPr lang="tr-TR" smtClean="0"/>
              <a:t>‹#›</a:t>
            </a:fld>
            <a:endParaRPr lang="tr-TR"/>
          </a:p>
        </p:txBody>
      </p:sp>
    </p:spTree>
    <p:extLst>
      <p:ext uri="{BB962C8B-B14F-4D97-AF65-F5344CB8AC3E}">
        <p14:creationId xmlns:p14="http://schemas.microsoft.com/office/powerpoint/2010/main" val="2213042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E8C4071-1922-44BF-9A3E-1AFA7A1E0EED}"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AAA884D-7D06-46BD-804E-BA475317DF19}" type="slidenum">
              <a:rPr lang="tr-TR" smtClean="0"/>
              <a:t>‹#›</a:t>
            </a:fld>
            <a:endParaRPr lang="tr-TR"/>
          </a:p>
        </p:txBody>
      </p:sp>
    </p:spTree>
    <p:extLst>
      <p:ext uri="{BB962C8B-B14F-4D97-AF65-F5344CB8AC3E}">
        <p14:creationId xmlns:p14="http://schemas.microsoft.com/office/powerpoint/2010/main" val="1337834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E8C4071-1922-44BF-9A3E-1AFA7A1E0EED}" type="datetimeFigureOut">
              <a:rPr lang="tr-TR" smtClean="0"/>
              <a:t>24.9.2019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AAA884D-7D06-46BD-804E-BA475317DF19}" type="slidenum">
              <a:rPr lang="tr-TR" smtClean="0"/>
              <a:t>‹#›</a:t>
            </a:fld>
            <a:endParaRPr lang="tr-TR"/>
          </a:p>
        </p:txBody>
      </p:sp>
    </p:spTree>
    <p:extLst>
      <p:ext uri="{BB962C8B-B14F-4D97-AF65-F5344CB8AC3E}">
        <p14:creationId xmlns:p14="http://schemas.microsoft.com/office/powerpoint/2010/main" val="1875819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E8C4071-1922-44BF-9A3E-1AFA7A1E0EED}"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AAA884D-7D06-46BD-804E-BA475317DF19}" type="slidenum">
              <a:rPr lang="tr-TR" smtClean="0"/>
              <a:t>‹#›</a:t>
            </a:fld>
            <a:endParaRPr lang="tr-TR"/>
          </a:p>
        </p:txBody>
      </p:sp>
    </p:spTree>
    <p:extLst>
      <p:ext uri="{BB962C8B-B14F-4D97-AF65-F5344CB8AC3E}">
        <p14:creationId xmlns:p14="http://schemas.microsoft.com/office/powerpoint/2010/main" val="1042652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E8C4071-1922-44BF-9A3E-1AFA7A1E0EED}" type="datetimeFigureOut">
              <a:rPr lang="tr-TR" smtClean="0"/>
              <a:t>24.9.2019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AAA884D-7D06-46BD-804E-BA475317DF19}" type="slidenum">
              <a:rPr lang="tr-TR" smtClean="0"/>
              <a:t>‹#›</a:t>
            </a:fld>
            <a:endParaRPr lang="tr-TR"/>
          </a:p>
        </p:txBody>
      </p:sp>
    </p:spTree>
    <p:extLst>
      <p:ext uri="{BB962C8B-B14F-4D97-AF65-F5344CB8AC3E}">
        <p14:creationId xmlns:p14="http://schemas.microsoft.com/office/powerpoint/2010/main" val="3575388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E8C4071-1922-44BF-9A3E-1AFA7A1E0EED}" type="datetimeFigureOut">
              <a:rPr lang="tr-TR" smtClean="0"/>
              <a:t>24.9.2019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AAA884D-7D06-46BD-804E-BA475317DF19}" type="slidenum">
              <a:rPr lang="tr-TR" smtClean="0"/>
              <a:t>‹#›</a:t>
            </a:fld>
            <a:endParaRPr lang="tr-TR"/>
          </a:p>
        </p:txBody>
      </p:sp>
    </p:spTree>
    <p:extLst>
      <p:ext uri="{BB962C8B-B14F-4D97-AF65-F5344CB8AC3E}">
        <p14:creationId xmlns:p14="http://schemas.microsoft.com/office/powerpoint/2010/main" val="704446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E8C4071-1922-44BF-9A3E-1AFA7A1E0EED}" type="datetimeFigureOut">
              <a:rPr lang="tr-TR" smtClean="0"/>
              <a:t>24.9.2019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AAA884D-7D06-46BD-804E-BA475317DF19}" type="slidenum">
              <a:rPr lang="tr-TR" smtClean="0"/>
              <a:t>‹#›</a:t>
            </a:fld>
            <a:endParaRPr lang="tr-TR"/>
          </a:p>
        </p:txBody>
      </p:sp>
    </p:spTree>
    <p:extLst>
      <p:ext uri="{BB962C8B-B14F-4D97-AF65-F5344CB8AC3E}">
        <p14:creationId xmlns:p14="http://schemas.microsoft.com/office/powerpoint/2010/main" val="2885036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E8C4071-1922-44BF-9A3E-1AFA7A1E0EED}"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AAA884D-7D06-46BD-804E-BA475317DF19}" type="slidenum">
              <a:rPr lang="tr-TR" smtClean="0"/>
              <a:t>‹#›</a:t>
            </a:fld>
            <a:endParaRPr lang="tr-TR"/>
          </a:p>
        </p:txBody>
      </p:sp>
    </p:spTree>
    <p:extLst>
      <p:ext uri="{BB962C8B-B14F-4D97-AF65-F5344CB8AC3E}">
        <p14:creationId xmlns:p14="http://schemas.microsoft.com/office/powerpoint/2010/main" val="4275305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E8C4071-1922-44BF-9A3E-1AFA7A1E0EED}" type="datetimeFigureOut">
              <a:rPr lang="tr-TR" smtClean="0"/>
              <a:t>24.9.2019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AAA884D-7D06-46BD-804E-BA475317DF19}" type="slidenum">
              <a:rPr lang="tr-TR" smtClean="0"/>
              <a:t>‹#›</a:t>
            </a:fld>
            <a:endParaRPr lang="tr-TR"/>
          </a:p>
        </p:txBody>
      </p:sp>
    </p:spTree>
    <p:extLst>
      <p:ext uri="{BB962C8B-B14F-4D97-AF65-F5344CB8AC3E}">
        <p14:creationId xmlns:p14="http://schemas.microsoft.com/office/powerpoint/2010/main" val="3728713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8C4071-1922-44BF-9A3E-1AFA7A1E0EED}" type="datetimeFigureOut">
              <a:rPr lang="tr-TR" smtClean="0"/>
              <a:t>24.9.2019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AA884D-7D06-46BD-804E-BA475317DF19}" type="slidenum">
              <a:rPr lang="tr-TR" smtClean="0"/>
              <a:t>‹#›</a:t>
            </a:fld>
            <a:endParaRPr lang="tr-TR"/>
          </a:p>
        </p:txBody>
      </p:sp>
    </p:spTree>
    <p:extLst>
      <p:ext uri="{BB962C8B-B14F-4D97-AF65-F5344CB8AC3E}">
        <p14:creationId xmlns:p14="http://schemas.microsoft.com/office/powerpoint/2010/main" val="20237418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915317" y="2414262"/>
            <a:ext cx="10652393" cy="2102654"/>
          </a:xfrm>
        </p:spPr>
        <p:txBody>
          <a:bodyPr>
            <a:normAutofit/>
          </a:bodyPr>
          <a:lstStyle/>
          <a:p>
            <a:pPr algn="ctr"/>
            <a:r>
              <a:rPr lang="tr-TR" b="1" dirty="0" smtClean="0">
                <a:effectLst/>
                <a:latin typeface="Times New Roman" panose="02020603050405020304" pitchFamily="18" charset="0"/>
                <a:ea typeface="Calibri" panose="020F0502020204030204" pitchFamily="34" charset="0"/>
              </a:rPr>
              <a:t>Kamu Malları, İdarenin Mal </a:t>
            </a:r>
            <a:r>
              <a:rPr lang="tr-TR" b="1" dirty="0" smtClean="0">
                <a:latin typeface="Times New Roman" panose="02020603050405020304" pitchFamily="18" charset="0"/>
                <a:ea typeface="Calibri" panose="020F0502020204030204" pitchFamily="34" charset="0"/>
              </a:rPr>
              <a:t>E</a:t>
            </a:r>
            <a:r>
              <a:rPr lang="tr-TR" b="1" dirty="0" smtClean="0">
                <a:effectLst/>
                <a:latin typeface="Times New Roman" panose="02020603050405020304" pitchFamily="18" charset="0"/>
                <a:ea typeface="Calibri" panose="020F0502020204030204" pitchFamily="34" charset="0"/>
              </a:rPr>
              <a:t>dinme </a:t>
            </a:r>
            <a:r>
              <a:rPr lang="tr-TR" b="1" dirty="0">
                <a:latin typeface="Times New Roman" panose="02020603050405020304" pitchFamily="18" charset="0"/>
                <a:ea typeface="Calibri" panose="020F0502020204030204" pitchFamily="34" charset="0"/>
              </a:rPr>
              <a:t>Y</a:t>
            </a:r>
            <a:r>
              <a:rPr lang="tr-TR" b="1" dirty="0" smtClean="0">
                <a:effectLst/>
                <a:latin typeface="Times New Roman" panose="02020603050405020304" pitchFamily="18" charset="0"/>
                <a:ea typeface="Calibri" panose="020F0502020204030204" pitchFamily="34" charset="0"/>
              </a:rPr>
              <a:t>etkisi ve Usulleri,  Kamulaştırmanın Temel İlkeleri ve Aşamaları</a:t>
            </a:r>
            <a:endParaRPr lang="tr-TR" b="1" dirty="0"/>
          </a:p>
        </p:txBody>
      </p:sp>
    </p:spTree>
    <p:extLst>
      <p:ext uri="{BB962C8B-B14F-4D97-AF65-F5344CB8AC3E}">
        <p14:creationId xmlns:p14="http://schemas.microsoft.com/office/powerpoint/2010/main" val="3262284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Hukuka aykırı kamulaştırmasız el atma: idarenin yasal dayanak olmaksızın ve usulüne uygun kamulaştırma kararı almadan özel mülkiyette bulunan bir taşınmazın tamamına veya bir kısmına el atmasıdır (</a:t>
            </a:r>
            <a:r>
              <a:rPr lang="tr-TR" dirty="0" smtClean="0">
                <a:latin typeface="Times New Roman" panose="02020603050405020304" pitchFamily="18" charset="0"/>
                <a:cs typeface="Times New Roman" panose="02020603050405020304" pitchFamily="18" charset="0"/>
              </a:rPr>
              <a:t>GÜNDAY, </a:t>
            </a:r>
            <a:r>
              <a:rPr lang="tr-TR" dirty="0">
                <a:latin typeface="Times New Roman" panose="02020603050405020304" pitchFamily="18" charset="0"/>
                <a:cs typeface="Times New Roman" panose="02020603050405020304" pitchFamily="18" charset="0"/>
              </a:rPr>
              <a:t>s. 277)</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2280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848299" y="1106794"/>
            <a:ext cx="9580666" cy="4481945"/>
          </a:xfrm>
        </p:spPr>
        <p:txBody>
          <a:bodyPr>
            <a:normAutofit lnSpcReduction="10000"/>
          </a:bodyPr>
          <a:lstStyle/>
          <a:p>
            <a:pPr marL="0" indent="0" algn="just">
              <a:buNone/>
            </a:pPr>
            <a:r>
              <a:rPr lang="tr-TR" b="1" dirty="0" err="1">
                <a:latin typeface="Times New Roman" panose="02020603050405020304" pitchFamily="18" charset="0"/>
                <a:cs typeface="Times New Roman" panose="02020603050405020304" pitchFamily="18" charset="0"/>
              </a:rPr>
              <a:t>İstimval</a:t>
            </a:r>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İdarenin; yalnızca olağanüstü durumlarda, kanunun açıkça izin vermesi ve bedelinin ödenmesi şartıyla kamu gücüne dayanarak taşınır malların mülkiyetini veya taşınmaz malların kullanımını elde etme yöntemidir  (</a:t>
            </a:r>
            <a:r>
              <a:rPr lang="tr-TR" dirty="0" smtClean="0">
                <a:latin typeface="Times New Roman" panose="02020603050405020304" pitchFamily="18" charset="0"/>
                <a:cs typeface="Times New Roman" panose="02020603050405020304" pitchFamily="18" charset="0"/>
              </a:rPr>
              <a:t>GÜNDAY, </a:t>
            </a:r>
            <a:r>
              <a:rPr lang="tr-TR" dirty="0">
                <a:latin typeface="Times New Roman" panose="02020603050405020304" pitchFamily="18" charset="0"/>
                <a:cs typeface="Times New Roman" panose="02020603050405020304" pitchFamily="18" charset="0"/>
              </a:rPr>
              <a:t>s. 281-282)</a:t>
            </a:r>
          </a:p>
          <a:p>
            <a:pPr marL="0" indent="0" algn="just">
              <a:buNone/>
            </a:pPr>
            <a:r>
              <a:rPr lang="tr-TR" b="1" dirty="0">
                <a:latin typeface="Times New Roman" panose="02020603050405020304" pitchFamily="18" charset="0"/>
                <a:cs typeface="Times New Roman" panose="02020603050405020304" pitchFamily="18" charset="0"/>
              </a:rPr>
              <a:t>Anayasa madde 119/5 –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Olağanüstü hallerde vatandaşlar için getirilecek para, mal ve çalışma yükümlülükleri ile 15 inci maddedeki ilkeler doğrultusunda temel hak ve hürriyetlerin nasıl sınırlanacağı veya geçici olarak durdurulacağı, hangi hükümlerin uygulanacağı ve işlemlerin nasıl yürütüleceği kanunla düzenlenir</a:t>
            </a:r>
            <a:r>
              <a:rPr lang="tr-TR" dirty="0">
                <a:latin typeface="Times New Roman" panose="02020603050405020304" pitchFamily="18" charset="0"/>
                <a:cs typeface="Times New Roman" panose="02020603050405020304" pitchFamily="18" charset="0"/>
              </a:rPr>
              <a:t>.”</a:t>
            </a:r>
          </a:p>
          <a:p>
            <a:pPr marL="0" indent="0" algn="just">
              <a:buNone/>
            </a:pP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5717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b="1" dirty="0">
                <a:latin typeface="Times New Roman" panose="02020603050405020304" pitchFamily="18" charset="0"/>
                <a:cs typeface="Times New Roman" panose="02020603050405020304" pitchFamily="18" charset="0"/>
              </a:rPr>
              <a:t>Geçici işgal</a:t>
            </a:r>
            <a:endParaRPr lang="tr-TR" dirty="0">
              <a:latin typeface="Times New Roman" panose="02020603050405020304" pitchFamily="18" charset="0"/>
              <a:cs typeface="Times New Roman" panose="02020603050405020304" pitchFamily="18" charset="0"/>
            </a:endParaRPr>
          </a:p>
          <a:p>
            <a:pPr marL="0" indent="0" algn="just">
              <a:buNone/>
            </a:pPr>
            <a:r>
              <a:rPr lang="tr-TR" i="1" dirty="0">
                <a:latin typeface="Times New Roman" panose="02020603050405020304" pitchFamily="18" charset="0"/>
                <a:cs typeface="Times New Roman" panose="02020603050405020304" pitchFamily="18" charset="0"/>
              </a:rPr>
              <a:t>“Geçici işgal, bir bayındırlık hizmetinin görülmesi sırasında, bu hizmetin görülmesi için gereksinim duyulan taş, kum, kireç; ve benzeri iptidai maddeleri çıkarmak veya hazırlayabilmek ya da bazı eşyaları koyabilmek için özel mülkiyette bulunan bir taşınmaza idarece geçici olarak el atılmasıdır” </a:t>
            </a:r>
            <a:r>
              <a:rPr lang="tr-TR" dirty="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GÜNDAY, </a:t>
            </a:r>
            <a:r>
              <a:rPr lang="tr-TR" dirty="0">
                <a:latin typeface="Times New Roman" panose="02020603050405020304" pitchFamily="18" charset="0"/>
                <a:cs typeface="Times New Roman" panose="02020603050405020304" pitchFamily="18" charset="0"/>
              </a:rPr>
              <a:t>s. 283)</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5195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806766" y="1092237"/>
            <a:ext cx="7502487" cy="3182307"/>
          </a:xfrm>
        </p:spPr>
        <p:txBody>
          <a:bodyPr>
            <a:normAutofit/>
          </a:bodyPr>
          <a:lstStyle/>
          <a:p>
            <a:r>
              <a:rPr lang="tr-TR" sz="2800" dirty="0" smtClean="0">
                <a:latin typeface="Times New Roman" panose="02020603050405020304" pitchFamily="18" charset="0"/>
                <a:cs typeface="Times New Roman" panose="02020603050405020304" pitchFamily="18" charset="0"/>
              </a:rPr>
              <a:t>- Kamu malının tanımı</a:t>
            </a:r>
            <a:br>
              <a:rPr lang="tr-TR" sz="2800" dirty="0" smtClean="0">
                <a:latin typeface="Times New Roman" panose="02020603050405020304" pitchFamily="18" charset="0"/>
                <a:cs typeface="Times New Roman" panose="02020603050405020304" pitchFamily="18" charset="0"/>
              </a:rPr>
            </a:br>
            <a:r>
              <a:rPr lang="tr-TR" sz="2800" dirty="0" smtClean="0">
                <a:latin typeface="Times New Roman" panose="02020603050405020304" pitchFamily="18" charset="0"/>
                <a:cs typeface="Times New Roman" panose="02020603050405020304" pitchFamily="18" charset="0"/>
              </a:rPr>
              <a:t>- Kamu mallarının tasnifi</a:t>
            </a:r>
            <a:br>
              <a:rPr lang="tr-TR" sz="2800" dirty="0" smtClean="0">
                <a:latin typeface="Times New Roman" panose="02020603050405020304" pitchFamily="18" charset="0"/>
                <a:cs typeface="Times New Roman" panose="02020603050405020304" pitchFamily="18" charset="0"/>
              </a:rPr>
            </a:br>
            <a:r>
              <a:rPr lang="tr-TR" sz="2800" dirty="0" smtClean="0">
                <a:latin typeface="Times New Roman" panose="02020603050405020304" pitchFamily="18" charset="0"/>
                <a:cs typeface="Times New Roman" panose="02020603050405020304" pitchFamily="18" charset="0"/>
              </a:rPr>
              <a:t>- Kamu mallarının hukuki statüsü</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5327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1224208" y="1879711"/>
            <a:ext cx="9454139" cy="4317949"/>
          </a:xfrm>
        </p:spPr>
        <p:txBody>
          <a:bodyPr>
            <a:normAutofit/>
          </a:bodyPr>
          <a:lstStyle/>
          <a:p>
            <a:pPr marL="0" indent="0" algn="just">
              <a:buNone/>
            </a:pPr>
            <a:r>
              <a:rPr lang="tr-TR" dirty="0">
                <a:latin typeface="Times New Roman" panose="02020603050405020304" pitchFamily="18" charset="0"/>
                <a:cs typeface="Times New Roman" panose="02020603050405020304" pitchFamily="18" charset="0"/>
              </a:rPr>
              <a:t>İdare yükümlü olduğu hizmetleri ifa edebilmek için taşınır / taşınmaz mallara ihtiyaç duyar. Bu gereksinimi özel hukuk kişileri gibi, borçlar kanunu esaslarına göre karşılayabilir. Ayrıca idareye kamu gücü kullanarak mal edinme yetkisi de tanınmıştır </a:t>
            </a:r>
            <a:r>
              <a:rPr lang="tr-TR" dirty="0" smtClean="0">
                <a:latin typeface="Times New Roman" panose="02020603050405020304" pitchFamily="18" charset="0"/>
                <a:cs typeface="Times New Roman" panose="02020603050405020304" pitchFamily="18" charset="0"/>
              </a:rPr>
              <a:t>(GÜNDAY, s</a:t>
            </a:r>
            <a:r>
              <a:rPr lang="tr-TR" dirty="0">
                <a:latin typeface="Times New Roman" panose="02020603050405020304" pitchFamily="18" charset="0"/>
                <a:cs typeface="Times New Roman" panose="02020603050405020304" pitchFamily="18" charset="0"/>
              </a:rPr>
              <a:t>. 249 </a:t>
            </a:r>
            <a:r>
              <a:rPr lang="tr-TR" dirty="0" err="1">
                <a:latin typeface="Times New Roman" panose="02020603050405020304" pitchFamily="18" charset="0"/>
                <a:cs typeface="Times New Roman" panose="02020603050405020304" pitchFamily="18" charset="0"/>
              </a:rPr>
              <a:t>vd</a:t>
            </a:r>
            <a:r>
              <a:rPr lang="tr-TR" dirty="0">
                <a:latin typeface="Times New Roman" panose="02020603050405020304" pitchFamily="18" charset="0"/>
                <a:cs typeface="Times New Roman" panose="02020603050405020304" pitchFamily="18" charset="0"/>
              </a:rPr>
              <a:t>)</a:t>
            </a:r>
          </a:p>
          <a:p>
            <a:pPr marL="0" indent="0" algn="just">
              <a:buNone/>
            </a:pPr>
            <a:endParaRPr lang="tr-TR"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0000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1268275" y="1483105"/>
            <a:ext cx="9454139" cy="4317949"/>
          </a:xfrm>
        </p:spPr>
        <p:txBody>
          <a:bodyPr>
            <a:normAutofit/>
          </a:bodyPr>
          <a:lstStyle/>
          <a:p>
            <a:pPr marL="0" indent="0">
              <a:buNone/>
            </a:pPr>
            <a:r>
              <a:rPr lang="tr-TR" b="1" dirty="0">
                <a:latin typeface="Times New Roman" panose="02020603050405020304" pitchFamily="18" charset="0"/>
                <a:cs typeface="Times New Roman" panose="02020603050405020304" pitchFamily="18" charset="0"/>
              </a:rPr>
              <a:t>Kamulaştırma </a:t>
            </a:r>
            <a:endParaRPr lang="tr-TR" dirty="0">
              <a:latin typeface="Times New Roman" panose="02020603050405020304" pitchFamily="18" charset="0"/>
              <a:cs typeface="Times New Roman" panose="02020603050405020304" pitchFamily="18" charset="0"/>
            </a:endParaRPr>
          </a:p>
          <a:p>
            <a:pPr marL="0" indent="0" algn="just">
              <a:buNone/>
            </a:pPr>
            <a:r>
              <a:rPr lang="tr-TR" b="1" dirty="0">
                <a:latin typeface="Times New Roman" panose="02020603050405020304" pitchFamily="18" charset="0"/>
                <a:cs typeface="Times New Roman" panose="02020603050405020304" pitchFamily="18" charset="0"/>
              </a:rPr>
              <a:t>Anayasa madde 46 – </a:t>
            </a:r>
            <a:r>
              <a:rPr lang="tr-TR" dirty="0" smtClean="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Değişik: 3/10/2001-4709/18 </a:t>
            </a:r>
            <a:r>
              <a:rPr lang="tr-TR" dirty="0" err="1">
                <a:latin typeface="Times New Roman" panose="02020603050405020304" pitchFamily="18" charset="0"/>
                <a:cs typeface="Times New Roman" panose="02020603050405020304" pitchFamily="18" charset="0"/>
              </a:rPr>
              <a:t>md.</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Devlet ve kamu tüzel kişileri; kamu yararının gerektirdiği hallerde, gerçek karşılıklarını peşin ödemek şartıyla, özel mülkiyette bulunan taşınmaz malların tamamını veya bir kısmını, kanunla gösterilen esas ve usullere göre, kamulaştırmaya ve bunlar üzerinde idarî irtifaklar kurmaya yetkilidir.</a:t>
            </a:r>
            <a:r>
              <a:rPr lang="tr-TR" dirty="0">
                <a:latin typeface="Times New Roman" panose="02020603050405020304" pitchFamily="18" charset="0"/>
                <a:cs typeface="Times New Roman" panose="02020603050405020304" pitchFamily="18" charset="0"/>
              </a:rPr>
              <a:t>”</a:t>
            </a:r>
          </a:p>
          <a:p>
            <a:pPr marL="0" indent="0" algn="just">
              <a:buNone/>
            </a:pPr>
            <a:endParaRPr lang="tr-TR"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0231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1058955" y="959469"/>
            <a:ext cx="9454139" cy="4317949"/>
          </a:xfrm>
        </p:spPr>
        <p:txBody>
          <a:bodyPr>
            <a:normAutofit fontScale="85000" lnSpcReduction="20000"/>
          </a:bodyPr>
          <a:lstStyle/>
          <a:p>
            <a:pPr marL="0" indent="0" algn="just">
              <a:buNone/>
            </a:pPr>
            <a:r>
              <a:rPr lang="tr-TR" dirty="0">
                <a:latin typeface="Times New Roman" panose="02020603050405020304" pitchFamily="18" charset="0"/>
                <a:cs typeface="Times New Roman" panose="02020603050405020304" pitchFamily="18" charset="0"/>
              </a:rPr>
              <a:t>Bu hüküm uyarınca;</a:t>
            </a:r>
          </a:p>
          <a:p>
            <a:pPr lvl="0" algn="just"/>
            <a:r>
              <a:rPr lang="tr-TR" dirty="0">
                <a:latin typeface="Times New Roman" panose="02020603050405020304" pitchFamily="18" charset="0"/>
                <a:cs typeface="Times New Roman" panose="02020603050405020304" pitchFamily="18" charset="0"/>
              </a:rPr>
              <a:t>Kamulaştırma  taşınmaz mallar için söz konusu olabilir.</a:t>
            </a:r>
          </a:p>
          <a:p>
            <a:pPr lvl="0" algn="just"/>
            <a:r>
              <a:rPr lang="tr-TR" dirty="0">
                <a:latin typeface="Times New Roman" panose="02020603050405020304" pitchFamily="18" charset="0"/>
                <a:cs typeface="Times New Roman" panose="02020603050405020304" pitchFamily="18" charset="0"/>
              </a:rPr>
              <a:t>Gerçek ve özel hukuk tüzelkişilerinin mülkiyetinde bulunan taşınmaz mallar kamulaştırılabilir. </a:t>
            </a:r>
          </a:p>
          <a:p>
            <a:pPr lvl="0" algn="just"/>
            <a:r>
              <a:rPr lang="tr-TR" dirty="0">
                <a:latin typeface="Times New Roman" panose="02020603050405020304" pitchFamily="18" charset="0"/>
                <a:cs typeface="Times New Roman" panose="02020603050405020304" pitchFamily="18" charset="0"/>
              </a:rPr>
              <a:t>Kamu yararının gerektirmesi durumunda kamulaştırma yapılabilir.</a:t>
            </a:r>
          </a:p>
          <a:p>
            <a:pPr lvl="0" algn="just"/>
            <a:r>
              <a:rPr lang="tr-TR" dirty="0">
                <a:latin typeface="Times New Roman" panose="02020603050405020304" pitchFamily="18" charset="0"/>
                <a:cs typeface="Times New Roman" panose="02020603050405020304" pitchFamily="18" charset="0"/>
              </a:rPr>
              <a:t>Taşınmaz malın geçek karşılığının, peşin olarak ödenmesi gerekir. (İstisna, Anayasa m.46/2, Tarım reformunun uygulanması, büyük enerji ve sulama projeleri ile iskân projelerinin gerçekleştirilmesi, yeni ormanların yetiştirilmesi, kıyıların korunması ve turizm amacıyla kamulaştırılan toprakların bedellerinin ödenme şekli kanunla gösterilir. Kanunun taksitle ödemeyi öngörebileceği bu hallerde, taksitlendirme süresi beş yılı aşamaz; bu takdirde taksitler eşit olarak ödenir.)</a:t>
            </a:r>
          </a:p>
          <a:p>
            <a:pPr lvl="0" algn="just"/>
            <a:r>
              <a:rPr lang="tr-TR" dirty="0">
                <a:latin typeface="Times New Roman" panose="02020603050405020304" pitchFamily="18" charset="0"/>
                <a:cs typeface="Times New Roman" panose="02020603050405020304" pitchFamily="18" charset="0"/>
              </a:rPr>
              <a:t>Kamulaştırma usul ve esasları kanunla düzenlenir. (ilgili Kanun: 2942 sayılı Kamulaştırma Kanunu)</a:t>
            </a:r>
          </a:p>
          <a:p>
            <a:pPr marL="0" indent="0" algn="just">
              <a:buNone/>
            </a:pPr>
            <a:endParaRPr lang="tr-TR"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4716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1169123" y="1091671"/>
            <a:ext cx="9454139" cy="4317949"/>
          </a:xfrm>
        </p:spPr>
        <p:txBody>
          <a:bodyPr>
            <a:normAutofit fontScale="92500" lnSpcReduction="20000"/>
          </a:bodyPr>
          <a:lstStyle/>
          <a:p>
            <a:pPr marL="0" indent="0" algn="just">
              <a:buNone/>
            </a:pPr>
            <a:r>
              <a:rPr lang="tr-TR" dirty="0">
                <a:latin typeface="Times New Roman" panose="02020603050405020304" pitchFamily="18" charset="0"/>
                <a:cs typeface="Times New Roman" panose="02020603050405020304" pitchFamily="18" charset="0"/>
              </a:rPr>
              <a:t>Kamulaştırma aşamaları (2942 sayılı Kanun uyarınca)</a:t>
            </a:r>
          </a:p>
          <a:p>
            <a:pPr lvl="0" algn="just"/>
            <a:r>
              <a:rPr lang="tr-TR" dirty="0">
                <a:latin typeface="Times New Roman" panose="02020603050405020304" pitchFamily="18" charset="0"/>
                <a:cs typeface="Times New Roman" panose="02020603050405020304" pitchFamily="18" charset="0"/>
              </a:rPr>
              <a:t>Yeterli ödenek temin edilmesi (m. 3)</a:t>
            </a:r>
          </a:p>
          <a:p>
            <a:pPr lvl="0" algn="just"/>
            <a:r>
              <a:rPr lang="tr-TR" dirty="0">
                <a:latin typeface="Times New Roman" panose="02020603050405020304" pitchFamily="18" charset="0"/>
                <a:cs typeface="Times New Roman" panose="02020603050405020304" pitchFamily="18" charset="0"/>
              </a:rPr>
              <a:t>Kamu yararı kararının alınması ve onaylanması (m.5 – m.6)</a:t>
            </a:r>
          </a:p>
          <a:p>
            <a:pPr lvl="0" algn="just"/>
            <a:r>
              <a:rPr lang="tr-TR" dirty="0">
                <a:latin typeface="Times New Roman" panose="02020603050405020304" pitchFamily="18" charset="0"/>
                <a:cs typeface="Times New Roman" panose="02020603050405020304" pitchFamily="18" charset="0"/>
              </a:rPr>
              <a:t>Kamulaştırılacak taşınmazın belirlenmesi (m. 7)</a:t>
            </a:r>
          </a:p>
          <a:p>
            <a:pPr lvl="0" algn="just"/>
            <a:r>
              <a:rPr lang="tr-TR" dirty="0">
                <a:latin typeface="Times New Roman" panose="02020603050405020304" pitchFamily="18" charset="0"/>
                <a:cs typeface="Times New Roman" panose="02020603050405020304" pitchFamily="18" charset="0"/>
              </a:rPr>
              <a:t>Kamulaştırma kararının alınması (m.7)</a:t>
            </a:r>
          </a:p>
          <a:p>
            <a:pPr lvl="0" algn="just"/>
            <a:r>
              <a:rPr lang="tr-TR" dirty="0">
                <a:latin typeface="Times New Roman" panose="02020603050405020304" pitchFamily="18" charset="0"/>
                <a:cs typeface="Times New Roman" panose="02020603050405020304" pitchFamily="18" charset="0"/>
              </a:rPr>
              <a:t>Satın alma usulünün denenmesi (m. 8)</a:t>
            </a:r>
          </a:p>
          <a:p>
            <a:pPr lvl="0" algn="just"/>
            <a:r>
              <a:rPr lang="tr-TR" dirty="0">
                <a:latin typeface="Times New Roman" panose="02020603050405020304" pitchFamily="18" charset="0"/>
                <a:cs typeface="Times New Roman" panose="02020603050405020304" pitchFamily="18" charset="0"/>
              </a:rPr>
              <a:t>Kamulaştırmanın satın alma usulü ile yapılamaması halinde, taşınmaz malın kamulaştırma bedelinin tespitiyle, bu bedelin, peşin veya kamulaştırma 3 üncü maddenin ikinci fıkrasına göre yapılmış ise taksitle ödenmesi karşılığında, idare adına tesciline karar verilmesini istemiyle taşınmaz malın bulunduğu yer asliye hukuk mahkemesine müracaat</a:t>
            </a:r>
          </a:p>
          <a:p>
            <a:pPr marL="0" indent="0" algn="just">
              <a:buNone/>
            </a:pPr>
            <a:endParaRPr lang="tr-TR"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4448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1125056" y="1598448"/>
            <a:ext cx="9454139" cy="4317949"/>
          </a:xfrm>
        </p:spPr>
        <p:txBody>
          <a:bodyPr>
            <a:normAutofit/>
          </a:bodyPr>
          <a:lstStyle/>
          <a:p>
            <a:pPr marL="0" indent="0" algn="just">
              <a:buNone/>
            </a:pPr>
            <a:r>
              <a:rPr lang="tr-TR" b="1" dirty="0">
                <a:latin typeface="Times New Roman" panose="02020603050405020304" pitchFamily="18" charset="0"/>
                <a:cs typeface="Times New Roman" panose="02020603050405020304" pitchFamily="18" charset="0"/>
              </a:rPr>
              <a:t>Kamulaştırma işleminin yargısal denetimi</a:t>
            </a:r>
            <a:r>
              <a:rPr lang="tr-TR" dirty="0">
                <a:latin typeface="Times New Roman" panose="02020603050405020304" pitchFamily="18" charset="0"/>
                <a:cs typeface="Times New Roman" panose="02020603050405020304" pitchFamily="18" charset="0"/>
              </a:rPr>
              <a:t>:</a:t>
            </a:r>
          </a:p>
          <a:p>
            <a:pPr marL="0" indent="0" algn="just">
              <a:buNone/>
            </a:pPr>
            <a:r>
              <a:rPr lang="tr-TR" dirty="0">
                <a:latin typeface="Times New Roman" panose="02020603050405020304" pitchFamily="18" charset="0"/>
                <a:cs typeface="Times New Roman" panose="02020603050405020304" pitchFamily="18" charset="0"/>
              </a:rPr>
              <a:t>Kamulaştırmaya konu taşınmaz malın maliki mahkemece yapılan tebligat gününden, itibaren otuz gün içinde, kamulaştırma işlemine karşı idari yargıda iptal davası açabilir (m. 14)</a:t>
            </a:r>
          </a:p>
          <a:p>
            <a:pPr marL="0" indent="0" algn="just">
              <a:buNone/>
            </a:pPr>
            <a:endParaRPr lang="tr-TR"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8776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738465" y="1179807"/>
            <a:ext cx="10534794" cy="4317949"/>
          </a:xfrm>
        </p:spPr>
        <p:txBody>
          <a:bodyPr>
            <a:normAutofit lnSpcReduction="10000"/>
          </a:bodyPr>
          <a:lstStyle/>
          <a:p>
            <a:pPr marL="0" indent="0" algn="just">
              <a:buNone/>
            </a:pPr>
            <a:endParaRPr lang="tr-TR" b="1" dirty="0">
              <a:latin typeface="Times New Roman" panose="02020603050405020304" pitchFamily="18" charset="0"/>
              <a:cs typeface="Times New Roman" panose="02020603050405020304" pitchFamily="18" charset="0"/>
            </a:endParaRPr>
          </a:p>
          <a:p>
            <a:pPr marL="0" indent="0">
              <a:buNone/>
            </a:pPr>
            <a:r>
              <a:rPr lang="tr-TR" b="1" dirty="0">
                <a:latin typeface="Times New Roman" panose="02020603050405020304" pitchFamily="18" charset="0"/>
                <a:cs typeface="Times New Roman" panose="02020603050405020304" pitchFamily="18" charset="0"/>
              </a:rPr>
              <a:t>Maliki geri alma hakkı</a:t>
            </a:r>
            <a:r>
              <a:rPr lang="tr-TR" dirty="0">
                <a:latin typeface="Times New Roman" panose="02020603050405020304" pitchFamily="18" charset="0"/>
                <a:cs typeface="Times New Roman" panose="02020603050405020304" pitchFamily="18" charset="0"/>
              </a:rPr>
              <a:t>:</a:t>
            </a:r>
          </a:p>
          <a:p>
            <a:pPr marL="0" indent="0">
              <a:buNone/>
            </a:pPr>
            <a:r>
              <a:rPr lang="tr-TR" i="1" dirty="0">
                <a:latin typeface="Times New Roman" panose="02020603050405020304" pitchFamily="18" charset="0"/>
                <a:cs typeface="Times New Roman" panose="02020603050405020304" pitchFamily="18" charset="0"/>
              </a:rPr>
              <a:t>Kamulaştırma bedelinin kesinleşmesi tarihinden itibaren beş yıl içinde, kamulaştırmayı yapan idarece veya 22 </a:t>
            </a:r>
            <a:r>
              <a:rPr lang="tr-TR" i="1" dirty="0" err="1">
                <a:latin typeface="Times New Roman" panose="02020603050405020304" pitchFamily="18" charset="0"/>
                <a:cs typeface="Times New Roman" panose="02020603050405020304" pitchFamily="18" charset="0"/>
              </a:rPr>
              <a:t>nci</a:t>
            </a:r>
            <a:r>
              <a:rPr lang="tr-TR" i="1" dirty="0">
                <a:latin typeface="Times New Roman" panose="02020603050405020304" pitchFamily="18" charset="0"/>
                <a:cs typeface="Times New Roman" panose="02020603050405020304" pitchFamily="18" charset="0"/>
              </a:rPr>
              <a:t> maddenin dördüncü fıkrası uyarınca devir veya tahsis yapılan idarece; kamulaştırma ve devir amacına uygun hiç bir işlem veya tesisat yapılmaz veya kamu yararına yönelik bir ihtiyaca tahsis edilmeyerek taşınmaz mal olduğu gibi bırakılırsa, mal sahibi veya mirasçıları kamulaştırma bedelini aldıkları günden itibaren işleyecek kanuni faiziyle birlikte ödeyerek, taşınmaz malını geri alabilir. Doğmasından itibaren bir yıl içinde kullanılmayan geri alma hakkı düşer</a:t>
            </a:r>
            <a:r>
              <a:rPr lang="tr-TR" dirty="0">
                <a:latin typeface="Times New Roman" panose="02020603050405020304" pitchFamily="18" charset="0"/>
                <a:cs typeface="Times New Roman" panose="02020603050405020304" pitchFamily="18" charset="0"/>
              </a:rPr>
              <a:t> (m. 23)</a:t>
            </a:r>
          </a:p>
          <a:p>
            <a:pPr marL="0" indent="0" algn="just">
              <a:buNone/>
            </a:pPr>
            <a:endParaRPr lang="tr-TR"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4271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1245889" y="600017"/>
            <a:ext cx="9561658" cy="5260955"/>
          </a:xfrm>
        </p:spPr>
        <p:txBody>
          <a:bodyPr>
            <a:noAutofit/>
          </a:bodyPr>
          <a:lstStyle/>
          <a:p>
            <a:pPr marL="0" indent="0" algn="just">
              <a:buNone/>
            </a:pPr>
            <a:r>
              <a:rPr lang="tr-TR" sz="2000" b="1" dirty="0">
                <a:latin typeface="Times New Roman" panose="02020603050405020304" pitchFamily="18" charset="0"/>
                <a:cs typeface="Times New Roman" panose="02020603050405020304" pitchFamily="18" charset="0"/>
              </a:rPr>
              <a:t>Kamulaştırmasız el atma</a:t>
            </a:r>
            <a:endParaRPr lang="tr-TR" sz="2000" dirty="0">
              <a:latin typeface="Times New Roman" panose="02020603050405020304" pitchFamily="18" charset="0"/>
              <a:cs typeface="Times New Roman" panose="02020603050405020304" pitchFamily="18" charset="0"/>
            </a:endParaRPr>
          </a:p>
          <a:p>
            <a:pPr lvl="0" algn="just"/>
            <a:r>
              <a:rPr lang="tr-TR" sz="2000" dirty="0">
                <a:latin typeface="Times New Roman" panose="02020603050405020304" pitchFamily="18" charset="0"/>
                <a:cs typeface="Times New Roman" panose="02020603050405020304" pitchFamily="18" charset="0"/>
              </a:rPr>
              <a:t>Hukuka uygun kamulaştırmasız el atma</a:t>
            </a:r>
          </a:p>
          <a:p>
            <a:pPr marL="0" indent="0" algn="just">
              <a:buNone/>
            </a:pPr>
            <a:r>
              <a:rPr lang="tr-TR" sz="2000" b="1" dirty="0">
                <a:latin typeface="Times New Roman" panose="02020603050405020304" pitchFamily="18" charset="0"/>
                <a:cs typeface="Times New Roman" panose="02020603050405020304" pitchFamily="18" charset="0"/>
              </a:rPr>
              <a:t>İmar Kanunu m.18 - </a:t>
            </a:r>
            <a:r>
              <a:rPr lang="tr-TR" sz="2000" dirty="0" smtClean="0">
                <a:latin typeface="Times New Roman" panose="02020603050405020304" pitchFamily="18" charset="0"/>
                <a:cs typeface="Times New Roman" panose="02020603050405020304" pitchFamily="18" charset="0"/>
              </a:rPr>
              <a:t>“</a:t>
            </a:r>
            <a:r>
              <a:rPr lang="tr-TR" sz="2000" i="1" dirty="0">
                <a:latin typeface="Times New Roman" panose="02020603050405020304" pitchFamily="18" charset="0"/>
                <a:cs typeface="Times New Roman" panose="02020603050405020304" pitchFamily="18" charset="0"/>
              </a:rPr>
              <a:t>İmar hududu içinde bulunan binalı veya binasız arsa ve arazileri malikleri veya diğer hak sahiplerinin </a:t>
            </a:r>
            <a:r>
              <a:rPr lang="tr-TR" sz="2000" i="1" dirty="0" err="1">
                <a:latin typeface="Times New Roman" panose="02020603050405020304" pitchFamily="18" charset="0"/>
                <a:cs typeface="Times New Roman" panose="02020603050405020304" pitchFamily="18" charset="0"/>
              </a:rPr>
              <a:t>muvafakatı</a:t>
            </a:r>
            <a:r>
              <a:rPr lang="tr-TR" sz="2000" i="1" dirty="0">
                <a:latin typeface="Times New Roman" panose="02020603050405020304" pitchFamily="18" charset="0"/>
                <a:cs typeface="Times New Roman" panose="02020603050405020304" pitchFamily="18" charset="0"/>
              </a:rPr>
              <a:t> aranmaksızın, birbirleri ile, yol fazlaları ile, kamu kurumlarına veya belediyelere ait bulunan yerlerle birleştirmeye, bunları yeniden imar planına uygun ada veya parsellere ayırmaya, müstakil, hisseli veya kat mülkiyeti esaslarına göre hak sahiplerine dağıtmaya ve </a:t>
            </a:r>
            <a:r>
              <a:rPr lang="tr-TR" sz="2000" i="1" dirty="0" err="1">
                <a:latin typeface="Times New Roman" panose="02020603050405020304" pitchFamily="18" charset="0"/>
                <a:cs typeface="Times New Roman" panose="02020603050405020304" pitchFamily="18" charset="0"/>
              </a:rPr>
              <a:t>re'sen</a:t>
            </a:r>
            <a:r>
              <a:rPr lang="tr-TR" sz="2000" i="1" dirty="0">
                <a:latin typeface="Times New Roman" panose="02020603050405020304" pitchFamily="18" charset="0"/>
                <a:cs typeface="Times New Roman" panose="02020603050405020304" pitchFamily="18" charset="0"/>
              </a:rPr>
              <a:t> tescil işlemlerini yaptırmaya belediyeler yetkilidir. Sözü edilen yerler belediye ve mücavir alan dışında ise yukarıda belirtilen yetkiler valilikçe kullanılır.</a:t>
            </a:r>
            <a:endParaRPr lang="tr-TR" sz="2000" dirty="0">
              <a:latin typeface="Times New Roman" panose="02020603050405020304" pitchFamily="18" charset="0"/>
              <a:cs typeface="Times New Roman" panose="02020603050405020304" pitchFamily="18" charset="0"/>
            </a:endParaRPr>
          </a:p>
          <a:p>
            <a:pPr marL="0" indent="0" algn="just">
              <a:buNone/>
            </a:pPr>
            <a:r>
              <a:rPr lang="tr-TR" sz="2000" i="1" dirty="0">
                <a:latin typeface="Times New Roman" panose="02020603050405020304" pitchFamily="18" charset="0"/>
                <a:cs typeface="Times New Roman" panose="02020603050405020304" pitchFamily="18" charset="0"/>
              </a:rPr>
              <a:t>Belediyeler veya valiliklerce düzenlemeye tabi tutulan arazi ve arsaların dağıtımı sırasında bunların yüzölçümlerinden yeteri kadar saha, düzenleme alanındaki nüfusun kentsel faaliyetlerini sürdürebilmeleri için gerekli olan umumi hizmet alanlarının tesis edilmesi ve düzenleme dolayısıyla meydana gelen değer artışları karşılığında "düzenleme ortaklık payı" olarak düşülebilir. Ancak, bu maddeye göre alınacak düzenleme ortaklık payları, düzenlemeye tabi tutulan arazi ve arsaların düzenlemeden önceki yüzölçümlerinin yüzde kırk beşini geçemez</a:t>
            </a:r>
            <a:r>
              <a:rPr lang="tr-TR"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3784958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780</Words>
  <Application>Microsoft Office PowerPoint</Application>
  <PresentationFormat>Geniş ekran</PresentationFormat>
  <Paragraphs>33</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Calibri Light</vt:lpstr>
      <vt:lpstr>Times New Roman</vt:lpstr>
      <vt:lpstr>Office Teması</vt:lpstr>
      <vt:lpstr>Kamu Malları, İdarenin Mal Edinme Yetkisi ve Usulleri,  Kamulaştırmanın Temel İlkeleri ve Aşamaları</vt:lpstr>
      <vt:lpstr>- Kamu malının tanımı - Kamu mallarının tasnifi - Kamu mallarının hukuki statüsü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Malları, İdarenin Mal Edinme Yetkisi ve Usulleri,  Kamulaştırmanın Temel İlkeleri ve Aşamaları</dc:title>
  <dc:creator>Fatma Betül Damar</dc:creator>
  <cp:lastModifiedBy>Fatma Betül Damar</cp:lastModifiedBy>
  <cp:revision>5</cp:revision>
  <dcterms:created xsi:type="dcterms:W3CDTF">2019-09-24T10:30:31Z</dcterms:created>
  <dcterms:modified xsi:type="dcterms:W3CDTF">2019-09-24T15:26:26Z</dcterms:modified>
</cp:coreProperties>
</file>