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9" r:id="rId3"/>
    <p:sldId id="427" r:id="rId4"/>
    <p:sldId id="428" r:id="rId5"/>
    <p:sldId id="429" r:id="rId6"/>
    <p:sldId id="432" r:id="rId7"/>
    <p:sldId id="434" r:id="rId8"/>
    <p:sldId id="435" r:id="rId9"/>
    <p:sldId id="436" r:id="rId10"/>
    <p:sldId id="430" r:id="rId11"/>
    <p:sldId id="437" r:id="rId12"/>
    <p:sldId id="438" r:id="rId13"/>
    <p:sldId id="439" r:id="rId14"/>
    <p:sldId id="440" r:id="rId15"/>
    <p:sldId id="441" r:id="rId16"/>
    <p:sldId id="443" r:id="rId17"/>
    <p:sldId id="442" r:id="rId18"/>
    <p:sldId id="44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2" autoAdjust="0"/>
    <p:restoredTop sz="96800" autoAdjust="0"/>
  </p:normalViewPr>
  <p:slideViewPr>
    <p:cSldViewPr>
      <p:cViewPr varScale="1">
        <p:scale>
          <a:sx n="85" d="100"/>
          <a:sy n="85" d="100"/>
        </p:scale>
        <p:origin x="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Tipolojik Görünümler</a:t>
            </a:r>
            <a:endParaRPr lang="tr-TR" sz="2400" dirty="0">
              <a:latin typeface="+mj-lt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642626" y="2716729"/>
            <a:ext cx="7488832" cy="31393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Mokilese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dilinde /i/ 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ötümsüzleştirme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kuralı: </a:t>
            </a:r>
            <a:r>
              <a:rPr lang="tr-TR" dirty="0" smtClean="0">
                <a:latin typeface="Book Antiqua" panose="02040602050305030304" pitchFamily="18" charset="0"/>
              </a:rPr>
              <a:t>[</a:t>
            </a:r>
            <a:r>
              <a:rPr lang="tr-TR" dirty="0" err="1" smtClean="0">
                <a:latin typeface="Book Antiqua" panose="02040602050305030304" pitchFamily="18" charset="0"/>
              </a:rPr>
              <a:t>apid</a:t>
            </a:r>
            <a:r>
              <a:rPr lang="tr-TR" dirty="0" smtClean="0">
                <a:latin typeface="Book Antiqua" panose="02040602050305030304" pitchFamily="18" charset="0"/>
              </a:rPr>
              <a:t>] vs. [</a:t>
            </a:r>
            <a:r>
              <a:rPr lang="tr-TR" dirty="0" err="1" smtClean="0">
                <a:latin typeface="Book Antiqua" panose="02040602050305030304" pitchFamily="18" charset="0"/>
              </a:rPr>
              <a:t>pįsa</a:t>
            </a:r>
            <a:r>
              <a:rPr lang="tr-TR" dirty="0" smtClean="0">
                <a:latin typeface="Book Antiqua" panose="02040602050305030304" pitchFamily="18" charset="0"/>
              </a:rPr>
              <a:t>] 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b="1" u="sng" dirty="0">
                <a:latin typeface="Book Antiqua" panose="02040602050305030304" pitchFamily="18" charset="0"/>
              </a:rPr>
              <a:t>Kural Açıklaması</a:t>
            </a:r>
            <a:r>
              <a:rPr lang="tr-TR" dirty="0">
                <a:latin typeface="Book Antiqua" panose="02040602050305030304" pitchFamily="18" charset="0"/>
              </a:rPr>
              <a:t>: </a:t>
            </a: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/i/sesi, iki ötümsüz ünsüz arasında kaldığında [į] biçimine dönüşmektedir.  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b="1" u="sng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Kural</a:t>
            </a:r>
            <a:r>
              <a:rPr lang="tr-TR" dirty="0" smtClean="0">
                <a:latin typeface="Book Antiqua" panose="02040602050305030304" pitchFamily="18" charset="0"/>
              </a:rPr>
              <a:t>: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/i/       [</a:t>
            </a:r>
            <a:r>
              <a:rPr lang="tr-TR" dirty="0">
                <a:latin typeface="Book Antiqua" panose="02040602050305030304" pitchFamily="18" charset="0"/>
              </a:rPr>
              <a:t>į</a:t>
            </a:r>
            <a:r>
              <a:rPr lang="tr-TR" dirty="0" smtClean="0">
                <a:latin typeface="Book Antiqua" panose="02040602050305030304" pitchFamily="18" charset="0"/>
              </a:rPr>
              <a:t>] 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1094210" y="4725144"/>
            <a:ext cx="4269878" cy="720080"/>
            <a:chOff x="1259632" y="3645024"/>
            <a:chExt cx="4269878" cy="720080"/>
          </a:xfrm>
        </p:grpSpPr>
        <p:sp>
          <p:nvSpPr>
            <p:cNvPr id="18" name="Sağ Ok 17"/>
            <p:cNvSpPr/>
            <p:nvPr/>
          </p:nvSpPr>
          <p:spPr>
            <a:xfrm>
              <a:off x="1259632" y="3964037"/>
              <a:ext cx="297871" cy="125312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Düz Bağlayıcı 19"/>
            <p:cNvCxnSpPr/>
            <p:nvPr/>
          </p:nvCxnSpPr>
          <p:spPr>
            <a:xfrm flipH="1">
              <a:off x="2033294" y="3832031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>
            <a:xfrm flipH="1" flipV="1">
              <a:off x="3626344" y="4052909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Çift Köşeli Ayraç 21"/>
            <p:cNvSpPr/>
            <p:nvPr/>
          </p:nvSpPr>
          <p:spPr>
            <a:xfrm>
              <a:off x="4401929" y="3645024"/>
              <a:ext cx="1127581" cy="720080"/>
            </a:xfrm>
            <a:prstGeom prst="bracketPair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dirty="0" smtClean="0">
                <a:latin typeface="Book Antiqua" panose="02040602050305030304" pitchFamily="18" charset="0"/>
              </a:endParaRPr>
            </a:p>
            <a:p>
              <a:pPr algn="ctr"/>
              <a:endParaRPr lang="tr-TR" dirty="0">
                <a:latin typeface="Book Antiqua" panose="02040602050305030304" pitchFamily="18" charset="0"/>
              </a:endParaRPr>
            </a:p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+ünsüz</a:t>
              </a:r>
            </a:p>
            <a:p>
              <a:pPr algn="ctr"/>
              <a:r>
                <a:rPr lang="tr-TR" dirty="0">
                  <a:latin typeface="Book Antiqua" panose="02040602050305030304" pitchFamily="18" charset="0"/>
                </a:rPr>
                <a:t>-</a:t>
              </a:r>
              <a:r>
                <a:rPr lang="tr-TR" dirty="0" smtClean="0">
                  <a:latin typeface="Book Antiqua" panose="02040602050305030304" pitchFamily="18" charset="0"/>
                </a:rPr>
                <a:t>ötüm</a:t>
              </a:r>
              <a:endParaRPr lang="en-US" dirty="0"/>
            </a:p>
            <a:p>
              <a:pPr algn="ctr"/>
              <a:endParaRPr lang="tr-TR" dirty="0">
                <a:latin typeface="Book Antiqua" panose="02040602050305030304" pitchFamily="18" charset="0"/>
              </a:endParaRPr>
            </a:p>
            <a:p>
              <a:pPr algn="ctr"/>
              <a:endParaRPr lang="en-US" dirty="0"/>
            </a:p>
          </p:txBody>
        </p:sp>
      </p:grpSp>
      <p:sp>
        <p:nvSpPr>
          <p:cNvPr id="24" name="Çift Köşeli Ayraç 23"/>
          <p:cNvSpPr/>
          <p:nvPr/>
        </p:nvSpPr>
        <p:spPr>
          <a:xfrm>
            <a:off x="2195736" y="4725144"/>
            <a:ext cx="1127581" cy="720080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+ünsüz</a:t>
            </a:r>
          </a:p>
          <a:p>
            <a:pPr algn="ctr"/>
            <a:r>
              <a:rPr lang="tr-TR" dirty="0">
                <a:latin typeface="Book Antiqua" panose="02040602050305030304" pitchFamily="18" charset="0"/>
              </a:rPr>
              <a:t>-</a:t>
            </a:r>
            <a:r>
              <a:rPr lang="tr-TR" dirty="0" smtClean="0">
                <a:latin typeface="Book Antiqua" panose="02040602050305030304" pitchFamily="18" charset="0"/>
              </a:rPr>
              <a:t>ötüm</a:t>
            </a:r>
            <a:endParaRPr lang="en-US" dirty="0"/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3" name="Metin kutusu 2"/>
          <p:cNvSpPr txBox="1"/>
          <p:nvPr/>
        </p:nvSpPr>
        <p:spPr>
          <a:xfrm>
            <a:off x="3587652" y="4725144"/>
            <a:ext cx="408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  <a:latin typeface="Book Antiqua" panose="02040602050305030304" pitchFamily="18" charset="0"/>
              </a:rPr>
              <a:t>[</a:t>
            </a:r>
            <a:r>
              <a:rPr lang="tr-TR" sz="1600" dirty="0">
                <a:solidFill>
                  <a:schemeClr val="bg1">
                    <a:lumMod val="50000"/>
                  </a:schemeClr>
                </a:solidFill>
                <a:latin typeface="Book Antiqua" panose="02040602050305030304" pitchFamily="18" charset="0"/>
              </a:rPr>
              <a:t>į]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5" name="Grup 24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26" name="Dikdörtgen 25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28" name="Dikdörtgen 27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30" name="Dikdörtgen 29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31" name="Sağ Ok 30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Düz Bağlayıcı 31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Bağlayıcı 32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31505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Tipolojik Görünümler</a:t>
            </a:r>
            <a:endParaRPr lang="tr-TR" sz="2400" dirty="0">
              <a:latin typeface="+mj-lt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500034" y="1268760"/>
            <a:ext cx="81044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Korecede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sesbirim ve </a:t>
            </a:r>
            <a:r>
              <a:rPr lang="tr-TR" b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sesbirimcik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ayrımı:</a:t>
            </a:r>
            <a:endParaRPr lang="tr-TR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859783" y="1268760"/>
            <a:ext cx="1008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[s] ve [∫]</a:t>
            </a:r>
            <a:endParaRPr lang="en-US" b="1" dirty="0"/>
          </a:p>
        </p:txBody>
      </p:sp>
      <p:sp>
        <p:nvSpPr>
          <p:cNvPr id="23" name="Dikdörtgen 22"/>
          <p:cNvSpPr/>
          <p:nvPr/>
        </p:nvSpPr>
        <p:spPr>
          <a:xfrm>
            <a:off x="500034" y="1902184"/>
            <a:ext cx="7744374" cy="1754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[son] ‘el’  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#___o</a:t>
            </a:r>
            <a:r>
              <a:rPr lang="tr-TR" b="1" dirty="0" smtClean="0">
                <a:latin typeface="Book Antiqua" panose="02040602050305030304" pitchFamily="18" charset="0"/>
              </a:rPr>
              <a:t>   		[∫</a:t>
            </a:r>
            <a:r>
              <a:rPr lang="tr-TR" b="1" dirty="0" err="1" smtClean="0">
                <a:latin typeface="Book Antiqua" panose="02040602050305030304" pitchFamily="18" charset="0"/>
              </a:rPr>
              <a:t>inho</a:t>
            </a:r>
            <a:r>
              <a:rPr lang="tr-TR" b="1" dirty="0" smtClean="0">
                <a:latin typeface="Book Antiqua" panose="02040602050305030304" pitchFamily="18" charset="0"/>
              </a:rPr>
              <a:t>] ‘sinyal’</a:t>
            </a:r>
            <a:r>
              <a:rPr lang="tr-TR" b="1" dirty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#___i</a:t>
            </a:r>
            <a:endParaRPr lang="tr-TR" b="1" dirty="0" smtClean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filsu</a:t>
            </a:r>
            <a:r>
              <a:rPr lang="tr-TR" b="1" dirty="0" smtClean="0">
                <a:latin typeface="Book Antiqua" panose="02040602050305030304" pitchFamily="18" charset="0"/>
              </a:rPr>
              <a:t>] ‘hata’ 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l___s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  </a:t>
            </a:r>
            <a:r>
              <a:rPr lang="tr-TR" b="1" dirty="0">
                <a:latin typeface="Book Antiqua" panose="02040602050305030304" pitchFamily="18" charset="0"/>
              </a:rPr>
              <a:t>	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>
                <a:latin typeface="Book Antiqua" panose="02040602050305030304" pitchFamily="18" charset="0"/>
              </a:rPr>
              <a:t>∫</a:t>
            </a:r>
            <a:r>
              <a:rPr lang="tr-TR" b="1" dirty="0" err="1" smtClean="0">
                <a:latin typeface="Book Antiqua" panose="02040602050305030304" pitchFamily="18" charset="0"/>
              </a:rPr>
              <a:t>itab</a:t>
            </a:r>
            <a:r>
              <a:rPr lang="tr-TR" b="1" dirty="0" smtClean="0">
                <a:latin typeface="Book Antiqua" panose="02040602050305030304" pitchFamily="18" charset="0"/>
              </a:rPr>
              <a:t>] ‘eşleşmek’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#___i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isa</a:t>
            </a:r>
            <a:r>
              <a:rPr lang="tr-TR" b="1" dirty="0" smtClean="0">
                <a:latin typeface="Book Antiqua" panose="02040602050305030304" pitchFamily="18" charset="0"/>
              </a:rPr>
              <a:t>] ‘yeniden yerleşme’ 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i___a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</a:t>
            </a:r>
            <a:r>
              <a:rPr lang="tr-TR" b="1" dirty="0">
                <a:latin typeface="Book Antiqua" panose="02040602050305030304" pitchFamily="18" charset="0"/>
              </a:rPr>
              <a:t>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>
                <a:latin typeface="Book Antiqua" panose="02040602050305030304" pitchFamily="18" charset="0"/>
              </a:rPr>
              <a:t>∫</a:t>
            </a:r>
            <a:r>
              <a:rPr lang="tr-TR" b="1" dirty="0" err="1" smtClean="0">
                <a:latin typeface="Book Antiqua" panose="02040602050305030304" pitchFamily="18" charset="0"/>
              </a:rPr>
              <a:t>ipsau</a:t>
            </a:r>
            <a:r>
              <a:rPr lang="tr-TR" b="1" dirty="0" smtClean="0">
                <a:latin typeface="Book Antiqua" panose="02040602050305030304" pitchFamily="18" charset="0"/>
              </a:rPr>
              <a:t>] ‘13’ 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p___a</a:t>
            </a:r>
            <a:endParaRPr lang="tr-TR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sau</a:t>
            </a:r>
            <a:r>
              <a:rPr lang="tr-TR" b="1" dirty="0" smtClean="0">
                <a:latin typeface="Book Antiqua" panose="02040602050305030304" pitchFamily="18" charset="0"/>
              </a:rPr>
              <a:t>] ‘pamuk’ 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#___a</a:t>
            </a:r>
            <a:r>
              <a:rPr lang="tr-TR" b="1" dirty="0">
                <a:latin typeface="Book Antiqua" panose="02040602050305030304" pitchFamily="18" charset="0"/>
              </a:rPr>
              <a:t>	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ma∫ida</a:t>
            </a:r>
            <a:r>
              <a:rPr lang="tr-TR" b="1" dirty="0" smtClean="0">
                <a:latin typeface="Book Antiqua" panose="02040602050305030304" pitchFamily="18" charset="0"/>
              </a:rPr>
              <a:t>] ‘içecek’ </a:t>
            </a:r>
            <a:r>
              <a:rPr lang="tr-TR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a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___i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sosal</a:t>
            </a:r>
            <a:r>
              <a:rPr lang="tr-TR" b="1" dirty="0" smtClean="0">
                <a:latin typeface="Book Antiqua" panose="02040602050305030304" pitchFamily="18" charset="0"/>
              </a:rPr>
              <a:t>] ‘özgün’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#___o</a:t>
            </a:r>
            <a:r>
              <a:rPr lang="tr-TR" b="1" dirty="0" smtClean="0">
                <a:latin typeface="Book Antiqua" panose="02040602050305030304" pitchFamily="18" charset="0"/>
              </a:rPr>
              <a:t>   </a:t>
            </a:r>
            <a:r>
              <a:rPr lang="tr-TR" b="1" dirty="0">
                <a:latin typeface="Book Antiqua" panose="02040602050305030304" pitchFamily="18" charset="0"/>
              </a:rPr>
              <a:t>	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o∫ip</a:t>
            </a:r>
            <a:r>
              <a:rPr lang="tr-TR" b="1" dirty="0" smtClean="0">
                <a:latin typeface="Book Antiqua" panose="02040602050305030304" pitchFamily="18" charset="0"/>
              </a:rPr>
              <a:t>] ‘50’</a:t>
            </a:r>
            <a:r>
              <a:rPr lang="tr-TR" b="1" dirty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o___i</a:t>
            </a:r>
            <a:endParaRPr lang="tr-TR" b="1" dirty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[sal] ‘ten’ </a:t>
            </a:r>
            <a:r>
              <a:rPr lang="tr-TR" b="1" dirty="0">
                <a:solidFill>
                  <a:srgbClr val="FF0000"/>
                </a:solidFill>
                <a:latin typeface="Book Antiqua" panose="02040602050305030304" pitchFamily="18" charset="0"/>
              </a:rPr>
              <a:t>#___a</a:t>
            </a:r>
            <a:r>
              <a:rPr lang="tr-TR" b="1" dirty="0" smtClean="0">
                <a:latin typeface="Book Antiqua" panose="02040602050305030304" pitchFamily="18" charset="0"/>
              </a:rPr>
              <a:t> </a:t>
            </a:r>
            <a:r>
              <a:rPr lang="tr-TR" b="1" dirty="0">
                <a:latin typeface="Book Antiqua" panose="02040602050305030304" pitchFamily="18" charset="0"/>
              </a:rPr>
              <a:t>			</a:t>
            </a:r>
            <a:r>
              <a:rPr lang="tr-TR" b="1" dirty="0" smtClean="0">
                <a:latin typeface="Book Antiqua" panose="02040602050305030304" pitchFamily="18" charset="0"/>
              </a:rPr>
              <a:t> [sek] ‘renk’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#___e </a:t>
            </a:r>
            <a:endParaRPr lang="tr-TR" b="1" dirty="0" smtClean="0">
              <a:latin typeface="Book Antiqua" panose="02040602050305030304" pitchFamily="18" charset="0"/>
            </a:endParaRPr>
          </a:p>
        </p:txBody>
      </p:sp>
      <p:cxnSp>
        <p:nvCxnSpPr>
          <p:cNvPr id="6" name="Düz Bağlayıcı 5"/>
          <p:cNvCxnSpPr/>
          <p:nvPr/>
        </p:nvCxnSpPr>
        <p:spPr>
          <a:xfrm>
            <a:off x="2843808" y="4509120"/>
            <a:ext cx="432048" cy="43204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H="1">
            <a:off x="2483768" y="4509120"/>
            <a:ext cx="381468" cy="43204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Dikdörtgen 35"/>
          <p:cNvSpPr/>
          <p:nvPr/>
        </p:nvSpPr>
        <p:spPr>
          <a:xfrm>
            <a:off x="2627784" y="4191785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 /s/</a:t>
            </a:r>
            <a:endParaRPr lang="en-US" b="1" dirty="0"/>
          </a:p>
        </p:txBody>
      </p:sp>
      <p:sp>
        <p:nvSpPr>
          <p:cNvPr id="37" name="Dikdörtgen 36"/>
          <p:cNvSpPr/>
          <p:nvPr/>
        </p:nvSpPr>
        <p:spPr>
          <a:xfrm>
            <a:off x="2252031" y="4931876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Book Antiqua" panose="02040602050305030304" pitchFamily="18" charset="0"/>
              </a:rPr>
              <a:t>[∫]</a:t>
            </a:r>
            <a:endParaRPr lang="en-US" b="1" dirty="0"/>
          </a:p>
        </p:txBody>
      </p:sp>
      <p:sp>
        <p:nvSpPr>
          <p:cNvPr id="38" name="Dikdörtgen 37"/>
          <p:cNvSpPr/>
          <p:nvPr/>
        </p:nvSpPr>
        <p:spPr>
          <a:xfrm>
            <a:off x="3090808" y="4931876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[s]</a:t>
            </a:r>
            <a:endParaRPr lang="en-US" b="1" dirty="0"/>
          </a:p>
        </p:txBody>
      </p:sp>
      <p:sp>
        <p:nvSpPr>
          <p:cNvPr id="39" name="Dikdörtgen 38"/>
          <p:cNvSpPr/>
          <p:nvPr/>
        </p:nvSpPr>
        <p:spPr>
          <a:xfrm>
            <a:off x="1331640" y="4191785"/>
            <a:ext cx="95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sesbirim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0" name="Dikdörtgen 39"/>
          <p:cNvSpPr/>
          <p:nvPr/>
        </p:nvSpPr>
        <p:spPr>
          <a:xfrm>
            <a:off x="899592" y="4921026"/>
            <a:ext cx="1249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sesbirimcik</a:t>
            </a:r>
            <a:endParaRPr lang="en-US" i="1" dirty="0">
              <a:solidFill>
                <a:srgbClr val="0070C0"/>
              </a:solidFill>
            </a:endParaRPr>
          </a:p>
        </p:txBody>
      </p:sp>
      <p:cxnSp>
        <p:nvCxnSpPr>
          <p:cNvPr id="41" name="Düz Bağlayıcı 40"/>
          <p:cNvCxnSpPr/>
          <p:nvPr/>
        </p:nvCxnSpPr>
        <p:spPr>
          <a:xfrm flipH="1">
            <a:off x="2452567" y="5281783"/>
            <a:ext cx="1" cy="32635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Düz Bağlayıcı 41"/>
          <p:cNvCxnSpPr/>
          <p:nvPr/>
        </p:nvCxnSpPr>
        <p:spPr>
          <a:xfrm flipH="1">
            <a:off x="3291946" y="5281782"/>
            <a:ext cx="1" cy="32635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Dikdörtgen 42"/>
          <p:cNvSpPr/>
          <p:nvPr/>
        </p:nvSpPr>
        <p:spPr>
          <a:xfrm>
            <a:off x="2051720" y="5608133"/>
            <a:ext cx="8418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1400" i="1" dirty="0" smtClean="0">
                <a:latin typeface="Book Antiqua" panose="02040602050305030304" pitchFamily="18" charset="0"/>
              </a:rPr>
              <a:t>[i] öncesi</a:t>
            </a:r>
            <a:endParaRPr lang="en-US" sz="1400" i="1" dirty="0"/>
          </a:p>
        </p:txBody>
      </p:sp>
      <p:sp>
        <p:nvSpPr>
          <p:cNvPr id="44" name="Dikdörtgen 43"/>
          <p:cNvSpPr/>
          <p:nvPr/>
        </p:nvSpPr>
        <p:spPr>
          <a:xfrm>
            <a:off x="2915816" y="5618131"/>
            <a:ext cx="1117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1400" i="1" dirty="0" smtClean="0">
                <a:latin typeface="Book Antiqua" panose="02040602050305030304" pitchFamily="18" charset="0"/>
              </a:rPr>
              <a:t>herhangi bir </a:t>
            </a:r>
          </a:p>
          <a:p>
            <a:pPr algn="ctr"/>
            <a:r>
              <a:rPr lang="tr-TR" sz="1400" i="1" dirty="0" smtClean="0">
                <a:latin typeface="Book Antiqua" panose="02040602050305030304" pitchFamily="18" charset="0"/>
              </a:rPr>
              <a:t>konum</a:t>
            </a:r>
            <a:endParaRPr lang="en-US" sz="1400" i="1" dirty="0"/>
          </a:p>
        </p:txBody>
      </p:sp>
      <p:sp>
        <p:nvSpPr>
          <p:cNvPr id="45" name="Dikdörtgen 44"/>
          <p:cNvSpPr/>
          <p:nvPr/>
        </p:nvSpPr>
        <p:spPr>
          <a:xfrm>
            <a:off x="539552" y="5574146"/>
            <a:ext cx="1249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ses çevresi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6" name="Sağ Ok 45"/>
          <p:cNvSpPr/>
          <p:nvPr/>
        </p:nvSpPr>
        <p:spPr>
          <a:xfrm>
            <a:off x="3999983" y="4261962"/>
            <a:ext cx="826353" cy="29041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ağ Ok 47"/>
          <p:cNvSpPr/>
          <p:nvPr/>
        </p:nvSpPr>
        <p:spPr>
          <a:xfrm>
            <a:off x="5508104" y="4323811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Düz Bağlayıcı 48"/>
          <p:cNvCxnSpPr/>
          <p:nvPr/>
        </p:nvCxnSpPr>
        <p:spPr>
          <a:xfrm flipH="1">
            <a:off x="6156176" y="4191805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Düz Bağlayıcı 49"/>
          <p:cNvCxnSpPr/>
          <p:nvPr/>
        </p:nvCxnSpPr>
        <p:spPr>
          <a:xfrm flipH="1" flipV="1">
            <a:off x="6372200" y="4449123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Dikdörtgen 50"/>
          <p:cNvSpPr/>
          <p:nvPr/>
        </p:nvSpPr>
        <p:spPr>
          <a:xfrm>
            <a:off x="5035913" y="4175779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 /s/</a:t>
            </a:r>
            <a:endParaRPr lang="en-US" b="1" dirty="0"/>
          </a:p>
        </p:txBody>
      </p:sp>
      <p:sp>
        <p:nvSpPr>
          <p:cNvPr id="52" name="Dikdörtgen 51"/>
          <p:cNvSpPr/>
          <p:nvPr/>
        </p:nvSpPr>
        <p:spPr>
          <a:xfrm>
            <a:off x="5780206" y="4164316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Book Antiqua" panose="02040602050305030304" pitchFamily="18" charset="0"/>
              </a:rPr>
              <a:t>[∫]</a:t>
            </a:r>
            <a:endParaRPr lang="en-US" b="1" dirty="0"/>
          </a:p>
        </p:txBody>
      </p:sp>
      <p:sp>
        <p:nvSpPr>
          <p:cNvPr id="53" name="Dikdörtgen 52"/>
          <p:cNvSpPr/>
          <p:nvPr/>
        </p:nvSpPr>
        <p:spPr>
          <a:xfrm>
            <a:off x="6989462" y="419006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[i]</a:t>
            </a:r>
            <a:endParaRPr lang="en-US" b="1" dirty="0"/>
          </a:p>
        </p:txBody>
      </p:sp>
      <p:sp>
        <p:nvSpPr>
          <p:cNvPr id="54" name="Eşittir 53"/>
          <p:cNvSpPr/>
          <p:nvPr/>
        </p:nvSpPr>
        <p:spPr>
          <a:xfrm>
            <a:off x="5769721" y="4796370"/>
            <a:ext cx="751498" cy="470953"/>
          </a:xfrm>
          <a:prstGeom prst="mathEqua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Dikdörtgen 54"/>
          <p:cNvSpPr/>
          <p:nvPr/>
        </p:nvSpPr>
        <p:spPr>
          <a:xfrm>
            <a:off x="5035913" y="5668237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 /s/</a:t>
            </a:r>
            <a:endParaRPr lang="en-US" b="1" dirty="0"/>
          </a:p>
        </p:txBody>
      </p:sp>
      <p:sp>
        <p:nvSpPr>
          <p:cNvPr id="56" name="Sağ Ok 55"/>
          <p:cNvSpPr/>
          <p:nvPr/>
        </p:nvSpPr>
        <p:spPr>
          <a:xfrm>
            <a:off x="5482709" y="5821515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kdörtgen 56"/>
          <p:cNvSpPr/>
          <p:nvPr/>
        </p:nvSpPr>
        <p:spPr>
          <a:xfrm>
            <a:off x="5812415" y="5668237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[–ön]</a:t>
            </a:r>
            <a:endParaRPr lang="en-US" b="1" dirty="0"/>
          </a:p>
        </p:txBody>
      </p:sp>
      <p:cxnSp>
        <p:nvCxnSpPr>
          <p:cNvPr id="58" name="Düz Bağlayıcı 57"/>
          <p:cNvCxnSpPr/>
          <p:nvPr/>
        </p:nvCxnSpPr>
        <p:spPr>
          <a:xfrm flipH="1">
            <a:off x="6420947" y="5729385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Düz Bağlayıcı 58"/>
          <p:cNvCxnSpPr/>
          <p:nvPr/>
        </p:nvCxnSpPr>
        <p:spPr>
          <a:xfrm flipH="1" flipV="1">
            <a:off x="6636971" y="5986703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Çift Köşeli Ayraç 59"/>
          <p:cNvSpPr/>
          <p:nvPr/>
        </p:nvSpPr>
        <p:spPr>
          <a:xfrm>
            <a:off x="7333467" y="5111547"/>
            <a:ext cx="1127581" cy="1138108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sz="1200" dirty="0" smtClean="0">
              <a:latin typeface="Book Antiqua" panose="02040602050305030304" pitchFamily="18" charset="0"/>
            </a:endParaRPr>
          </a:p>
          <a:p>
            <a:pPr algn="ctr"/>
            <a:endParaRPr lang="tr-TR" sz="1200" dirty="0">
              <a:latin typeface="Book Antiqua" panose="02040602050305030304" pitchFamily="18" charset="0"/>
            </a:endParaRPr>
          </a:p>
          <a:p>
            <a:pPr algn="ctr"/>
            <a:r>
              <a:rPr lang="tr-TR" sz="1200" dirty="0" smtClean="0">
                <a:latin typeface="Book Antiqua" panose="02040602050305030304" pitchFamily="18" charset="0"/>
              </a:rPr>
              <a:t>+yüksek</a:t>
            </a:r>
          </a:p>
          <a:p>
            <a:pPr algn="ctr"/>
            <a:r>
              <a:rPr lang="tr-TR" sz="1200" dirty="0" smtClean="0">
                <a:latin typeface="Book Antiqua" panose="02040602050305030304" pitchFamily="18" charset="0"/>
              </a:rPr>
              <a:t>–alçak</a:t>
            </a:r>
          </a:p>
          <a:p>
            <a:pPr algn="ctr"/>
            <a:r>
              <a:rPr lang="tr-TR" sz="1200" dirty="0" smtClean="0">
                <a:latin typeface="Book Antiqua" panose="02040602050305030304" pitchFamily="18" charset="0"/>
              </a:rPr>
              <a:t>–arkadil</a:t>
            </a:r>
          </a:p>
          <a:p>
            <a:pPr algn="ctr"/>
            <a:r>
              <a:rPr lang="tr-TR" sz="1200" dirty="0" smtClean="0">
                <a:latin typeface="Book Antiqua" panose="02040602050305030304" pitchFamily="18" charset="0"/>
              </a:rPr>
              <a:t>+</a:t>
            </a:r>
            <a:r>
              <a:rPr lang="tr-TR" sz="1200" dirty="0" err="1" smtClean="0">
                <a:latin typeface="Book Antiqua" panose="02040602050305030304" pitchFamily="18" charset="0"/>
              </a:rPr>
              <a:t>öndil</a:t>
            </a:r>
            <a:endParaRPr lang="tr-TR" sz="1200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200" dirty="0" smtClean="0">
                <a:latin typeface="Book Antiqua" panose="02040602050305030304" pitchFamily="18" charset="0"/>
              </a:rPr>
              <a:t>+</a:t>
            </a:r>
            <a:r>
              <a:rPr lang="tr-TR" sz="1200" dirty="0" err="1" smtClean="0">
                <a:latin typeface="Book Antiqua" panose="02040602050305030304" pitchFamily="18" charset="0"/>
              </a:rPr>
              <a:t>seslemli</a:t>
            </a:r>
            <a:endParaRPr lang="tr-TR" sz="1200" dirty="0">
              <a:latin typeface="Book Antiqua" panose="02040602050305030304" pitchFamily="18" charset="0"/>
            </a:endParaRPr>
          </a:p>
          <a:p>
            <a:pPr algn="ctr"/>
            <a:endParaRPr lang="tr-TR" sz="1200" dirty="0">
              <a:latin typeface="Book Antiqua" panose="02040602050305030304" pitchFamily="18" charset="0"/>
            </a:endParaRPr>
          </a:p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627134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Tipolojik Görünümler</a:t>
            </a:r>
            <a:endParaRPr lang="tr-TR" sz="2400" dirty="0">
              <a:latin typeface="+mj-lt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500034" y="1331476"/>
            <a:ext cx="81044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İngilizcede </a:t>
            </a:r>
            <a:r>
              <a:rPr lang="tr-TR" b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gırtlaksıllaşma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öncesi durum (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preglottalisation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500034" y="1902184"/>
            <a:ext cx="774437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map</a:t>
            </a:r>
            <a:r>
              <a:rPr lang="tr-TR" b="1" dirty="0" smtClean="0">
                <a:latin typeface="Book Antiqua" panose="02040602050305030304" pitchFamily="18" charset="0"/>
              </a:rPr>
              <a:t>] ‘harita’  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m___#    </a:t>
            </a:r>
            <a:r>
              <a:rPr lang="tr-TR" b="1" dirty="0" smtClean="0">
                <a:latin typeface="Book Antiqua" panose="02040602050305030304" pitchFamily="18" charset="0"/>
              </a:rPr>
              <a:t>	[</a:t>
            </a:r>
            <a:r>
              <a:rPr lang="tr-TR" b="1" dirty="0" err="1" smtClean="0">
                <a:latin typeface="Book Antiqua" panose="02040602050305030304" pitchFamily="18" charset="0"/>
              </a:rPr>
              <a:t>cat</a:t>
            </a:r>
            <a:r>
              <a:rPr lang="tr-TR" b="1" dirty="0" smtClean="0">
                <a:latin typeface="Book Antiqua" panose="02040602050305030304" pitchFamily="18" charset="0"/>
              </a:rPr>
              <a:t>] ‘kedi’ </a:t>
            </a:r>
            <a:r>
              <a:rPr lang="tr-TR" b="1" dirty="0">
                <a:solidFill>
                  <a:srgbClr val="FF0000"/>
                </a:solidFill>
                <a:latin typeface="Book Antiqua" panose="02040602050305030304" pitchFamily="18" charset="0"/>
              </a:rPr>
              <a:t>k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___#          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lack</a:t>
            </a:r>
            <a:r>
              <a:rPr lang="tr-TR" b="1" dirty="0" smtClean="0">
                <a:latin typeface="Book Antiqua" panose="02040602050305030304" pitchFamily="18" charset="0"/>
              </a:rPr>
              <a:t>] ‘eksiklik’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l___#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map</a:t>
            </a:r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&gt; [</a:t>
            </a:r>
            <a:r>
              <a:rPr lang="tr-TR" dirty="0" err="1" smtClean="0">
                <a:latin typeface="Book Antiqua" panose="02040602050305030304" pitchFamily="18" charset="0"/>
              </a:rPr>
              <a:t>mæ</a:t>
            </a:r>
            <a:r>
              <a:rPr lang="en-US" dirty="0" smtClean="0">
                <a:latin typeface="Book Antiqua" panose="02040602050305030304" pitchFamily="18" charset="0"/>
              </a:rPr>
              <a:t>ʔ</a:t>
            </a:r>
            <a:r>
              <a:rPr lang="tr-TR" dirty="0" smtClean="0">
                <a:latin typeface="Book Antiqua" panose="02040602050305030304" pitchFamily="18" charset="0"/>
              </a:rPr>
              <a:t>p]		/</a:t>
            </a:r>
            <a:r>
              <a:rPr lang="tr-TR" dirty="0" err="1" smtClean="0">
                <a:latin typeface="Book Antiqua" panose="02040602050305030304" pitchFamily="18" charset="0"/>
              </a:rPr>
              <a:t>cat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</a:t>
            </a:r>
            <a:r>
              <a:rPr lang="tr-TR" dirty="0" err="1" smtClean="0">
                <a:latin typeface="Book Antiqua" panose="02040602050305030304" pitchFamily="18" charset="0"/>
              </a:rPr>
              <a:t>kæ</a:t>
            </a:r>
            <a:r>
              <a:rPr lang="en-US" dirty="0" smtClean="0">
                <a:latin typeface="Book Antiqua" panose="02040602050305030304" pitchFamily="18" charset="0"/>
              </a:rPr>
              <a:t>ʔ</a:t>
            </a:r>
            <a:r>
              <a:rPr lang="tr-TR" dirty="0" smtClean="0">
                <a:latin typeface="Book Antiqua" panose="02040602050305030304" pitchFamily="18" charset="0"/>
              </a:rPr>
              <a:t>t]	         /</a:t>
            </a:r>
            <a:r>
              <a:rPr lang="tr-TR" dirty="0" err="1" smtClean="0">
                <a:latin typeface="Book Antiqua" panose="02040602050305030304" pitchFamily="18" charset="0"/>
              </a:rPr>
              <a:t>lack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</a:t>
            </a:r>
            <a:r>
              <a:rPr lang="tr-TR" dirty="0" err="1" smtClean="0">
                <a:latin typeface="Book Antiqua" panose="02040602050305030304" pitchFamily="18" charset="0"/>
              </a:rPr>
              <a:t>læ</a:t>
            </a:r>
            <a:r>
              <a:rPr lang="en-US" dirty="0" smtClean="0">
                <a:latin typeface="Book Antiqua" panose="02040602050305030304" pitchFamily="18" charset="0"/>
              </a:rPr>
              <a:t>ʔ</a:t>
            </a:r>
            <a:r>
              <a:rPr lang="tr-TR" dirty="0" smtClean="0">
                <a:latin typeface="Book Antiqua" panose="02040602050305030304" pitchFamily="18" charset="0"/>
              </a:rPr>
              <a:t>k] </a:t>
            </a:r>
            <a:endParaRPr lang="tr-TR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48" name="Sağ Ok 47"/>
          <p:cNvSpPr/>
          <p:nvPr/>
        </p:nvSpPr>
        <p:spPr>
          <a:xfrm>
            <a:off x="3003661" y="4737194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Düz Bağlayıcı 48"/>
          <p:cNvCxnSpPr/>
          <p:nvPr/>
        </p:nvCxnSpPr>
        <p:spPr>
          <a:xfrm flipH="1">
            <a:off x="4317762" y="4525998"/>
            <a:ext cx="281792" cy="63119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Düz Bağlayıcı 49"/>
          <p:cNvCxnSpPr/>
          <p:nvPr/>
        </p:nvCxnSpPr>
        <p:spPr>
          <a:xfrm flipH="1" flipV="1">
            <a:off x="4607029" y="4921860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Dikdörtgen 51"/>
          <p:cNvSpPr/>
          <p:nvPr/>
        </p:nvSpPr>
        <p:spPr>
          <a:xfrm>
            <a:off x="3328030" y="4593652"/>
            <a:ext cx="952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[+C.G.]</a:t>
            </a:r>
            <a:endParaRPr lang="en-US" b="1" dirty="0"/>
          </a:p>
        </p:txBody>
      </p:sp>
      <p:sp>
        <p:nvSpPr>
          <p:cNvPr id="60" name="Çift Köşeli Ayraç 59"/>
          <p:cNvSpPr/>
          <p:nvPr/>
        </p:nvSpPr>
        <p:spPr>
          <a:xfrm>
            <a:off x="1649046" y="4435824"/>
            <a:ext cx="1127581" cy="684989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sz="1400" dirty="0" smtClean="0">
              <a:latin typeface="Book Antiqua" panose="02040602050305030304" pitchFamily="18" charset="0"/>
            </a:endParaRPr>
          </a:p>
          <a:p>
            <a:pPr algn="ctr"/>
            <a:endParaRPr lang="tr-TR" sz="1400" dirty="0">
              <a:latin typeface="Book Antiqua" panose="02040602050305030304" pitchFamily="18" charset="0"/>
            </a:endParaRP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–sürekli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–gecikmeli</a:t>
            </a: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–ötümlü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ctr"/>
            <a:endParaRPr lang="tr-TR" sz="1400" dirty="0">
              <a:latin typeface="Book Antiqua" panose="02040602050305030304" pitchFamily="18" charset="0"/>
            </a:endParaRPr>
          </a:p>
          <a:p>
            <a:pPr algn="ctr"/>
            <a:endParaRPr lang="en-US" sz="1400" dirty="0"/>
          </a:p>
        </p:txBody>
      </p:sp>
      <p:sp>
        <p:nvSpPr>
          <p:cNvPr id="34" name="Metin kutusu 33"/>
          <p:cNvSpPr txBox="1"/>
          <p:nvPr/>
        </p:nvSpPr>
        <p:spPr>
          <a:xfrm>
            <a:off x="465079" y="2751642"/>
            <a:ext cx="8104414" cy="892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6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Kural Açıklaması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: İngilizcede sözcük-sonu konumundaki ötümsüz duraklamalı ünsüzlerin hemen öncesindeki ses gırtlaksıllaşmaktadır. Sözcük sonu tanımlanacağı için formülleştirmede </a:t>
            </a:r>
            <a:r>
              <a:rPr lang="tr-TR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___# 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biçimindeki kodlama seçilmektedir.</a:t>
            </a:r>
          </a:p>
        </p:txBody>
      </p:sp>
      <p:sp>
        <p:nvSpPr>
          <p:cNvPr id="47" name="Dikdörtgen 46"/>
          <p:cNvSpPr/>
          <p:nvPr/>
        </p:nvSpPr>
        <p:spPr>
          <a:xfrm>
            <a:off x="5249446" y="4547315"/>
            <a:ext cx="402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latin typeface="Book Antiqua" panose="02040602050305030304" pitchFamily="18" charset="0"/>
              </a:rPr>
              <a:t>#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481510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Tipolojik Görünümler</a:t>
            </a:r>
            <a:endParaRPr lang="tr-TR" sz="2400" dirty="0">
              <a:latin typeface="+mj-lt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500034" y="1331476"/>
            <a:ext cx="81044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İngilizcede </a:t>
            </a:r>
            <a:r>
              <a:rPr lang="tr-TR" b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genizsil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sonu [t] silinmesi (</a:t>
            </a:r>
            <a:r>
              <a:rPr lang="tr-TR" b="1" i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post-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nasal</a:t>
            </a:r>
            <a:r>
              <a:rPr lang="tr-TR" b="1" i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[t] 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deletion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500034" y="1902184"/>
            <a:ext cx="7744374" cy="6771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mental</a:t>
            </a:r>
            <a:r>
              <a:rPr lang="tr-TR" b="1" dirty="0" smtClean="0">
                <a:latin typeface="Book Antiqua" panose="02040602050305030304" pitchFamily="18" charset="0"/>
              </a:rPr>
              <a:t>] ‘zihinsel’   </a:t>
            </a:r>
            <a:r>
              <a:rPr lang="tr-TR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e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___a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	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mentality</a:t>
            </a:r>
            <a:r>
              <a:rPr lang="tr-TR" b="1" dirty="0" smtClean="0">
                <a:latin typeface="Book Antiqua" panose="02040602050305030304" pitchFamily="18" charset="0"/>
              </a:rPr>
              <a:t>] </a:t>
            </a:r>
            <a:r>
              <a:rPr lang="tr-TR" b="1" dirty="0">
                <a:latin typeface="Book Antiqua" panose="02040602050305030304" pitchFamily="18" charset="0"/>
              </a:rPr>
              <a:t>‘</a:t>
            </a:r>
            <a:r>
              <a:rPr lang="tr-TR" b="1" dirty="0" smtClean="0">
                <a:latin typeface="Book Antiqua" panose="02040602050305030304" pitchFamily="18" charset="0"/>
              </a:rPr>
              <a:t>zihin’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</a:t>
            </a:r>
            <a:r>
              <a:rPr lang="tr-TR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n</a:t>
            </a:r>
            <a:r>
              <a:rPr lang="tr-TR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___a</a:t>
            </a:r>
            <a:endParaRPr lang="tr-TR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mental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</a:t>
            </a:r>
            <a:r>
              <a:rPr lang="tr-TR" sz="2000" b="1" dirty="0" smtClean="0">
                <a:latin typeface="Book Antiqua" panose="02040602050305030304" pitchFamily="18" charset="0"/>
              </a:rPr>
              <a:t>‘</a:t>
            </a:r>
            <a:r>
              <a:rPr lang="tr-TR" dirty="0" smtClean="0">
                <a:latin typeface="Book Antiqua" panose="02040602050305030304" pitchFamily="18" charset="0"/>
              </a:rPr>
              <a:t>m</a:t>
            </a:r>
            <a:r>
              <a:rPr lang="el-GR" dirty="0" smtClean="0">
                <a:latin typeface="Book Antiqua" panose="02040602050305030304" pitchFamily="18" charset="0"/>
              </a:rPr>
              <a:t>ε</a:t>
            </a:r>
            <a:r>
              <a:rPr lang="tr-TR" dirty="0" smtClean="0">
                <a:latin typeface="Book Antiqua" panose="02040602050305030304" pitchFamily="18" charset="0"/>
              </a:rPr>
              <a:t>nal]		</a:t>
            </a:r>
            <a:r>
              <a:rPr lang="tr-TR" dirty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mentality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[m</a:t>
            </a:r>
            <a:r>
              <a:rPr lang="el-GR" dirty="0" smtClean="0">
                <a:latin typeface="Book Antiqua" panose="02040602050305030304" pitchFamily="18" charset="0"/>
              </a:rPr>
              <a:t>ε</a:t>
            </a:r>
            <a:r>
              <a:rPr lang="tr-TR" dirty="0" err="1" smtClean="0">
                <a:latin typeface="Book Antiqua" panose="02040602050305030304" pitchFamily="18" charset="0"/>
              </a:rPr>
              <a:t>n</a:t>
            </a:r>
            <a:r>
              <a:rPr lang="tr-TR" b="1" dirty="0" err="1" smtClean="0">
                <a:latin typeface="Book Antiqua" panose="02040602050305030304" pitchFamily="18" charset="0"/>
              </a:rPr>
              <a:t>‘</a:t>
            </a:r>
            <a:r>
              <a:rPr lang="tr-TR" sz="2000" b="1" dirty="0" err="1" smtClean="0">
                <a:latin typeface="Book Antiqua" panose="02040602050305030304" pitchFamily="18" charset="0"/>
              </a:rPr>
              <a:t>t</a:t>
            </a:r>
            <a:r>
              <a:rPr lang="tr-TR" dirty="0" err="1" smtClean="0">
                <a:latin typeface="Book Antiqua" panose="02040602050305030304" pitchFamily="18" charset="0"/>
              </a:rPr>
              <a:t>ælIti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</a:t>
            </a:r>
            <a:endParaRPr lang="tr-TR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60" name="Çift Köşeli Ayraç 59"/>
          <p:cNvSpPr/>
          <p:nvPr/>
        </p:nvSpPr>
        <p:spPr>
          <a:xfrm>
            <a:off x="4164499" y="4022859"/>
            <a:ext cx="1127581" cy="414253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sz="1400" dirty="0" smtClean="0">
              <a:latin typeface="Book Antiqua" panose="02040602050305030304" pitchFamily="18" charset="0"/>
            </a:endParaRPr>
          </a:p>
          <a:p>
            <a:pPr algn="ctr"/>
            <a:endParaRPr lang="tr-TR" sz="1400" dirty="0">
              <a:latin typeface="Book Antiqua" panose="02040602050305030304" pitchFamily="18" charset="0"/>
            </a:endParaRPr>
          </a:p>
          <a:p>
            <a:pPr algn="ctr"/>
            <a:r>
              <a:rPr lang="tr-TR" sz="1400" dirty="0">
                <a:latin typeface="Book Antiqua" panose="02040602050305030304" pitchFamily="18" charset="0"/>
              </a:rPr>
              <a:t>+</a:t>
            </a:r>
            <a:r>
              <a:rPr lang="tr-TR" sz="1400" dirty="0" err="1" smtClean="0">
                <a:latin typeface="Book Antiqua" panose="02040602050305030304" pitchFamily="18" charset="0"/>
              </a:rPr>
              <a:t>seslemli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400" dirty="0" smtClean="0">
                <a:latin typeface="Book Antiqua" panose="02040602050305030304" pitchFamily="18" charset="0"/>
              </a:rPr>
              <a:t>–vurgulu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ctr"/>
            <a:endParaRPr lang="tr-TR" sz="1400" dirty="0">
              <a:latin typeface="Book Antiqua" panose="02040602050305030304" pitchFamily="18" charset="0"/>
            </a:endParaRPr>
          </a:p>
          <a:p>
            <a:pPr algn="ctr"/>
            <a:endParaRPr lang="en-US" sz="1400" dirty="0"/>
          </a:p>
        </p:txBody>
      </p:sp>
      <p:sp>
        <p:nvSpPr>
          <p:cNvPr id="34" name="Metin kutusu 33"/>
          <p:cNvSpPr txBox="1"/>
          <p:nvPr/>
        </p:nvSpPr>
        <p:spPr>
          <a:xfrm>
            <a:off x="465079" y="2958043"/>
            <a:ext cx="8104414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6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Kural Açıklaması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: İngilizcenin bazı ağızlarında /t/ ünsüzü, </a:t>
            </a:r>
            <a:r>
              <a:rPr lang="tr-TR" sz="1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genizsil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/n/ ünsüzü ve /a/ ünlüsü arasında konumlandığında eğer o seslem vurgulu seslem ise, /t/ ünsüzü silinmektedir.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623463" y="3989770"/>
            <a:ext cx="25730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/t/          Ø    n             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15" name="Sağ Ok 14"/>
          <p:cNvSpPr/>
          <p:nvPr/>
        </p:nvSpPr>
        <p:spPr>
          <a:xfrm>
            <a:off x="2167329" y="4133854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Düz Bağlayıcı 15"/>
          <p:cNvCxnSpPr/>
          <p:nvPr/>
        </p:nvCxnSpPr>
        <p:spPr>
          <a:xfrm flipH="1">
            <a:off x="2815401" y="4001848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 flipH="1" flipV="1">
            <a:off x="3391465" y="4259166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0453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Tipolojik Görünümler</a:t>
            </a:r>
            <a:endParaRPr lang="tr-TR" sz="2400" dirty="0">
              <a:latin typeface="+mj-lt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500034" y="1331476"/>
            <a:ext cx="81044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Kanada İngilizcesinde yükselme (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Canadian</a:t>
            </a:r>
            <a:r>
              <a:rPr lang="tr-TR" b="1" i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Rasing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500034" y="1902184"/>
            <a:ext cx="5728150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right</a:t>
            </a:r>
            <a:r>
              <a:rPr lang="tr-TR" b="1" dirty="0" smtClean="0">
                <a:latin typeface="Book Antiqua" panose="02040602050305030304" pitchFamily="18" charset="0"/>
              </a:rPr>
              <a:t>] ‘haklı’   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		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ride</a:t>
            </a:r>
            <a:r>
              <a:rPr lang="tr-TR" b="1" dirty="0" smtClean="0">
                <a:latin typeface="Book Antiqua" panose="02040602050305030304" pitchFamily="18" charset="0"/>
              </a:rPr>
              <a:t>] ‘binmek’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right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[r</a:t>
            </a:r>
            <a:r>
              <a:rPr lang="el-GR" dirty="0" smtClean="0">
                <a:latin typeface="Book Antiqua" panose="02040602050305030304" pitchFamily="18" charset="0"/>
              </a:rPr>
              <a:t>Λ</a:t>
            </a:r>
            <a:r>
              <a:rPr lang="tr-TR" dirty="0" err="1" smtClean="0">
                <a:latin typeface="Book Antiqua" panose="02040602050305030304" pitchFamily="18" charset="0"/>
              </a:rPr>
              <a:t>It</a:t>
            </a:r>
            <a:r>
              <a:rPr lang="tr-TR" dirty="0" smtClean="0">
                <a:latin typeface="Book Antiqua" panose="02040602050305030304" pitchFamily="18" charset="0"/>
              </a:rPr>
              <a:t>]			/</a:t>
            </a:r>
            <a:r>
              <a:rPr lang="tr-TR" dirty="0" err="1" smtClean="0">
                <a:latin typeface="Book Antiqua" panose="02040602050305030304" pitchFamily="18" charset="0"/>
              </a:rPr>
              <a:t>ride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</a:t>
            </a:r>
            <a:r>
              <a:rPr lang="tr-TR" dirty="0" smtClean="0">
                <a:latin typeface="Book Antiqua" panose="02040602050305030304" pitchFamily="18" charset="0"/>
              </a:rPr>
              <a:t>[</a:t>
            </a:r>
            <a:r>
              <a:rPr lang="tr-TR" dirty="0" err="1" smtClean="0">
                <a:latin typeface="Book Antiqua" panose="02040602050305030304" pitchFamily="18" charset="0"/>
              </a:rPr>
              <a:t>raId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</a:p>
          <a:p>
            <a:endParaRPr lang="tr-TR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rice</a:t>
            </a:r>
            <a:r>
              <a:rPr lang="tr-TR" b="1" dirty="0" smtClean="0">
                <a:latin typeface="Book Antiqua" panose="02040602050305030304" pitchFamily="18" charset="0"/>
              </a:rPr>
              <a:t>] ‘pirinç’ </a:t>
            </a:r>
            <a:r>
              <a:rPr lang="tr-TR" b="1" dirty="0">
                <a:solidFill>
                  <a:srgbClr val="FF0000"/>
                </a:solidFill>
                <a:latin typeface="Book Antiqua" panose="02040602050305030304" pitchFamily="18" charset="0"/>
              </a:rPr>
              <a:t>		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	</a:t>
            </a:r>
            <a:r>
              <a:rPr lang="tr-TR" b="1" dirty="0" smtClean="0">
                <a:latin typeface="Book Antiqua" panose="02040602050305030304" pitchFamily="18" charset="0"/>
              </a:rPr>
              <a:t>[</a:t>
            </a:r>
            <a:r>
              <a:rPr lang="tr-TR" b="1" dirty="0" err="1" smtClean="0">
                <a:latin typeface="Book Antiqua" panose="02040602050305030304" pitchFamily="18" charset="0"/>
              </a:rPr>
              <a:t>rise</a:t>
            </a:r>
            <a:r>
              <a:rPr lang="tr-TR" b="1" dirty="0" smtClean="0">
                <a:latin typeface="Book Antiqua" panose="02040602050305030304" pitchFamily="18" charset="0"/>
              </a:rPr>
              <a:t>] ‘yükselmek’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rice</a:t>
            </a:r>
            <a:r>
              <a:rPr lang="tr-TR" dirty="0" smtClean="0">
                <a:latin typeface="Book Antiqua" panose="02040602050305030304" pitchFamily="18" charset="0"/>
              </a:rPr>
              <a:t>/ </a:t>
            </a:r>
            <a:r>
              <a:rPr lang="tr-TR" dirty="0">
                <a:latin typeface="Book Antiqua" panose="02040602050305030304" pitchFamily="18" charset="0"/>
              </a:rPr>
              <a:t>&gt; [</a:t>
            </a:r>
            <a:r>
              <a:rPr lang="tr-TR" dirty="0" err="1" smtClean="0">
                <a:latin typeface="Book Antiqua" panose="02040602050305030304" pitchFamily="18" charset="0"/>
              </a:rPr>
              <a:t>raIs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  <a:r>
              <a:rPr lang="tr-TR" dirty="0">
                <a:latin typeface="Book Antiqua" panose="02040602050305030304" pitchFamily="18" charset="0"/>
              </a:rPr>
              <a:t>		</a:t>
            </a:r>
            <a:r>
              <a:rPr lang="tr-TR" dirty="0" smtClean="0">
                <a:latin typeface="Book Antiqua" panose="02040602050305030304" pitchFamily="18" charset="0"/>
              </a:rPr>
              <a:t>	/</a:t>
            </a:r>
            <a:r>
              <a:rPr lang="tr-TR" dirty="0" err="1" smtClean="0">
                <a:latin typeface="Book Antiqua" panose="02040602050305030304" pitchFamily="18" charset="0"/>
              </a:rPr>
              <a:t>rise</a:t>
            </a:r>
            <a:r>
              <a:rPr lang="tr-TR" dirty="0">
                <a:latin typeface="Book Antiqua" panose="02040602050305030304" pitchFamily="18" charset="0"/>
              </a:rPr>
              <a:t>/ &gt; [</a:t>
            </a:r>
            <a:r>
              <a:rPr lang="tr-TR" dirty="0" err="1" smtClean="0">
                <a:latin typeface="Book Antiqua" panose="02040602050305030304" pitchFamily="18" charset="0"/>
              </a:rPr>
              <a:t>raIz</a:t>
            </a:r>
            <a:r>
              <a:rPr lang="tr-TR" dirty="0" smtClean="0">
                <a:latin typeface="Book Antiqua" panose="02040602050305030304" pitchFamily="18" charset="0"/>
              </a:rPr>
              <a:t>]</a:t>
            </a:r>
            <a:r>
              <a:rPr lang="tr-TR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</a:t>
            </a:r>
            <a:endParaRPr lang="tr-TR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447788" y="3725227"/>
            <a:ext cx="81044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6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Kural Açıklaması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: Kanada İngilizcesinde /</a:t>
            </a:r>
            <a:r>
              <a:rPr lang="tr-TR" sz="1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aI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/ diftongu eğer ötümsüz bir ünsüzden önce </a:t>
            </a:r>
            <a:r>
              <a:rPr lang="tr-TR" sz="1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sesletilirse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tr-TR" sz="1600" dirty="0" smtClean="0">
                <a:latin typeface="Book Antiqua" panose="02040602050305030304" pitchFamily="18" charset="0"/>
              </a:rPr>
              <a:t>[</a:t>
            </a:r>
            <a:r>
              <a:rPr lang="el-GR" sz="1600" dirty="0" smtClean="0">
                <a:latin typeface="Book Antiqua" panose="02040602050305030304" pitchFamily="18" charset="0"/>
              </a:rPr>
              <a:t>Λ</a:t>
            </a:r>
            <a:r>
              <a:rPr lang="tr-TR" sz="1600" dirty="0" smtClean="0">
                <a:latin typeface="Book Antiqua" panose="02040602050305030304" pitchFamily="18" charset="0"/>
              </a:rPr>
              <a:t>I] biçimine dönüşmektedir.</a:t>
            </a:r>
            <a:endParaRPr lang="tr-TR" sz="16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2051720" y="4849918"/>
            <a:ext cx="3452593" cy="447342"/>
            <a:chOff x="2051720" y="4849918"/>
            <a:chExt cx="3452593" cy="447342"/>
          </a:xfrm>
        </p:grpSpPr>
        <p:sp>
          <p:nvSpPr>
            <p:cNvPr id="60" name="Çift Köşeli Ayraç 59"/>
            <p:cNvSpPr/>
            <p:nvPr/>
          </p:nvSpPr>
          <p:spPr>
            <a:xfrm>
              <a:off x="4376732" y="4883007"/>
              <a:ext cx="1127581" cy="414253"/>
            </a:xfrm>
            <a:prstGeom prst="bracketPair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err="1" smtClean="0">
                  <a:latin typeface="Book Antiqua" panose="02040602050305030304" pitchFamily="18" charset="0"/>
                </a:rPr>
                <a:t>seslemli</a:t>
              </a:r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–ötümlü</a:t>
              </a:r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en-US" sz="1400" dirty="0"/>
            </a:p>
          </p:txBody>
        </p:sp>
        <p:sp>
          <p:nvSpPr>
            <p:cNvPr id="2" name="Dikdörtgen 1"/>
            <p:cNvSpPr/>
            <p:nvPr/>
          </p:nvSpPr>
          <p:spPr>
            <a:xfrm>
              <a:off x="2051720" y="4849918"/>
              <a:ext cx="25730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dirty="0" smtClean="0">
                  <a:latin typeface="Book Antiqua" panose="02040602050305030304" pitchFamily="18" charset="0"/>
                </a:rPr>
                <a:t>/</a:t>
              </a:r>
              <a:r>
                <a:rPr lang="tr-TR" dirty="0" err="1" smtClean="0">
                  <a:latin typeface="Book Antiqua" panose="02040602050305030304" pitchFamily="18" charset="0"/>
                </a:rPr>
                <a:t>aI</a:t>
              </a:r>
              <a:r>
                <a:rPr lang="tr-TR" dirty="0" smtClean="0">
                  <a:latin typeface="Book Antiqua" panose="02040602050305030304" pitchFamily="18" charset="0"/>
                </a:rPr>
                <a:t>/      [</a:t>
              </a:r>
              <a:r>
                <a:rPr lang="el-GR" dirty="0">
                  <a:latin typeface="Book Antiqua" panose="02040602050305030304" pitchFamily="18" charset="0"/>
                </a:rPr>
                <a:t>Λ</a:t>
              </a:r>
              <a:r>
                <a:rPr lang="tr-TR" dirty="0">
                  <a:latin typeface="Book Antiqua" panose="02040602050305030304" pitchFamily="18" charset="0"/>
                </a:rPr>
                <a:t>I]</a:t>
              </a:r>
              <a:r>
                <a:rPr lang="tr-TR" dirty="0" smtClean="0">
                  <a:latin typeface="Book Antiqua" panose="02040602050305030304" pitchFamily="18" charset="0"/>
                </a:rPr>
                <a:t>                 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5" name="Sağ Ok 14"/>
            <p:cNvSpPr/>
            <p:nvPr/>
          </p:nvSpPr>
          <p:spPr>
            <a:xfrm>
              <a:off x="2595586" y="4994002"/>
              <a:ext cx="297871" cy="125312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Düz Bağlayıcı 15"/>
            <p:cNvCxnSpPr/>
            <p:nvPr/>
          </p:nvCxnSpPr>
          <p:spPr>
            <a:xfrm flipH="1">
              <a:off x="3431560" y="4861996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>
            <a:xfrm flipH="1" flipV="1">
              <a:off x="3632105" y="5119314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43242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Kural Sıralaması</a:t>
            </a:r>
            <a:endParaRPr lang="tr-TR" sz="2400" dirty="0">
              <a:latin typeface="+mj-lt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448355" y="1396518"/>
            <a:ext cx="810441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Üretici Sesbilim Kuramında sesbilimsel kuralların sıralanışı oldukça önemlidir, sıralamaya dayalı olarak kuralda değişiklik olabilmektedir: </a:t>
            </a:r>
          </a:p>
        </p:txBody>
      </p:sp>
      <p:grpSp>
        <p:nvGrpSpPr>
          <p:cNvPr id="2" name="Grup 1"/>
          <p:cNvGrpSpPr/>
          <p:nvPr/>
        </p:nvGrpSpPr>
        <p:grpSpPr>
          <a:xfrm>
            <a:off x="1475656" y="2705260"/>
            <a:ext cx="5480246" cy="1034772"/>
            <a:chOff x="971600" y="2277401"/>
            <a:chExt cx="5480246" cy="1034772"/>
          </a:xfrm>
        </p:grpSpPr>
        <p:cxnSp>
          <p:nvCxnSpPr>
            <p:cNvPr id="6" name="Düz Bağlayıcı 5"/>
            <p:cNvCxnSpPr/>
            <p:nvPr/>
          </p:nvCxnSpPr>
          <p:spPr>
            <a:xfrm flipH="1">
              <a:off x="971600" y="2637493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>
            <a:xfrm flipH="1">
              <a:off x="1835696" y="2638082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Dikdörtgen 9"/>
            <p:cNvSpPr/>
            <p:nvPr/>
          </p:nvSpPr>
          <p:spPr>
            <a:xfrm>
              <a:off x="1145776" y="2637493"/>
              <a:ext cx="78829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girdi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2" name="Dikdörtgen 11"/>
            <p:cNvSpPr/>
            <p:nvPr/>
          </p:nvSpPr>
          <p:spPr>
            <a:xfrm>
              <a:off x="2203475" y="227740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Kural 2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3" name="Dikdörtgen 12"/>
            <p:cNvSpPr/>
            <p:nvPr/>
          </p:nvSpPr>
          <p:spPr>
            <a:xfrm>
              <a:off x="2203475" y="294284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Kural 1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4" name="Dikdörtgen 13"/>
            <p:cNvSpPr/>
            <p:nvPr/>
          </p:nvSpPr>
          <p:spPr>
            <a:xfrm>
              <a:off x="3770995" y="227740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Kural 1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5" name="Dikdörtgen 14"/>
            <p:cNvSpPr/>
            <p:nvPr/>
          </p:nvSpPr>
          <p:spPr>
            <a:xfrm>
              <a:off x="3770995" y="294284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Kural 2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16" name="Dikdörtgen 15"/>
            <p:cNvSpPr/>
            <p:nvPr/>
          </p:nvSpPr>
          <p:spPr>
            <a:xfrm>
              <a:off x="5379465" y="227740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>
                  <a:latin typeface="Book Antiqua" panose="02040602050305030304" pitchFamily="18" charset="0"/>
                </a:rPr>
                <a:t>[çıktı A]</a:t>
              </a:r>
            </a:p>
          </p:txBody>
        </p:sp>
        <p:sp>
          <p:nvSpPr>
            <p:cNvPr id="17" name="Dikdörtgen 16"/>
            <p:cNvSpPr/>
            <p:nvPr/>
          </p:nvSpPr>
          <p:spPr>
            <a:xfrm>
              <a:off x="5379465" y="2942841"/>
              <a:ext cx="107238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dirty="0" smtClean="0">
                  <a:latin typeface="Book Antiqua" panose="02040602050305030304" pitchFamily="18" charset="0"/>
                </a:rPr>
                <a:t>[çıktı B</a:t>
              </a:r>
              <a:r>
                <a:rPr lang="tr-TR" dirty="0">
                  <a:latin typeface="Book Antiqua" panose="02040602050305030304" pitchFamily="18" charset="0"/>
                </a:rPr>
                <a:t>]</a:t>
              </a:r>
            </a:p>
          </p:txBody>
        </p:sp>
        <p:sp>
          <p:nvSpPr>
            <p:cNvPr id="18" name="Sağ Ok 17"/>
            <p:cNvSpPr/>
            <p:nvPr/>
          </p:nvSpPr>
          <p:spPr>
            <a:xfrm>
              <a:off x="3306271" y="2399410"/>
              <a:ext cx="401633" cy="165493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ağ Ok 18"/>
            <p:cNvSpPr/>
            <p:nvPr/>
          </p:nvSpPr>
          <p:spPr>
            <a:xfrm>
              <a:off x="3319188" y="3055984"/>
              <a:ext cx="401633" cy="165493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ağ Ok 19"/>
            <p:cNvSpPr/>
            <p:nvPr/>
          </p:nvSpPr>
          <p:spPr>
            <a:xfrm>
              <a:off x="4898267" y="2379320"/>
              <a:ext cx="401633" cy="165493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ağ Ok 20"/>
            <p:cNvSpPr/>
            <p:nvPr/>
          </p:nvSpPr>
          <p:spPr>
            <a:xfrm>
              <a:off x="4898267" y="3047483"/>
              <a:ext cx="401633" cy="165493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2723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Kural Sıralaması</a:t>
            </a:r>
            <a:endParaRPr lang="tr-TR" sz="2400" dirty="0">
              <a:latin typeface="+mj-lt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500034" y="1331476"/>
            <a:ext cx="8104414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Kanada İngilizcesinde yükselme (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Canadian</a:t>
            </a:r>
            <a:r>
              <a:rPr lang="tr-TR" b="1" i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Rasing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): </a:t>
            </a:r>
            <a:r>
              <a:rPr lang="tr-T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Kanada 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İngilizcesinde /</a:t>
            </a:r>
            <a:r>
              <a:rPr lang="tr-TR" dirty="0" err="1">
                <a:solidFill>
                  <a:schemeClr val="tx1"/>
                </a:solidFill>
                <a:latin typeface="Book Antiqua" panose="02040602050305030304" pitchFamily="18" charset="0"/>
              </a:rPr>
              <a:t>aI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/ diftongu eğer ötümsüz bir ünsüzden önce </a:t>
            </a:r>
            <a:r>
              <a:rPr lang="tr-TR" dirty="0" err="1">
                <a:solidFill>
                  <a:schemeClr val="tx1"/>
                </a:solidFill>
                <a:latin typeface="Book Antiqua" panose="02040602050305030304" pitchFamily="18" charset="0"/>
              </a:rPr>
              <a:t>sesletilirse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tr-TR" dirty="0">
                <a:latin typeface="Book Antiqua" panose="02040602050305030304" pitchFamily="18" charset="0"/>
              </a:rPr>
              <a:t>[</a:t>
            </a:r>
            <a:r>
              <a:rPr lang="el-GR" dirty="0">
                <a:latin typeface="Book Antiqua" panose="02040602050305030304" pitchFamily="18" charset="0"/>
              </a:rPr>
              <a:t>Λ</a:t>
            </a:r>
            <a:r>
              <a:rPr lang="tr-TR" dirty="0">
                <a:latin typeface="Book Antiqua" panose="02040602050305030304" pitchFamily="18" charset="0"/>
              </a:rPr>
              <a:t>I] biçimine dönüşmektedir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grpSp>
        <p:nvGrpSpPr>
          <p:cNvPr id="23" name="Grup 22"/>
          <p:cNvGrpSpPr/>
          <p:nvPr/>
        </p:nvGrpSpPr>
        <p:grpSpPr>
          <a:xfrm>
            <a:off x="2989719" y="2254806"/>
            <a:ext cx="3452593" cy="447342"/>
            <a:chOff x="2051720" y="4849918"/>
            <a:chExt cx="3452593" cy="447342"/>
          </a:xfrm>
        </p:grpSpPr>
        <p:sp>
          <p:nvSpPr>
            <p:cNvPr id="24" name="Çift Köşeli Ayraç 23"/>
            <p:cNvSpPr/>
            <p:nvPr/>
          </p:nvSpPr>
          <p:spPr>
            <a:xfrm>
              <a:off x="4376732" y="4883007"/>
              <a:ext cx="1127581" cy="414253"/>
            </a:xfrm>
            <a:prstGeom prst="bracketPair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err="1" smtClean="0">
                  <a:latin typeface="Book Antiqua" panose="02040602050305030304" pitchFamily="18" charset="0"/>
                </a:rPr>
                <a:t>seslemli</a:t>
              </a:r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–ötümlü</a:t>
              </a:r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en-US" sz="1400" dirty="0"/>
            </a:p>
          </p:txBody>
        </p:sp>
        <p:sp>
          <p:nvSpPr>
            <p:cNvPr id="25" name="Dikdörtgen 24"/>
            <p:cNvSpPr/>
            <p:nvPr/>
          </p:nvSpPr>
          <p:spPr>
            <a:xfrm>
              <a:off x="2051720" y="4849918"/>
              <a:ext cx="25730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dirty="0" smtClean="0">
                  <a:latin typeface="Book Antiqua" panose="02040602050305030304" pitchFamily="18" charset="0"/>
                </a:rPr>
                <a:t>/</a:t>
              </a:r>
              <a:r>
                <a:rPr lang="tr-TR" dirty="0" err="1" smtClean="0">
                  <a:latin typeface="Book Antiqua" panose="02040602050305030304" pitchFamily="18" charset="0"/>
                </a:rPr>
                <a:t>aI</a:t>
              </a:r>
              <a:r>
                <a:rPr lang="tr-TR" dirty="0" smtClean="0">
                  <a:latin typeface="Book Antiqua" panose="02040602050305030304" pitchFamily="18" charset="0"/>
                </a:rPr>
                <a:t>/      [</a:t>
              </a:r>
              <a:r>
                <a:rPr lang="el-GR" dirty="0">
                  <a:latin typeface="Book Antiqua" panose="02040602050305030304" pitchFamily="18" charset="0"/>
                </a:rPr>
                <a:t>Λ</a:t>
              </a:r>
              <a:r>
                <a:rPr lang="tr-TR" dirty="0">
                  <a:latin typeface="Book Antiqua" panose="02040602050305030304" pitchFamily="18" charset="0"/>
                </a:rPr>
                <a:t>I]</a:t>
              </a:r>
              <a:r>
                <a:rPr lang="tr-TR" dirty="0" smtClean="0">
                  <a:latin typeface="Book Antiqua" panose="02040602050305030304" pitchFamily="18" charset="0"/>
                </a:rPr>
                <a:t>                 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Sağ Ok 25"/>
            <p:cNvSpPr/>
            <p:nvPr/>
          </p:nvSpPr>
          <p:spPr>
            <a:xfrm>
              <a:off x="2595586" y="4994002"/>
              <a:ext cx="297871" cy="125312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Düz Bağlayıcı 26"/>
            <p:cNvCxnSpPr/>
            <p:nvPr/>
          </p:nvCxnSpPr>
          <p:spPr>
            <a:xfrm flipH="1">
              <a:off x="3431560" y="4861996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Düz Bağlayıcı 27"/>
            <p:cNvCxnSpPr/>
            <p:nvPr/>
          </p:nvCxnSpPr>
          <p:spPr>
            <a:xfrm flipH="1" flipV="1">
              <a:off x="3632105" y="5119314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657222"/>
              </p:ext>
            </p:extLst>
          </p:nvPr>
        </p:nvGraphicFramePr>
        <p:xfrm>
          <a:off x="1504241" y="3429000"/>
          <a:ext cx="6096000" cy="169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1655">
                  <a:extLst>
                    <a:ext uri="{9D8B030D-6E8A-4147-A177-3AD203B41FA5}">
                      <a16:colId xmlns:a16="http://schemas.microsoft.com/office/drawing/2014/main" val="4286156728"/>
                    </a:ext>
                  </a:extLst>
                </a:gridCol>
                <a:gridCol w="1932345">
                  <a:extLst>
                    <a:ext uri="{9D8B030D-6E8A-4147-A177-3AD203B41FA5}">
                      <a16:colId xmlns:a16="http://schemas.microsoft.com/office/drawing/2014/main" val="30473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88654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Temel</a:t>
                      </a:r>
                      <a:r>
                        <a:rPr lang="tr-TR" baseline="0" dirty="0" smtClean="0"/>
                        <a:t> Gösterim</a:t>
                      </a:r>
                    </a:p>
                    <a:p>
                      <a:pPr algn="ctr"/>
                      <a:r>
                        <a:rPr lang="tr-TR" sz="1400" baseline="0" dirty="0" smtClean="0"/>
                        <a:t>(</a:t>
                      </a:r>
                      <a:r>
                        <a:rPr lang="tr-TR" sz="1400" b="0" i="1" baseline="0" dirty="0" err="1" smtClean="0"/>
                        <a:t>Underlying</a:t>
                      </a:r>
                      <a:r>
                        <a:rPr lang="tr-TR" sz="1400" b="0" i="1" baseline="0" dirty="0" smtClean="0"/>
                        <a:t> </a:t>
                      </a:r>
                      <a:r>
                        <a:rPr lang="tr-TR" sz="1400" b="0" i="1" baseline="0" dirty="0" err="1" smtClean="0"/>
                        <a:t>Representation</a:t>
                      </a:r>
                      <a:r>
                        <a:rPr lang="tr-TR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writing</a:t>
                      </a:r>
                      <a:r>
                        <a:rPr lang="tr-TR" dirty="0" smtClean="0"/>
                        <a:t> &gt; /</a:t>
                      </a:r>
                      <a:r>
                        <a:rPr lang="tr-TR" dirty="0" err="1" smtClean="0"/>
                        <a:t>raItI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riding</a:t>
                      </a:r>
                      <a:r>
                        <a:rPr lang="tr-TR" dirty="0" smtClean="0"/>
                        <a:t> &gt; /</a:t>
                      </a:r>
                      <a:r>
                        <a:rPr lang="tr-TR" dirty="0" err="1" smtClean="0"/>
                        <a:t>raIdI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64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aI</a:t>
                      </a: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/yükselmesi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/r</a:t>
                      </a:r>
                      <a:r>
                        <a:rPr lang="el-GR" dirty="0" smtClean="0">
                          <a:latin typeface="Book Antiqua" panose="02040602050305030304" pitchFamily="18" charset="0"/>
                        </a:rPr>
                        <a:t>Λ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ItI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977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Tapping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/r</a:t>
                      </a:r>
                      <a:r>
                        <a:rPr lang="el-GR" dirty="0" smtClean="0">
                          <a:latin typeface="Book Antiqua" panose="02040602050305030304" pitchFamily="18" charset="0"/>
                        </a:rPr>
                        <a:t>Λ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raIrI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555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Yüzey Biçim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/r</a:t>
                      </a:r>
                      <a:r>
                        <a:rPr lang="el-GR" dirty="0" smtClean="0">
                          <a:latin typeface="Book Antiqua" panose="02040602050305030304" pitchFamily="18" charset="0"/>
                        </a:rPr>
                        <a:t>Λ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raIrI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787825"/>
                  </a:ext>
                </a:extLst>
              </a:tr>
            </a:tbl>
          </a:graphicData>
        </a:graphic>
      </p:graphicFrame>
      <p:sp>
        <p:nvSpPr>
          <p:cNvPr id="13" name="Metin kutusu 12"/>
          <p:cNvSpPr txBox="1"/>
          <p:nvPr/>
        </p:nvSpPr>
        <p:spPr>
          <a:xfrm>
            <a:off x="5385016" y="5805264"/>
            <a:ext cx="3260119" cy="523220"/>
          </a:xfrm>
          <a:prstGeom prst="rect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Peki, ya bu formda kural sıralamasında yer değişikliği olursa? </a:t>
            </a:r>
          </a:p>
        </p:txBody>
      </p:sp>
      <p:sp>
        <p:nvSpPr>
          <p:cNvPr id="14" name="Sağ Ok 13"/>
          <p:cNvSpPr/>
          <p:nvPr/>
        </p:nvSpPr>
        <p:spPr>
          <a:xfrm>
            <a:off x="8646765" y="5967984"/>
            <a:ext cx="297871" cy="1973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611560" y="4005064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1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24644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Kural Sıralaması</a:t>
            </a:r>
            <a:endParaRPr lang="tr-TR" sz="2400" dirty="0">
              <a:latin typeface="+mj-lt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500034" y="1331476"/>
            <a:ext cx="8104414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Kanada İngilizcesinde yükselme (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Canadian</a:t>
            </a:r>
            <a:r>
              <a:rPr lang="tr-TR" b="1" i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tr-TR" b="1" i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Rasing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): </a:t>
            </a:r>
            <a:r>
              <a:rPr lang="tr-T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Kanada 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İngilizcesinde /</a:t>
            </a:r>
            <a:r>
              <a:rPr lang="tr-TR" dirty="0" err="1">
                <a:solidFill>
                  <a:schemeClr val="tx1"/>
                </a:solidFill>
                <a:latin typeface="Book Antiqua" panose="02040602050305030304" pitchFamily="18" charset="0"/>
              </a:rPr>
              <a:t>aI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/ diftongu eğer ötümsüz bir ünsüzden önce </a:t>
            </a:r>
            <a:r>
              <a:rPr lang="tr-TR" dirty="0" err="1">
                <a:solidFill>
                  <a:schemeClr val="tx1"/>
                </a:solidFill>
                <a:latin typeface="Book Antiqua" panose="02040602050305030304" pitchFamily="18" charset="0"/>
              </a:rPr>
              <a:t>sesletilirse</a:t>
            </a:r>
            <a:r>
              <a:rPr lang="tr-TR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tr-TR" dirty="0">
                <a:latin typeface="Book Antiqua" panose="02040602050305030304" pitchFamily="18" charset="0"/>
              </a:rPr>
              <a:t>[</a:t>
            </a:r>
            <a:r>
              <a:rPr lang="el-GR" dirty="0">
                <a:latin typeface="Book Antiqua" panose="02040602050305030304" pitchFamily="18" charset="0"/>
              </a:rPr>
              <a:t>Λ</a:t>
            </a:r>
            <a:r>
              <a:rPr lang="tr-TR" dirty="0">
                <a:latin typeface="Book Antiqua" panose="02040602050305030304" pitchFamily="18" charset="0"/>
              </a:rPr>
              <a:t>I] biçimine dönüşmektedir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grpSp>
        <p:nvGrpSpPr>
          <p:cNvPr id="23" name="Grup 22"/>
          <p:cNvGrpSpPr/>
          <p:nvPr/>
        </p:nvGrpSpPr>
        <p:grpSpPr>
          <a:xfrm>
            <a:off x="2989719" y="2254806"/>
            <a:ext cx="3452593" cy="447342"/>
            <a:chOff x="2051720" y="4849918"/>
            <a:chExt cx="3452593" cy="447342"/>
          </a:xfrm>
        </p:grpSpPr>
        <p:sp>
          <p:nvSpPr>
            <p:cNvPr id="24" name="Çift Köşeli Ayraç 23"/>
            <p:cNvSpPr/>
            <p:nvPr/>
          </p:nvSpPr>
          <p:spPr>
            <a:xfrm>
              <a:off x="4376732" y="4883007"/>
              <a:ext cx="1127581" cy="414253"/>
            </a:xfrm>
            <a:prstGeom prst="bracketPair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err="1" smtClean="0">
                  <a:latin typeface="Book Antiqua" panose="02040602050305030304" pitchFamily="18" charset="0"/>
                </a:rPr>
                <a:t>seslemli</a:t>
              </a:r>
              <a:endParaRPr lang="tr-TR" sz="1400" dirty="0" smtClean="0">
                <a:latin typeface="Book Antiqua" panose="02040602050305030304" pitchFamily="18" charset="0"/>
              </a:endParaRPr>
            </a:p>
            <a:p>
              <a:pPr algn="ctr"/>
              <a:r>
                <a:rPr lang="tr-TR" sz="1400" dirty="0" smtClean="0">
                  <a:latin typeface="Book Antiqua" panose="02040602050305030304" pitchFamily="18" charset="0"/>
                </a:rPr>
                <a:t>–ötümlü</a:t>
              </a:r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tr-TR" sz="1400" dirty="0">
                <a:latin typeface="Book Antiqua" panose="02040602050305030304" pitchFamily="18" charset="0"/>
              </a:endParaRPr>
            </a:p>
            <a:p>
              <a:pPr algn="ctr"/>
              <a:endParaRPr lang="en-US" sz="1400" dirty="0"/>
            </a:p>
          </p:txBody>
        </p:sp>
        <p:sp>
          <p:nvSpPr>
            <p:cNvPr id="25" name="Dikdörtgen 24"/>
            <p:cNvSpPr/>
            <p:nvPr/>
          </p:nvSpPr>
          <p:spPr>
            <a:xfrm>
              <a:off x="2051720" y="4849918"/>
              <a:ext cx="257300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dirty="0" smtClean="0">
                  <a:latin typeface="Book Antiqua" panose="02040602050305030304" pitchFamily="18" charset="0"/>
                </a:rPr>
                <a:t>/</a:t>
              </a:r>
              <a:r>
                <a:rPr lang="tr-TR" dirty="0" err="1" smtClean="0">
                  <a:latin typeface="Book Antiqua" panose="02040602050305030304" pitchFamily="18" charset="0"/>
                </a:rPr>
                <a:t>aI</a:t>
              </a:r>
              <a:r>
                <a:rPr lang="tr-TR" dirty="0" smtClean="0">
                  <a:latin typeface="Book Antiqua" panose="02040602050305030304" pitchFamily="18" charset="0"/>
                </a:rPr>
                <a:t>/      [</a:t>
              </a:r>
              <a:r>
                <a:rPr lang="el-GR" dirty="0">
                  <a:latin typeface="Book Antiqua" panose="02040602050305030304" pitchFamily="18" charset="0"/>
                </a:rPr>
                <a:t>Λ</a:t>
              </a:r>
              <a:r>
                <a:rPr lang="tr-TR" dirty="0">
                  <a:latin typeface="Book Antiqua" panose="02040602050305030304" pitchFamily="18" charset="0"/>
                </a:rPr>
                <a:t>I]</a:t>
              </a:r>
              <a:r>
                <a:rPr lang="tr-TR" dirty="0" smtClean="0">
                  <a:latin typeface="Book Antiqua" panose="02040602050305030304" pitchFamily="18" charset="0"/>
                </a:rPr>
                <a:t>                 </a:t>
              </a:r>
              <a:endParaRPr lang="tr-TR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Sağ Ok 25"/>
            <p:cNvSpPr/>
            <p:nvPr/>
          </p:nvSpPr>
          <p:spPr>
            <a:xfrm>
              <a:off x="2595586" y="4994002"/>
              <a:ext cx="297871" cy="125312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Düz Bağlayıcı 26"/>
            <p:cNvCxnSpPr/>
            <p:nvPr/>
          </p:nvCxnSpPr>
          <p:spPr>
            <a:xfrm flipH="1">
              <a:off x="3431560" y="4861996"/>
              <a:ext cx="200545" cy="389323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Düz Bağlayıcı 27"/>
            <p:cNvCxnSpPr/>
            <p:nvPr/>
          </p:nvCxnSpPr>
          <p:spPr>
            <a:xfrm flipH="1" flipV="1">
              <a:off x="3632105" y="5119314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08136"/>
              </p:ext>
            </p:extLst>
          </p:nvPr>
        </p:nvGraphicFramePr>
        <p:xfrm>
          <a:off x="1504241" y="3429000"/>
          <a:ext cx="6096000" cy="169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1655">
                  <a:extLst>
                    <a:ext uri="{9D8B030D-6E8A-4147-A177-3AD203B41FA5}">
                      <a16:colId xmlns:a16="http://schemas.microsoft.com/office/drawing/2014/main" val="4286156728"/>
                    </a:ext>
                  </a:extLst>
                </a:gridCol>
                <a:gridCol w="1932345">
                  <a:extLst>
                    <a:ext uri="{9D8B030D-6E8A-4147-A177-3AD203B41FA5}">
                      <a16:colId xmlns:a16="http://schemas.microsoft.com/office/drawing/2014/main" val="30473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88654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Temel</a:t>
                      </a:r>
                      <a:r>
                        <a:rPr lang="tr-TR" baseline="0" dirty="0" smtClean="0"/>
                        <a:t> Gösterim</a:t>
                      </a:r>
                    </a:p>
                    <a:p>
                      <a:pPr algn="ctr"/>
                      <a:r>
                        <a:rPr lang="tr-TR" sz="1400" baseline="0" dirty="0" smtClean="0"/>
                        <a:t>(</a:t>
                      </a:r>
                      <a:r>
                        <a:rPr lang="tr-TR" sz="1400" b="0" i="1" baseline="0" dirty="0" err="1" smtClean="0"/>
                        <a:t>Underlying</a:t>
                      </a:r>
                      <a:r>
                        <a:rPr lang="tr-TR" sz="1400" b="0" i="1" baseline="0" dirty="0" smtClean="0"/>
                        <a:t> </a:t>
                      </a:r>
                      <a:r>
                        <a:rPr lang="tr-TR" sz="1400" b="0" i="1" baseline="0" dirty="0" err="1" smtClean="0"/>
                        <a:t>Representation</a:t>
                      </a:r>
                      <a:r>
                        <a:rPr lang="tr-TR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writing</a:t>
                      </a:r>
                      <a:r>
                        <a:rPr lang="tr-TR" dirty="0" smtClean="0"/>
                        <a:t> &gt; /</a:t>
                      </a:r>
                      <a:r>
                        <a:rPr lang="tr-TR" dirty="0" err="1" smtClean="0"/>
                        <a:t>raItI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riding</a:t>
                      </a:r>
                      <a:r>
                        <a:rPr lang="tr-TR" dirty="0" smtClean="0"/>
                        <a:t> &gt; /</a:t>
                      </a:r>
                      <a:r>
                        <a:rPr lang="tr-TR" dirty="0" err="1" smtClean="0"/>
                        <a:t>raIdI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64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Tapping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r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raIrI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977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aI</a:t>
                      </a: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/yükselmesi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555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Yüzey Biçim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Book Antiqua" panose="02040602050305030304" pitchFamily="18" charset="0"/>
                        </a:rPr>
                        <a:t>/</a:t>
                      </a:r>
                      <a:r>
                        <a:rPr lang="tr-TR" dirty="0" err="1" smtClean="0">
                          <a:latin typeface="Book Antiqua" panose="02040602050305030304" pitchFamily="18" charset="0"/>
                        </a:rPr>
                        <a:t>raIrI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raIrI</a:t>
                      </a:r>
                      <a:r>
                        <a:rPr lang="en-US" dirty="0" smtClean="0"/>
                        <a:t>ŋ</a:t>
                      </a:r>
                      <a:r>
                        <a:rPr lang="tr-TR" dirty="0" smtClean="0"/>
                        <a:t>/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787825"/>
                  </a:ext>
                </a:extLst>
              </a:tr>
            </a:tbl>
          </a:graphicData>
        </a:graphic>
      </p:graphicFrame>
      <p:sp>
        <p:nvSpPr>
          <p:cNvPr id="29" name="Oval 28"/>
          <p:cNvSpPr/>
          <p:nvPr/>
        </p:nvSpPr>
        <p:spPr>
          <a:xfrm>
            <a:off x="611560" y="4005064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2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18953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Kural Sıralaması</a:t>
            </a:r>
            <a:endParaRPr lang="tr-TR" sz="2400" dirty="0">
              <a:latin typeface="+mj-lt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500034" y="1331476"/>
            <a:ext cx="8104414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600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Kanada İngilizcesinde 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/</a:t>
            </a:r>
            <a:r>
              <a:rPr lang="tr-TR" sz="16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aI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/ yükselmesi, eğer </a:t>
            </a:r>
            <a:r>
              <a:rPr lang="tr-TR" sz="1600" dirty="0">
                <a:solidFill>
                  <a:schemeClr val="tx1"/>
                </a:solidFill>
                <a:latin typeface="Book Antiqua" panose="02040602050305030304" pitchFamily="18" charset="0"/>
              </a:rPr>
              <a:t>ötümsüz bir ünsüzden önce </a:t>
            </a:r>
            <a:r>
              <a:rPr lang="tr-TR" sz="1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sesletilmesi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durumunda gözlenmektedir. Ancak </a:t>
            </a:r>
            <a:r>
              <a:rPr lang="tr-TR" sz="16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çarpmalı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flap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) olarak tanımlanan /r/ ünsüzleri /</a:t>
            </a:r>
            <a:r>
              <a:rPr lang="tr-TR" sz="1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raIrI</a:t>
            </a:r>
            <a:r>
              <a:rPr lang="en-US" sz="1600" dirty="0">
                <a:latin typeface="Book Antiqua" panose="02040602050305030304" pitchFamily="18" charset="0"/>
              </a:rPr>
              <a:t>ŋ</a:t>
            </a:r>
            <a:r>
              <a:rPr lang="tr-TR" sz="1600" dirty="0" smtClean="0">
                <a:latin typeface="Book Antiqua" panose="02040602050305030304" pitchFamily="18" charset="0"/>
              </a:rPr>
              <a:t>/ ötümsüz değildir.  Bu durumda, kural işlememektedir. Bu nedenle, yüzey yapı </a:t>
            </a:r>
            <a:r>
              <a:rPr lang="tr-TR" sz="1600" dirty="0">
                <a:latin typeface="Book Antiqua" panose="02040602050305030304" pitchFamily="18" charset="0"/>
              </a:rPr>
              <a:t>/</a:t>
            </a:r>
            <a:r>
              <a:rPr lang="tr-TR" sz="1600" dirty="0" err="1">
                <a:latin typeface="Book Antiqua" panose="02040602050305030304" pitchFamily="18" charset="0"/>
              </a:rPr>
              <a:t>raIrI</a:t>
            </a:r>
            <a:r>
              <a:rPr lang="en-US" sz="1600" dirty="0">
                <a:latin typeface="Book Antiqua" panose="02040602050305030304" pitchFamily="18" charset="0"/>
              </a:rPr>
              <a:t>ŋ</a:t>
            </a:r>
            <a:r>
              <a:rPr lang="tr-TR" sz="1600" dirty="0" smtClean="0">
                <a:latin typeface="Book Antiqua" panose="02040602050305030304" pitchFamily="18" charset="0"/>
              </a:rPr>
              <a:t>/ biçimine dönüşmüştür.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endParaRPr lang="tr-TR" sz="1600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500034" y="2940397"/>
            <a:ext cx="8104414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sz="16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Bu durumda, kural sıralamasında yapılan yer değişikliği tüm sistemi etkileyebilmektedir. Çünkü kuraldaki değişikliğe göre, farklı bir sesbilimsel bulgu elde edebiliriz.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395536" y="4149080"/>
            <a:ext cx="828092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Kanada İngilizcesinde kullananlar için </a:t>
            </a:r>
            <a:r>
              <a:rPr lang="tr-TR" sz="16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 kural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; Amerikan İngilizcesi kullananlar için </a:t>
            </a:r>
            <a:r>
              <a:rPr lang="tr-TR" sz="16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2. kural </a:t>
            </a: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daha çok tercih edilmektedir.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439791" y="5805264"/>
            <a:ext cx="8280920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Ne kadar çok kural koyarsanız, o kadar karmaşık bir sistem elde edersiniz!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411781" y="5075523"/>
            <a:ext cx="828092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Ağızlardaki farklı söyleyişlerin, kural sıralamalarındaki farklılıklar olduğu düşünülmektedir.</a:t>
            </a:r>
          </a:p>
        </p:txBody>
      </p:sp>
    </p:spTree>
    <p:extLst>
      <p:ext uri="{BB962C8B-B14F-4D97-AF65-F5344CB8AC3E}">
        <p14:creationId xmlns:p14="http://schemas.microsoft.com/office/powerpoint/2010/main" val="3861134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323528" y="12687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Sesbirimler arasındaki farklılık, Üretici Sesbilim Kuramında </a:t>
            </a:r>
            <a:r>
              <a:rPr lang="tr-TR" b="1" dirty="0" smtClean="0">
                <a:latin typeface="Book Antiqua" panose="02040602050305030304" pitchFamily="18" charset="0"/>
              </a:rPr>
              <a:t>sesbilimsel kurallar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phonological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rules</a:t>
            </a:r>
            <a:r>
              <a:rPr lang="tr-TR" dirty="0" smtClean="0">
                <a:latin typeface="Book Antiqua" panose="02040602050305030304" pitchFamily="18" charset="0"/>
              </a:rPr>
              <a:t>) aracılığıyla formülleştirilmektedir. Genellikle tipolojik açıdan dillere özgü sorunlar, sesbilimsel kurallar kullanılarak çözümlenmeye çalışılmaktadır. 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 </a:t>
            </a:r>
            <a:r>
              <a:rPr lang="tr-TR" sz="2400" dirty="0" smtClean="0">
                <a:latin typeface="+mj-lt"/>
              </a:rPr>
              <a:t>(</a:t>
            </a:r>
            <a:r>
              <a:rPr lang="tr-TR" sz="2400" dirty="0" err="1" smtClean="0">
                <a:latin typeface="+mj-lt"/>
              </a:rPr>
              <a:t>Phonological</a:t>
            </a:r>
            <a:r>
              <a:rPr lang="tr-TR" sz="2400" dirty="0" smtClean="0">
                <a:latin typeface="+mj-lt"/>
              </a:rPr>
              <a:t> Rules)</a:t>
            </a:r>
            <a:endParaRPr lang="tr-TR" sz="2400" dirty="0">
              <a:latin typeface="+mj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500937" y="4233862"/>
            <a:ext cx="7885446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Bu örnekte, ünlü kayması durumu gözlenmektedir. Bu kural, ‘</a:t>
            </a:r>
            <a:r>
              <a:rPr lang="tr-TR" b="1" dirty="0" smtClean="0">
                <a:latin typeface="Book Antiqua" panose="02040602050305030304" pitchFamily="18" charset="0"/>
              </a:rPr>
              <a:t>kısalma</a:t>
            </a:r>
            <a:r>
              <a:rPr lang="tr-TR" dirty="0" smtClean="0">
                <a:latin typeface="Book Antiqua" panose="02040602050305030304" pitchFamily="18" charset="0"/>
              </a:rPr>
              <a:t>’ (</a:t>
            </a:r>
            <a:r>
              <a:rPr lang="tr-TR" i="1" dirty="0" err="1" smtClean="0">
                <a:latin typeface="Book Antiqua" panose="02040602050305030304" pitchFamily="18" charset="0"/>
              </a:rPr>
              <a:t>shortnening</a:t>
            </a:r>
            <a:r>
              <a:rPr lang="tr-TR" dirty="0" smtClean="0">
                <a:latin typeface="Book Antiqua" panose="02040602050305030304" pitchFamily="18" charset="0"/>
              </a:rPr>
              <a:t>) olarak tanımlanabilir. Buna göre, örneğin İngilizcede /e/ sesi ötümsüz ünsüzlerden önce kullanıldığında kısalma özelliği taşımaktadır.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321476" y="2975612"/>
            <a:ext cx="599699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Örneğin [</a:t>
            </a:r>
            <a:r>
              <a:rPr lang="tr-TR" dirty="0" err="1">
                <a:latin typeface="Book Antiqua" panose="02040602050305030304" pitchFamily="18" charset="0"/>
              </a:rPr>
              <a:t>seIv</a:t>
            </a:r>
            <a:r>
              <a:rPr lang="tr-TR" dirty="0">
                <a:latin typeface="Book Antiqua" panose="02040602050305030304" pitchFamily="18" charset="0"/>
              </a:rPr>
              <a:t>] ‘</a:t>
            </a:r>
            <a:r>
              <a:rPr lang="tr-TR" i="1" dirty="0" err="1">
                <a:latin typeface="Book Antiqua" panose="02040602050305030304" pitchFamily="18" charset="0"/>
              </a:rPr>
              <a:t>save</a:t>
            </a:r>
            <a:r>
              <a:rPr lang="tr-TR" dirty="0">
                <a:latin typeface="Book Antiqua" panose="02040602050305030304" pitchFamily="18" charset="0"/>
              </a:rPr>
              <a:t>’ vs. [</a:t>
            </a:r>
            <a:r>
              <a:rPr lang="tr-TR" dirty="0" err="1">
                <a:latin typeface="Book Antiqua" panose="02040602050305030304" pitchFamily="18" charset="0"/>
              </a:rPr>
              <a:t>sĕIf</a:t>
            </a:r>
            <a:r>
              <a:rPr lang="tr-TR" dirty="0">
                <a:latin typeface="Book Antiqua" panose="02040602050305030304" pitchFamily="18" charset="0"/>
              </a:rPr>
              <a:t>] ‘</a:t>
            </a:r>
            <a:r>
              <a:rPr lang="tr-TR" i="1" dirty="0" err="1">
                <a:latin typeface="Book Antiqua" panose="02040602050305030304" pitchFamily="18" charset="0"/>
              </a:rPr>
              <a:t>safe</a:t>
            </a:r>
            <a:r>
              <a:rPr lang="tr-TR" dirty="0">
                <a:latin typeface="Book Antiqua" panose="02040602050305030304" pitchFamily="18" charset="0"/>
              </a:rPr>
              <a:t>’ arasındaki farklılığın formülleştirilmesi </a:t>
            </a:r>
            <a:r>
              <a:rPr lang="tr-TR" dirty="0" smtClean="0">
                <a:latin typeface="Book Antiqua" panose="02040602050305030304" pitchFamily="18" charset="0"/>
              </a:rPr>
              <a:t>gibi.</a:t>
            </a:r>
            <a:endParaRPr lang="en-US" dirty="0"/>
          </a:p>
        </p:txBody>
      </p:sp>
      <p:sp>
        <p:nvSpPr>
          <p:cNvPr id="3" name="Aşağı Ok 2"/>
          <p:cNvSpPr/>
          <p:nvPr/>
        </p:nvSpPr>
        <p:spPr>
          <a:xfrm>
            <a:off x="4251653" y="3747882"/>
            <a:ext cx="216024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584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484047" y="2348880"/>
            <a:ext cx="7832369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Bu formülde, X ve Y arasındayken, A ses çevresinde B’ye dönüşmektedir.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Özellik Kurallaştırması</a:t>
            </a:r>
            <a:endParaRPr lang="tr-TR" sz="2400" dirty="0">
              <a:latin typeface="+mj-lt"/>
            </a:endParaRPr>
          </a:p>
        </p:txBody>
      </p:sp>
      <p:grpSp>
        <p:nvGrpSpPr>
          <p:cNvPr id="23" name="Grup 22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12" name="Dikdörtgen 11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13" name="Dikdörtgen 12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14" name="Dikdörtgen 13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15" name="Dikdörtgen 14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5" name="Sağ Ok 4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Düz Bağlayıcı 16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Sağ Ok 23"/>
          <p:cNvSpPr/>
          <p:nvPr/>
        </p:nvSpPr>
        <p:spPr>
          <a:xfrm>
            <a:off x="512007" y="3501008"/>
            <a:ext cx="703577" cy="18562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etin kutusu 24"/>
          <p:cNvSpPr txBox="1"/>
          <p:nvPr/>
        </p:nvSpPr>
        <p:spPr>
          <a:xfrm>
            <a:off x="1475656" y="3068960"/>
            <a:ext cx="684076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Ok imine göre, doğal sınıflandırmaya göre sesler aynı, ancak onları betimleyen özellikler farklılaşabilmektedir. Başka deyişle, ok iminin öncesindeki A </a:t>
            </a:r>
            <a:r>
              <a:rPr lang="tr-TR" i="1" dirty="0" smtClean="0">
                <a:latin typeface="Book Antiqua" panose="02040602050305030304" pitchFamily="18" charset="0"/>
              </a:rPr>
              <a:t>ses</a:t>
            </a:r>
            <a:r>
              <a:rPr lang="tr-TR" dirty="0" smtClean="0">
                <a:latin typeface="Book Antiqua" panose="02040602050305030304" pitchFamily="18" charset="0"/>
              </a:rPr>
              <a:t>i, B </a:t>
            </a:r>
            <a:r>
              <a:rPr lang="tr-TR" i="1" dirty="0" smtClean="0">
                <a:latin typeface="Book Antiqua" panose="02040602050305030304" pitchFamily="18" charset="0"/>
              </a:rPr>
              <a:t>sesbirim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olma özelliğini formülleştirmektedir.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1426443" y="4743085"/>
            <a:ext cx="684076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Eğik çizgi imi, ses çevresinde (</a:t>
            </a:r>
            <a:r>
              <a:rPr lang="tr-TR" i="1" dirty="0" err="1" smtClean="0">
                <a:latin typeface="Book Antiqua" panose="02040602050305030304" pitchFamily="18" charset="0"/>
              </a:rPr>
              <a:t>environment</a:t>
            </a:r>
            <a:r>
              <a:rPr lang="tr-TR" dirty="0" smtClean="0">
                <a:latin typeface="Book Antiqua" panose="02040602050305030304" pitchFamily="18" charset="0"/>
              </a:rPr>
              <a:t>) olma durumunu formülleştirmektedir. Buna göre, X ve Y arasında bulunması koşuluyla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A. B’ye dönüşebilmektedir. Bu durum, B’nin X ve Y’ye doğrudan bağımlı olduğunu da göstermektedir.</a:t>
            </a:r>
          </a:p>
        </p:txBody>
      </p:sp>
      <p:cxnSp>
        <p:nvCxnSpPr>
          <p:cNvPr id="28" name="Düz Bağlayıcı 27"/>
          <p:cNvCxnSpPr/>
          <p:nvPr/>
        </p:nvCxnSpPr>
        <p:spPr>
          <a:xfrm flipH="1">
            <a:off x="512007" y="4917529"/>
            <a:ext cx="401089" cy="8514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4328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 smtClean="0">
                <a:latin typeface="+mj-lt"/>
              </a:rPr>
              <a:t>Özellik Kurallaştırması</a:t>
            </a:r>
            <a:endParaRPr lang="tr-TR" sz="2400" dirty="0">
              <a:latin typeface="+mj-lt"/>
            </a:endParaRPr>
          </a:p>
        </p:txBody>
      </p:sp>
      <p:grpSp>
        <p:nvGrpSpPr>
          <p:cNvPr id="23" name="Grup 22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12" name="Dikdörtgen 11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13" name="Dikdörtgen 12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14" name="Dikdörtgen 13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15" name="Dikdörtgen 14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5" name="Sağ Ok 4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Düz Bağlayıcı 16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Metin kutusu 26"/>
          <p:cNvSpPr txBox="1"/>
          <p:nvPr/>
        </p:nvSpPr>
        <p:spPr>
          <a:xfrm>
            <a:off x="683568" y="2715982"/>
            <a:ext cx="7488832" cy="31393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dirty="0" smtClean="0">
                <a:latin typeface="Book Antiqua" panose="02040602050305030304" pitchFamily="18" charset="0"/>
              </a:rPr>
              <a:t>Örnek: [</a:t>
            </a:r>
            <a:r>
              <a:rPr lang="tr-TR" dirty="0" err="1" smtClean="0">
                <a:latin typeface="Book Antiqua" panose="02040602050305030304" pitchFamily="18" charset="0"/>
              </a:rPr>
              <a:t>seIv</a:t>
            </a:r>
            <a:r>
              <a:rPr lang="tr-TR" dirty="0">
                <a:latin typeface="Book Antiqua" panose="02040602050305030304" pitchFamily="18" charset="0"/>
              </a:rPr>
              <a:t>] ‘</a:t>
            </a:r>
            <a:r>
              <a:rPr lang="tr-TR" i="1" dirty="0" err="1">
                <a:latin typeface="Book Antiqua" panose="02040602050305030304" pitchFamily="18" charset="0"/>
              </a:rPr>
              <a:t>save</a:t>
            </a:r>
            <a:r>
              <a:rPr lang="tr-TR" dirty="0">
                <a:latin typeface="Book Antiqua" panose="02040602050305030304" pitchFamily="18" charset="0"/>
              </a:rPr>
              <a:t>’ vs. [</a:t>
            </a:r>
            <a:r>
              <a:rPr lang="tr-TR" dirty="0" err="1">
                <a:latin typeface="Book Antiqua" panose="02040602050305030304" pitchFamily="18" charset="0"/>
              </a:rPr>
              <a:t>sĕIf</a:t>
            </a:r>
            <a:r>
              <a:rPr lang="tr-TR" dirty="0">
                <a:latin typeface="Book Antiqua" panose="02040602050305030304" pitchFamily="18" charset="0"/>
              </a:rPr>
              <a:t>] ‘</a:t>
            </a:r>
            <a:r>
              <a:rPr lang="tr-TR" i="1" dirty="0" err="1">
                <a:latin typeface="Book Antiqua" panose="02040602050305030304" pitchFamily="18" charset="0"/>
              </a:rPr>
              <a:t>safe</a:t>
            </a:r>
            <a:r>
              <a:rPr lang="tr-TR" dirty="0" smtClean="0">
                <a:latin typeface="Book Antiqua" panose="02040602050305030304" pitchFamily="18" charset="0"/>
              </a:rPr>
              <a:t>’ 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/</a:t>
            </a:r>
            <a:r>
              <a:rPr lang="tr-TR" b="1" u="sng" dirty="0" err="1" smtClean="0">
                <a:latin typeface="Book Antiqua" panose="02040602050305030304" pitchFamily="18" charset="0"/>
              </a:rPr>
              <a:t>eI</a:t>
            </a:r>
            <a:r>
              <a:rPr lang="tr-TR" b="1" u="sng" dirty="0" smtClean="0">
                <a:latin typeface="Book Antiqua" panose="02040602050305030304" pitchFamily="18" charset="0"/>
              </a:rPr>
              <a:t>/ Kısalması Kuralı</a:t>
            </a:r>
            <a:r>
              <a:rPr lang="tr-TR" dirty="0" smtClean="0">
                <a:latin typeface="Book Antiqua" panose="02040602050305030304" pitchFamily="18" charset="0"/>
              </a:rPr>
              <a:t>: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eI</a:t>
            </a:r>
            <a:r>
              <a:rPr lang="tr-TR" dirty="0" smtClean="0">
                <a:latin typeface="Book Antiqua" panose="02040602050305030304" pitchFamily="18" charset="0"/>
              </a:rPr>
              <a:t>/       [</a:t>
            </a:r>
            <a:r>
              <a:rPr lang="tr-TR" dirty="0" err="1" smtClean="0">
                <a:latin typeface="Book Antiqua" panose="02040602050305030304" pitchFamily="18" charset="0"/>
              </a:rPr>
              <a:t>ĕI</a:t>
            </a:r>
            <a:r>
              <a:rPr lang="tr-TR" dirty="0" smtClean="0">
                <a:latin typeface="Book Antiqua" panose="02040602050305030304" pitchFamily="18" charset="0"/>
              </a:rPr>
              <a:t>] 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Kural Açıklaması</a:t>
            </a:r>
            <a:r>
              <a:rPr lang="tr-TR" dirty="0" smtClean="0">
                <a:latin typeface="Book Antiqua" panose="02040602050305030304" pitchFamily="18" charset="0"/>
              </a:rPr>
              <a:t>: </a:t>
            </a: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eI</a:t>
            </a:r>
            <a:r>
              <a:rPr lang="tr-TR" dirty="0" smtClean="0">
                <a:latin typeface="Book Antiqua" panose="02040602050305030304" pitchFamily="18" charset="0"/>
              </a:rPr>
              <a:t>/, ötümsüz ünsüzlerden önce kullanıldığında [</a:t>
            </a:r>
            <a:r>
              <a:rPr lang="tr-TR" dirty="0" err="1" smtClean="0">
                <a:latin typeface="Book Antiqua" panose="02040602050305030304" pitchFamily="18" charset="0"/>
              </a:rPr>
              <a:t>ĕI</a:t>
            </a:r>
            <a:r>
              <a:rPr lang="tr-TR" dirty="0" smtClean="0">
                <a:latin typeface="Book Antiqua" panose="02040602050305030304" pitchFamily="18" charset="0"/>
              </a:rPr>
              <a:t>] biçimine dönüşmektedir. Başka bir deyişle /</a:t>
            </a:r>
            <a:r>
              <a:rPr lang="tr-TR" dirty="0" err="1" smtClean="0">
                <a:latin typeface="Book Antiqua" panose="02040602050305030304" pitchFamily="18" charset="0"/>
              </a:rPr>
              <a:t>eI</a:t>
            </a:r>
            <a:r>
              <a:rPr lang="tr-TR" dirty="0" smtClean="0">
                <a:latin typeface="Book Antiqua" panose="02040602050305030304" pitchFamily="18" charset="0"/>
              </a:rPr>
              <a:t>/ sesbirimi, [+ünsüz], [–ötüm] özelliklerinden önce kullanıldığında </a:t>
            </a:r>
            <a:r>
              <a:rPr lang="tr-TR" dirty="0">
                <a:latin typeface="Book Antiqua" panose="02040602050305030304" pitchFamily="18" charset="0"/>
              </a:rPr>
              <a:t>[</a:t>
            </a:r>
            <a:r>
              <a:rPr lang="tr-TR" dirty="0" err="1">
                <a:latin typeface="Book Antiqua" panose="02040602050305030304" pitchFamily="18" charset="0"/>
              </a:rPr>
              <a:t>ĕI</a:t>
            </a:r>
            <a:r>
              <a:rPr lang="tr-TR" dirty="0">
                <a:latin typeface="Book Antiqua" panose="02040602050305030304" pitchFamily="18" charset="0"/>
              </a:rPr>
              <a:t>] biçimine </a:t>
            </a:r>
            <a:r>
              <a:rPr lang="tr-TR" dirty="0" smtClean="0">
                <a:latin typeface="Book Antiqua" panose="02040602050305030304" pitchFamily="18" charset="0"/>
              </a:rPr>
              <a:t>dönüşmektedir. </a:t>
            </a:r>
          </a:p>
        </p:txBody>
      </p:sp>
      <p:sp>
        <p:nvSpPr>
          <p:cNvPr id="18" name="Sağ Ok 17"/>
          <p:cNvSpPr/>
          <p:nvPr/>
        </p:nvSpPr>
        <p:spPr>
          <a:xfrm>
            <a:off x="1259632" y="3964037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Düz Bağlayıcı 19"/>
          <p:cNvCxnSpPr/>
          <p:nvPr/>
        </p:nvCxnSpPr>
        <p:spPr>
          <a:xfrm flipH="1">
            <a:off x="2033294" y="3832031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H="1" flipV="1">
            <a:off x="2233839" y="4052909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Çift Köşeli Ayraç 21"/>
          <p:cNvSpPr/>
          <p:nvPr/>
        </p:nvSpPr>
        <p:spPr>
          <a:xfrm>
            <a:off x="3084379" y="3645024"/>
            <a:ext cx="1127581" cy="720080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+ünsüz</a:t>
            </a:r>
          </a:p>
          <a:p>
            <a:pPr algn="ctr"/>
            <a:r>
              <a:rPr lang="tr-TR" dirty="0">
                <a:latin typeface="Book Antiqua" panose="02040602050305030304" pitchFamily="18" charset="0"/>
              </a:rPr>
              <a:t>-</a:t>
            </a:r>
            <a:r>
              <a:rPr lang="tr-TR" dirty="0" smtClean="0">
                <a:latin typeface="Book Antiqua" panose="02040602050305030304" pitchFamily="18" charset="0"/>
              </a:rPr>
              <a:t>ötüm</a:t>
            </a:r>
            <a:endParaRPr lang="en-US" dirty="0"/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192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>
                <a:latin typeface="+mj-lt"/>
              </a:rPr>
              <a:t>Özellik Kurallaştırması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642626" y="2716729"/>
            <a:ext cx="7488832" cy="27084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latin typeface="Book Antiqua" panose="02040602050305030304" pitchFamily="18" charset="0"/>
              </a:rPr>
              <a:t>Silme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Deletion</a:t>
            </a:r>
            <a:r>
              <a:rPr lang="tr-TR" dirty="0" smtClean="0">
                <a:latin typeface="Book Antiqua" panose="02040602050305030304" pitchFamily="18" charset="0"/>
              </a:rPr>
              <a:t>): Ø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A          Ø      X              Y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i="1" dirty="0" err="1" smtClean="0">
                <a:latin typeface="Book Antiqua" panose="02040602050305030304" pitchFamily="18" charset="0"/>
              </a:rPr>
              <a:t>Schwa</a:t>
            </a:r>
            <a:r>
              <a:rPr lang="tr-TR" i="1" dirty="0" smtClean="0">
                <a:latin typeface="Book Antiqua" panose="02040602050305030304" pitchFamily="18" charset="0"/>
              </a:rPr>
              <a:t> (</a:t>
            </a:r>
            <a:r>
              <a:rPr lang="tr-TR" i="1" dirty="0" err="1" smtClean="0">
                <a:latin typeface="Book Antiqua" panose="02040602050305030304" pitchFamily="18" charset="0"/>
              </a:rPr>
              <a:t>Vurgusuz</a:t>
            </a:r>
            <a:r>
              <a:rPr lang="tr-TR" i="1" dirty="0" smtClean="0">
                <a:latin typeface="Book Antiqua" panose="02040602050305030304" pitchFamily="18" charset="0"/>
              </a:rPr>
              <a:t> ünlü) silme örneği: </a:t>
            </a:r>
            <a:r>
              <a:rPr lang="tr-TR" dirty="0" smtClean="0">
                <a:latin typeface="Book Antiqua" panose="02040602050305030304" pitchFamily="18" charset="0"/>
              </a:rPr>
              <a:t>/s</a:t>
            </a:r>
            <a:r>
              <a:rPr lang="el-GR" dirty="0" smtClean="0">
                <a:latin typeface="Book Antiqua" panose="02040602050305030304" pitchFamily="18" charset="0"/>
              </a:rPr>
              <a:t>∂</a:t>
            </a:r>
            <a:r>
              <a:rPr lang="tr-TR" dirty="0" smtClean="0">
                <a:latin typeface="Book Antiqua" panose="02040602050305030304" pitchFamily="18" charset="0"/>
              </a:rPr>
              <a:t>t/ &gt; /</a:t>
            </a:r>
            <a:r>
              <a:rPr lang="tr-TR" dirty="0" err="1" smtClean="0">
                <a:latin typeface="Book Antiqua" panose="02040602050305030304" pitchFamily="18" charset="0"/>
              </a:rPr>
              <a:t>st</a:t>
            </a:r>
            <a:r>
              <a:rPr lang="tr-TR" dirty="0" smtClean="0">
                <a:latin typeface="Book Antiqua" panose="02040602050305030304" pitchFamily="18" charset="0"/>
              </a:rPr>
              <a:t>/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sz="2400" dirty="0" smtClean="0">
                <a:latin typeface="Book Antiqua" panose="02040602050305030304" pitchFamily="18" charset="0"/>
              </a:rPr>
              <a:t>V</a:t>
            </a:r>
            <a:r>
              <a:rPr lang="tr-TR" dirty="0" smtClean="0">
                <a:latin typeface="Book Antiqua" panose="02040602050305030304" pitchFamily="18" charset="0"/>
              </a:rPr>
              <a:t>         Ø       s               t</a:t>
            </a:r>
          </a:p>
          <a:p>
            <a:pPr algn="just"/>
            <a:endParaRPr lang="tr-TR" sz="1400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Formülde </a:t>
            </a:r>
            <a:r>
              <a:rPr lang="tr-TR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V</a:t>
            </a:r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= Herhangi bir ünlü anlamına gelmektedir.</a:t>
            </a:r>
          </a:p>
        </p:txBody>
      </p:sp>
      <p:sp>
        <p:nvSpPr>
          <p:cNvPr id="18" name="Sağ Ok 17"/>
          <p:cNvSpPr/>
          <p:nvPr/>
        </p:nvSpPr>
        <p:spPr>
          <a:xfrm>
            <a:off x="1043608" y="3380432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Düz Bağlayıcı 19"/>
          <p:cNvCxnSpPr/>
          <p:nvPr/>
        </p:nvCxnSpPr>
        <p:spPr>
          <a:xfrm flipH="1">
            <a:off x="1691680" y="3248426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H="1" flipV="1">
            <a:off x="2267744" y="3505744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up 24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26" name="Dikdörtgen 25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28" name="Dikdörtgen 27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30" name="Dikdörtgen 29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31" name="Sağ Ok 30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Düz Bağlayıcı 31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Bağlayıcı 32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Sağ Ok 22"/>
          <p:cNvSpPr/>
          <p:nvPr/>
        </p:nvSpPr>
        <p:spPr>
          <a:xfrm>
            <a:off x="1041150" y="4611843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Düz Bağlayıcı 33"/>
          <p:cNvCxnSpPr/>
          <p:nvPr/>
        </p:nvCxnSpPr>
        <p:spPr>
          <a:xfrm flipH="1">
            <a:off x="1689222" y="4479837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H="1" flipV="1">
            <a:off x="2265286" y="4737155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8475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>
                <a:latin typeface="+mj-lt"/>
              </a:rPr>
              <a:t>Özellik Kurallaştırması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642626" y="2716729"/>
            <a:ext cx="7488832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latin typeface="Book Antiqua" panose="02040602050305030304" pitchFamily="18" charset="0"/>
              </a:rPr>
              <a:t>Türeme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Epenthesis</a:t>
            </a:r>
            <a:r>
              <a:rPr lang="tr-TR" i="1" dirty="0" smtClean="0">
                <a:latin typeface="Book Antiqua" panose="02040602050305030304" pitchFamily="18" charset="0"/>
              </a:rPr>
              <a:t>)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Ø</a:t>
            </a:r>
            <a:r>
              <a:rPr lang="tr-TR" dirty="0" smtClean="0">
                <a:latin typeface="Book Antiqua" panose="02040602050305030304" pitchFamily="18" charset="0"/>
              </a:rPr>
              <a:t>          A      X              Y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i="1" dirty="0" err="1" smtClean="0">
                <a:latin typeface="Book Antiqua" panose="02040602050305030304" pitchFamily="18" charset="0"/>
              </a:rPr>
              <a:t>Schwa</a:t>
            </a:r>
            <a:r>
              <a:rPr lang="tr-TR" i="1" dirty="0" smtClean="0">
                <a:latin typeface="Book Antiqua" panose="02040602050305030304" pitchFamily="18" charset="0"/>
              </a:rPr>
              <a:t> (</a:t>
            </a:r>
            <a:r>
              <a:rPr lang="tr-TR" i="1" dirty="0" err="1" smtClean="0">
                <a:latin typeface="Book Antiqua" panose="02040602050305030304" pitchFamily="18" charset="0"/>
              </a:rPr>
              <a:t>Vurgusuz</a:t>
            </a:r>
            <a:r>
              <a:rPr lang="tr-TR" i="1" dirty="0" smtClean="0">
                <a:latin typeface="Book Antiqua" panose="02040602050305030304" pitchFamily="18" charset="0"/>
              </a:rPr>
              <a:t> ünlü) türeme örneği: </a:t>
            </a:r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mn</a:t>
            </a:r>
            <a:r>
              <a:rPr lang="tr-TR" dirty="0" smtClean="0">
                <a:latin typeface="Book Antiqua" panose="02040602050305030304" pitchFamily="18" charset="0"/>
              </a:rPr>
              <a:t>/ &gt; /m</a:t>
            </a:r>
            <a:r>
              <a:rPr lang="el-GR" dirty="0" smtClean="0">
                <a:latin typeface="Book Antiqua" panose="02040602050305030304" pitchFamily="18" charset="0"/>
              </a:rPr>
              <a:t>∂</a:t>
            </a:r>
            <a:r>
              <a:rPr lang="tr-TR" dirty="0" smtClean="0">
                <a:latin typeface="Book Antiqua" panose="02040602050305030304" pitchFamily="18" charset="0"/>
              </a:rPr>
              <a:t>n/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 Ø        [</a:t>
            </a:r>
            <a:r>
              <a:rPr lang="el-GR" dirty="0">
                <a:latin typeface="Book Antiqua" panose="02040602050305030304" pitchFamily="18" charset="0"/>
              </a:rPr>
              <a:t>∂</a:t>
            </a:r>
            <a:r>
              <a:rPr lang="tr-TR" dirty="0" smtClean="0">
                <a:latin typeface="Book Antiqua" panose="02040602050305030304" pitchFamily="18" charset="0"/>
              </a:rPr>
              <a:t>]     m             n</a:t>
            </a:r>
          </a:p>
          <a:p>
            <a:pPr algn="just"/>
            <a:endParaRPr lang="tr-TR" sz="14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Sağ Ok 17"/>
          <p:cNvSpPr/>
          <p:nvPr/>
        </p:nvSpPr>
        <p:spPr>
          <a:xfrm>
            <a:off x="1043608" y="3380432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Düz Bağlayıcı 19"/>
          <p:cNvCxnSpPr/>
          <p:nvPr/>
        </p:nvCxnSpPr>
        <p:spPr>
          <a:xfrm flipH="1">
            <a:off x="1691680" y="3248426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H="1" flipV="1">
            <a:off x="2267744" y="3505744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up 24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26" name="Dikdörtgen 25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28" name="Dikdörtgen 27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30" name="Dikdörtgen 29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31" name="Sağ Ok 30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Düz Bağlayıcı 31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Bağlayıcı 32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Sağ Ok 22"/>
          <p:cNvSpPr/>
          <p:nvPr/>
        </p:nvSpPr>
        <p:spPr>
          <a:xfrm>
            <a:off x="1041150" y="4467827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Düz Bağlayıcı 33"/>
          <p:cNvCxnSpPr/>
          <p:nvPr/>
        </p:nvCxnSpPr>
        <p:spPr>
          <a:xfrm flipH="1">
            <a:off x="1689222" y="4335821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H="1" flipV="1">
            <a:off x="2265286" y="4593139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4955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>
                <a:latin typeface="+mj-lt"/>
              </a:rPr>
              <a:t>Özellik Kurallaştırması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642626" y="2716729"/>
            <a:ext cx="7858464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tr-TR" b="1" dirty="0" smtClean="0">
                <a:latin typeface="Book Antiqua" panose="02040602050305030304" pitchFamily="18" charset="0"/>
              </a:rPr>
              <a:t>Türeme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i="1" dirty="0" err="1" smtClean="0">
                <a:latin typeface="Book Antiqua" panose="02040602050305030304" pitchFamily="18" charset="0"/>
              </a:rPr>
              <a:t>Epenthesis</a:t>
            </a:r>
            <a:r>
              <a:rPr lang="tr-TR" i="1" dirty="0" smtClean="0">
                <a:latin typeface="Book Antiqua" panose="02040602050305030304" pitchFamily="18" charset="0"/>
              </a:rPr>
              <a:t>)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Ø</a:t>
            </a:r>
            <a:r>
              <a:rPr lang="tr-TR" dirty="0" smtClean="0">
                <a:latin typeface="Book Antiqua" panose="02040602050305030304" pitchFamily="18" charset="0"/>
              </a:rPr>
              <a:t>          A      X              Y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i="1" dirty="0" err="1" smtClean="0">
                <a:latin typeface="Book Antiqua" panose="02040602050305030304" pitchFamily="18" charset="0"/>
              </a:rPr>
              <a:t>Schwa</a:t>
            </a:r>
            <a:r>
              <a:rPr lang="tr-TR" i="1" dirty="0" smtClean="0">
                <a:latin typeface="Book Antiqua" panose="02040602050305030304" pitchFamily="18" charset="0"/>
              </a:rPr>
              <a:t> (</a:t>
            </a:r>
            <a:r>
              <a:rPr lang="tr-TR" i="1" dirty="0" err="1" smtClean="0">
                <a:latin typeface="Book Antiqua" panose="02040602050305030304" pitchFamily="18" charset="0"/>
              </a:rPr>
              <a:t>Vurgusuz</a:t>
            </a:r>
            <a:r>
              <a:rPr lang="tr-TR" i="1" dirty="0" smtClean="0">
                <a:latin typeface="Book Antiqua" panose="02040602050305030304" pitchFamily="18" charset="0"/>
              </a:rPr>
              <a:t> ünlü) türeme örneği: </a:t>
            </a:r>
            <a:r>
              <a:rPr lang="tr-TR" dirty="0" smtClean="0">
                <a:latin typeface="Book Antiqua" panose="02040602050305030304" pitchFamily="18" charset="0"/>
              </a:rPr>
              <a:t>/</a:t>
            </a:r>
            <a:r>
              <a:rPr lang="tr-TR" dirty="0" err="1" smtClean="0">
                <a:latin typeface="Book Antiqua" panose="02040602050305030304" pitchFamily="18" charset="0"/>
              </a:rPr>
              <a:t>mn</a:t>
            </a:r>
            <a:r>
              <a:rPr lang="tr-TR" dirty="0" smtClean="0">
                <a:latin typeface="Book Antiqua" panose="02040602050305030304" pitchFamily="18" charset="0"/>
              </a:rPr>
              <a:t>/ &gt; [m</a:t>
            </a:r>
            <a:r>
              <a:rPr lang="el-GR" dirty="0" smtClean="0">
                <a:latin typeface="Book Antiqua" panose="02040602050305030304" pitchFamily="18" charset="0"/>
              </a:rPr>
              <a:t>∂</a:t>
            </a:r>
            <a:r>
              <a:rPr lang="tr-TR" dirty="0" smtClean="0">
                <a:latin typeface="Book Antiqua" panose="02040602050305030304" pitchFamily="18" charset="0"/>
              </a:rPr>
              <a:t>n]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 Ø        [</a:t>
            </a:r>
            <a:r>
              <a:rPr lang="el-GR" dirty="0">
                <a:latin typeface="Book Antiqua" panose="02040602050305030304" pitchFamily="18" charset="0"/>
              </a:rPr>
              <a:t>∂</a:t>
            </a:r>
            <a:r>
              <a:rPr lang="tr-TR" dirty="0" smtClean="0">
                <a:latin typeface="Book Antiqua" panose="02040602050305030304" pitchFamily="18" charset="0"/>
              </a:rPr>
              <a:t>]    m              n =&gt; </a:t>
            </a:r>
          </a:p>
          <a:p>
            <a:pPr algn="just"/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                                                    					               </a:t>
            </a:r>
            <a:r>
              <a:rPr lang="tr-TR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#</a:t>
            </a:r>
          </a:p>
          <a:p>
            <a:pPr algn="just"/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  							                 </a:t>
            </a:r>
            <a:endParaRPr lang="tr-TR" sz="14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Sağ Ok 17"/>
          <p:cNvSpPr/>
          <p:nvPr/>
        </p:nvSpPr>
        <p:spPr>
          <a:xfrm>
            <a:off x="1043608" y="3380432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Düz Bağlayıcı 19"/>
          <p:cNvCxnSpPr/>
          <p:nvPr/>
        </p:nvCxnSpPr>
        <p:spPr>
          <a:xfrm flipH="1">
            <a:off x="1691680" y="3248426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H="1" flipV="1">
            <a:off x="2267744" y="3505744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up 24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26" name="Dikdörtgen 25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28" name="Dikdörtgen 27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30" name="Dikdörtgen 29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31" name="Sağ Ok 30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Düz Bağlayıcı 31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Bağlayıcı 32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Sağ Ok 22"/>
          <p:cNvSpPr/>
          <p:nvPr/>
        </p:nvSpPr>
        <p:spPr>
          <a:xfrm>
            <a:off x="1041150" y="4467827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Düz Bağlayıcı 33"/>
          <p:cNvCxnSpPr/>
          <p:nvPr/>
        </p:nvCxnSpPr>
        <p:spPr>
          <a:xfrm flipH="1">
            <a:off x="1689222" y="4335821"/>
            <a:ext cx="200545" cy="389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 flipH="1" flipV="1">
            <a:off x="2265286" y="4593139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Çift Köşeli Ayraç 21"/>
          <p:cNvSpPr/>
          <p:nvPr/>
        </p:nvSpPr>
        <p:spPr>
          <a:xfrm>
            <a:off x="3428486" y="4223393"/>
            <a:ext cx="2007610" cy="1003502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+ünsüz</a:t>
            </a:r>
          </a:p>
          <a:p>
            <a:pPr algn="ctr"/>
            <a:r>
              <a:rPr lang="tr-TR" dirty="0">
                <a:latin typeface="Book Antiqua" panose="02040602050305030304" pitchFamily="18" charset="0"/>
              </a:rPr>
              <a:t>+</a:t>
            </a:r>
            <a:r>
              <a:rPr lang="tr-TR" dirty="0" smtClean="0">
                <a:latin typeface="Book Antiqua" panose="02040602050305030304" pitchFamily="18" charset="0"/>
              </a:rPr>
              <a:t>ötüm</a:t>
            </a: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–gecikmeli [-DR]</a:t>
            </a:r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cxnSp>
        <p:nvCxnSpPr>
          <p:cNvPr id="24" name="Düz Bağlayıcı 23"/>
          <p:cNvCxnSpPr/>
          <p:nvPr/>
        </p:nvCxnSpPr>
        <p:spPr>
          <a:xfrm flipH="1" flipV="1">
            <a:off x="5508104" y="5013176"/>
            <a:ext cx="607022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Çift Köşeli Ayraç 36"/>
          <p:cNvSpPr/>
          <p:nvPr/>
        </p:nvSpPr>
        <p:spPr>
          <a:xfrm>
            <a:off x="6228184" y="4149080"/>
            <a:ext cx="1368152" cy="1003502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dirty="0">
                <a:latin typeface="Book Antiqua" panose="02040602050305030304" pitchFamily="18" charset="0"/>
              </a:rPr>
              <a:t>– titreşimli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+sürekli</a:t>
            </a: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+ötüm</a:t>
            </a:r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674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484047" y="1369495"/>
            <a:ext cx="819240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1" name="TextBox 11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+mj-lt"/>
              </a:rPr>
              <a:t>SESBİLİMSEL KURALLAR: </a:t>
            </a:r>
            <a:r>
              <a:rPr lang="tr-TR" sz="2400" dirty="0">
                <a:latin typeface="+mj-lt"/>
              </a:rPr>
              <a:t>Özellik Kurallaştırması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642626" y="2716729"/>
            <a:ext cx="7858464" cy="32932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u="sng" dirty="0" smtClean="0">
                <a:latin typeface="Book Antiqua" panose="02040602050305030304" pitchFamily="18" charset="0"/>
              </a:rPr>
              <a:t>Yuvarlaklaşma: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 </a:t>
            </a:r>
          </a:p>
          <a:p>
            <a:pPr algn="just"/>
            <a:r>
              <a:rPr lang="tr-TR" b="1" u="sng" dirty="0" smtClean="0">
                <a:latin typeface="Book Antiqua" panose="02040602050305030304" pitchFamily="18" charset="0"/>
              </a:rPr>
              <a:t>Kural Açıklaması</a:t>
            </a:r>
            <a:r>
              <a:rPr lang="tr-TR" dirty="0" smtClean="0">
                <a:latin typeface="Book Antiqua" panose="02040602050305030304" pitchFamily="18" charset="0"/>
              </a:rPr>
              <a:t>: Alçak ve dar ünlüler </a:t>
            </a:r>
            <a:r>
              <a:rPr lang="tr-TR" dirty="0">
                <a:latin typeface="Book Antiqua" panose="02040602050305030304" pitchFamily="18" charset="0"/>
              </a:rPr>
              <a:t>[</a:t>
            </a:r>
            <a:r>
              <a:rPr lang="tr-TR" dirty="0" smtClean="0">
                <a:latin typeface="Book Antiqua" panose="02040602050305030304" pitchFamily="18" charset="0"/>
              </a:rPr>
              <a:t>m]</a:t>
            </a:r>
            <a:r>
              <a:rPr lang="tr-TR" dirty="0"/>
              <a:t> </a:t>
            </a:r>
            <a:r>
              <a:rPr lang="tr-TR" dirty="0" smtClean="0">
                <a:latin typeface="Book Antiqua" panose="02040602050305030304" pitchFamily="18" charset="0"/>
              </a:rPr>
              <a:t>ünsüzünden önce kullanıldığında yuvarlaklaşmaktadır.</a:t>
            </a:r>
          </a:p>
          <a:p>
            <a:pPr algn="just"/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                                                    					</a:t>
            </a:r>
            <a:endParaRPr lang="tr-TR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  							                 </a:t>
            </a:r>
            <a:endParaRPr lang="tr-TR" sz="14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Sağ Ok 17"/>
          <p:cNvSpPr/>
          <p:nvPr/>
        </p:nvSpPr>
        <p:spPr>
          <a:xfrm>
            <a:off x="2334832" y="3954959"/>
            <a:ext cx="297871" cy="12531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Düz Bağlayıcı 19"/>
          <p:cNvCxnSpPr/>
          <p:nvPr/>
        </p:nvCxnSpPr>
        <p:spPr>
          <a:xfrm flipH="1">
            <a:off x="4074194" y="3392507"/>
            <a:ext cx="583201" cy="1270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H="1">
            <a:off x="4597844" y="4149080"/>
            <a:ext cx="1083611" cy="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up 24"/>
          <p:cNvGrpSpPr/>
          <p:nvPr/>
        </p:nvGrpSpPr>
        <p:grpSpPr>
          <a:xfrm>
            <a:off x="1691680" y="1425433"/>
            <a:ext cx="4808033" cy="851439"/>
            <a:chOff x="484047" y="1480046"/>
            <a:chExt cx="4808033" cy="851439"/>
          </a:xfrm>
        </p:grpSpPr>
        <p:sp>
          <p:nvSpPr>
            <p:cNvPr id="26" name="Dikdörtgen 25"/>
            <p:cNvSpPr/>
            <p:nvPr/>
          </p:nvSpPr>
          <p:spPr>
            <a:xfrm>
              <a:off x="484047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A</a:t>
              </a:r>
              <a:endParaRPr lang="en-US" sz="3600" dirty="0"/>
            </a:p>
          </p:txBody>
        </p:sp>
        <p:sp>
          <p:nvSpPr>
            <p:cNvPr id="28" name="Dikdörtgen 27"/>
            <p:cNvSpPr/>
            <p:nvPr/>
          </p:nvSpPr>
          <p:spPr>
            <a:xfrm>
              <a:off x="2051720" y="1484784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B</a:t>
              </a:r>
              <a:endParaRPr lang="en-US" sz="3600" dirty="0"/>
            </a:p>
          </p:txBody>
        </p:sp>
        <p:sp>
          <p:nvSpPr>
            <p:cNvPr id="29" name="Dikdörtgen 28"/>
            <p:cNvSpPr/>
            <p:nvPr/>
          </p:nvSpPr>
          <p:spPr>
            <a:xfrm>
              <a:off x="3203848" y="1486029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 smtClean="0"/>
                <a:t>X</a:t>
              </a:r>
              <a:endParaRPr lang="en-US" sz="3600" dirty="0"/>
            </a:p>
          </p:txBody>
        </p:sp>
        <p:sp>
          <p:nvSpPr>
            <p:cNvPr id="30" name="Dikdörtgen 29"/>
            <p:cNvSpPr/>
            <p:nvPr/>
          </p:nvSpPr>
          <p:spPr>
            <a:xfrm>
              <a:off x="4499992" y="1480046"/>
              <a:ext cx="792088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tr-TR" sz="3600" dirty="0"/>
                <a:t>Y</a:t>
              </a:r>
              <a:endParaRPr lang="en-US" sz="3600" dirty="0"/>
            </a:p>
          </p:txBody>
        </p:sp>
        <p:sp>
          <p:nvSpPr>
            <p:cNvPr id="31" name="Sağ Ok 30"/>
            <p:cNvSpPr/>
            <p:nvPr/>
          </p:nvSpPr>
          <p:spPr>
            <a:xfrm>
              <a:off x="1276135" y="1731203"/>
              <a:ext cx="703577" cy="18562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Düz Bağlayıcı 31"/>
            <p:cNvCxnSpPr/>
            <p:nvPr/>
          </p:nvCxnSpPr>
          <p:spPr>
            <a:xfrm flipH="1">
              <a:off x="2843809" y="1480046"/>
              <a:ext cx="401089" cy="85143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Bağlayıcı 32"/>
            <p:cNvCxnSpPr/>
            <p:nvPr/>
          </p:nvCxnSpPr>
          <p:spPr>
            <a:xfrm flipH="1" flipV="1">
              <a:off x="3964978" y="1954343"/>
              <a:ext cx="607022" cy="1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Çift Köşeli Ayraç 21"/>
          <p:cNvSpPr/>
          <p:nvPr/>
        </p:nvSpPr>
        <p:spPr>
          <a:xfrm>
            <a:off x="803012" y="3579219"/>
            <a:ext cx="1320716" cy="785885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+</a:t>
            </a:r>
            <a:r>
              <a:rPr lang="tr-TR" dirty="0" err="1" smtClean="0">
                <a:latin typeface="Book Antiqua" panose="02040602050305030304" pitchFamily="18" charset="0"/>
              </a:rPr>
              <a:t>seslemli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dirty="0" smtClean="0">
                <a:latin typeface="Book Antiqua" panose="02040602050305030304" pitchFamily="18" charset="0"/>
              </a:rPr>
              <a:t>–alçak</a:t>
            </a:r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36" name="Çift Köşeli Ayraç 35"/>
          <p:cNvSpPr/>
          <p:nvPr/>
        </p:nvSpPr>
        <p:spPr>
          <a:xfrm>
            <a:off x="2745761" y="3730955"/>
            <a:ext cx="1364905" cy="485610"/>
          </a:xfrm>
          <a:prstGeom prst="bracketPair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endParaRPr lang="tr-TR" dirty="0" smtClean="0">
              <a:latin typeface="Book Antiqua" panose="02040602050305030304" pitchFamily="18" charset="0"/>
            </a:endParaRPr>
          </a:p>
          <a:p>
            <a:pPr algn="ctr"/>
            <a:r>
              <a:rPr lang="tr-TR" b="1" dirty="0" smtClean="0">
                <a:latin typeface="Book Antiqua" panose="02040602050305030304" pitchFamily="18" charset="0"/>
              </a:rPr>
              <a:t>+yuvarlak</a:t>
            </a:r>
            <a:endParaRPr lang="tr-TR" b="1" dirty="0">
              <a:latin typeface="Book Antiqua" panose="02040602050305030304" pitchFamily="18" charset="0"/>
            </a:endParaRPr>
          </a:p>
          <a:p>
            <a:pPr algn="ctr"/>
            <a:endParaRPr lang="tr-TR" dirty="0"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5707625" y="3895605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Book Antiqua" panose="02040602050305030304" pitchFamily="18" charset="0"/>
              </a:rPr>
              <a:t>[m]</a:t>
            </a:r>
            <a:endParaRPr lang="en-US" dirty="0"/>
          </a:p>
        </p:txBody>
      </p:sp>
      <p:sp>
        <p:nvSpPr>
          <p:cNvPr id="12" name="Oval Belirtme Çizgisi 11"/>
          <p:cNvSpPr/>
          <p:nvPr/>
        </p:nvSpPr>
        <p:spPr>
          <a:xfrm>
            <a:off x="3023963" y="2578471"/>
            <a:ext cx="1428567" cy="1008112"/>
          </a:xfrm>
          <a:prstGeom prst="wedgeEllipseCallou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 smtClean="0">
                <a:solidFill>
                  <a:schemeClr val="tx1"/>
                </a:solidFill>
              </a:rPr>
              <a:t>Tek bir özelliği belirtmek  de yeterlidir.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91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10182</TotalTime>
  <Words>1571</Words>
  <Application>Microsoft Office PowerPoint</Application>
  <PresentationFormat>Ekran Gösterisi (4:3)</PresentationFormat>
  <Paragraphs>283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6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851</cp:revision>
  <dcterms:created xsi:type="dcterms:W3CDTF">2015-09-22T13:45:05Z</dcterms:created>
  <dcterms:modified xsi:type="dcterms:W3CDTF">2019-10-14T10:32:45Z</dcterms:modified>
</cp:coreProperties>
</file>