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9640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834BA195-ECDF-4B80-9AE5-C366EBD05FC7}"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923204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132921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97660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1164103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54359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157608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0019304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199836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1849367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34BA195-ECDF-4B80-9AE5-C366EBD05FC7}" type="datetimeFigureOut">
              <a:rPr lang="tr-TR" smtClean="0"/>
              <a:t>10.05.2019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4207815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34BA195-ECDF-4B80-9AE5-C366EBD05FC7}"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83431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34BA195-ECDF-4B80-9AE5-C366EBD05FC7}" type="datetimeFigureOut">
              <a:rPr lang="tr-TR" smtClean="0"/>
              <a:t>10.05.2019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12573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34BA195-ECDF-4B80-9AE5-C366EBD05FC7}" type="datetimeFigureOut">
              <a:rPr lang="tr-TR" smtClean="0"/>
              <a:t>10.05.2019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51494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BA195-ECDF-4B80-9AE5-C366EBD05FC7}" type="datetimeFigureOut">
              <a:rPr lang="tr-TR" smtClean="0"/>
              <a:t>10.05.2019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365092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4BA195-ECDF-4B80-9AE5-C366EBD05FC7}"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14969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34BA195-ECDF-4B80-9AE5-C366EBD05FC7}" type="datetimeFigureOut">
              <a:rPr lang="tr-TR" smtClean="0"/>
              <a:t>10.05.2019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BFC277D-1979-4CDD-BEC8-5445FFB05E9F}" type="slidenum">
              <a:rPr lang="tr-TR" smtClean="0"/>
              <a:t>‹#›</a:t>
            </a:fld>
            <a:endParaRPr lang="tr-TR"/>
          </a:p>
        </p:txBody>
      </p:sp>
    </p:spTree>
    <p:extLst>
      <p:ext uri="{BB962C8B-B14F-4D97-AF65-F5344CB8AC3E}">
        <p14:creationId xmlns:p14="http://schemas.microsoft.com/office/powerpoint/2010/main" val="2937648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34BA195-ECDF-4B80-9AE5-C366EBD05FC7}" type="datetimeFigureOut">
              <a:rPr lang="tr-TR" smtClean="0"/>
              <a:t>10.05.2019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BFC277D-1979-4CDD-BEC8-5445FFB05E9F}" type="slidenum">
              <a:rPr lang="tr-TR" smtClean="0"/>
              <a:t>‹#›</a:t>
            </a:fld>
            <a:endParaRPr lang="tr-TR"/>
          </a:p>
        </p:txBody>
      </p:sp>
    </p:spTree>
    <p:extLst>
      <p:ext uri="{BB962C8B-B14F-4D97-AF65-F5344CB8AC3E}">
        <p14:creationId xmlns:p14="http://schemas.microsoft.com/office/powerpoint/2010/main" val="243451140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7553" y="629392"/>
            <a:ext cx="5027053" cy="461665"/>
          </a:xfrm>
          <a:prstGeom prst="rect">
            <a:avLst/>
          </a:prstGeom>
        </p:spPr>
        <p:txBody>
          <a:bodyPr wrap="square">
            <a:spAutoFit/>
          </a:bodyPr>
          <a:lstStyle/>
          <a:p>
            <a:r>
              <a:rPr lang="tr-TR" sz="2400" b="1" dirty="0" smtClean="0"/>
              <a:t>AİLE İLE İLETİŞİM</a:t>
            </a:r>
            <a:endParaRPr lang="tr-TR" sz="2400" b="1" dirty="0"/>
          </a:p>
        </p:txBody>
      </p:sp>
      <p:sp>
        <p:nvSpPr>
          <p:cNvPr id="5" name="Rectangle 4"/>
          <p:cNvSpPr/>
          <p:nvPr/>
        </p:nvSpPr>
        <p:spPr>
          <a:xfrm>
            <a:off x="1484416" y="1330036"/>
            <a:ext cx="7659584"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Hastanın sürekli bakıma gereksinim duyması aile üyelerinin sosyal</a:t>
            </a:r>
          </a:p>
          <a:p>
            <a:pPr algn="just"/>
            <a:r>
              <a:rPr lang="tr-TR" sz="2000" dirty="0" smtClean="0">
                <a:latin typeface="Times New Roman" panose="02020603050405020304" pitchFamily="18" charset="0"/>
                <a:cs typeface="Times New Roman" panose="02020603050405020304" pitchFamily="18" charset="0"/>
              </a:rPr>
              <a:t>yaşamlarının olumsuz etkilenmesine, iş stresi ve ailesel sorunlara neden olabilir.</a:t>
            </a:r>
          </a:p>
          <a:p>
            <a:pPr algn="just"/>
            <a:r>
              <a:rPr lang="tr-TR" sz="2000" dirty="0" smtClean="0">
                <a:latin typeface="Times New Roman" panose="02020603050405020304" pitchFamily="18" charset="0"/>
                <a:cs typeface="Times New Roman" panose="02020603050405020304" pitchFamily="18" charset="0"/>
              </a:rPr>
              <a:t>Bu durum da bakım vericiler için ikincil bir stres kaynağıdır. Aile üyelerinde kronik yorgunluk, öfke, suçluluk, hastadan utanma, gelecek kaygısı, hasta için daha fazla düşünme, çatışma, sosyal çevre kaybı, kişisel zamanın sınırlanması ve depresyon gelişebilir.Ailenin bu sorunlarla başa çıkmasında en önemli anahtar iletişimdir.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5836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1304" y="807522"/>
            <a:ext cx="7172696" cy="378565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Aile hastayı beden dilini dikkatlice gözlemleyerek ve dinleyerek anlayabilir.</a:t>
            </a:r>
          </a:p>
          <a:p>
            <a:pPr algn="just"/>
            <a:r>
              <a:rPr lang="tr-TR" sz="2000" dirty="0" smtClean="0">
                <a:latin typeface="Times New Roman" panose="02020603050405020304" pitchFamily="18" charset="0"/>
                <a:cs typeface="Times New Roman" panose="02020603050405020304" pitchFamily="18" charset="0"/>
              </a:rPr>
              <a:t>Sözel olmayan iletişim bakım verenlere birçok konuda bilgi verirken karşılıklı olup, hem hasta hem de bakım vericiler için duyarlılık gerektirir. Bu anlamda öncelikle bakım veren kendi beden dilinin farkında olmalıdır. Hasta ne kadar konfüze olursa olsun, verilen mesajları kısmen de olsa algılamaktadır.</a:t>
            </a:r>
          </a:p>
          <a:p>
            <a:pPr algn="just"/>
            <a:r>
              <a:rPr lang="tr-TR" sz="2000" dirty="0" smtClean="0">
                <a:latin typeface="Times New Roman" panose="02020603050405020304" pitchFamily="18" charset="0"/>
                <a:cs typeface="Times New Roman" panose="02020603050405020304" pitchFamily="18" charset="0"/>
              </a:rPr>
              <a:t>Sözel olmayan iletişimde diğer önemli bir faktör de dokunmadır. Hassas</a:t>
            </a:r>
          </a:p>
          <a:p>
            <a:pPr algn="just"/>
            <a:r>
              <a:rPr lang="tr-TR" sz="2000" dirty="0" smtClean="0">
                <a:latin typeface="Times New Roman" panose="02020603050405020304" pitchFamily="18" charset="0"/>
                <a:cs typeface="Times New Roman" panose="02020603050405020304" pitchFamily="18" charset="0"/>
              </a:rPr>
              <a:t>ve yumuşak bir dokunma önemlidir. Eğer hasta kendini tehdit altında hissediyorsa, dokunmayı yanlış algılayabilir ve böyle bir durumda dokunma tehdit edici olabilir.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694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1278" y="1306286"/>
            <a:ext cx="10331532" cy="3170099"/>
          </a:xfrm>
          <a:prstGeom prst="rect">
            <a:avLst/>
          </a:prstGeom>
        </p:spPr>
        <p:txBody>
          <a:bodyPr wrap="square">
            <a:spAutoFit/>
          </a:bodyPr>
          <a:lstStyle/>
          <a:p>
            <a:r>
              <a:rPr lang="tr-TR" sz="2000" b="1" dirty="0" smtClean="0">
                <a:latin typeface="Times New Roman" panose="02020603050405020304" pitchFamily="18" charset="0"/>
                <a:cs typeface="Times New Roman" panose="02020603050405020304" pitchFamily="18" charset="0"/>
              </a:rPr>
              <a:t>HASTA İLE İLETİŞİM </a:t>
            </a:r>
          </a:p>
          <a:p>
            <a:r>
              <a:rPr lang="tr-TR" dirty="0" smtClean="0"/>
              <a:t>İletişim sürecinde bakım vericinin ses tonu önemlidir. Çok yüksek veya alçak olmayan, normal bir ses tonu ile konuşulmalıdır. </a:t>
            </a:r>
          </a:p>
          <a:p>
            <a:r>
              <a:rPr lang="tr-TR" dirty="0" smtClean="0"/>
              <a:t>Ses tonunun emredici olmaması, kabullenici ve güven verici olması iletişim sürecini olumlu etkilemektedir. Herhangi bir değişiklik hastayı rahatsız edip, konfüzyonu, anksiyete ve huzursuzluğu arttırabildiği için aileler,hastaya uygun, düzenli bir çevre oluşturma ve sürdürme konusunda</a:t>
            </a:r>
          </a:p>
          <a:p>
            <a:r>
              <a:rPr lang="tr-TR" dirty="0" smtClean="0"/>
              <a:t>bilinçlendirilmelidirler. </a:t>
            </a:r>
          </a:p>
          <a:p>
            <a:r>
              <a:rPr lang="tr-TR" dirty="0" smtClean="0"/>
              <a:t>Yataktan kalkma, yemek yeme, ilaçların alınması ve egzersiz gibi aktivitelerin her gün aynı saatte gerçekleşmesine olanak tanıyan sabit bir takvim oluşturmak, çevreyi hasta için tanıdık kılar. Evin içinde günlük iş saatlerinin ve yerlerinin, günlerin,mevsimin, hava durumunun ve aile fotoğraflarının asıldığı bir panodan oluşan yönelim köşesinin hazırlanması da hastaya yardımcı olabilir</a:t>
            </a:r>
            <a:endParaRPr lang="tr-TR" dirty="0"/>
          </a:p>
        </p:txBody>
      </p:sp>
    </p:spTree>
    <p:extLst>
      <p:ext uri="{BB962C8B-B14F-4D97-AF65-F5344CB8AC3E}">
        <p14:creationId xmlns:p14="http://schemas.microsoft.com/office/powerpoint/2010/main" val="149471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53787" y="1128156"/>
            <a:ext cx="8372104"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Yaşlılarda iletişimi etkileyen birçok etken vardır. </a:t>
            </a:r>
          </a:p>
          <a:p>
            <a:pPr algn="just"/>
            <a:r>
              <a:rPr lang="tr-TR" sz="2000" dirty="0" smtClean="0">
                <a:latin typeface="Times New Roman" panose="02020603050405020304" pitchFamily="18" charset="0"/>
                <a:cs typeface="Times New Roman" panose="02020603050405020304" pitchFamily="18" charset="0"/>
              </a:rPr>
              <a:t>Yaşlılıkla birlikte gelişen fiziksel değişikliklerden dolayı; görme, işitme duyusunun kaybı, yaşlının sosyal desteğinin azalması ve çevresindeki psikososyal değişiklikler iletişimde sorunlara neden olabilir. </a:t>
            </a:r>
          </a:p>
          <a:p>
            <a:pPr algn="just"/>
            <a:r>
              <a:rPr lang="tr-TR" sz="2000" dirty="0" smtClean="0">
                <a:latin typeface="Times New Roman" panose="02020603050405020304" pitchFamily="18" charset="0"/>
                <a:cs typeface="Times New Roman" panose="02020603050405020304" pitchFamily="18" charset="0"/>
              </a:rPr>
              <a:t>Birçok fiziksel değişiklik bilişsel yıkım olmamasına rağmen kişinin benlik kavramını, kendine güvenini ve iletişim yeteneğini etkiler.</a:t>
            </a:r>
          </a:p>
          <a:p>
            <a:pPr algn="just"/>
            <a:r>
              <a:rPr lang="tr-TR" sz="2000" dirty="0" smtClean="0">
                <a:latin typeface="Times New Roman" panose="02020603050405020304" pitchFamily="18" charset="0"/>
                <a:cs typeface="Times New Roman" panose="02020603050405020304" pitchFamily="18" charset="0"/>
              </a:rPr>
              <a:t>Bu nedenle bilişsel yıkımın yoğun olduğu hastalarda ise iletişim en önemli sorunlardan birini oluşturur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0401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88177" y="427512"/>
            <a:ext cx="7255823" cy="4985980"/>
          </a:xfrm>
          <a:prstGeom prst="rect">
            <a:avLst/>
          </a:prstGeom>
        </p:spPr>
        <p:txBody>
          <a:bodyPr wrap="square">
            <a:spAutoFit/>
          </a:bodyPr>
          <a:lstStyle/>
          <a:p>
            <a:r>
              <a:rPr lang="tr-TR" b="1" dirty="0" smtClean="0"/>
              <a:t>Genel olarak iletişimde dikkat edilmesi gerekenler şunlardır:</a:t>
            </a:r>
          </a:p>
          <a:p>
            <a:pPr algn="just"/>
            <a:r>
              <a:rPr lang="tr-TR" sz="2000" dirty="0" smtClean="0">
                <a:latin typeface="Times New Roman" panose="02020603050405020304" pitchFamily="18" charset="0"/>
                <a:cs typeface="Times New Roman" panose="02020603050405020304" pitchFamily="18" charset="0"/>
              </a:rPr>
              <a:t>· Odaya girildiğinde ya da konuşmaya başlanıldığında kendisini</a:t>
            </a:r>
          </a:p>
          <a:p>
            <a:pPr algn="just"/>
            <a:r>
              <a:rPr lang="tr-TR" sz="2000" dirty="0" smtClean="0">
                <a:latin typeface="Times New Roman" panose="02020603050405020304" pitchFamily="18" charset="0"/>
                <a:cs typeface="Times New Roman" panose="02020603050405020304" pitchFamily="18" charset="0"/>
              </a:rPr>
              <a:t>tanıtmak,</a:t>
            </a:r>
          </a:p>
          <a:p>
            <a:pPr algn="just"/>
            <a:r>
              <a:rPr lang="tr-TR" sz="2000" dirty="0" smtClean="0">
                <a:latin typeface="Times New Roman" panose="02020603050405020304" pitchFamily="18" charset="0"/>
                <a:cs typeface="Times New Roman" panose="02020603050405020304" pitchFamily="18" charset="0"/>
              </a:rPr>
              <a:t>· Açık, basit, yavaş konuşmak,</a:t>
            </a:r>
          </a:p>
          <a:p>
            <a:pPr algn="just"/>
            <a:r>
              <a:rPr lang="tr-TR" sz="2000" dirty="0" smtClean="0">
                <a:latin typeface="Times New Roman" panose="02020603050405020304" pitchFamily="18" charset="0"/>
                <a:cs typeface="Times New Roman" panose="02020603050405020304" pitchFamily="18" charset="0"/>
              </a:rPr>
              <a:t>· Tıbbi terminolojiden kaçınmak,</a:t>
            </a:r>
          </a:p>
          <a:p>
            <a:pPr algn="just"/>
            <a:r>
              <a:rPr lang="tr-TR" sz="2000" dirty="0" smtClean="0">
                <a:latin typeface="Times New Roman" panose="02020603050405020304" pitchFamily="18" charset="0"/>
                <a:cs typeface="Times New Roman" panose="02020603050405020304" pitchFamily="18" charset="0"/>
              </a:rPr>
              <a:t>· Bir süre içinde tek bir kavramı anlatmak,</a:t>
            </a:r>
          </a:p>
          <a:p>
            <a:pPr algn="just"/>
            <a:r>
              <a:rPr lang="tr-TR" sz="2000" dirty="0" smtClean="0">
                <a:latin typeface="Times New Roman" panose="02020603050405020304" pitchFamily="18" charset="0"/>
                <a:cs typeface="Times New Roman" panose="02020603050405020304" pitchFamily="18" charset="0"/>
              </a:rPr>
              <a:t>· Anlaması ve cevap verebilmesi için süre tanımak,</a:t>
            </a:r>
          </a:p>
          <a:p>
            <a:pPr algn="just"/>
            <a:r>
              <a:rPr lang="tr-TR" sz="2000" dirty="0" smtClean="0">
                <a:latin typeface="Times New Roman" panose="02020603050405020304" pitchFamily="18" charset="0"/>
                <a:cs typeface="Times New Roman" panose="02020603050405020304" pitchFamily="18" charset="0"/>
              </a:rPr>
              <a:t>· Normal ses tonuyla bağırmadan konuşmak,</a:t>
            </a:r>
          </a:p>
          <a:p>
            <a:pPr algn="just"/>
            <a:r>
              <a:rPr lang="tr-TR" sz="2000" dirty="0" smtClean="0">
                <a:latin typeface="Times New Roman" panose="02020603050405020304" pitchFamily="18" charset="0"/>
                <a:cs typeface="Times New Roman" panose="02020603050405020304" pitchFamily="18" charset="0"/>
              </a:rPr>
              <a:t>· Adı ile varsa ünvanı ile hitap etmek,</a:t>
            </a:r>
          </a:p>
          <a:p>
            <a:pPr algn="just"/>
            <a:r>
              <a:rPr lang="tr-TR" sz="2000" dirty="0" smtClean="0">
                <a:latin typeface="Times New Roman" panose="02020603050405020304" pitchFamily="18" charset="0"/>
                <a:cs typeface="Times New Roman" panose="02020603050405020304" pitchFamily="18" charset="0"/>
              </a:rPr>
              <a:t>· Utandırmamak,</a:t>
            </a:r>
          </a:p>
          <a:p>
            <a:pPr algn="just"/>
            <a:r>
              <a:rPr lang="tr-TR" sz="2000" dirty="0" smtClean="0">
                <a:latin typeface="Times New Roman" panose="02020603050405020304" pitchFamily="18" charset="0"/>
                <a:cs typeface="Times New Roman" panose="02020603050405020304" pitchFamily="18" charset="0"/>
              </a:rPr>
              <a:t>· Doğru kelimeyi bulamıyorsa ne demek istediğini anlamaya</a:t>
            </a:r>
          </a:p>
          <a:p>
            <a:pPr algn="just"/>
            <a:r>
              <a:rPr lang="tr-TR" sz="2000" dirty="0" smtClean="0">
                <a:latin typeface="Times New Roman" panose="02020603050405020304" pitchFamily="18" charset="0"/>
                <a:cs typeface="Times New Roman" panose="02020603050405020304" pitchFamily="18" charset="0"/>
              </a:rPr>
              <a:t>çalışmak,</a:t>
            </a:r>
          </a:p>
          <a:p>
            <a:pPr algn="just"/>
            <a:r>
              <a:rPr lang="tr-TR" sz="2000" dirty="0" smtClean="0">
                <a:latin typeface="Times New Roman" panose="02020603050405020304" pitchFamily="18" charset="0"/>
                <a:cs typeface="Times New Roman" panose="02020603050405020304" pitchFamily="18" charset="0"/>
              </a:rPr>
              <a:t>· Savunmacı bir tutum sergilemek yerine altında yatan nedeni</a:t>
            </a:r>
          </a:p>
          <a:p>
            <a:pPr algn="just"/>
            <a:r>
              <a:rPr lang="tr-TR" sz="2000" dirty="0" smtClean="0">
                <a:latin typeface="Times New Roman" panose="02020603050405020304" pitchFamily="18" charset="0"/>
                <a:cs typeface="Times New Roman" panose="02020603050405020304" pitchFamily="18" charset="0"/>
              </a:rPr>
              <a:t>bulmaya çalışmak,</a:t>
            </a:r>
          </a:p>
          <a:p>
            <a:pPr algn="just"/>
            <a:r>
              <a:rPr lang="tr-TR" sz="2000" dirty="0" smtClean="0">
                <a:latin typeface="Times New Roman" panose="02020603050405020304" pitchFamily="18" charset="0"/>
                <a:cs typeface="Times New Roman" panose="02020603050405020304" pitchFamily="18" charset="0"/>
              </a:rPr>
              <a:t>· Güven vermek,</a:t>
            </a:r>
          </a:p>
          <a:p>
            <a:pPr algn="just"/>
            <a:r>
              <a:rPr lang="tr-TR" sz="2000" dirty="0" smtClean="0">
                <a:latin typeface="Times New Roman" panose="02020603050405020304" pitchFamily="18" charset="0"/>
                <a:cs typeface="Times New Roman" panose="02020603050405020304" pitchFamily="18" charset="0"/>
              </a:rPr>
              <a:t>· Sosyal ilişkilerini desteklemek</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430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0052" y="1318161"/>
            <a:ext cx="7243948" cy="1938992"/>
          </a:xfrm>
          <a:prstGeom prst="rect">
            <a:avLst/>
          </a:prstGeom>
        </p:spPr>
        <p:txBody>
          <a:bodyPr wrap="square">
            <a:spAutoFit/>
          </a:bodyPr>
          <a:lstStyle/>
          <a:p>
            <a:r>
              <a:rPr lang="tr-TR" sz="2000" dirty="0" smtClean="0">
                <a:latin typeface="Times New Roman" panose="02020603050405020304" pitchFamily="18" charset="0"/>
                <a:cs typeface="Times New Roman" panose="02020603050405020304" pitchFamily="18" charset="0"/>
              </a:rPr>
              <a:t>Hastanın beden dilini gözlemlemek ve kendi beden dilini</a:t>
            </a:r>
          </a:p>
          <a:p>
            <a:r>
              <a:rPr lang="tr-TR" sz="2000" dirty="0" smtClean="0">
                <a:latin typeface="Times New Roman" panose="02020603050405020304" pitchFamily="18" charset="0"/>
                <a:cs typeface="Times New Roman" panose="02020603050405020304" pitchFamily="18" charset="0"/>
              </a:rPr>
              <a:t>doğru kullanmak,</a:t>
            </a:r>
          </a:p>
          <a:p>
            <a:r>
              <a:rPr lang="tr-TR" sz="2000" dirty="0" smtClean="0">
                <a:latin typeface="Times New Roman" panose="02020603050405020304" pitchFamily="18" charset="0"/>
                <a:cs typeface="Times New Roman" panose="02020603050405020304" pitchFamily="18" charset="0"/>
              </a:rPr>
              <a:t>· Dokunmayı kullanmak,</a:t>
            </a:r>
          </a:p>
          <a:p>
            <a:r>
              <a:rPr lang="tr-TR" sz="2000" dirty="0" smtClean="0">
                <a:latin typeface="Times New Roman" panose="02020603050405020304" pitchFamily="18" charset="0"/>
                <a:cs typeface="Times New Roman" panose="02020603050405020304" pitchFamily="18" charset="0"/>
              </a:rPr>
              <a:t>· İyi hatırladığı şeyleri konuşmaya</a:t>
            </a:r>
          </a:p>
          <a:p>
            <a:r>
              <a:rPr lang="tr-TR" sz="2000" dirty="0" smtClean="0">
                <a:latin typeface="Times New Roman" panose="02020603050405020304" pitchFamily="18" charset="0"/>
                <a:cs typeface="Times New Roman" panose="02020603050405020304" pitchFamily="18" charset="0"/>
              </a:rPr>
              <a:t>cesaretlendirmek,</a:t>
            </a:r>
          </a:p>
          <a:p>
            <a:r>
              <a:rPr lang="tr-TR" sz="2000" dirty="0" smtClean="0">
                <a:latin typeface="Times New Roman" panose="02020603050405020304" pitchFamily="18" charset="0"/>
                <a:cs typeface="Times New Roman" panose="02020603050405020304" pitchFamily="18" charset="0"/>
              </a:rPr>
              <a:t>· Günlük aktivite planı yapmaktır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446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extLst>
      <p:ext uri="{BB962C8B-B14F-4D97-AF65-F5344CB8AC3E}">
        <p14:creationId xmlns:p14="http://schemas.microsoft.com/office/powerpoint/2010/main" val="3887322868"/>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TotalTime>
  <Words>480</Words>
  <Application>Microsoft Office PowerPoint</Application>
  <PresentationFormat>Geniş ekran</PresentationFormat>
  <Paragraphs>39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3</cp:revision>
  <dcterms:created xsi:type="dcterms:W3CDTF">2019-04-21T16:14:15Z</dcterms:created>
  <dcterms:modified xsi:type="dcterms:W3CDTF">2019-05-10T11:15:12Z</dcterms:modified>
</cp:coreProperties>
</file>