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548" r:id="rId3"/>
    <p:sldId id="449" r:id="rId4"/>
    <p:sldId id="463" r:id="rId5"/>
    <p:sldId id="566" r:id="rId6"/>
    <p:sldId id="450" r:id="rId7"/>
    <p:sldId id="451" r:id="rId8"/>
    <p:sldId id="452" r:id="rId9"/>
    <p:sldId id="542" r:id="rId10"/>
    <p:sldId id="56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A125-6AC3-4008-A246-8407638D673D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F391E-D804-4CF2-9977-9C4D97983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7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5E519-0AFB-4587-909E-F02C2F1D1C69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BC438-9245-4F72-A1AC-476AEB314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3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8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8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98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3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05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  <a:noFill/>
        </p:spPr>
        <p:txBody>
          <a:bodyPr/>
          <a:lstStyle/>
          <a:p>
            <a:r>
              <a:rPr lang="tr-TR" dirty="0" smtClean="0"/>
              <a:t>EĞİTİMDE PROGRAM GELİŞTİRME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789040"/>
            <a:ext cx="7704856" cy="216024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DERSİN KODU</a:t>
            </a:r>
            <a:r>
              <a:rPr lang="tr-TR" dirty="0">
                <a:solidFill>
                  <a:schemeClr val="tx1"/>
                </a:solidFill>
              </a:rPr>
              <a:t>: </a:t>
            </a:r>
            <a:r>
              <a:rPr lang="tr-TR" dirty="0" smtClean="0">
                <a:solidFill>
                  <a:schemeClr val="tx1"/>
                </a:solidFill>
              </a:rPr>
              <a:t>SMB006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DERSİN KREDİSİ: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SAAT: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ANKARA ÜNİVERSİTESİ EĞİTİM BİLİMLERİ FAKÜLTESİ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Doç. Dr. Fatma Mızıkacı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20000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Demirel, Ö. (2007). Eğitimde program geliştirme (10. baskı). </a:t>
            </a:r>
            <a:r>
              <a:rPr lang="tr-TR" i="1" dirty="0"/>
              <a:t>Ankara: </a:t>
            </a:r>
            <a:r>
              <a:rPr lang="tr-TR" i="1" dirty="0" err="1"/>
              <a:t>Pegem</a:t>
            </a:r>
            <a:r>
              <a:rPr lang="tr-TR" i="1" dirty="0"/>
              <a:t> A Yayıncılık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Demirel</a:t>
            </a:r>
            <a:r>
              <a:rPr lang="tr-TR" dirty="0"/>
              <a:t>, Ö. (1992). Türkiye'de program geliştirme uygulamaları. </a:t>
            </a:r>
            <a:r>
              <a:rPr lang="tr-TR" i="1" dirty="0"/>
              <a:t>Hacettepe Üniversitesi Eğitim Fakültesi Dergisi</a:t>
            </a:r>
            <a:r>
              <a:rPr lang="tr-TR" dirty="0"/>
              <a:t>, </a:t>
            </a:r>
            <a:r>
              <a:rPr lang="tr-TR" i="1" dirty="0"/>
              <a:t>7</a:t>
            </a:r>
            <a:r>
              <a:rPr lang="tr-TR" dirty="0"/>
              <a:t>(7</a:t>
            </a:r>
            <a:r>
              <a:rPr lang="tr-TR" dirty="0" smtClean="0"/>
              <a:t>).</a:t>
            </a:r>
          </a:p>
          <a:p>
            <a:r>
              <a:rPr lang="en-US" dirty="0" err="1"/>
              <a:t>Hunkins</a:t>
            </a:r>
            <a:r>
              <a:rPr lang="en-US" dirty="0"/>
              <a:t>, F. P., &amp; Hammill, P. A. (1994). Beyond Tyler and </a:t>
            </a:r>
            <a:r>
              <a:rPr lang="en-US" dirty="0" err="1"/>
              <a:t>Taba</a:t>
            </a:r>
            <a:r>
              <a:rPr lang="en-US" dirty="0"/>
              <a:t>: </a:t>
            </a:r>
            <a:r>
              <a:rPr lang="en-US" dirty="0" err="1"/>
              <a:t>Reconceptualizing</a:t>
            </a:r>
            <a:r>
              <a:rPr lang="en-US" dirty="0"/>
              <a:t> the curriculum process. </a:t>
            </a:r>
            <a:r>
              <a:rPr lang="en-US" i="1" dirty="0"/>
              <a:t>Peabody Journal of Education</a:t>
            </a:r>
            <a:r>
              <a:rPr lang="en-US" dirty="0"/>
              <a:t>, </a:t>
            </a:r>
            <a:r>
              <a:rPr lang="en-US" i="1" dirty="0"/>
              <a:t>69</a:t>
            </a:r>
            <a:r>
              <a:rPr lang="en-US" dirty="0"/>
              <a:t>(3), 4-18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Läänemets</a:t>
            </a:r>
            <a:r>
              <a:rPr lang="en-US" dirty="0"/>
              <a:t>, U., &amp; </a:t>
            </a:r>
            <a:r>
              <a:rPr lang="en-US" dirty="0" err="1"/>
              <a:t>Kalamees-Ruubel</a:t>
            </a:r>
            <a:r>
              <a:rPr lang="en-US" dirty="0"/>
              <a:t>, K. (2013). The </a:t>
            </a:r>
            <a:r>
              <a:rPr lang="en-US" dirty="0" err="1"/>
              <a:t>taba-tyler</a:t>
            </a:r>
            <a:r>
              <a:rPr lang="en-US" dirty="0"/>
              <a:t> rationales. </a:t>
            </a:r>
            <a:r>
              <a:rPr lang="en-US" i="1" dirty="0"/>
              <a:t>Journal of the American Association for the Advancement of Curriculum Studies (JAAACS)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(2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/>
              <a:t>Tanner, D., &amp; Tanner, L. N. (1980). </a:t>
            </a:r>
            <a:r>
              <a:rPr lang="en-US" i="1" dirty="0"/>
              <a:t>Curriculum development: Theory into practice</a:t>
            </a:r>
            <a:r>
              <a:rPr lang="en-US" dirty="0"/>
              <a:t> (p. 30). New York: Macmillan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Oliver</a:t>
            </a:r>
            <a:r>
              <a:rPr lang="tr-TR" dirty="0"/>
              <a:t>, R., </a:t>
            </a:r>
            <a:r>
              <a:rPr lang="tr-TR" dirty="0" err="1"/>
              <a:t>Kersten</a:t>
            </a:r>
            <a:r>
              <a:rPr lang="tr-TR" dirty="0"/>
              <a:t>, H., </a:t>
            </a:r>
            <a:r>
              <a:rPr lang="tr-TR" dirty="0" err="1"/>
              <a:t>Vinkka‐Puhakka</a:t>
            </a:r>
            <a:r>
              <a:rPr lang="tr-TR" dirty="0"/>
              <a:t>, H., </a:t>
            </a:r>
            <a:r>
              <a:rPr lang="tr-TR" dirty="0" err="1"/>
              <a:t>Alpasan</a:t>
            </a:r>
            <a:r>
              <a:rPr lang="tr-TR" dirty="0"/>
              <a:t>, G., </a:t>
            </a:r>
            <a:r>
              <a:rPr lang="tr-TR" dirty="0" err="1"/>
              <a:t>Bearn</a:t>
            </a:r>
            <a:r>
              <a:rPr lang="tr-TR" dirty="0"/>
              <a:t>, D., </a:t>
            </a:r>
            <a:r>
              <a:rPr lang="tr-TR" dirty="0" err="1"/>
              <a:t>Cema</a:t>
            </a:r>
            <a:r>
              <a:rPr lang="tr-TR" dirty="0"/>
              <a:t>, I., ... &amp; </a:t>
            </a:r>
            <a:r>
              <a:rPr lang="tr-TR" dirty="0" err="1"/>
              <a:t>Jeniati</a:t>
            </a:r>
            <a:r>
              <a:rPr lang="tr-TR" dirty="0"/>
              <a:t>, E. (2008).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. </a:t>
            </a:r>
            <a:r>
              <a:rPr lang="tr-TR" i="1" dirty="0" err="1"/>
              <a:t>European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Dental</a:t>
            </a:r>
            <a:r>
              <a:rPr lang="tr-TR" i="1" dirty="0"/>
              <a:t> </a:t>
            </a:r>
            <a:r>
              <a:rPr lang="tr-TR" i="1" dirty="0" err="1"/>
              <a:t>Education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, 74-84</a:t>
            </a:r>
            <a:r>
              <a:rPr lang="tr-TR" dirty="0" smtClean="0"/>
              <a:t>.</a:t>
            </a:r>
          </a:p>
          <a:p>
            <a:r>
              <a:rPr lang="en-US" dirty="0"/>
              <a:t>Caswell, H. L., &amp; Campbell, D. S. (1935). </a:t>
            </a:r>
            <a:r>
              <a:rPr lang="en-US" i="1" dirty="0"/>
              <a:t>Curriculum development</a:t>
            </a:r>
            <a:r>
              <a:rPr lang="en-US" dirty="0"/>
              <a:t>. American Book Company.</a:t>
            </a:r>
            <a:endParaRPr lang="tr-TR" dirty="0" smtClean="0"/>
          </a:p>
          <a:p>
            <a:r>
              <a:rPr lang="en-US" dirty="0"/>
              <a:t>Pinar, W. F. (2013). </a:t>
            </a:r>
            <a:r>
              <a:rPr lang="en-US" i="1" dirty="0"/>
              <a:t>International handbook of curriculum research</a:t>
            </a:r>
            <a:r>
              <a:rPr lang="en-US" dirty="0"/>
              <a:t>. Routledge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/>
              <a:t>Gözütok, F. D. (2017). Öğretim ilke ve yöntemleri. </a:t>
            </a:r>
            <a:r>
              <a:rPr lang="tr-TR" i="1" dirty="0" err="1"/>
              <a:t>Pegem</a:t>
            </a:r>
            <a:r>
              <a:rPr lang="tr-TR" i="1" dirty="0"/>
              <a:t> Atıf İndeksi</a:t>
            </a:r>
            <a:r>
              <a:rPr lang="tr-TR" dirty="0"/>
              <a:t>, 1-386.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2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 smtClean="0"/>
              <a:t>1. HAFTA</a:t>
            </a:r>
            <a:endParaRPr lang="en-GB" sz="8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31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dirty="0" smtClean="0"/>
              <a:t>KONULAR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Temel kavramlar</a:t>
            </a:r>
            <a:r>
              <a:rPr lang="tr-TR" dirty="0"/>
              <a:t>-</a:t>
            </a:r>
            <a:r>
              <a:rPr lang="tr-TR" dirty="0" smtClean="0"/>
              <a:t> tanımlar</a:t>
            </a:r>
          </a:p>
          <a:p>
            <a:r>
              <a:rPr lang="tr-TR" dirty="0" smtClean="0"/>
              <a:t>Program türleri</a:t>
            </a:r>
          </a:p>
          <a:p>
            <a:r>
              <a:rPr lang="tr-TR" dirty="0" smtClean="0"/>
              <a:t>Programın özellikleri</a:t>
            </a:r>
          </a:p>
          <a:p>
            <a:r>
              <a:rPr lang="tr-TR" dirty="0" smtClean="0"/>
              <a:t>Program geliştirme</a:t>
            </a:r>
          </a:p>
          <a:p>
            <a:pPr lvl="1"/>
            <a:r>
              <a:rPr lang="tr-TR" dirty="0" smtClean="0"/>
              <a:t>Program geliştirmenin temelleri</a:t>
            </a:r>
          </a:p>
          <a:p>
            <a:pPr lvl="1"/>
            <a:r>
              <a:rPr lang="tr-TR" dirty="0" smtClean="0"/>
              <a:t>Program geliştirme modelleri</a:t>
            </a:r>
          </a:p>
          <a:p>
            <a:pPr lvl="2"/>
            <a:r>
              <a:rPr lang="tr-TR" dirty="0" smtClean="0"/>
              <a:t>Amerika</a:t>
            </a:r>
          </a:p>
          <a:p>
            <a:pPr lvl="2"/>
            <a:r>
              <a:rPr lang="tr-TR" dirty="0" smtClean="0"/>
              <a:t>Avrupa</a:t>
            </a:r>
          </a:p>
          <a:p>
            <a:pPr lvl="2"/>
            <a:r>
              <a:rPr lang="tr-TR" dirty="0" smtClean="0"/>
              <a:t>Türkiye </a:t>
            </a:r>
          </a:p>
          <a:p>
            <a:pPr lvl="1"/>
            <a:r>
              <a:rPr lang="tr-TR" dirty="0" smtClean="0"/>
              <a:t>Türkiye’de 2005 İlköğretim Programı: özellikleri, beceriler</a:t>
            </a:r>
          </a:p>
          <a:p>
            <a:r>
              <a:rPr lang="tr-TR" dirty="0"/>
              <a:t>Program tasarımı</a:t>
            </a:r>
          </a:p>
          <a:p>
            <a:pPr lvl="1"/>
            <a:r>
              <a:rPr lang="tr-TR" dirty="0" smtClean="0"/>
              <a:t>Kişiler-kurullar</a:t>
            </a:r>
          </a:p>
          <a:p>
            <a:pPr lvl="1"/>
            <a:r>
              <a:rPr lang="tr-TR" dirty="0"/>
              <a:t>İhtiyaç </a:t>
            </a:r>
            <a:r>
              <a:rPr lang="tr-TR" dirty="0" smtClean="0"/>
              <a:t>analizi</a:t>
            </a:r>
            <a:endParaRPr lang="tr-TR" dirty="0"/>
          </a:p>
          <a:p>
            <a:pPr lvl="1"/>
            <a:r>
              <a:rPr lang="tr-TR" dirty="0" smtClean="0"/>
              <a:t>Programın ögeleri: amaçlar, hedefler, içerik, içerik tasarımı, öğrenme-öğretme durumları, değerlendirme durumları</a:t>
            </a:r>
            <a:endParaRPr lang="tr-TR" dirty="0"/>
          </a:p>
          <a:p>
            <a:r>
              <a:rPr lang="tr-TR" dirty="0" smtClean="0"/>
              <a:t>Program değerlendirme-modeller</a:t>
            </a:r>
          </a:p>
          <a:p>
            <a:pPr marL="0" indent="0">
              <a:buNone/>
            </a:pP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6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TEMEL KAVRAMLAR</a:t>
            </a:r>
            <a:endParaRPr lang="en-GB" b="1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57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EĞİTİM PROGRAMI</a:t>
            </a:r>
            <a:r>
              <a:rPr lang="tr-TR" dirty="0"/>
              <a:t/>
            </a:r>
            <a:br>
              <a:rPr lang="tr-TR" dirty="0"/>
            </a:b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/>
              <a:t>Anlamı izlenen yol olan Latince </a:t>
            </a:r>
            <a:r>
              <a:rPr lang="tr-TR" i="1" dirty="0" err="1"/>
              <a:t>curriculum</a:t>
            </a:r>
            <a:r>
              <a:rPr lang="tr-TR" dirty="0"/>
              <a:t> sözcüğünden gelmektedir. Türkçede bazı eğitimciler tarafından izlence ve yetişek (Ertürk,1991) kavramları ile ifade edilmiştir. </a:t>
            </a:r>
          </a:p>
          <a:p>
            <a:pPr marL="0" indent="0">
              <a:buNone/>
            </a:pPr>
            <a:r>
              <a:rPr lang="tr-TR" dirty="0"/>
              <a:t>1.Yetişek: Öğrencide geliştirilecek </a:t>
            </a:r>
            <a:r>
              <a:rPr lang="tr-TR" b="1" dirty="0"/>
              <a:t>davranışların</a:t>
            </a:r>
            <a:r>
              <a:rPr lang="tr-TR" dirty="0"/>
              <a:t> önceden kararlaştırılıp bir sıraya konması; bu davranışları geliştirici </a:t>
            </a:r>
            <a:r>
              <a:rPr lang="tr-TR" b="1" dirty="0"/>
              <a:t>öğrenme yaşantılarını</a:t>
            </a:r>
            <a:r>
              <a:rPr lang="tr-TR" dirty="0"/>
              <a:t> gerçekleştirecek </a:t>
            </a:r>
            <a:r>
              <a:rPr lang="tr-TR" b="1" dirty="0"/>
              <a:t>eğitim durumlarının</a:t>
            </a:r>
            <a:r>
              <a:rPr lang="tr-TR" dirty="0"/>
              <a:t> düzenlenmesi ve eğitim durumlarının istendik davranışları geliştirmedeki etkililik derecelerinin araştırılması yani </a:t>
            </a:r>
            <a:r>
              <a:rPr lang="tr-TR" b="1" dirty="0"/>
              <a:t>değerlendirilmesidir </a:t>
            </a:r>
            <a:r>
              <a:rPr lang="tr-TR" dirty="0"/>
              <a:t>(Ertürk, 1991).</a:t>
            </a:r>
          </a:p>
          <a:p>
            <a:pPr marL="0" indent="0">
              <a:buNone/>
            </a:pPr>
            <a:r>
              <a:rPr lang="tr-TR" dirty="0"/>
              <a:t>2.Bir eğitim kurumunun çocuklar, gençler ve yetişkinler için sağladığı milli eğitimin ve kurumun amaçlarının gerçekleşmesine dönük tüm faaliyetlerdir (Fatma Varış).</a:t>
            </a:r>
          </a:p>
          <a:p>
            <a:pPr marL="0" indent="0">
              <a:buNone/>
            </a:pPr>
            <a:r>
              <a:rPr lang="tr-TR" dirty="0"/>
              <a:t>3.Öğrenene, okulda ve okul dışında planlanmış etkinlikler yoluyla sağlanan öğrenme yaşantıları düzeneği (Özcan Demirel).</a:t>
            </a:r>
          </a:p>
          <a:p>
            <a:pPr marL="0" indent="0">
              <a:buNone/>
            </a:pPr>
            <a:r>
              <a:rPr lang="tr-TR" dirty="0"/>
              <a:t>4.Kişide gözlenmesi kararlaştırılan hedefleri, bunları gerçekleştirebilecek düzenli eğitim ve sınama durumlarını içeren dirik bir bütün (Veysel Sönmez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9396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EĞİTİM PROGRAMI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200" b="1" dirty="0"/>
              <a:t>1.</a:t>
            </a:r>
            <a:r>
              <a:rPr lang="tr-TR" sz="2200" dirty="0"/>
              <a:t>Taba ve Tyler’a göre istendik hedef ve davranışların kazanılması için stratejilerin belirlendiği yazılı doküman veya eylem planıdır. </a:t>
            </a:r>
          </a:p>
          <a:p>
            <a:pPr marL="0" indent="0">
              <a:buNone/>
            </a:pPr>
            <a:r>
              <a:rPr lang="tr-TR" sz="2200" b="1" dirty="0"/>
              <a:t>2.</a:t>
            </a:r>
            <a:r>
              <a:rPr lang="tr-TR" sz="2200" dirty="0"/>
              <a:t>Tanner ve </a:t>
            </a:r>
            <a:r>
              <a:rPr lang="tr-TR" sz="2200" dirty="0" err="1"/>
              <a:t>Tanner’a</a:t>
            </a:r>
            <a:r>
              <a:rPr lang="tr-TR" sz="2200" dirty="0"/>
              <a:t> göre eğitim programı, eğitim kurumlarının sorumluluğu altında sistematik olarak geliştirilen bilgi, beceri ve öğrenme yaşantılarının yeniden yapılandırılmasıdır. </a:t>
            </a:r>
          </a:p>
          <a:p>
            <a:pPr marL="0" indent="0">
              <a:buNone/>
            </a:pPr>
            <a:r>
              <a:rPr lang="tr-TR" sz="2200" b="1" dirty="0"/>
              <a:t>3.</a:t>
            </a:r>
            <a:r>
              <a:rPr lang="tr-TR" sz="2200" dirty="0"/>
              <a:t>Bobbit’e göre öğrencilerin yaşantı yoluyla kazanması gereken davranışlardır. İş analizi yapılarak hayata yönelik işlerin öğrenilmesi sağlanır.</a:t>
            </a:r>
          </a:p>
          <a:p>
            <a:pPr marL="0" indent="0">
              <a:buNone/>
            </a:pPr>
            <a:r>
              <a:rPr lang="tr-TR" sz="2200" b="1" dirty="0"/>
              <a:t>4. </a:t>
            </a:r>
            <a:r>
              <a:rPr lang="tr-TR" sz="2200" dirty="0" err="1"/>
              <a:t>Oliver’a</a:t>
            </a:r>
            <a:r>
              <a:rPr lang="tr-TR" sz="2200" dirty="0"/>
              <a:t> göre 4 tür program vardır: konular programı, yaşantı programı, hizmet programı, örtük program.</a:t>
            </a:r>
          </a:p>
          <a:p>
            <a:pPr marL="0" indent="0">
              <a:buNone/>
            </a:pPr>
            <a:r>
              <a:rPr lang="tr-TR" sz="2200" b="1" dirty="0"/>
              <a:t>5.</a:t>
            </a:r>
            <a:r>
              <a:rPr lang="tr-TR" sz="2200" dirty="0"/>
              <a:t>Caswell ve </a:t>
            </a:r>
            <a:r>
              <a:rPr lang="tr-TR" sz="2200" dirty="0" err="1"/>
              <a:t>Campbell’a</a:t>
            </a:r>
            <a:r>
              <a:rPr lang="tr-TR" sz="2200" dirty="0"/>
              <a:t> göre okulun rehberliği ve gözetiminde çocuklar için düzenlenen tüm faaliyetlerdir. </a:t>
            </a:r>
          </a:p>
        </p:txBody>
      </p:sp>
    </p:spTree>
    <p:extLst>
      <p:ext uri="{BB962C8B-B14F-4D97-AF65-F5344CB8AC3E}">
        <p14:creationId xmlns:p14="http://schemas.microsoft.com/office/powerpoint/2010/main" val="260036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ÖĞRETİM PROGRAMI 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</a:t>
            </a:r>
            <a:r>
              <a:rPr lang="tr-TR" dirty="0"/>
              <a:t>derste öğrencilerin ulaşacağı </a:t>
            </a:r>
            <a:r>
              <a:rPr lang="tr-TR" dirty="0">
                <a:solidFill>
                  <a:srgbClr val="FF0000"/>
                </a:solidFill>
              </a:rPr>
              <a:t>hedefleri</a:t>
            </a:r>
            <a:r>
              <a:rPr lang="tr-TR" dirty="0"/>
              <a:t> hedeflerin kapsadığı </a:t>
            </a:r>
            <a:r>
              <a:rPr lang="tr-TR" dirty="0">
                <a:solidFill>
                  <a:srgbClr val="FF0000"/>
                </a:solidFill>
              </a:rPr>
              <a:t>davranışları</a:t>
            </a:r>
            <a:r>
              <a:rPr lang="tr-TR" dirty="0"/>
              <a:t>, davranışları kazandırmak üzere düzenlenecek </a:t>
            </a:r>
            <a:r>
              <a:rPr lang="tr-TR" dirty="0">
                <a:solidFill>
                  <a:srgbClr val="FF0000"/>
                </a:solidFill>
              </a:rPr>
              <a:t>eğitim durumlarını </a:t>
            </a:r>
            <a:r>
              <a:rPr lang="tr-TR" dirty="0"/>
              <a:t>ve davranışların ne derece kazanıldığını ortaya koyacak </a:t>
            </a:r>
            <a:r>
              <a:rPr lang="tr-TR" dirty="0">
                <a:solidFill>
                  <a:srgbClr val="FF0000"/>
                </a:solidFill>
              </a:rPr>
              <a:t>sınama durumlarını </a:t>
            </a:r>
            <a:r>
              <a:rPr lang="tr-TR" dirty="0"/>
              <a:t>kapsayan gelişmeye açık ve çok yönlü etkileşim içinde olan </a:t>
            </a:r>
            <a:r>
              <a:rPr lang="tr-TR" dirty="0" smtClean="0"/>
              <a:t>ögeler </a:t>
            </a:r>
            <a:r>
              <a:rPr lang="tr-TR" dirty="0"/>
              <a:t>bütünüdür.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161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DERS PROGRAMI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Öğretim programındaki ilke ve esasları öğrenci davranışına dönüştüren programdır. Dersin öğretimiyle ilgili </a:t>
            </a:r>
            <a:r>
              <a:rPr lang="tr-TR" dirty="0" smtClean="0">
                <a:solidFill>
                  <a:srgbClr val="FF0000"/>
                </a:solidFill>
              </a:rPr>
              <a:t>tüm etkinlikleri </a:t>
            </a:r>
            <a:r>
              <a:rPr lang="tr-TR" dirty="0" smtClean="0"/>
              <a:t>kapsar. Hedeflere ulaşılması için </a:t>
            </a:r>
            <a:r>
              <a:rPr lang="tr-TR" dirty="0" smtClean="0">
                <a:solidFill>
                  <a:srgbClr val="FF0000"/>
                </a:solidFill>
              </a:rPr>
              <a:t>içeriğin</a:t>
            </a:r>
            <a:r>
              <a:rPr lang="tr-TR" dirty="0" smtClean="0"/>
              <a:t> konulara ve alt başlıklara ayrıştırılmasını, buna dayalı öğretim ortamının organizasyonunu ve </a:t>
            </a:r>
            <a:r>
              <a:rPr lang="tr-TR" dirty="0" smtClean="0">
                <a:solidFill>
                  <a:srgbClr val="FF0000"/>
                </a:solidFill>
              </a:rPr>
              <a:t>değerlendirme</a:t>
            </a:r>
            <a:r>
              <a:rPr lang="tr-TR" dirty="0" smtClean="0"/>
              <a:t> araçlarını kapsayan detaylı bir plandır. Yıllık ya da dönemlik olarak hazırlanır, </a:t>
            </a:r>
            <a:r>
              <a:rPr lang="tr-TR" dirty="0" smtClean="0">
                <a:solidFill>
                  <a:srgbClr val="FF0000"/>
                </a:solidFill>
              </a:rPr>
              <a:t>haftalara ait </a:t>
            </a:r>
            <a:r>
              <a:rPr lang="tr-TR" dirty="0" smtClean="0"/>
              <a:t>ders bilgilerine ayrıntılı olarak yer verilir. Bu bilgiler, hedefler, hedef davranışlar, konular, öğretim yöntem ve teknikleri, araç-gereçler, materyal, öğrenci görevleri, ödevler, tekrarlar, özetler, geri bildirim ve değerlendirme faaliyetlerini içerir.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94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Ödev </a:t>
            </a:r>
            <a:br>
              <a:rPr lang="tr-TR" dirty="0" smtClean="0"/>
            </a:br>
            <a:r>
              <a:rPr lang="tr-TR" sz="2200" dirty="0" smtClean="0"/>
              <a:t>(1. hafta)</a:t>
            </a:r>
            <a:endParaRPr lang="tr-TR" sz="2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derse gelirken </a:t>
            </a:r>
            <a:r>
              <a:rPr lang="tr-TR" u="sng" dirty="0" smtClean="0"/>
              <a:t>kendi alanınızdaki bir dersin</a:t>
            </a:r>
            <a:r>
              <a:rPr lang="tr-TR" dirty="0" smtClean="0"/>
              <a:t> müfredat.gov.tr adresindeki programını, </a:t>
            </a:r>
            <a:r>
              <a:rPr lang="tr-TR" dirty="0" err="1" smtClean="0"/>
              <a:t>EBA’daki</a:t>
            </a:r>
            <a:r>
              <a:rPr lang="tr-TR" dirty="0" smtClean="0"/>
              <a:t> materyalleri ve kullanılmakta olan ders kitabını getirin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4683</TotalTime>
  <Words>460</Words>
  <Application>Microsoft Macintosh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EĞİTİMDE PROGRAM GELİŞTİRME</vt:lpstr>
      <vt:lpstr>1. HAFTA</vt:lpstr>
      <vt:lpstr>KONULAR</vt:lpstr>
      <vt:lpstr>TEMEL KAVRAMLAR</vt:lpstr>
      <vt:lpstr> EĞİTİM PROGRAMI </vt:lpstr>
      <vt:lpstr> EĞİTİM PROGRAMI </vt:lpstr>
      <vt:lpstr> ÖĞRETİM PROGRAMI   </vt:lpstr>
      <vt:lpstr> DERS PROGRAMI  </vt:lpstr>
      <vt:lpstr>Ödev  (1. hafta)</vt:lpstr>
      <vt:lpstr>Kullanılan kaynaklar</vt:lpstr>
    </vt:vector>
  </TitlesOfParts>
  <Company>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ÖĞRETİM PROGRAMLARI</dc:title>
  <dc:creator>EGITMEN</dc:creator>
  <cp:lastModifiedBy>Microsoft Office User</cp:lastModifiedBy>
  <cp:revision>309</cp:revision>
  <dcterms:created xsi:type="dcterms:W3CDTF">2012-02-14T14:40:33Z</dcterms:created>
  <dcterms:modified xsi:type="dcterms:W3CDTF">2019-12-09T13:02:34Z</dcterms:modified>
</cp:coreProperties>
</file>