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548" r:id="rId3"/>
    <p:sldId id="449" r:id="rId4"/>
    <p:sldId id="463" r:id="rId5"/>
    <p:sldId id="566" r:id="rId6"/>
    <p:sldId id="450" r:id="rId7"/>
    <p:sldId id="451" r:id="rId8"/>
    <p:sldId id="452" r:id="rId9"/>
    <p:sldId id="542" r:id="rId10"/>
    <p:sldId id="5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1.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KONULAR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Temel kavramlar</a:t>
            </a:r>
            <a:r>
              <a:rPr lang="tr-TR" dirty="0"/>
              <a:t>-</a:t>
            </a:r>
            <a:r>
              <a:rPr lang="tr-TR" dirty="0" smtClean="0"/>
              <a:t> tanımlar</a:t>
            </a:r>
          </a:p>
          <a:p>
            <a:r>
              <a:rPr lang="tr-TR" dirty="0" smtClean="0"/>
              <a:t>Program türleri</a:t>
            </a:r>
          </a:p>
          <a:p>
            <a:r>
              <a:rPr lang="tr-TR" dirty="0" smtClean="0"/>
              <a:t>Programın özellikleri</a:t>
            </a:r>
          </a:p>
          <a:p>
            <a:r>
              <a:rPr lang="tr-TR" dirty="0" smtClean="0"/>
              <a:t>Program geliştirme</a:t>
            </a:r>
          </a:p>
          <a:p>
            <a:pPr lvl="1"/>
            <a:r>
              <a:rPr lang="tr-TR" dirty="0" smtClean="0"/>
              <a:t>Program geliştirmenin temelleri</a:t>
            </a:r>
          </a:p>
          <a:p>
            <a:pPr lvl="1"/>
            <a:r>
              <a:rPr lang="tr-TR" dirty="0" smtClean="0"/>
              <a:t>Program geliştirme modelleri</a:t>
            </a:r>
          </a:p>
          <a:p>
            <a:pPr lvl="2"/>
            <a:r>
              <a:rPr lang="tr-TR" dirty="0" smtClean="0"/>
              <a:t>Amerika</a:t>
            </a:r>
          </a:p>
          <a:p>
            <a:pPr lvl="2"/>
            <a:r>
              <a:rPr lang="tr-TR" dirty="0" smtClean="0"/>
              <a:t>Avrupa</a:t>
            </a:r>
          </a:p>
          <a:p>
            <a:pPr lvl="2"/>
            <a:r>
              <a:rPr lang="tr-TR" dirty="0" smtClean="0"/>
              <a:t>Türkiye </a:t>
            </a:r>
          </a:p>
          <a:p>
            <a:pPr lvl="1"/>
            <a:r>
              <a:rPr lang="tr-TR" dirty="0" smtClean="0"/>
              <a:t>Türkiye’de 2005 İlköğretim Programı: özellikleri, beceriler</a:t>
            </a:r>
          </a:p>
          <a:p>
            <a:r>
              <a:rPr lang="tr-TR" dirty="0"/>
              <a:t>Program tasarımı</a:t>
            </a:r>
          </a:p>
          <a:p>
            <a:pPr lvl="1"/>
            <a:r>
              <a:rPr lang="tr-TR" dirty="0" smtClean="0"/>
              <a:t>Kişiler-kurullar</a:t>
            </a:r>
          </a:p>
          <a:p>
            <a:pPr lvl="1"/>
            <a:r>
              <a:rPr lang="tr-TR" dirty="0"/>
              <a:t>İhtiyaç </a:t>
            </a:r>
            <a:r>
              <a:rPr lang="tr-TR" dirty="0" smtClean="0"/>
              <a:t>analizi</a:t>
            </a:r>
            <a:endParaRPr lang="tr-TR" dirty="0"/>
          </a:p>
          <a:p>
            <a:pPr lvl="1"/>
            <a:r>
              <a:rPr lang="tr-TR" dirty="0" smtClean="0"/>
              <a:t>Programın ögeleri: amaçlar, hedefler, içerik, içerik tasarımı, öğrenme-öğretme durumları, değerlendirme durumları</a:t>
            </a:r>
            <a:endParaRPr lang="tr-TR" dirty="0"/>
          </a:p>
          <a:p>
            <a:r>
              <a:rPr lang="tr-TR" dirty="0" smtClean="0"/>
              <a:t>Program değerlendirme-modeller</a:t>
            </a:r>
          </a:p>
          <a:p>
            <a:pPr marL="0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TEMEL KAVRAMLAR</a:t>
            </a:r>
            <a:endParaRPr lang="en-GB" b="1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EĞİTİM PROGRAMI</a:t>
            </a:r>
            <a:r>
              <a:rPr lang="tr-TR" dirty="0"/>
              <a:t/>
            </a:r>
            <a:br>
              <a:rPr lang="tr-TR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Anlamı izlenen yol olan Latince </a:t>
            </a:r>
            <a:r>
              <a:rPr lang="tr-TR" i="1" dirty="0" err="1"/>
              <a:t>curriculum</a:t>
            </a:r>
            <a:r>
              <a:rPr lang="tr-TR" dirty="0"/>
              <a:t> sözcüğünden gelmektedir. Türkçede bazı eğitimciler tarafından izlence ve yetişek (Ertürk,1991) kavramları ile ifade edilmiştir. </a:t>
            </a:r>
          </a:p>
          <a:p>
            <a:pPr marL="0" indent="0">
              <a:buNone/>
            </a:pPr>
            <a:r>
              <a:rPr lang="tr-TR" dirty="0"/>
              <a:t>1.Yetişek: Öğrencide geliştirilecek </a:t>
            </a:r>
            <a:r>
              <a:rPr lang="tr-TR" b="1" dirty="0"/>
              <a:t>davranışların</a:t>
            </a:r>
            <a:r>
              <a:rPr lang="tr-TR" dirty="0"/>
              <a:t> önceden kararlaştırılıp bir sıraya konması; bu davranışları geliştirici </a:t>
            </a:r>
            <a:r>
              <a:rPr lang="tr-TR" b="1" dirty="0"/>
              <a:t>öğrenme yaşantılarını</a:t>
            </a:r>
            <a:r>
              <a:rPr lang="tr-TR" dirty="0"/>
              <a:t> gerçekleştirecek </a:t>
            </a:r>
            <a:r>
              <a:rPr lang="tr-TR" b="1" dirty="0"/>
              <a:t>eğitim durumlarının</a:t>
            </a:r>
            <a:r>
              <a:rPr lang="tr-TR" dirty="0"/>
              <a:t> düzenlenmesi ve eğitim durumlarının istendik davranışları geliştirmedeki etkililik derecelerinin araştırılması yani </a:t>
            </a:r>
            <a:r>
              <a:rPr lang="tr-TR" b="1" dirty="0"/>
              <a:t>değerlendirilmesidir </a:t>
            </a:r>
            <a:r>
              <a:rPr lang="tr-TR" dirty="0"/>
              <a:t>(Ertürk, 1991).</a:t>
            </a:r>
          </a:p>
          <a:p>
            <a:pPr marL="0" indent="0">
              <a:buNone/>
            </a:pPr>
            <a:r>
              <a:rPr lang="tr-TR" dirty="0"/>
              <a:t>2.Bir eğitim kurumunun çocuklar, gençler ve yetişkinler için sağladığı milli eğitimin ve kurumun amaçlarının gerçekleşmesine dönük tüm faaliyetlerdir (Fatma Varış).</a:t>
            </a:r>
          </a:p>
          <a:p>
            <a:pPr marL="0" indent="0">
              <a:buNone/>
            </a:pPr>
            <a:r>
              <a:rPr lang="tr-TR" dirty="0"/>
              <a:t>3.Öğrenene, okulda ve okul dışında planlanmış etkinlikler yoluyla sağlanan öğrenme yaşantıları düzeneği (Özcan Demirel).</a:t>
            </a:r>
          </a:p>
          <a:p>
            <a:pPr marL="0" indent="0">
              <a:buNone/>
            </a:pPr>
            <a:r>
              <a:rPr lang="tr-TR" dirty="0"/>
              <a:t>4.Kişide gözlenmesi kararlaştırılan hedefleri, bunları gerçekleştirebilecek düzenli eğitim ve sınama durumlarını içeren dirik bir bütün (Veysel Sönmez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39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EĞİTİM PROGRAMI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b="1" dirty="0"/>
              <a:t>1.</a:t>
            </a:r>
            <a:r>
              <a:rPr lang="tr-TR" sz="2200" dirty="0"/>
              <a:t>Taba ve Tyler’a göre istendik hedef ve davranışların kazanılması için stratejilerin belirlendiği yazılı doküman veya eylem planıdır. </a:t>
            </a:r>
          </a:p>
          <a:p>
            <a:pPr marL="0" indent="0">
              <a:buNone/>
            </a:pPr>
            <a:r>
              <a:rPr lang="tr-TR" sz="2200" b="1" dirty="0"/>
              <a:t>2.</a:t>
            </a:r>
            <a:r>
              <a:rPr lang="tr-TR" sz="2200" dirty="0"/>
              <a:t>Tanner ve </a:t>
            </a:r>
            <a:r>
              <a:rPr lang="tr-TR" sz="2200" dirty="0" err="1"/>
              <a:t>Tanner’a</a:t>
            </a:r>
            <a:r>
              <a:rPr lang="tr-TR" sz="2200" dirty="0"/>
              <a:t> göre eğitim programı, eğitim kurumlarının sorumluluğu altında sistematik olarak geliştirilen bilgi, beceri ve öğrenme yaşantılarının yeniden yapılandırılmasıdır. </a:t>
            </a:r>
          </a:p>
          <a:p>
            <a:pPr marL="0" indent="0">
              <a:buNone/>
            </a:pPr>
            <a:r>
              <a:rPr lang="tr-TR" sz="2200" b="1" dirty="0"/>
              <a:t>3.</a:t>
            </a:r>
            <a:r>
              <a:rPr lang="tr-TR" sz="2200" dirty="0"/>
              <a:t>Bobbit’e göre öğrencilerin yaşantı yoluyla kazanması gereken davranışlardır. İş analizi yapılarak hayata yönelik işlerin öğrenilmesi sağlanır.</a:t>
            </a:r>
          </a:p>
          <a:p>
            <a:pPr marL="0" indent="0">
              <a:buNone/>
            </a:pPr>
            <a:r>
              <a:rPr lang="tr-TR" sz="2200" b="1" dirty="0"/>
              <a:t>4. </a:t>
            </a:r>
            <a:r>
              <a:rPr lang="tr-TR" sz="2200" dirty="0" err="1"/>
              <a:t>Oliver’a</a:t>
            </a:r>
            <a:r>
              <a:rPr lang="tr-TR" sz="2200" dirty="0"/>
              <a:t> göre 4 tür program vardır: konular programı, yaşantı programı, hizmet programı, örtük program.</a:t>
            </a:r>
          </a:p>
          <a:p>
            <a:pPr marL="0" indent="0">
              <a:buNone/>
            </a:pPr>
            <a:r>
              <a:rPr lang="tr-TR" sz="2200" b="1" dirty="0"/>
              <a:t>5.</a:t>
            </a:r>
            <a:r>
              <a:rPr lang="tr-TR" sz="2200" dirty="0"/>
              <a:t>Caswell ve </a:t>
            </a:r>
            <a:r>
              <a:rPr lang="tr-TR" sz="2200" dirty="0" err="1"/>
              <a:t>Campbell’a</a:t>
            </a:r>
            <a:r>
              <a:rPr lang="tr-TR" sz="2200" dirty="0"/>
              <a:t> göre okulun rehberliği ve gözetiminde çocuklar için düzenlenen tüm faaliyetlerdir. </a:t>
            </a:r>
          </a:p>
        </p:txBody>
      </p:sp>
    </p:spTree>
    <p:extLst>
      <p:ext uri="{BB962C8B-B14F-4D97-AF65-F5344CB8AC3E}">
        <p14:creationId xmlns:p14="http://schemas.microsoft.com/office/powerpoint/2010/main" val="26003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ÖĞRETİM PROGRAMI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/>
              <a:t>derste öğrencilerin ulaşacağı </a:t>
            </a:r>
            <a:r>
              <a:rPr lang="tr-TR" dirty="0">
                <a:solidFill>
                  <a:srgbClr val="FF0000"/>
                </a:solidFill>
              </a:rPr>
              <a:t>hedefleri</a:t>
            </a:r>
            <a:r>
              <a:rPr lang="tr-TR" dirty="0"/>
              <a:t> hedeflerin kapsadığı </a:t>
            </a:r>
            <a:r>
              <a:rPr lang="tr-TR" dirty="0">
                <a:solidFill>
                  <a:srgbClr val="FF0000"/>
                </a:solidFill>
              </a:rPr>
              <a:t>davranışları</a:t>
            </a:r>
            <a:r>
              <a:rPr lang="tr-TR" dirty="0"/>
              <a:t>, davranışları kazandırmak üzere düzenlenecek </a:t>
            </a:r>
            <a:r>
              <a:rPr lang="tr-TR" dirty="0">
                <a:solidFill>
                  <a:srgbClr val="FF0000"/>
                </a:solidFill>
              </a:rPr>
              <a:t>eğitim durumlarını </a:t>
            </a:r>
            <a:r>
              <a:rPr lang="tr-TR" dirty="0"/>
              <a:t>ve davranışların ne derece kazanıldığını ortaya koyacak </a:t>
            </a:r>
            <a:r>
              <a:rPr lang="tr-TR" dirty="0">
                <a:solidFill>
                  <a:srgbClr val="FF0000"/>
                </a:solidFill>
              </a:rPr>
              <a:t>sınama durumlarını </a:t>
            </a:r>
            <a:r>
              <a:rPr lang="tr-TR" dirty="0"/>
              <a:t>kapsayan gelişmeye açık ve çok yönlü etkileşim içinde olan </a:t>
            </a:r>
            <a:r>
              <a:rPr lang="tr-TR" dirty="0" smtClean="0"/>
              <a:t>ögeler </a:t>
            </a:r>
            <a:r>
              <a:rPr lang="tr-TR" dirty="0"/>
              <a:t>bütünüdür.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6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DERS PROGRAMI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Öğretim programındaki ilke ve esasları öğrenci davranışına dönüştüren programdır. Dersin öğretimiyle ilgili </a:t>
            </a:r>
            <a:r>
              <a:rPr lang="tr-TR" dirty="0" smtClean="0">
                <a:solidFill>
                  <a:srgbClr val="FF0000"/>
                </a:solidFill>
              </a:rPr>
              <a:t>tüm etkinlikleri </a:t>
            </a:r>
            <a:r>
              <a:rPr lang="tr-TR" dirty="0" smtClean="0"/>
              <a:t>kapsar. Hedeflere ulaşılması için </a:t>
            </a:r>
            <a:r>
              <a:rPr lang="tr-TR" dirty="0" smtClean="0">
                <a:solidFill>
                  <a:srgbClr val="FF0000"/>
                </a:solidFill>
              </a:rPr>
              <a:t>içeriğin</a:t>
            </a:r>
            <a:r>
              <a:rPr lang="tr-TR" dirty="0" smtClean="0"/>
              <a:t> konulara ve alt başlıklara ayrıştırılmasını, buna dayalı öğretim ortamının organizasyonunu ve </a:t>
            </a:r>
            <a:r>
              <a:rPr lang="tr-TR" dirty="0" smtClean="0">
                <a:solidFill>
                  <a:srgbClr val="FF0000"/>
                </a:solidFill>
              </a:rPr>
              <a:t>değerlendirme</a:t>
            </a:r>
            <a:r>
              <a:rPr lang="tr-TR" dirty="0" smtClean="0"/>
              <a:t> araçlarını kapsayan detaylı bir plandır. Yıllık ya da dönemlik olarak hazırlanır, </a:t>
            </a:r>
            <a:r>
              <a:rPr lang="tr-TR" dirty="0" smtClean="0">
                <a:solidFill>
                  <a:srgbClr val="FF0000"/>
                </a:solidFill>
              </a:rPr>
              <a:t>haftalara ait </a:t>
            </a:r>
            <a:r>
              <a:rPr lang="tr-TR" dirty="0" smtClean="0"/>
              <a:t>ders bilgilerine ayrıntılı olarak yer verilir. Bu bilgiler, hedefler, hedef davranışlar, konular, öğretim yöntem ve teknikleri, araç-gereçler, materyal, öğrenci görevleri, ödevler, tekrarlar, özetler, geri bildirim ve değerlendirme faaliyetlerini içerir.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9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Ödev </a:t>
            </a:r>
            <a:br>
              <a:rPr lang="tr-TR" dirty="0" smtClean="0"/>
            </a:br>
            <a:r>
              <a:rPr lang="tr-TR" sz="2200" dirty="0" smtClean="0"/>
              <a:t>(1. hafta)</a:t>
            </a: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derse gelirken </a:t>
            </a:r>
            <a:r>
              <a:rPr lang="tr-TR" u="sng" dirty="0" smtClean="0"/>
              <a:t>kendi alanınızdaki bir dersin</a:t>
            </a:r>
            <a:r>
              <a:rPr lang="tr-TR" dirty="0" smtClean="0"/>
              <a:t> müfredat.gov.tr adresindeki programını, </a:t>
            </a:r>
            <a:r>
              <a:rPr lang="tr-TR" dirty="0" err="1" smtClean="0"/>
              <a:t>EBA’daki</a:t>
            </a:r>
            <a:r>
              <a:rPr lang="tr-TR" dirty="0" smtClean="0"/>
              <a:t> materyalleri ve kullanılmakta olan ders kitabını getirin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4683</TotalTime>
  <Words>460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EĞİTİMDE PROGRAM GELİŞTİRME</vt:lpstr>
      <vt:lpstr>1. HAFTA</vt:lpstr>
      <vt:lpstr>KONULAR</vt:lpstr>
      <vt:lpstr>TEMEL KAVRAMLAR</vt:lpstr>
      <vt:lpstr> EĞİTİM PROGRAMI </vt:lpstr>
      <vt:lpstr> EĞİTİM PROGRAMI </vt:lpstr>
      <vt:lpstr> ÖĞRETİM PROGRAMI   </vt:lpstr>
      <vt:lpstr> DERS PROGRAMI  </vt:lpstr>
      <vt:lpstr>Ödev  (1. hafta)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2019-12-09T13:02:34Z</dcterms:modified>
</cp:coreProperties>
</file>