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8" r:id="rId3"/>
    <p:sldId id="279" r:id="rId4"/>
    <p:sldId id="285" r:id="rId5"/>
    <p:sldId id="286" r:id="rId6"/>
    <p:sldId id="289" r:id="rId7"/>
    <p:sldId id="290" r:id="rId8"/>
    <p:sldId id="291" r:id="rId9"/>
    <p:sldId id="292" r:id="rId10"/>
    <p:sldId id="293" r:id="rId11"/>
    <p:sldId id="295" r:id="rId12"/>
    <p:sldId id="30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27.4.2019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smtClean="0"/>
              <a:t> 6</a:t>
            </a:r>
            <a:endParaRPr lang="tr-TR" sz="4000" dirty="0" smtClean="0"/>
          </a:p>
          <a:p>
            <a:r>
              <a:rPr lang="en-US" sz="4000" dirty="0"/>
              <a:t>Chemical Bonding and Polymer Structure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magnitude of the </a:t>
            </a:r>
            <a:r>
              <a:rPr lang="tr-TR" sz="2400" dirty="0" err="1" smtClean="0"/>
              <a:t>secondary</a:t>
            </a:r>
            <a:r>
              <a:rPr lang="tr-TR" sz="2400" dirty="0" smtClean="0"/>
              <a:t> </a:t>
            </a:r>
            <a:r>
              <a:rPr lang="en-US" sz="2400" dirty="0" smtClean="0"/>
              <a:t>bond </a:t>
            </a:r>
            <a:r>
              <a:rPr lang="en-US" sz="2400" dirty="0"/>
              <a:t>energies decreases from </a:t>
            </a:r>
            <a:r>
              <a:rPr lang="en-US" sz="2400" dirty="0" smtClean="0"/>
              <a:t>hydrogen</a:t>
            </a:r>
            <a:r>
              <a:rPr lang="tr-TR" sz="2400" dirty="0" smtClean="0"/>
              <a:t> </a:t>
            </a:r>
            <a:r>
              <a:rPr lang="en-US" sz="2400" dirty="0" smtClean="0"/>
              <a:t>bond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en-US" sz="2400" dirty="0" smtClean="0"/>
              <a:t>van </a:t>
            </a:r>
            <a:r>
              <a:rPr lang="en-US" sz="2400" dirty="0"/>
              <a:t>der </a:t>
            </a:r>
            <a:r>
              <a:rPr lang="en-US" sz="2400" dirty="0" smtClean="0"/>
              <a:t>Waals </a:t>
            </a:r>
            <a:r>
              <a:rPr lang="tr-TR" sz="2400" dirty="0" err="1" smtClean="0"/>
              <a:t>bonds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If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is cooled from </a:t>
            </a:r>
            <a:r>
              <a:rPr lang="en-US" sz="2400" dirty="0" smtClean="0"/>
              <a:t>t</a:t>
            </a:r>
            <a:r>
              <a:rPr lang="tr-TR" sz="2400" dirty="0" smtClean="0"/>
              <a:t>he</a:t>
            </a:r>
            <a:r>
              <a:rPr lang="en-US" sz="2400" dirty="0" smtClean="0"/>
              <a:t> m</a:t>
            </a:r>
            <a:r>
              <a:rPr lang="tr-TR" sz="2400" dirty="0" err="1" smtClean="0"/>
              <a:t>olten</a:t>
            </a:r>
            <a:r>
              <a:rPr lang="tr-TR" sz="2400" dirty="0" smtClean="0"/>
              <a:t> </a:t>
            </a:r>
            <a:r>
              <a:rPr lang="tr-TR" sz="2400" dirty="0" err="1" smtClean="0"/>
              <a:t>state</a:t>
            </a:r>
            <a:r>
              <a:rPr lang="en-US" sz="2400" dirty="0" smtClean="0"/>
              <a:t>, </a:t>
            </a:r>
            <a:r>
              <a:rPr lang="en-US" sz="2400" dirty="0"/>
              <a:t>molecules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attracted to each other forming a solid mass. </a:t>
            </a:r>
          </a:p>
          <a:p>
            <a:r>
              <a:rPr lang="tr-TR" sz="2400" dirty="0" smtClean="0"/>
              <a:t>T</a:t>
            </a:r>
            <a:r>
              <a:rPr lang="en-US" sz="2400" dirty="0" err="1" smtClean="0"/>
              <a:t>wo</a:t>
            </a:r>
            <a:r>
              <a:rPr lang="en-US" sz="2400" dirty="0" smtClean="0"/>
              <a:t> </a:t>
            </a:r>
            <a:r>
              <a:rPr lang="en-US" sz="2400" dirty="0"/>
              <a:t>arrangements are essentially </a:t>
            </a:r>
            <a:r>
              <a:rPr lang="en-US" sz="2400" dirty="0" smtClean="0"/>
              <a:t>possible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is </a:t>
            </a:r>
            <a:r>
              <a:rPr lang="tr-TR" sz="2400" dirty="0" err="1" smtClean="0"/>
              <a:t>solidifed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smtClean="0"/>
              <a:t>In </a:t>
            </a:r>
            <a:r>
              <a:rPr lang="en-US" sz="2400" dirty="0"/>
              <a:t>the first </a:t>
            </a:r>
            <a:r>
              <a:rPr lang="tr-TR" sz="2400" dirty="0" err="1" smtClean="0"/>
              <a:t>arrangement</a:t>
            </a:r>
            <a:r>
              <a:rPr lang="en-US" sz="2400" dirty="0" smtClean="0"/>
              <a:t>, </a:t>
            </a:r>
            <a:r>
              <a:rPr lang="en-US" sz="2400" dirty="0"/>
              <a:t>the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molecules vitrify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en-US" sz="2400" dirty="0"/>
              <a:t>the polymer chains randomly coiled and entangled.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resulting solid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amorphous and </a:t>
            </a:r>
            <a:r>
              <a:rPr lang="en-US" sz="2400" dirty="0" smtClean="0"/>
              <a:t>glassy</a:t>
            </a:r>
            <a:r>
              <a:rPr lang="en-US" sz="2400" dirty="0"/>
              <a:t>.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the second </a:t>
            </a:r>
            <a:r>
              <a:rPr lang="tr-TR" sz="2400" dirty="0" err="1" smtClean="0"/>
              <a:t>arrangement</a:t>
            </a:r>
            <a:r>
              <a:rPr lang="en-US" sz="2400" dirty="0" smtClean="0"/>
              <a:t>, </a:t>
            </a:r>
            <a:r>
              <a:rPr lang="en-US" sz="2400" dirty="0"/>
              <a:t>the individual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chains </a:t>
            </a:r>
            <a:r>
              <a:rPr lang="en-US" sz="2400" dirty="0"/>
              <a:t>are folded and packed in a regular manner characterized by three-dimensional long-range order.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</a:t>
            </a:r>
            <a:r>
              <a:rPr lang="en-US" sz="2400" dirty="0" smtClean="0"/>
              <a:t>polymer </a:t>
            </a:r>
            <a:r>
              <a:rPr lang="tr-TR" sz="2400" dirty="0" smtClean="0"/>
              <a:t>in </a:t>
            </a:r>
            <a:r>
              <a:rPr lang="tr-TR" sz="2400" dirty="0" err="1" smtClean="0"/>
              <a:t>solid</a:t>
            </a:r>
            <a:r>
              <a:rPr lang="tr-TR" sz="2400" dirty="0" smtClean="0"/>
              <a:t> form </a:t>
            </a:r>
            <a:r>
              <a:rPr lang="en-US" sz="2400" dirty="0" smtClean="0"/>
              <a:t>is </a:t>
            </a:r>
            <a:r>
              <a:rPr lang="en-US" sz="2400" dirty="0"/>
              <a:t>said to be crystalline.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116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196445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Complete </a:t>
            </a:r>
            <a:r>
              <a:rPr lang="en-US" sz="2400" dirty="0"/>
              <a:t>parallel alignment </a:t>
            </a:r>
            <a:r>
              <a:rPr lang="tr-TR" sz="2400" dirty="0" smtClean="0"/>
              <a:t>can not be </a:t>
            </a:r>
            <a:r>
              <a:rPr lang="tr-TR" sz="2400" dirty="0" err="1" smtClean="0"/>
              <a:t>obtained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polymeric systems. </a:t>
            </a:r>
            <a:endParaRPr lang="tr-TR" sz="2400" dirty="0" smtClean="0"/>
          </a:p>
          <a:p>
            <a:r>
              <a:rPr lang="en-US" sz="2400" dirty="0" smtClean="0"/>
              <a:t>Only </a:t>
            </a:r>
            <a:r>
              <a:rPr lang="tr-TR" sz="2400" dirty="0" err="1" smtClean="0"/>
              <a:t>specific</a:t>
            </a:r>
            <a:r>
              <a:rPr lang="en-US" sz="2400" dirty="0" smtClean="0"/>
              <a:t> </a:t>
            </a:r>
            <a:r>
              <a:rPr lang="en-US" sz="2400" dirty="0"/>
              <a:t>clusters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chain </a:t>
            </a:r>
            <a:r>
              <a:rPr lang="en-US" sz="2400" dirty="0"/>
              <a:t>segments are aligned to form crystalline </a:t>
            </a:r>
            <a:r>
              <a:rPr lang="en-US" sz="2400" dirty="0" smtClean="0"/>
              <a:t>domains</a:t>
            </a:r>
            <a:r>
              <a:rPr lang="tr-TR" sz="2400" dirty="0" smtClean="0"/>
              <a:t> 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crystalline</a:t>
            </a:r>
            <a:r>
              <a:rPr lang="en-US" sz="2400" dirty="0" smtClean="0"/>
              <a:t> domains </a:t>
            </a:r>
            <a:r>
              <a:rPr lang="en-US" sz="2400" dirty="0"/>
              <a:t>do </a:t>
            </a:r>
            <a:r>
              <a:rPr lang="en-US" sz="2400" dirty="0" smtClean="0"/>
              <a:t>not</a:t>
            </a:r>
            <a:r>
              <a:rPr lang="tr-TR" sz="2400" dirty="0" smtClean="0"/>
              <a:t> </a:t>
            </a:r>
            <a:r>
              <a:rPr lang="en-US" sz="2400" dirty="0" smtClean="0"/>
              <a:t>have </a:t>
            </a:r>
            <a:r>
              <a:rPr lang="en-US" sz="2400" dirty="0"/>
              <a:t>the regular shapes of normal crystals. </a:t>
            </a:r>
            <a:endParaRPr lang="tr-TR" sz="2400" dirty="0" smtClean="0"/>
          </a:p>
          <a:p>
            <a:r>
              <a:rPr lang="en-US" sz="2400" dirty="0" smtClean="0"/>
              <a:t>The</a:t>
            </a:r>
            <a:r>
              <a:rPr lang="tr-TR" sz="2400" dirty="0" smtClean="0"/>
              <a:t>se </a:t>
            </a:r>
            <a:r>
              <a:rPr lang="tr-TR" sz="2400" dirty="0" err="1" smtClean="0"/>
              <a:t>domains</a:t>
            </a:r>
            <a:r>
              <a:rPr lang="en-US" sz="2400" dirty="0" smtClean="0"/>
              <a:t> </a:t>
            </a:r>
            <a:r>
              <a:rPr lang="en-US" sz="2400" dirty="0"/>
              <a:t>are much smaller in size, </a:t>
            </a:r>
            <a:r>
              <a:rPr lang="tr-TR" sz="2400" dirty="0" err="1" smtClean="0"/>
              <a:t>include</a:t>
            </a:r>
            <a:r>
              <a:rPr lang="en-US" sz="2400" dirty="0" smtClean="0"/>
              <a:t> </a:t>
            </a:r>
            <a:r>
              <a:rPr lang="en-US" sz="2400" dirty="0"/>
              <a:t>many more </a:t>
            </a:r>
            <a:r>
              <a:rPr lang="en-US" sz="2400" dirty="0" smtClean="0"/>
              <a:t>imperfections,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are </a:t>
            </a:r>
            <a:r>
              <a:rPr lang="tr-TR" sz="2400" dirty="0" err="1" smtClean="0"/>
              <a:t>binded</a:t>
            </a:r>
            <a:r>
              <a:rPr lang="en-US" sz="2400" dirty="0" smtClean="0"/>
              <a:t> </a:t>
            </a:r>
            <a:r>
              <a:rPr lang="en-US" sz="2400" dirty="0"/>
              <a:t>with the disordered amorphous regions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Hence</a:t>
            </a:r>
            <a:r>
              <a:rPr lang="en-US" sz="2400" dirty="0" smtClean="0"/>
              <a:t>, </a:t>
            </a:r>
            <a:r>
              <a:rPr lang="en-US" sz="2400" dirty="0"/>
              <a:t>no polymer is </a:t>
            </a:r>
            <a:r>
              <a:rPr lang="tr-TR" sz="2400" dirty="0" err="1" smtClean="0"/>
              <a:t>totaly</a:t>
            </a:r>
            <a:r>
              <a:rPr lang="en-US" sz="2400" dirty="0" smtClean="0"/>
              <a:t> crystalline.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1917611"/>
            <a:ext cx="5038725" cy="392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364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863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>
                <a:solidFill>
                  <a:srgbClr val="FF0000"/>
                </a:solidFill>
              </a:rPr>
              <a:t>size</a:t>
            </a:r>
            <a:r>
              <a:rPr lang="en-US" sz="2400" dirty="0"/>
              <a:t> of </a:t>
            </a:r>
            <a:r>
              <a:rPr lang="tr-TR" sz="2400" dirty="0"/>
              <a:t>a</a:t>
            </a:r>
            <a:r>
              <a:rPr lang="en-US" sz="2400" dirty="0" smtClean="0"/>
              <a:t> p</a:t>
            </a:r>
            <a:r>
              <a:rPr lang="tr-TR" sz="2400" dirty="0" err="1" smtClean="0"/>
              <a:t>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can be</a:t>
            </a:r>
            <a:r>
              <a:rPr lang="en-US" sz="2400" dirty="0" smtClean="0"/>
              <a:t> </a:t>
            </a:r>
            <a:r>
              <a:rPr lang="en-US" sz="2400" dirty="0"/>
              <a:t>discussed in terms of </a:t>
            </a:r>
            <a:r>
              <a:rPr lang="en-US" sz="2400" dirty="0" smtClean="0">
                <a:solidFill>
                  <a:srgbClr val="FF0000"/>
                </a:solidFill>
              </a:rPr>
              <a:t>molecular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>
                <a:solidFill>
                  <a:srgbClr val="FF0000"/>
                </a:solidFill>
              </a:rPr>
              <a:t> of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plastic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material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shape of </a:t>
            </a:r>
            <a:r>
              <a:rPr lang="tr-TR" sz="2400" dirty="0"/>
              <a:t>a</a:t>
            </a:r>
            <a:r>
              <a:rPr lang="en-US" sz="2400" dirty="0" smtClean="0"/>
              <a:t> 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molecule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/>
              <a:t>be influenced </a:t>
            </a:r>
            <a:r>
              <a:rPr lang="en-US" sz="2400" dirty="0" smtClean="0"/>
              <a:t>by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nature </a:t>
            </a:r>
            <a:r>
              <a:rPr lang="en-US" sz="2400" dirty="0"/>
              <a:t>of the repeating unit and the manner in which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repeating</a:t>
            </a:r>
            <a:r>
              <a:rPr lang="en-US" sz="2400" dirty="0" smtClean="0"/>
              <a:t> </a:t>
            </a:r>
            <a:r>
              <a:rPr lang="en-US" sz="2400" dirty="0"/>
              <a:t>units are linked together. </a:t>
            </a:r>
            <a:endParaRPr lang="tr-TR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is </a:t>
            </a:r>
            <a:r>
              <a:rPr lang="en-US" sz="2400" dirty="0" smtClean="0"/>
              <a:t>therefore</a:t>
            </a:r>
            <a:r>
              <a:rPr lang="tr-TR" sz="2400" dirty="0" smtClean="0"/>
              <a:t> </a:t>
            </a:r>
            <a:r>
              <a:rPr lang="en-US" sz="2400" dirty="0" smtClean="0"/>
              <a:t>convenient </a:t>
            </a:r>
            <a:r>
              <a:rPr lang="en-US" sz="2400" dirty="0"/>
              <a:t>to consider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FF0000"/>
                </a:solidFill>
              </a:rPr>
              <a:t>shape</a:t>
            </a:r>
            <a:r>
              <a:rPr lang="en-US" sz="2400" dirty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two contexts: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>
                <a:solidFill>
                  <a:srgbClr val="FF0000"/>
                </a:solidFill>
              </a:rPr>
              <a:t>Configuration</a:t>
            </a:r>
            <a:r>
              <a:rPr lang="en-US" sz="2400" dirty="0" smtClean="0"/>
              <a:t> </a:t>
            </a:r>
            <a:r>
              <a:rPr lang="en-US" sz="2400" dirty="0"/>
              <a:t>— Arrangement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</a:t>
            </a:r>
            <a:r>
              <a:rPr lang="tr-TR" sz="2400" dirty="0" smtClean="0"/>
              <a:t>, </a:t>
            </a:r>
            <a:r>
              <a:rPr lang="en-US" sz="2400" dirty="0" smtClean="0"/>
              <a:t>fixed </a:t>
            </a:r>
            <a:r>
              <a:rPr lang="en-US" sz="2400" dirty="0"/>
              <a:t>by primary valence bonds; </a:t>
            </a:r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altered only through the </a:t>
            </a:r>
            <a:r>
              <a:rPr lang="en-US" sz="2400" dirty="0" smtClean="0"/>
              <a:t>breaking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en-US" sz="2400" dirty="0"/>
              <a:t>reforming of chemical </a:t>
            </a:r>
            <a:r>
              <a:rPr lang="en-US" sz="2400" dirty="0" smtClean="0"/>
              <a:t>bonds</a:t>
            </a:r>
            <a:r>
              <a:rPr lang="tr-TR" sz="2400" dirty="0" smtClean="0"/>
              <a:t> </a:t>
            </a:r>
            <a:r>
              <a:rPr lang="tr-TR" sz="2400" dirty="0" err="1" smtClean="0"/>
              <a:t>along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</a:t>
            </a:r>
            <a:r>
              <a:rPr lang="tr-TR" sz="2400" dirty="0" err="1" smtClean="0"/>
              <a:t>in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>
                <a:solidFill>
                  <a:srgbClr val="FF0000"/>
                </a:solidFill>
              </a:rPr>
              <a:t>Conformation</a:t>
            </a:r>
            <a:r>
              <a:rPr lang="en-US" sz="2400" dirty="0" smtClean="0"/>
              <a:t> </a:t>
            </a:r>
            <a:r>
              <a:rPr lang="en-US" sz="2400" dirty="0"/>
              <a:t>— Arrangement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</a:t>
            </a:r>
            <a:r>
              <a:rPr lang="tr-TR" sz="2400" dirty="0" smtClean="0"/>
              <a:t>, </a:t>
            </a:r>
            <a:r>
              <a:rPr lang="en-US" sz="2400" dirty="0" smtClean="0"/>
              <a:t>established </a:t>
            </a:r>
            <a:r>
              <a:rPr lang="en-US" sz="2400" dirty="0"/>
              <a:t>by rotation about primary valence </a:t>
            </a:r>
            <a:r>
              <a:rPr lang="en-US" sz="2400" dirty="0" smtClean="0"/>
              <a:t>bonds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6793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molecule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be linear, branched, or cross-linked depending on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functionality </a:t>
            </a:r>
            <a:r>
              <a:rPr lang="en-US" sz="2400" dirty="0"/>
              <a:t>of the monomers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tr-TR" sz="2400" dirty="0" smtClean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synthesis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If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repeating </a:t>
            </a:r>
            <a:r>
              <a:rPr lang="en-US" sz="2400" dirty="0" smtClean="0">
                <a:solidFill>
                  <a:srgbClr val="FF0000"/>
                </a:solidFill>
              </a:rPr>
              <a:t>units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of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polymer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along </a:t>
            </a:r>
            <a:r>
              <a:rPr lang="en-US" sz="2400" dirty="0">
                <a:solidFill>
                  <a:srgbClr val="FF0000"/>
                </a:solidFill>
              </a:rPr>
              <a:t>the chain are chemically and sterically regular, then the </a:t>
            </a:r>
            <a:r>
              <a:rPr lang="tr-TR" sz="2400" dirty="0" err="1" smtClean="0">
                <a:solidFill>
                  <a:srgbClr val="FF0000"/>
                </a:solidFill>
              </a:rPr>
              <a:t>macromolecule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is </a:t>
            </a:r>
            <a:r>
              <a:rPr lang="en-US" sz="2400" dirty="0">
                <a:solidFill>
                  <a:srgbClr val="FF0000"/>
                </a:solidFill>
              </a:rPr>
              <a:t>said to possess </a:t>
            </a:r>
            <a:r>
              <a:rPr lang="en-US" sz="2400" dirty="0" smtClean="0">
                <a:solidFill>
                  <a:srgbClr val="FF0000"/>
                </a:solidFill>
              </a:rPr>
              <a:t>structural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regularity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To </a:t>
            </a:r>
            <a:r>
              <a:rPr lang="en-US" sz="2400" dirty="0"/>
              <a:t>consider structural regularity, we need to define two </a:t>
            </a:r>
            <a:r>
              <a:rPr lang="en-US" sz="2400" dirty="0" smtClean="0"/>
              <a:t>terms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recurrence regularity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stereoregularity</a:t>
            </a:r>
            <a:r>
              <a:rPr lang="tr-TR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tr-TR" sz="2400" dirty="0" err="1" smtClean="0">
                <a:solidFill>
                  <a:srgbClr val="FF0000"/>
                </a:solidFill>
              </a:rPr>
              <a:t>Crucial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mechanical properties</a:t>
            </a:r>
            <a:r>
              <a:rPr lang="tr-TR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such</a:t>
            </a:r>
            <a:r>
              <a:rPr lang="tr-TR" sz="2400" dirty="0" smtClean="0">
                <a:solidFill>
                  <a:srgbClr val="FF0000"/>
                </a:solidFill>
              </a:rPr>
              <a:t> as </a:t>
            </a:r>
            <a:r>
              <a:rPr lang="en-US" sz="2400" dirty="0" smtClean="0">
                <a:solidFill>
                  <a:srgbClr val="FF0000"/>
                </a:solidFill>
              </a:rPr>
              <a:t>tensile </a:t>
            </a:r>
            <a:r>
              <a:rPr lang="tr-TR" sz="2400" dirty="0" err="1" smtClean="0">
                <a:solidFill>
                  <a:srgbClr val="FF0000"/>
                </a:solidFill>
              </a:rPr>
              <a:t>strength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and </a:t>
            </a:r>
            <a:r>
              <a:rPr lang="en-US" sz="2400" dirty="0">
                <a:solidFill>
                  <a:srgbClr val="FF0000"/>
                </a:solidFill>
              </a:rPr>
              <a:t>compressive </a:t>
            </a:r>
            <a:r>
              <a:rPr lang="en-US" sz="2400" dirty="0" smtClean="0">
                <a:solidFill>
                  <a:srgbClr val="FF0000"/>
                </a:solidFill>
              </a:rPr>
              <a:t>strength, </a:t>
            </a:r>
            <a:r>
              <a:rPr lang="en-US" sz="2400" dirty="0">
                <a:solidFill>
                  <a:srgbClr val="FF0000"/>
                </a:solidFill>
              </a:rPr>
              <a:t>elongation at break, </a:t>
            </a:r>
            <a:r>
              <a:rPr lang="tr-TR" sz="2400" dirty="0" smtClean="0">
                <a:solidFill>
                  <a:srgbClr val="FF0000"/>
                </a:solidFill>
              </a:rPr>
              <a:t>tensile </a:t>
            </a:r>
            <a:r>
              <a:rPr lang="en-US" sz="2400" dirty="0" smtClean="0">
                <a:solidFill>
                  <a:srgbClr val="FF0000"/>
                </a:solidFill>
              </a:rPr>
              <a:t>modulus</a:t>
            </a:r>
            <a:r>
              <a:rPr lang="tr-TR" sz="2400" dirty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impact </a:t>
            </a:r>
            <a:r>
              <a:rPr lang="en-US" sz="2400" dirty="0" smtClean="0">
                <a:solidFill>
                  <a:srgbClr val="FF0000"/>
                </a:solidFill>
              </a:rPr>
              <a:t>strength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depend </a:t>
            </a:r>
            <a:r>
              <a:rPr lang="en-US" sz="2400" dirty="0">
                <a:solidFill>
                  <a:srgbClr val="FF0000"/>
                </a:solidFill>
              </a:rPr>
              <a:t>on molecular </a:t>
            </a:r>
            <a:r>
              <a:rPr lang="en-US" sz="2400" dirty="0" smtClean="0">
                <a:solidFill>
                  <a:srgbClr val="FF0000"/>
                </a:solidFill>
              </a:rPr>
              <a:t>weight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in </a:t>
            </a:r>
            <a:r>
              <a:rPr lang="en-US" sz="2400" dirty="0">
                <a:solidFill>
                  <a:srgbClr val="FF0000"/>
                </a:solidFill>
              </a:rPr>
              <a:t>a definite way</a:t>
            </a:r>
            <a:r>
              <a:rPr lang="tr-TR" sz="24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tr-TR" sz="2400" dirty="0" err="1" smtClean="0">
                <a:solidFill>
                  <a:srgbClr val="FF0000"/>
                </a:solidFill>
              </a:rPr>
              <a:t>In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addition</a:t>
            </a:r>
            <a:r>
              <a:rPr lang="tr-TR" sz="2400" dirty="0" smtClean="0">
                <a:solidFill>
                  <a:srgbClr val="FF0000"/>
                </a:solidFill>
              </a:rPr>
              <a:t>, o</a:t>
            </a:r>
            <a:r>
              <a:rPr lang="en-US" sz="2400" dirty="0" err="1" smtClean="0">
                <a:solidFill>
                  <a:srgbClr val="FF0000"/>
                </a:solidFill>
              </a:rPr>
              <a:t>ther</a:t>
            </a:r>
            <a:r>
              <a:rPr lang="en-US" sz="2400" dirty="0" smtClean="0">
                <a:solidFill>
                  <a:srgbClr val="FF0000"/>
                </a:solidFill>
              </a:rPr>
              <a:t> properties</a:t>
            </a:r>
            <a:r>
              <a:rPr lang="tr-TR" sz="2400" dirty="0" smtClean="0">
                <a:solidFill>
                  <a:srgbClr val="FF0000"/>
                </a:solidFill>
              </a:rPr>
              <a:t>, </a:t>
            </a:r>
            <a:r>
              <a:rPr lang="tr-TR" sz="2400" dirty="0" err="1" smtClean="0">
                <a:solidFill>
                  <a:srgbClr val="FF0000"/>
                </a:solidFill>
              </a:rPr>
              <a:t>like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softening </a:t>
            </a:r>
            <a:r>
              <a:rPr lang="en-US" sz="2400" dirty="0">
                <a:solidFill>
                  <a:srgbClr val="FF0000"/>
                </a:solidFill>
              </a:rPr>
              <a:t>point, solution </a:t>
            </a:r>
            <a:r>
              <a:rPr lang="tr-TR" sz="2400" dirty="0" err="1" smtClean="0">
                <a:solidFill>
                  <a:srgbClr val="FF0000"/>
                </a:solidFill>
              </a:rPr>
              <a:t>viscosity</a:t>
            </a:r>
            <a:r>
              <a:rPr lang="tr-TR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melt </a:t>
            </a:r>
            <a:r>
              <a:rPr lang="en-US" sz="2400" dirty="0" err="1" smtClean="0">
                <a:solidFill>
                  <a:srgbClr val="FF0000"/>
                </a:solidFill>
              </a:rPr>
              <a:t>viscosit</a:t>
            </a:r>
            <a:r>
              <a:rPr lang="tr-TR" sz="2400" dirty="0" smtClean="0">
                <a:solidFill>
                  <a:srgbClr val="FF0000"/>
                </a:solidFill>
              </a:rPr>
              <a:t>y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and</a:t>
            </a:r>
            <a:r>
              <a:rPr lang="en-US" sz="2400" dirty="0" smtClean="0">
                <a:solidFill>
                  <a:srgbClr val="FF0000"/>
                </a:solidFill>
              </a:rPr>
              <a:t> solubility</a:t>
            </a:r>
            <a:r>
              <a:rPr lang="tr-TR" sz="2400" dirty="0" smtClean="0">
                <a:solidFill>
                  <a:srgbClr val="FF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depend on molecular weight in a </a:t>
            </a:r>
            <a:r>
              <a:rPr lang="tr-TR" sz="2400" dirty="0" err="1" smtClean="0">
                <a:solidFill>
                  <a:srgbClr val="FF0000"/>
                </a:solidFill>
              </a:rPr>
              <a:t>similar</a:t>
            </a:r>
            <a:r>
              <a:rPr lang="en-US" sz="2400" dirty="0" smtClean="0">
                <a:solidFill>
                  <a:srgbClr val="FF0000"/>
                </a:solidFill>
              </a:rPr>
              <a:t> way</a:t>
            </a:r>
            <a:r>
              <a:rPr lang="tr-TR" sz="2400" dirty="0" smtClean="0">
                <a:solidFill>
                  <a:srgbClr val="FF0000"/>
                </a:solidFill>
              </a:rPr>
              <a:t> as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mechanical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properties</a:t>
            </a:r>
            <a:r>
              <a:rPr lang="tr-TR" sz="2400" dirty="0" smtClean="0">
                <a:solidFill>
                  <a:srgbClr val="FF0000"/>
                </a:solidFill>
              </a:rPr>
              <a:t> do</a:t>
            </a:r>
            <a:r>
              <a:rPr lang="en-US" sz="2400" dirty="0" smtClean="0">
                <a:solidFill>
                  <a:srgbClr val="FF0000"/>
                </a:solidFill>
              </a:rPr>
              <a:t>. 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04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643255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 At </a:t>
            </a:r>
            <a:r>
              <a:rPr lang="en-US" sz="2400" dirty="0"/>
              <a:t>very low molecular weights, </a:t>
            </a:r>
            <a:r>
              <a:rPr lang="tr-TR" sz="2400" dirty="0" smtClean="0"/>
              <a:t>tensile </a:t>
            </a:r>
            <a:r>
              <a:rPr lang="en-US" sz="2400" dirty="0" smtClean="0"/>
              <a:t>strength</a:t>
            </a:r>
            <a:r>
              <a:rPr lang="tr-TR" sz="2400" dirty="0"/>
              <a:t> </a:t>
            </a:r>
            <a:r>
              <a:rPr lang="tr-TR" sz="2400" dirty="0" smtClean="0"/>
              <a:t>can not be </a:t>
            </a:r>
            <a:r>
              <a:rPr lang="tr-TR" sz="2400" dirty="0" err="1" smtClean="0"/>
              <a:t>obtained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Beyond </a:t>
            </a:r>
            <a:r>
              <a:rPr lang="en-US" sz="2400" dirty="0"/>
              <a:t>this </a:t>
            </a:r>
            <a:r>
              <a:rPr lang="tr-TR" sz="2400" dirty="0" err="1" smtClean="0"/>
              <a:t>critical</a:t>
            </a:r>
            <a:r>
              <a:rPr lang="tr-TR" sz="2400" dirty="0" smtClean="0"/>
              <a:t> </a:t>
            </a:r>
            <a:r>
              <a:rPr lang="tr-TR" sz="2400" dirty="0" err="1" smtClean="0"/>
              <a:t>molecular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tr-TR" sz="2400" dirty="0" err="1" smtClean="0"/>
              <a:t>degree</a:t>
            </a:r>
            <a:r>
              <a:rPr lang="tr-TR" sz="2400" dirty="0" smtClean="0"/>
              <a:t> of </a:t>
            </a:r>
            <a:r>
              <a:rPr lang="tr-TR" sz="2400" dirty="0" err="1" smtClean="0"/>
              <a:t>polymerization</a:t>
            </a:r>
            <a:r>
              <a:rPr lang="en-US" sz="2400" dirty="0" smtClean="0"/>
              <a:t>, </a:t>
            </a:r>
            <a:r>
              <a:rPr lang="en-US" sz="2400" dirty="0"/>
              <a:t>there is a </a:t>
            </a:r>
            <a:r>
              <a:rPr lang="en-US" sz="2400" dirty="0" smtClean="0"/>
              <a:t>s</a:t>
            </a:r>
            <a:r>
              <a:rPr lang="tr-TR" sz="2400" dirty="0" smtClean="0"/>
              <a:t>harp</a:t>
            </a:r>
            <a:r>
              <a:rPr lang="en-US" sz="2400" dirty="0" smtClean="0"/>
              <a:t> </a:t>
            </a:r>
            <a:r>
              <a:rPr lang="tr-TR" sz="2400" dirty="0" err="1" smtClean="0"/>
              <a:t>growth</a:t>
            </a:r>
            <a:r>
              <a:rPr lang="en-US" sz="2400" dirty="0" smtClean="0"/>
              <a:t> </a:t>
            </a:r>
            <a:r>
              <a:rPr lang="en-US" sz="2400" dirty="0"/>
              <a:t>in the performance until a certain </a:t>
            </a:r>
            <a:r>
              <a:rPr lang="en-US" sz="2400" dirty="0" smtClean="0"/>
              <a:t>level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B</a:t>
            </a:r>
            <a:r>
              <a:rPr lang="en-US" sz="2400" dirty="0" err="1" smtClean="0"/>
              <a:t>eyond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specifies</a:t>
            </a:r>
            <a:r>
              <a:rPr lang="tr-TR" sz="2400" dirty="0" smtClean="0"/>
              <a:t> </a:t>
            </a:r>
            <a:r>
              <a:rPr lang="tr-TR" sz="2400" dirty="0" err="1" smtClean="0"/>
              <a:t>level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 </a:t>
            </a:r>
            <a:r>
              <a:rPr lang="tr-TR" sz="2400" dirty="0" err="1" smtClean="0"/>
              <a:t>mechanical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properties</a:t>
            </a:r>
            <a:r>
              <a:rPr lang="en-US" sz="2400" dirty="0" smtClean="0"/>
              <a:t> </a:t>
            </a:r>
            <a:r>
              <a:rPr lang="en-US" sz="2400" dirty="0"/>
              <a:t>change very little with </a:t>
            </a:r>
            <a:r>
              <a:rPr lang="tr-TR" sz="2400" dirty="0" smtClean="0"/>
              <a:t>an </a:t>
            </a:r>
            <a:r>
              <a:rPr lang="en-US" sz="2400" dirty="0" smtClean="0"/>
              <a:t>increase </a:t>
            </a:r>
            <a:r>
              <a:rPr lang="en-US" sz="2400" dirty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molecular </a:t>
            </a:r>
            <a:r>
              <a:rPr lang="en-US" sz="2400" dirty="0"/>
              <a:t>weight. </a:t>
            </a:r>
            <a:endParaRPr lang="tr-TR" sz="2400" dirty="0" smtClean="0"/>
          </a:p>
          <a:p>
            <a:r>
              <a:rPr lang="tr-TR" sz="2400" dirty="0" smtClean="0"/>
              <a:t>At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end</a:t>
            </a:r>
            <a:r>
              <a:rPr lang="en-US" sz="2400" dirty="0" smtClean="0"/>
              <a:t>, </a:t>
            </a:r>
            <a:r>
              <a:rPr lang="en-US" sz="2400" dirty="0"/>
              <a:t>an asymptotic </a:t>
            </a:r>
            <a:r>
              <a:rPr lang="en-US" sz="2400" dirty="0" smtClean="0"/>
              <a:t>value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tr-TR" sz="2400" dirty="0" smtClean="0"/>
              <a:t> be</a:t>
            </a:r>
            <a:r>
              <a:rPr lang="en-US" sz="2400" dirty="0" smtClean="0"/>
              <a:t> </a:t>
            </a:r>
            <a:r>
              <a:rPr lang="en-US" sz="2400" dirty="0" smtClean="0"/>
              <a:t>reached. 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en-US" sz="2400" dirty="0" smtClean="0"/>
              <a:t>curve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 </a:t>
            </a:r>
            <a:r>
              <a:rPr lang="en-US" sz="2400" dirty="0"/>
              <a:t>is general for all polymers. </a:t>
            </a:r>
          </a:p>
          <a:p>
            <a:r>
              <a:rPr lang="en-US" sz="2400" dirty="0"/>
              <a:t>Differences exist only in numerical details. </a:t>
            </a:r>
          </a:p>
          <a:p>
            <a:endParaRPr lang="tr-TR" sz="2400" dirty="0" smtClean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8701485" y="5187588"/>
            <a:ext cx="2951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Change of physical properties</a:t>
            </a:r>
          </a:p>
          <a:p>
            <a:r>
              <a:rPr lang="en-US" dirty="0"/>
              <a:t>with molecular weight.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163" y="1579541"/>
            <a:ext cx="4124325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12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6823" y="1825625"/>
            <a:ext cx="5859887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I</a:t>
            </a:r>
            <a:r>
              <a:rPr lang="tr-TR" sz="2400" dirty="0" err="1" smtClean="0"/>
              <a:t>ndependent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en-US" sz="2400" dirty="0" smtClean="0"/>
              <a:t> </a:t>
            </a:r>
            <a:r>
              <a:rPr lang="en-US" sz="2400" dirty="0"/>
              <a:t>the polymerization mechanism, the </a:t>
            </a:r>
            <a:r>
              <a:rPr lang="tr-TR" sz="2400" dirty="0" err="1" smtClean="0"/>
              <a:t>synthesis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n-US" sz="2400" dirty="0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a purely random occurrence. </a:t>
            </a:r>
            <a:endParaRPr lang="tr-TR" sz="2400" dirty="0" smtClean="0"/>
          </a:p>
          <a:p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contrast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biological systems,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synthetic </a:t>
            </a:r>
            <a:r>
              <a:rPr lang="en-US" sz="2400" dirty="0"/>
              <a:t>polymers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 smtClean="0"/>
              <a:t>not</a:t>
            </a:r>
            <a:r>
              <a:rPr lang="tr-TR" sz="2400" dirty="0" smtClean="0"/>
              <a:t> </a:t>
            </a:r>
            <a:r>
              <a:rPr lang="tr-TR" sz="2400" dirty="0" smtClean="0"/>
              <a:t>be </a:t>
            </a:r>
            <a:r>
              <a:rPr lang="tr-TR" sz="2400" dirty="0" err="1" smtClean="0"/>
              <a:t>composed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identical </a:t>
            </a:r>
            <a:r>
              <a:rPr lang="en-US" sz="2400" dirty="0" smtClean="0"/>
              <a:t>molecules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en-US" sz="2400" dirty="0" smtClean="0"/>
              <a:t> </a:t>
            </a:r>
            <a:r>
              <a:rPr lang="tr-TR" sz="2400" dirty="0" smtClean="0"/>
              <a:t>it </a:t>
            </a:r>
            <a:r>
              <a:rPr lang="tr-TR" sz="2400" dirty="0" err="1" smtClean="0"/>
              <a:t>may</a:t>
            </a:r>
            <a:r>
              <a:rPr lang="tr-TR" sz="2400" dirty="0" smtClean="0"/>
              <a:t> be </a:t>
            </a:r>
            <a:r>
              <a:rPr lang="tr-TR" sz="2400" dirty="0" err="1" smtClean="0"/>
              <a:t>thought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/>
              <a:t>a mixture of many systems each of which has a </a:t>
            </a:r>
            <a:r>
              <a:rPr lang="en-US" sz="2400" dirty="0" smtClean="0"/>
              <a:t>different</a:t>
            </a:r>
            <a:r>
              <a:rPr lang="tr-TR" sz="2400" dirty="0" smtClean="0"/>
              <a:t> </a:t>
            </a:r>
            <a:r>
              <a:rPr lang="en-US" sz="2400" dirty="0" smtClean="0"/>
              <a:t>molecular </a:t>
            </a:r>
            <a:r>
              <a:rPr lang="en-US" sz="2400" dirty="0"/>
              <a:t>weight. </a:t>
            </a:r>
            <a:endParaRPr lang="tr-TR" sz="2400" dirty="0" smtClean="0"/>
          </a:p>
          <a:p>
            <a:r>
              <a:rPr lang="en-US" sz="2400" dirty="0" smtClean="0"/>
              <a:t>In </a:t>
            </a:r>
            <a:r>
              <a:rPr lang="en-US" sz="2400" dirty="0"/>
              <a:t>order to characterize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synthetic</a:t>
            </a:r>
            <a:r>
              <a:rPr lang="tr-TR" sz="2400" dirty="0" smtClean="0"/>
              <a:t> </a:t>
            </a:r>
            <a:r>
              <a:rPr lang="en-US" sz="2400" dirty="0" smtClean="0"/>
              <a:t>polymers</a:t>
            </a:r>
            <a:r>
              <a:rPr lang="en-US" sz="2400" dirty="0"/>
              <a:t>, </a:t>
            </a:r>
            <a:r>
              <a:rPr lang="tr-TR" sz="2400" dirty="0" smtClean="0"/>
              <a:t>it is </a:t>
            </a:r>
            <a:r>
              <a:rPr lang="tr-TR" sz="2400" dirty="0" err="1" smtClean="0"/>
              <a:t>necessary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use the molecular weight </a:t>
            </a:r>
            <a:r>
              <a:rPr lang="en-US" sz="2400" dirty="0" smtClean="0"/>
              <a:t>distribution</a:t>
            </a:r>
            <a:r>
              <a:rPr lang="tr-TR" sz="2400" dirty="0" smtClean="0"/>
              <a:t> </a:t>
            </a:r>
            <a:r>
              <a:rPr lang="en-US" sz="2400" dirty="0" smtClean="0"/>
              <a:t>curve</a:t>
            </a:r>
            <a:r>
              <a:rPr lang="en-US" sz="2400" dirty="0"/>
              <a:t>, </a:t>
            </a:r>
            <a:r>
              <a:rPr lang="en-US" sz="2400" dirty="0" smtClean="0"/>
              <a:t>represent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plot of the percentage </a:t>
            </a:r>
            <a:r>
              <a:rPr lang="en-US" sz="2400" dirty="0" smtClean="0"/>
              <a:t>of </a:t>
            </a:r>
            <a:r>
              <a:rPr lang="en-US" sz="2400" dirty="0"/>
              <a:t>a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en-US" sz="2400" dirty="0" smtClean="0"/>
              <a:t> </a:t>
            </a:r>
            <a:r>
              <a:rPr lang="en-US" sz="2400" dirty="0"/>
              <a:t>against </a:t>
            </a:r>
            <a:r>
              <a:rPr lang="en-US" sz="2400" dirty="0" smtClean="0"/>
              <a:t>its</a:t>
            </a:r>
            <a:r>
              <a:rPr lang="tr-TR" sz="2400" dirty="0" smtClean="0"/>
              <a:t> </a:t>
            </a:r>
            <a:r>
              <a:rPr lang="en-US" sz="2400" dirty="0" smtClean="0"/>
              <a:t>molecular weight.</a:t>
            </a:r>
            <a:endParaRPr lang="en-US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8064669" y="5380711"/>
            <a:ext cx="3732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weight</a:t>
            </a:r>
            <a:r>
              <a:rPr lang="tr-TR" dirty="0" smtClean="0"/>
              <a:t> </a:t>
            </a:r>
            <a:r>
              <a:rPr lang="tr-TR" dirty="0" err="1" smtClean="0"/>
              <a:t>distribution</a:t>
            </a:r>
            <a:r>
              <a:rPr lang="tr-TR" dirty="0" smtClean="0"/>
              <a:t> </a:t>
            </a:r>
            <a:r>
              <a:rPr lang="tr-TR" dirty="0" err="1" smtClean="0"/>
              <a:t>curve</a:t>
            </a:r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396" y="1581150"/>
            <a:ext cx="531495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57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molecular weight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 </a:t>
            </a:r>
            <a:r>
              <a:rPr lang="en-US" sz="2400" dirty="0"/>
              <a:t>can be </a:t>
            </a:r>
            <a:r>
              <a:rPr lang="tr-TR" sz="2400" dirty="0" err="1" smtClean="0"/>
              <a:t>calculated</a:t>
            </a:r>
            <a:r>
              <a:rPr lang="en-US" sz="2400" dirty="0" smtClean="0"/>
              <a:t> </a:t>
            </a:r>
            <a:r>
              <a:rPr lang="en-US" sz="2400" dirty="0"/>
              <a:t>by a number of physical </a:t>
            </a:r>
            <a:r>
              <a:rPr lang="tr-TR" sz="2400" dirty="0" err="1" smtClean="0"/>
              <a:t>methods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chemical methods.</a:t>
            </a:r>
          </a:p>
          <a:p>
            <a:r>
              <a:rPr lang="en-US" sz="2400" dirty="0"/>
              <a:t>These </a:t>
            </a:r>
            <a:r>
              <a:rPr lang="tr-TR" sz="2400" dirty="0" err="1" smtClean="0"/>
              <a:t>metods</a:t>
            </a:r>
            <a:r>
              <a:rPr lang="tr-TR" sz="2400" dirty="0" smtClean="0"/>
              <a:t> </a:t>
            </a:r>
            <a:r>
              <a:rPr lang="tr-TR" sz="2400" dirty="0" err="1" smtClean="0"/>
              <a:t>contain</a:t>
            </a:r>
            <a:r>
              <a:rPr lang="en-US" sz="2400" dirty="0" smtClean="0"/>
              <a:t> </a:t>
            </a:r>
            <a:r>
              <a:rPr lang="en-US" sz="2400" dirty="0"/>
              <a:t>(1) </a:t>
            </a:r>
            <a:r>
              <a:rPr lang="en-US" sz="2400" dirty="0">
                <a:solidFill>
                  <a:srgbClr val="FF0000"/>
                </a:solidFill>
              </a:rPr>
              <a:t>end group analysis</a:t>
            </a:r>
            <a:r>
              <a:rPr lang="en-US" sz="2400" dirty="0"/>
              <a:t>, (2) </a:t>
            </a:r>
            <a:r>
              <a:rPr lang="en-US" sz="2400" dirty="0">
                <a:solidFill>
                  <a:srgbClr val="FF0000"/>
                </a:solidFill>
              </a:rPr>
              <a:t>measurement of colligative properties</a:t>
            </a:r>
            <a:r>
              <a:rPr lang="en-US" sz="2400" dirty="0"/>
              <a:t>, (3) </a:t>
            </a:r>
            <a:r>
              <a:rPr lang="en-US" sz="2400" dirty="0">
                <a:solidFill>
                  <a:srgbClr val="FF0000"/>
                </a:solidFill>
              </a:rPr>
              <a:t>light scattering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/>
              <a:t>4) </a:t>
            </a:r>
            <a:r>
              <a:rPr lang="en-US" sz="2400" dirty="0" smtClean="0">
                <a:solidFill>
                  <a:srgbClr val="FF0000"/>
                </a:solidFill>
              </a:rPr>
              <a:t>ultracentrifugation</a:t>
            </a:r>
            <a:r>
              <a:rPr lang="en-US" sz="2400" dirty="0" smtClean="0"/>
              <a:t>, </a:t>
            </a:r>
            <a:r>
              <a:rPr lang="tr-TR" sz="2400" dirty="0" smtClean="0"/>
              <a:t>(5) </a:t>
            </a:r>
            <a:r>
              <a:rPr lang="tr-TR" sz="2400" dirty="0" err="1" smtClean="0">
                <a:solidFill>
                  <a:srgbClr val="FF0000"/>
                </a:solidFill>
              </a:rPr>
              <a:t>dilute</a:t>
            </a:r>
            <a:r>
              <a:rPr lang="tr-TR" sz="2400" dirty="0" smtClean="0">
                <a:solidFill>
                  <a:srgbClr val="FF0000"/>
                </a:solidFill>
              </a:rPr>
              <a:t> s</a:t>
            </a:r>
            <a:r>
              <a:rPr lang="en-US" sz="2400" dirty="0" err="1" smtClean="0">
                <a:solidFill>
                  <a:srgbClr val="FF0000"/>
                </a:solidFill>
              </a:rPr>
              <a:t>olution</a:t>
            </a:r>
            <a:r>
              <a:rPr lang="en-US" sz="2400" dirty="0" smtClean="0">
                <a:solidFill>
                  <a:srgbClr val="FF0000"/>
                </a:solidFill>
              </a:rPr>
              <a:t> viscosity</a:t>
            </a:r>
            <a:r>
              <a:rPr lang="en-US" sz="2400" dirty="0" smtClean="0"/>
              <a:t>, </a:t>
            </a:r>
            <a:r>
              <a:rPr lang="en-US" sz="2400" dirty="0"/>
              <a:t>and </a:t>
            </a:r>
            <a:r>
              <a:rPr lang="en-US" sz="2400" dirty="0" smtClean="0"/>
              <a:t>(6) </a:t>
            </a:r>
            <a:r>
              <a:rPr lang="en-US" sz="2400" dirty="0">
                <a:solidFill>
                  <a:srgbClr val="FF0000"/>
                </a:solidFill>
              </a:rPr>
              <a:t>gel permeation chromatography</a:t>
            </a:r>
            <a:r>
              <a:rPr lang="en-US" sz="2400" dirty="0"/>
              <a:t> (GPC).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tr-TR" sz="2400" dirty="0"/>
              <a:t>c</a:t>
            </a:r>
            <a:r>
              <a:rPr lang="en-US" sz="2400" dirty="0" err="1" smtClean="0"/>
              <a:t>olligative</a:t>
            </a:r>
            <a:r>
              <a:rPr lang="en-US" sz="2400" dirty="0" smtClean="0"/>
              <a:t> </a:t>
            </a:r>
            <a:r>
              <a:rPr lang="en-US" sz="2400" dirty="0"/>
              <a:t>properties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en-US" sz="2400" dirty="0"/>
              <a:t>determined by the </a:t>
            </a:r>
            <a:r>
              <a:rPr lang="en-US" sz="2400" dirty="0" smtClean="0"/>
              <a:t>following</a:t>
            </a:r>
            <a:r>
              <a:rPr lang="tr-TR" sz="2400" dirty="0" smtClean="0"/>
              <a:t> </a:t>
            </a:r>
            <a:r>
              <a:rPr lang="en-US" sz="2400" dirty="0" smtClean="0"/>
              <a:t>measurements on </a:t>
            </a:r>
            <a:r>
              <a:rPr lang="en-US" sz="2400" dirty="0"/>
              <a:t>dilute polymer solutions: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Vapor </a:t>
            </a:r>
            <a:r>
              <a:rPr lang="en-US" sz="2400" dirty="0"/>
              <a:t>pressure lowering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Boiling </a:t>
            </a:r>
            <a:r>
              <a:rPr lang="en-US" sz="2400" dirty="0"/>
              <a:t>point elevation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Freezing </a:t>
            </a:r>
            <a:r>
              <a:rPr lang="en-US" sz="2400" dirty="0"/>
              <a:t>point </a:t>
            </a:r>
            <a:r>
              <a:rPr lang="en-US" sz="2400" dirty="0" smtClean="0"/>
              <a:t>depression</a:t>
            </a:r>
            <a:endParaRPr lang="en-US" sz="2400" dirty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-</a:t>
            </a:r>
            <a:r>
              <a:rPr lang="en-US" sz="2400" dirty="0" smtClean="0"/>
              <a:t>Osmotic </a:t>
            </a:r>
            <a:r>
              <a:rPr lang="en-US" sz="2400" dirty="0"/>
              <a:t>pressure </a:t>
            </a:r>
          </a:p>
        </p:txBody>
      </p:sp>
    </p:spTree>
    <p:extLst>
      <p:ext uri="{BB962C8B-B14F-4D97-AF65-F5344CB8AC3E}">
        <p14:creationId xmlns:p14="http://schemas.microsoft.com/office/powerpoint/2010/main" val="244508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number-average weight, </a:t>
            </a:r>
            <a:r>
              <a:rPr lang="en-US" sz="2400" dirty="0" err="1"/>
              <a:t>M</a:t>
            </a:r>
            <a:r>
              <a:rPr lang="en-US" sz="2400" baseline="-25000" dirty="0" err="1"/>
              <a:t>n</a:t>
            </a:r>
            <a:r>
              <a:rPr lang="en-US" sz="2400" dirty="0"/>
              <a:t>, </a:t>
            </a:r>
            <a:r>
              <a:rPr lang="tr-TR" sz="2400" dirty="0" smtClean="0"/>
              <a:t>can be </a:t>
            </a:r>
            <a:r>
              <a:rPr lang="tr-TR" sz="2400" dirty="0" err="1" smtClean="0"/>
              <a:t>obtained</a:t>
            </a:r>
            <a:r>
              <a:rPr lang="en-US" sz="2400" dirty="0" smtClean="0"/>
              <a:t> </a:t>
            </a:r>
            <a:r>
              <a:rPr lang="en-US" sz="2400" dirty="0"/>
              <a:t>from end-group </a:t>
            </a:r>
            <a:r>
              <a:rPr lang="en-US" sz="2400" dirty="0" smtClean="0"/>
              <a:t>analysis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polymers</a:t>
            </a:r>
            <a:r>
              <a:rPr lang="en-US" sz="2400" dirty="0" smtClean="0"/>
              <a:t>, </a:t>
            </a:r>
            <a:r>
              <a:rPr lang="en-US" sz="2400" dirty="0"/>
              <a:t>colligative property </a:t>
            </a:r>
            <a:r>
              <a:rPr lang="en-US" sz="2400" dirty="0" smtClean="0"/>
              <a:t>measurements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/>
              <a:t>gel permeation </a:t>
            </a:r>
            <a:r>
              <a:rPr lang="en-US" sz="2400" dirty="0" err="1" smtClean="0"/>
              <a:t>chromotography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weight-average molecular weight, M</a:t>
            </a:r>
            <a:r>
              <a:rPr lang="en-US" sz="2400" baseline="-25000" dirty="0"/>
              <a:t>w</a:t>
            </a:r>
            <a:r>
              <a:rPr lang="en-US" sz="2400" dirty="0"/>
              <a:t>, </a:t>
            </a:r>
            <a:r>
              <a:rPr lang="tr-TR" sz="2400" dirty="0" smtClean="0"/>
              <a:t>can be</a:t>
            </a:r>
            <a:r>
              <a:rPr lang="en-US" sz="2400" dirty="0" smtClean="0"/>
              <a:t> </a:t>
            </a:r>
            <a:r>
              <a:rPr lang="tr-TR" sz="2400" dirty="0" err="1" smtClean="0"/>
              <a:t>obtained</a:t>
            </a:r>
            <a:r>
              <a:rPr lang="tr-TR" sz="2400" dirty="0" smtClean="0"/>
              <a:t> </a:t>
            </a:r>
            <a:r>
              <a:rPr lang="en-US" sz="2400" dirty="0" smtClean="0"/>
              <a:t>from </a:t>
            </a:r>
            <a:r>
              <a:rPr lang="en-US" sz="2400" dirty="0"/>
              <a:t>light </a:t>
            </a:r>
            <a:r>
              <a:rPr lang="en-US" sz="2400" dirty="0" smtClean="0"/>
              <a:t>scattering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polymers</a:t>
            </a:r>
            <a:r>
              <a:rPr lang="en-US" sz="2400" dirty="0" smtClean="0"/>
              <a:t>, </a:t>
            </a:r>
            <a:r>
              <a:rPr lang="en-US" sz="2400" dirty="0"/>
              <a:t>ultracentrifugation and gel permeation </a:t>
            </a:r>
            <a:r>
              <a:rPr lang="en-US" sz="2400" dirty="0" smtClean="0"/>
              <a:t>chromatography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z-average </a:t>
            </a:r>
            <a:r>
              <a:rPr lang="en-US" sz="2400" dirty="0" smtClean="0"/>
              <a:t>molecular</a:t>
            </a:r>
            <a:r>
              <a:rPr lang="tr-TR" sz="2400" dirty="0" smtClean="0"/>
              <a:t> </a:t>
            </a:r>
            <a:r>
              <a:rPr lang="en-US" sz="2400" dirty="0" smtClean="0"/>
              <a:t>weight</a:t>
            </a:r>
            <a:r>
              <a:rPr lang="en-US" sz="2400" dirty="0"/>
              <a:t>, </a:t>
            </a:r>
            <a:r>
              <a:rPr lang="en-US" sz="2400" dirty="0" err="1"/>
              <a:t>M</a:t>
            </a:r>
            <a:r>
              <a:rPr lang="en-US" sz="2400" baseline="-25000" dirty="0" err="1"/>
              <a:t>z</a:t>
            </a:r>
            <a:r>
              <a:rPr lang="en-US" sz="2400" dirty="0"/>
              <a:t>,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tr-TR" sz="2400" dirty="0" smtClean="0"/>
              <a:t>be </a:t>
            </a:r>
            <a:r>
              <a:rPr lang="tr-TR" sz="2400" dirty="0" err="1" smtClean="0"/>
              <a:t>obtained</a:t>
            </a:r>
            <a:r>
              <a:rPr lang="tr-TR" sz="2400" dirty="0" smtClean="0"/>
              <a:t> </a:t>
            </a:r>
            <a:r>
              <a:rPr lang="en-US" sz="2400" dirty="0"/>
              <a:t>from gel permeation </a:t>
            </a:r>
            <a:r>
              <a:rPr lang="en-US" sz="2400" dirty="0" err="1"/>
              <a:t>chromotography</a:t>
            </a:r>
            <a:r>
              <a:rPr lang="en-US" sz="2400" dirty="0"/>
              <a:t> of the </a:t>
            </a:r>
            <a:r>
              <a:rPr lang="tr-TR" sz="2400" dirty="0" err="1" smtClean="0"/>
              <a:t>macromolecules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/>
              <a:t>V</a:t>
            </a:r>
            <a:r>
              <a:rPr lang="en-US" sz="2400" dirty="0" err="1" smtClean="0"/>
              <a:t>iscosity</a:t>
            </a:r>
            <a:r>
              <a:rPr lang="en-US" sz="2400" dirty="0" smtClean="0"/>
              <a:t>-average </a:t>
            </a:r>
            <a:r>
              <a:rPr lang="en-US" sz="2400" dirty="0"/>
              <a:t>molecular weight, </a:t>
            </a:r>
            <a:r>
              <a:rPr lang="en-US" sz="2400" dirty="0" err="1"/>
              <a:t>M</a:t>
            </a:r>
            <a:r>
              <a:rPr lang="en-US" sz="2400" baseline="-25000" dirty="0" err="1"/>
              <a:t>v</a:t>
            </a:r>
            <a:r>
              <a:rPr lang="en-US" sz="2400" dirty="0"/>
              <a:t>, can be </a:t>
            </a:r>
            <a:r>
              <a:rPr lang="tr-TR" sz="2400" dirty="0" err="1" smtClean="0"/>
              <a:t>obtained</a:t>
            </a:r>
            <a:r>
              <a:rPr lang="tr-TR" sz="2400" dirty="0" smtClean="0"/>
              <a:t> </a:t>
            </a:r>
            <a:r>
              <a:rPr lang="en-US" sz="2400" dirty="0" smtClean="0"/>
              <a:t>from </a:t>
            </a:r>
            <a:r>
              <a:rPr lang="en-US" sz="2400" dirty="0"/>
              <a:t>measurements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solution viscosity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macromolecules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38715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 </a:t>
            </a:r>
            <a:r>
              <a:rPr lang="en-US" sz="2400" dirty="0" smtClean="0"/>
              <a:t>polymeric material </a:t>
            </a:r>
            <a:r>
              <a:rPr lang="tr-TR" sz="2400" dirty="0" smtClean="0"/>
              <a:t>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solid</a:t>
            </a:r>
            <a:r>
              <a:rPr lang="tr-TR" sz="2400" dirty="0" smtClean="0"/>
              <a:t> form </a:t>
            </a:r>
            <a:r>
              <a:rPr lang="en-US" sz="2400" dirty="0" smtClean="0"/>
              <a:t>is </a:t>
            </a:r>
            <a:r>
              <a:rPr lang="en-US" sz="2400" dirty="0"/>
              <a:t>an aggregate of a large number of polymer molecules. </a:t>
            </a:r>
            <a:endParaRPr lang="tr-TR" sz="2400" dirty="0" smtClean="0"/>
          </a:p>
          <a:p>
            <a:r>
              <a:rPr lang="en-US" sz="2400" dirty="0" smtClean="0"/>
              <a:t>Depending</a:t>
            </a:r>
            <a:r>
              <a:rPr lang="tr-TR" sz="2400" dirty="0" smtClean="0"/>
              <a:t> </a:t>
            </a:r>
            <a:r>
              <a:rPr lang="en-US" sz="2400" dirty="0" smtClean="0"/>
              <a:t>on </a:t>
            </a:r>
            <a:r>
              <a:rPr lang="en-US" sz="2400" dirty="0"/>
              <a:t>the molecular </a:t>
            </a:r>
            <a:r>
              <a:rPr lang="en-US" sz="2400" dirty="0" smtClean="0"/>
              <a:t>structure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en-US" sz="2400" dirty="0" smtClean="0"/>
              <a:t>, </a:t>
            </a:r>
            <a:r>
              <a:rPr lang="en-US" sz="2400" dirty="0"/>
              <a:t>the process of molecular aggregation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en-US" sz="2400" dirty="0" smtClean="0"/>
              <a:t> </a:t>
            </a:r>
            <a:r>
              <a:rPr lang="en-US" sz="2400" dirty="0"/>
              <a:t>essentially by either of </a:t>
            </a:r>
            <a:r>
              <a:rPr lang="en-US" sz="2400" dirty="0" smtClean="0"/>
              <a:t>two</a:t>
            </a:r>
            <a:r>
              <a:rPr lang="tr-TR" sz="2400" dirty="0" smtClean="0"/>
              <a:t> </a:t>
            </a:r>
            <a:r>
              <a:rPr lang="en-US" sz="2400" dirty="0" smtClean="0"/>
              <a:t>possible </a:t>
            </a:r>
            <a:r>
              <a:rPr lang="en-US" sz="2400" dirty="0"/>
              <a:t>arrangements of </a:t>
            </a:r>
            <a:r>
              <a:rPr lang="en-US" sz="2400" dirty="0" smtClean="0"/>
              <a:t>molecules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lead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to either a </a:t>
            </a:r>
            <a:r>
              <a:rPr lang="en-US" sz="2400" dirty="0">
                <a:solidFill>
                  <a:srgbClr val="FF0000"/>
                </a:solidFill>
              </a:rPr>
              <a:t>crystalline</a:t>
            </a:r>
            <a:r>
              <a:rPr lang="en-US" sz="2400" dirty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en-US" sz="2400" dirty="0" smtClean="0"/>
              <a:t>or </a:t>
            </a:r>
            <a:r>
              <a:rPr lang="en-US" sz="2400" dirty="0">
                <a:solidFill>
                  <a:srgbClr val="FF0000"/>
                </a:solidFill>
              </a:rPr>
              <a:t>amorphous</a:t>
            </a:r>
            <a:r>
              <a:rPr lang="en-US" sz="2400" dirty="0"/>
              <a:t> material. </a:t>
            </a:r>
            <a:endParaRPr lang="tr-TR" sz="2400" dirty="0" smtClean="0"/>
          </a:p>
          <a:p>
            <a:r>
              <a:rPr lang="tr-TR" sz="2400" dirty="0" err="1" smtClean="0"/>
              <a:t>Independent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type of molecular </a:t>
            </a:r>
            <a:r>
              <a:rPr lang="en-US" sz="2400" dirty="0" smtClean="0"/>
              <a:t>arrangement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, </a:t>
            </a:r>
            <a:r>
              <a:rPr lang="en-US" sz="2400" dirty="0">
                <a:solidFill>
                  <a:srgbClr val="FF0000"/>
                </a:solidFill>
              </a:rPr>
              <a:t>the forces responsible for </a:t>
            </a: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molecular </a:t>
            </a:r>
            <a:r>
              <a:rPr lang="en-US" sz="2400" dirty="0">
                <a:solidFill>
                  <a:srgbClr val="FF0000"/>
                </a:solidFill>
              </a:rPr>
              <a:t>aggregation </a:t>
            </a:r>
            <a:r>
              <a:rPr lang="en-US" sz="2400" dirty="0" smtClean="0">
                <a:solidFill>
                  <a:srgbClr val="FF0000"/>
                </a:solidFill>
              </a:rPr>
              <a:t>are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the </a:t>
            </a:r>
            <a:r>
              <a:rPr lang="en-US" sz="2400" dirty="0">
                <a:solidFill>
                  <a:srgbClr val="FF0000"/>
                </a:solidFill>
              </a:rPr>
              <a:t>intermolecular secondary bonding forces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/>
              <a:t>bonding </a:t>
            </a:r>
            <a:r>
              <a:rPr lang="en-US" sz="2400" dirty="0"/>
              <a:t>energies </a:t>
            </a:r>
            <a:r>
              <a:rPr lang="tr-TR" sz="2400" dirty="0" err="1" smtClean="0"/>
              <a:t>owing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secondary </a:t>
            </a:r>
            <a:r>
              <a:rPr lang="en-US" sz="2400" dirty="0" smtClean="0"/>
              <a:t>bonding</a:t>
            </a:r>
            <a:r>
              <a:rPr lang="tr-TR" sz="2400" dirty="0" smtClean="0"/>
              <a:t> </a:t>
            </a:r>
            <a:r>
              <a:rPr lang="en-US" sz="2400" dirty="0" smtClean="0"/>
              <a:t>forces </a:t>
            </a:r>
            <a:r>
              <a:rPr lang="en-US" sz="2400" dirty="0"/>
              <a:t>range from 0.5 </a:t>
            </a:r>
            <a:r>
              <a:rPr lang="tr-TR" sz="2400" dirty="0" err="1" smtClean="0"/>
              <a:t>kcal</a:t>
            </a:r>
            <a:r>
              <a:rPr lang="tr-TR" sz="2400" dirty="0" smtClean="0"/>
              <a:t>/</a:t>
            </a:r>
            <a:r>
              <a:rPr lang="tr-TR" sz="2400" dirty="0" err="1" smtClean="0"/>
              <a:t>mol</a:t>
            </a:r>
            <a:r>
              <a:rPr lang="tr-TR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10 </a:t>
            </a:r>
            <a:r>
              <a:rPr lang="en-US" sz="2400" dirty="0" smtClean="0"/>
              <a:t>kcal/</a:t>
            </a:r>
            <a:r>
              <a:rPr lang="en-US" sz="2400" dirty="0" err="1" smtClean="0"/>
              <a:t>mol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The bonding energies owing to the </a:t>
            </a:r>
            <a:r>
              <a:rPr lang="tr-TR" sz="2400" dirty="0" err="1" smtClean="0"/>
              <a:t>primary</a:t>
            </a:r>
            <a:r>
              <a:rPr lang="en-US" sz="2400" dirty="0" smtClean="0"/>
              <a:t> </a:t>
            </a:r>
            <a:r>
              <a:rPr lang="en-US" sz="2400" dirty="0"/>
              <a:t>bonding forces range from </a:t>
            </a:r>
            <a:r>
              <a:rPr lang="en-US" sz="2400" dirty="0" smtClean="0"/>
              <a:t>5</a:t>
            </a:r>
            <a:r>
              <a:rPr lang="tr-TR" sz="2400" dirty="0" smtClean="0"/>
              <a:t>0</a:t>
            </a:r>
            <a:r>
              <a:rPr lang="en-US" sz="2400" dirty="0" smtClean="0"/>
              <a:t> </a:t>
            </a:r>
            <a:r>
              <a:rPr lang="en-US" sz="2400" dirty="0"/>
              <a:t>kcal/</a:t>
            </a:r>
            <a:r>
              <a:rPr lang="en-US" sz="2400" dirty="0" err="1"/>
              <a:t>mol</a:t>
            </a:r>
            <a:r>
              <a:rPr lang="en-US" sz="2400" dirty="0"/>
              <a:t> to </a:t>
            </a:r>
            <a:r>
              <a:rPr lang="en-US" sz="2400" dirty="0" smtClean="0"/>
              <a:t>10</a:t>
            </a:r>
            <a:r>
              <a:rPr lang="tr-TR" sz="2400" dirty="0" smtClean="0"/>
              <a:t>0</a:t>
            </a:r>
            <a:r>
              <a:rPr lang="en-US" sz="2400" dirty="0" smtClean="0"/>
              <a:t> </a:t>
            </a:r>
            <a:r>
              <a:rPr lang="en-US" sz="2400" dirty="0"/>
              <a:t>kcal/mol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361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Chemical </a:t>
            </a:r>
            <a:r>
              <a:rPr lang="en-US" dirty="0" smtClean="0"/>
              <a:t>Bonding</a:t>
            </a: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W</a:t>
            </a:r>
            <a:r>
              <a:rPr lang="en-US" sz="2400" dirty="0" smtClean="0"/>
              <a:t>hen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en-US" sz="2400" dirty="0" smtClean="0"/>
              <a:t>molecules </a:t>
            </a:r>
            <a:r>
              <a:rPr lang="en-US" sz="2400" dirty="0"/>
              <a:t>are large enough, the attractive forces </a:t>
            </a:r>
            <a:r>
              <a:rPr lang="tr-TR" sz="2400" dirty="0" err="1" smtClean="0"/>
              <a:t>due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secondary </a:t>
            </a:r>
            <a:r>
              <a:rPr lang="en-US" sz="2400" dirty="0"/>
              <a:t>intermolecular bonding forces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tr-TR" sz="2400" dirty="0" smtClean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build up to such a level </a:t>
            </a:r>
            <a:r>
              <a:rPr lang="en-US" sz="2400" dirty="0" smtClean="0"/>
              <a:t>that</a:t>
            </a:r>
            <a:r>
              <a:rPr lang="tr-TR" sz="2400" dirty="0" smtClean="0"/>
              <a:t> </a:t>
            </a:r>
            <a:r>
              <a:rPr lang="en-US" sz="2400" dirty="0" smtClean="0"/>
              <a:t>they </a:t>
            </a:r>
            <a:r>
              <a:rPr lang="en-US" sz="2400" dirty="0" smtClean="0"/>
              <a:t>become</a:t>
            </a:r>
            <a:r>
              <a:rPr lang="tr-TR" sz="2400" dirty="0" smtClean="0"/>
              <a:t> </a:t>
            </a:r>
            <a:r>
              <a:rPr lang="en-US" sz="2400" dirty="0" smtClean="0"/>
              <a:t>greater </a:t>
            </a:r>
            <a:r>
              <a:rPr lang="en-US" sz="2400" dirty="0"/>
              <a:t>than the primary valence forces responsible for intramolecular bonds.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magnitude of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secondary </a:t>
            </a:r>
            <a:r>
              <a:rPr lang="en-US" sz="2400" dirty="0"/>
              <a:t>bonding </a:t>
            </a:r>
            <a:r>
              <a:rPr lang="en-US" sz="2400" dirty="0" smtClean="0"/>
              <a:t>forces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tr-TR" sz="2400" dirty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the high physical entanglement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polymer</a:t>
            </a:r>
            <a:r>
              <a:rPr lang="en-US" sz="2400" dirty="0" smtClean="0"/>
              <a:t> chains </a:t>
            </a:r>
            <a:r>
              <a:rPr lang="en-US" sz="2400" dirty="0"/>
              <a:t>dictates </a:t>
            </a:r>
            <a:r>
              <a:rPr lang="en-US" sz="2400" dirty="0" smtClean="0"/>
              <a:t>many</a:t>
            </a:r>
            <a:r>
              <a:rPr lang="tr-TR" sz="2400" dirty="0" smtClean="0"/>
              <a:t> </a:t>
            </a:r>
            <a:r>
              <a:rPr lang="en-US" sz="2400" dirty="0" smtClean="0"/>
              <a:t>polymer </a:t>
            </a:r>
            <a:r>
              <a:rPr lang="en-US" sz="2400" dirty="0"/>
              <a:t>properties. </a:t>
            </a:r>
            <a:endParaRPr lang="tr-TR" sz="2400" dirty="0" smtClean="0"/>
          </a:p>
          <a:p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t</a:t>
            </a:r>
            <a:r>
              <a:rPr lang="en-US" sz="2400" dirty="0" err="1" smtClean="0">
                <a:solidFill>
                  <a:srgbClr val="FF0000"/>
                </a:solidFill>
              </a:rPr>
              <a:t>ertiary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polymer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structure </a:t>
            </a:r>
            <a:r>
              <a:rPr lang="en-US" sz="2400" dirty="0">
                <a:solidFill>
                  <a:srgbClr val="FF0000"/>
                </a:solidFill>
              </a:rPr>
              <a:t>is </a:t>
            </a:r>
            <a:r>
              <a:rPr lang="tr-TR" sz="2400" dirty="0" err="1" smtClean="0">
                <a:solidFill>
                  <a:srgbClr val="FF0000"/>
                </a:solidFill>
              </a:rPr>
              <a:t>related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with the nature of the intermolecular </a:t>
            </a:r>
            <a:r>
              <a:rPr lang="en-US" sz="2400" dirty="0" smtClean="0">
                <a:solidFill>
                  <a:srgbClr val="FF0000"/>
                </a:solidFill>
              </a:rPr>
              <a:t>secondary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bonding </a:t>
            </a:r>
            <a:r>
              <a:rPr lang="en-US" sz="2400" dirty="0">
                <a:solidFill>
                  <a:srgbClr val="FF0000"/>
                </a:solidFill>
              </a:rPr>
              <a:t>forces and with structural order of the resulting polymer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econdary</a:t>
            </a:r>
            <a:r>
              <a:rPr lang="en-US" sz="2400" dirty="0" smtClean="0"/>
              <a:t> </a:t>
            </a:r>
            <a:r>
              <a:rPr lang="en-US" sz="2400" dirty="0"/>
              <a:t>bonds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composed</a:t>
            </a:r>
            <a:r>
              <a:rPr lang="en-US" sz="2400" dirty="0" smtClean="0"/>
              <a:t> </a:t>
            </a:r>
            <a:r>
              <a:rPr lang="en-US" sz="2400" dirty="0"/>
              <a:t>of </a:t>
            </a:r>
            <a:r>
              <a:rPr lang="en-US" sz="2400" dirty="0" smtClean="0"/>
              <a:t>dipole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en-US" sz="2400" dirty="0" smtClean="0"/>
              <a:t>, induction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en-US" sz="2400" dirty="0" smtClean="0"/>
              <a:t>, </a:t>
            </a:r>
            <a:r>
              <a:rPr lang="en-US" sz="2400" dirty="0"/>
              <a:t>van der </a:t>
            </a:r>
            <a:r>
              <a:rPr lang="en-US" sz="2400" dirty="0" smtClean="0"/>
              <a:t>Waals</a:t>
            </a:r>
            <a:r>
              <a:rPr lang="tr-TR" sz="2400" dirty="0" smtClean="0"/>
              <a:t> </a:t>
            </a:r>
            <a:r>
              <a:rPr lang="tr-TR" sz="2400" dirty="0" err="1" smtClean="0"/>
              <a:t>bonds</a:t>
            </a:r>
            <a:r>
              <a:rPr lang="en-US" sz="2400" dirty="0" smtClean="0"/>
              <a:t>, </a:t>
            </a:r>
            <a:r>
              <a:rPr lang="en-US" sz="2400" dirty="0"/>
              <a:t>and hydrogen bonds.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192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1067</Words>
  <Application>Microsoft Office PowerPoint</Application>
  <PresentationFormat>Özel</PresentationFormat>
  <Paragraphs>70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Polymer Technology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Chemical Bonding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355</cp:revision>
  <dcterms:created xsi:type="dcterms:W3CDTF">2018-09-03T08:05:30Z</dcterms:created>
  <dcterms:modified xsi:type="dcterms:W3CDTF">2019-04-27T18:13:46Z</dcterms:modified>
</cp:coreProperties>
</file>