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2"/>
  </p:notesMasterIdLst>
  <p:handoutMasterIdLst>
    <p:handoutMasterId r:id="rId23"/>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94727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07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99091"/>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99091"/>
          </a:xfrm>
          <a:prstGeom prst="rect">
            <a:avLst/>
          </a:prstGeom>
        </p:spPr>
        <p:txBody>
          <a:bodyPr vert="horz" lIns="91440" tIns="45720" rIns="91440" bIns="45720" rtlCol="0"/>
          <a:lstStyle>
            <a:lvl1pPr algn="r">
              <a:defRPr sz="1200"/>
            </a:lvl1pPr>
          </a:lstStyle>
          <a:p>
            <a:fld id="{C4727FB5-6286-4CA7-B1AE-DD2353EF11CC}" type="datetimeFigureOut">
              <a:rPr lang="tr-TR" smtClean="0"/>
              <a:t>8.05.2020</a:t>
            </a:fld>
            <a:endParaRPr lang="tr-TR"/>
          </a:p>
        </p:txBody>
      </p:sp>
      <p:sp>
        <p:nvSpPr>
          <p:cNvPr id="4" name="Altbilgi Yer Tutucusu 3"/>
          <p:cNvSpPr>
            <a:spLocks noGrp="1"/>
          </p:cNvSpPr>
          <p:nvPr>
            <p:ph type="ftr" sz="quarter" idx="2"/>
          </p:nvPr>
        </p:nvSpPr>
        <p:spPr>
          <a:xfrm>
            <a:off x="0" y="9448185"/>
            <a:ext cx="2971800" cy="499090"/>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9448185"/>
            <a:ext cx="2971800" cy="499090"/>
          </a:xfrm>
          <a:prstGeom prst="rect">
            <a:avLst/>
          </a:prstGeom>
        </p:spPr>
        <p:txBody>
          <a:bodyPr vert="horz" lIns="91440" tIns="45720" rIns="91440" bIns="45720" rtlCol="0" anchor="b"/>
          <a:lstStyle>
            <a:lvl1pPr algn="r">
              <a:defRPr sz="1200"/>
            </a:lvl1pPr>
          </a:lstStyle>
          <a:p>
            <a:fld id="{98337424-FC44-469E-B547-BC34B77F96DD}" type="slidenum">
              <a:rPr lang="tr-TR" smtClean="0"/>
              <a:t>‹#›</a:t>
            </a:fld>
            <a:endParaRPr lang="tr-TR"/>
          </a:p>
        </p:txBody>
      </p:sp>
    </p:spTree>
    <p:extLst>
      <p:ext uri="{BB962C8B-B14F-4D97-AF65-F5344CB8AC3E}">
        <p14:creationId xmlns:p14="http://schemas.microsoft.com/office/powerpoint/2010/main" val="14636216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99091"/>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99091"/>
          </a:xfrm>
          <a:prstGeom prst="rect">
            <a:avLst/>
          </a:prstGeom>
        </p:spPr>
        <p:txBody>
          <a:bodyPr vert="horz" lIns="91440" tIns="45720" rIns="91440" bIns="45720" rtlCol="0"/>
          <a:lstStyle>
            <a:lvl1pPr algn="r">
              <a:defRPr sz="1200"/>
            </a:lvl1pPr>
          </a:lstStyle>
          <a:p>
            <a:fld id="{0400BD2D-7231-4997-B825-DED6F844BEF4}" type="datetimeFigureOut">
              <a:rPr lang="tr-TR" smtClean="0"/>
              <a:t>8.05.2020</a:t>
            </a:fld>
            <a:endParaRPr lang="tr-TR"/>
          </a:p>
        </p:txBody>
      </p:sp>
      <p:sp>
        <p:nvSpPr>
          <p:cNvPr id="4" name="Slayt Görüntüsü Yer Tutucusu 3"/>
          <p:cNvSpPr>
            <a:spLocks noGrp="1" noRot="1" noChangeAspect="1"/>
          </p:cNvSpPr>
          <p:nvPr>
            <p:ph type="sldImg" idx="2"/>
          </p:nvPr>
        </p:nvSpPr>
        <p:spPr>
          <a:xfrm>
            <a:off x="1190625" y="1243013"/>
            <a:ext cx="4476750" cy="3357562"/>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787126"/>
            <a:ext cx="5486400" cy="391674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48185"/>
            <a:ext cx="2971800" cy="49909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9448185"/>
            <a:ext cx="2971800" cy="499090"/>
          </a:xfrm>
          <a:prstGeom prst="rect">
            <a:avLst/>
          </a:prstGeom>
        </p:spPr>
        <p:txBody>
          <a:bodyPr vert="horz" lIns="91440" tIns="45720" rIns="91440" bIns="45720" rtlCol="0" anchor="b"/>
          <a:lstStyle>
            <a:lvl1pPr algn="r">
              <a:defRPr sz="1200"/>
            </a:lvl1pPr>
          </a:lstStyle>
          <a:p>
            <a:fld id="{F76563E4-2891-494A-A4C9-5B87656E5D07}" type="slidenum">
              <a:rPr lang="tr-TR" smtClean="0"/>
              <a:t>‹#›</a:t>
            </a:fld>
            <a:endParaRPr lang="tr-TR"/>
          </a:p>
        </p:txBody>
      </p:sp>
    </p:spTree>
    <p:extLst>
      <p:ext uri="{BB962C8B-B14F-4D97-AF65-F5344CB8AC3E}">
        <p14:creationId xmlns:p14="http://schemas.microsoft.com/office/powerpoint/2010/main" val="11692761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76563E4-2891-494A-A4C9-5B87656E5D07}" type="slidenum">
              <a:rPr lang="tr-TR" smtClean="0"/>
              <a:t>1</a:t>
            </a:fld>
            <a:endParaRPr lang="tr-TR"/>
          </a:p>
        </p:txBody>
      </p:sp>
    </p:spTree>
    <p:extLst>
      <p:ext uri="{BB962C8B-B14F-4D97-AF65-F5344CB8AC3E}">
        <p14:creationId xmlns:p14="http://schemas.microsoft.com/office/powerpoint/2010/main" val="7458276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3" name="22 Dikdörtgen"/>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Dikdörtgen"/>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Dikdörtgen"/>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Dikdörtgen"/>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Dikdörtgen"/>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Yuvarlatılmış Dikdörtgen"/>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Yuvarlatılmış Dikdörtgen"/>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Dikdörtgen"/>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705600" y="4206240"/>
            <a:ext cx="960120" cy="457200"/>
          </a:xfrm>
        </p:spPr>
        <p:txBody>
          <a:bodyPr/>
          <a:lstStyle/>
          <a:p>
            <a:fld id="{2086195F-FA0F-41C4-92C0-AF4A97B67253}" type="datetime1">
              <a:rPr lang="tr-TR" smtClean="0"/>
              <a:t>8.05.2020</a:t>
            </a:fld>
            <a:endParaRPr lang="tr-TR"/>
          </a:p>
        </p:txBody>
      </p:sp>
      <p:sp>
        <p:nvSpPr>
          <p:cNvPr id="17" name="16 Altbilgi Yer Tutucusu"/>
          <p:cNvSpPr>
            <a:spLocks noGrp="1"/>
          </p:cNvSpPr>
          <p:nvPr>
            <p:ph type="ftr" sz="quarter" idx="11"/>
          </p:nvPr>
        </p:nvSpPr>
        <p:spPr>
          <a:xfrm>
            <a:off x="5410200" y="4205288"/>
            <a:ext cx="1295400" cy="457200"/>
          </a:xfrm>
        </p:spPr>
        <p:txBody>
          <a:bodyPr/>
          <a:lstStyle/>
          <a:p>
            <a:r>
              <a:rPr lang="tr-TR" smtClean="0"/>
              <a:t>Dr. Öğr. Üyesi Halise Kader ZENGİN</a:t>
            </a:r>
            <a:endParaRPr lang="tr-TR"/>
          </a:p>
        </p:txBody>
      </p:sp>
      <p:sp>
        <p:nvSpPr>
          <p:cNvPr id="29" name="28 Slayt Numarası Yer Tutucusu"/>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2EF84A0-28D0-493B-8321-6FEE5B62F5AB}"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05E0DE4-A956-4157-87CD-999325FAE925}"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Öğr. Üyesi Halise Kader ZENGİN</a:t>
            </a:r>
            <a:endParaRPr lang="tr-TR"/>
          </a:p>
        </p:txBody>
      </p:sp>
      <p:sp>
        <p:nvSpPr>
          <p:cNvPr id="6" name="5 Slayt Numarası Yer Tutucusu"/>
          <p:cNvSpPr>
            <a:spLocks noGrp="1"/>
          </p:cNvSpPr>
          <p:nvPr>
            <p:ph type="sldNum" sz="quarter" idx="12"/>
          </p:nvPr>
        </p:nvSpPr>
        <p:spPr/>
        <p:txBody>
          <a:bodyPr/>
          <a:lstStyle/>
          <a:p>
            <a:fld id="{B2EF84A0-28D0-493B-8321-6FEE5B62F5A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1143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143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E8E873A-5BAA-4D0E-AF69-04E2BCB8269A}"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Öğr. Üyesi Halise Kader ZENGİN</a:t>
            </a:r>
            <a:endParaRPr lang="tr-TR"/>
          </a:p>
        </p:txBody>
      </p:sp>
      <p:sp>
        <p:nvSpPr>
          <p:cNvPr id="6" name="5 Slayt Numarası Yer Tutucusu"/>
          <p:cNvSpPr>
            <a:spLocks noGrp="1"/>
          </p:cNvSpPr>
          <p:nvPr>
            <p:ph type="sldNum" sz="quarter" idx="12"/>
          </p:nvPr>
        </p:nvSpPr>
        <p:spPr/>
        <p:txBody>
          <a:bodyPr/>
          <a:lstStyle/>
          <a:p>
            <a:fld id="{B2EF84A0-28D0-493B-8321-6FEE5B62F5A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9D5C2F5-EBCB-4FD3-B0A3-0A2D80D70754}"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Öğr. Üyesi Halise Kader ZENGİN</a:t>
            </a:r>
            <a:endParaRPr lang="tr-TR"/>
          </a:p>
        </p:txBody>
      </p:sp>
      <p:sp>
        <p:nvSpPr>
          <p:cNvPr id="6" name="5 Slayt Numarası Yer Tutucusu"/>
          <p:cNvSpPr>
            <a:spLocks noGrp="1"/>
          </p:cNvSpPr>
          <p:nvPr>
            <p:ph type="sldNum" sz="quarter" idx="12"/>
          </p:nvPr>
        </p:nvSpPr>
        <p:spPr/>
        <p:txBody>
          <a:bodyPr/>
          <a:lstStyle/>
          <a:p>
            <a:fld id="{B2EF84A0-28D0-493B-8321-6FEE5B62F5A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103B5D9E-EFCD-48F0-B73E-4314008E3AC5}"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Öğr. Üyesi Halise Kader ZENGİN</a:t>
            </a:r>
            <a:endParaRPr lang="tr-TR"/>
          </a:p>
        </p:txBody>
      </p:sp>
      <p:sp>
        <p:nvSpPr>
          <p:cNvPr id="6" name="5 Slayt Numarası Yer Tutucusu"/>
          <p:cNvSpPr>
            <a:spLocks noGrp="1"/>
          </p:cNvSpPr>
          <p:nvPr>
            <p:ph type="sldNum" sz="quarter" idx="12"/>
          </p:nvPr>
        </p:nvSpPr>
        <p:spPr/>
        <p:txBody>
          <a:bodyPr/>
          <a:lstStyle/>
          <a:p>
            <a:fld id="{B2EF84A0-28D0-493B-8321-6FEE5B62F5AB}"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1FA0DE94-E56F-47AF-B201-729DB4F26142}" type="datetime1">
              <a:rPr lang="tr-TR" smtClean="0"/>
              <a:t>8.05.2020</a:t>
            </a:fld>
            <a:endParaRPr lang="tr-TR"/>
          </a:p>
        </p:txBody>
      </p:sp>
      <p:sp>
        <p:nvSpPr>
          <p:cNvPr id="6" name="5 Altbilgi Yer Tutucusu"/>
          <p:cNvSpPr>
            <a:spLocks noGrp="1"/>
          </p:cNvSpPr>
          <p:nvPr>
            <p:ph type="ftr" sz="quarter" idx="11"/>
          </p:nvPr>
        </p:nvSpPr>
        <p:spPr/>
        <p:txBody>
          <a:bodyPr/>
          <a:lstStyle/>
          <a:p>
            <a:r>
              <a:rPr lang="tr-TR" smtClean="0"/>
              <a:t>Dr. Öğr. Üyesi Halise Kader ZENGİN</a:t>
            </a:r>
            <a:endParaRPr lang="tr-TR"/>
          </a:p>
        </p:txBody>
      </p:sp>
      <p:sp>
        <p:nvSpPr>
          <p:cNvPr id="7" name="6 Slayt Numarası Yer Tutucusu"/>
          <p:cNvSpPr>
            <a:spLocks noGrp="1"/>
          </p:cNvSpPr>
          <p:nvPr>
            <p:ph type="sldNum" sz="quarter" idx="12"/>
          </p:nvPr>
        </p:nvSpPr>
        <p:spPr/>
        <p:txBody>
          <a:bodyPr/>
          <a:lstStyle/>
          <a:p>
            <a:fld id="{B2EF84A0-28D0-493B-8321-6FEE5B62F5AB}"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381000" y="1143000"/>
            <a:ext cx="8382000" cy="1069848"/>
          </a:xfrm>
        </p:spPr>
        <p:txBody>
          <a:bodyPr anchor="ctr"/>
          <a:lstStyle>
            <a:lvl1pPr>
              <a:defRPr sz="4000" b="0" i="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25 Veri Yer Tutucusu"/>
          <p:cNvSpPr>
            <a:spLocks noGrp="1"/>
          </p:cNvSpPr>
          <p:nvPr>
            <p:ph type="dt" sz="half" idx="10"/>
          </p:nvPr>
        </p:nvSpPr>
        <p:spPr/>
        <p:txBody>
          <a:bodyPr rtlCol="0"/>
          <a:lstStyle/>
          <a:p>
            <a:fld id="{EEF6059E-BCC1-4C7D-B8FA-9AF9E952D8F5}" type="datetime1">
              <a:rPr lang="tr-TR" smtClean="0"/>
              <a:t>8.05.2020</a:t>
            </a:fld>
            <a:endParaRPr lang="tr-TR"/>
          </a:p>
        </p:txBody>
      </p:sp>
      <p:sp>
        <p:nvSpPr>
          <p:cNvPr id="27" name="26 Slayt Numarası Yer Tutucusu"/>
          <p:cNvSpPr>
            <a:spLocks noGrp="1"/>
          </p:cNvSpPr>
          <p:nvPr>
            <p:ph type="sldNum" sz="quarter" idx="11"/>
          </p:nvPr>
        </p:nvSpPr>
        <p:spPr/>
        <p:txBody>
          <a:bodyPr rtlCol="0"/>
          <a:lstStyle/>
          <a:p>
            <a:fld id="{B2EF84A0-28D0-493B-8321-6FEE5B62F5AB}" type="slidenum">
              <a:rPr lang="tr-TR" smtClean="0"/>
              <a:pPr/>
              <a:t>‹#›</a:t>
            </a:fld>
            <a:endParaRPr lang="tr-TR"/>
          </a:p>
        </p:txBody>
      </p:sp>
      <p:sp>
        <p:nvSpPr>
          <p:cNvPr id="28" name="27 Altbilgi Yer Tutucusu"/>
          <p:cNvSpPr>
            <a:spLocks noGrp="1"/>
          </p:cNvSpPr>
          <p:nvPr>
            <p:ph type="ftr" sz="quarter" idx="12"/>
          </p:nvPr>
        </p:nvSpPr>
        <p:spPr/>
        <p:txBody>
          <a:bodyPr rtlCol="0"/>
          <a:lstStyle/>
          <a:p>
            <a:r>
              <a:rPr lang="tr-TR" smtClean="0"/>
              <a:t>Dr. Öğr. Üyesi Halise Kader ZENGİN</a:t>
            </a:r>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a:xfrm>
            <a:off x="6583680" y="612648"/>
            <a:ext cx="957264" cy="457200"/>
          </a:xfrm>
        </p:spPr>
        <p:txBody>
          <a:bodyPr/>
          <a:lstStyle/>
          <a:p>
            <a:fld id="{3D41820B-EE1B-43C1-802A-5F5CE44FC329}" type="datetime1">
              <a:rPr lang="tr-TR" smtClean="0"/>
              <a:t>8.05.2020</a:t>
            </a:fld>
            <a:endParaRPr lang="tr-TR"/>
          </a:p>
        </p:txBody>
      </p:sp>
      <p:sp>
        <p:nvSpPr>
          <p:cNvPr id="4" name="3 Altbilgi Yer Tutucusu"/>
          <p:cNvSpPr>
            <a:spLocks noGrp="1"/>
          </p:cNvSpPr>
          <p:nvPr>
            <p:ph type="ftr" sz="quarter" idx="11"/>
          </p:nvPr>
        </p:nvSpPr>
        <p:spPr>
          <a:xfrm>
            <a:off x="5257800" y="612648"/>
            <a:ext cx="1325880" cy="457200"/>
          </a:xfrm>
        </p:spPr>
        <p:txBody>
          <a:bodyPr/>
          <a:lstStyle/>
          <a:p>
            <a:r>
              <a:rPr lang="tr-TR" smtClean="0"/>
              <a:t>Dr. Öğr. Üyesi Halise Kader ZENGİN</a:t>
            </a:r>
            <a:endParaRPr lang="tr-TR"/>
          </a:p>
        </p:txBody>
      </p:sp>
      <p:sp>
        <p:nvSpPr>
          <p:cNvPr id="5" name="4 Slayt Numarası Yer Tutucusu"/>
          <p:cNvSpPr>
            <a:spLocks noGrp="1"/>
          </p:cNvSpPr>
          <p:nvPr>
            <p:ph type="sldNum" sz="quarter" idx="12"/>
          </p:nvPr>
        </p:nvSpPr>
        <p:spPr>
          <a:xfrm>
            <a:off x="8174736" y="2272"/>
            <a:ext cx="762000" cy="365760"/>
          </a:xfrm>
        </p:spPr>
        <p:txBody>
          <a:bodyPr/>
          <a:lstStyle/>
          <a:p>
            <a:fld id="{B2EF84A0-28D0-493B-8321-6FEE5B62F5A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2C9A822-3DFD-4CE6-97A3-CF70BE28B63E}" type="datetime1">
              <a:rPr lang="tr-TR" smtClean="0"/>
              <a:t>8.05.2020</a:t>
            </a:fld>
            <a:endParaRPr lang="tr-TR"/>
          </a:p>
        </p:txBody>
      </p:sp>
      <p:sp>
        <p:nvSpPr>
          <p:cNvPr id="3" name="2 Altbilgi Yer Tutucusu"/>
          <p:cNvSpPr>
            <a:spLocks noGrp="1"/>
          </p:cNvSpPr>
          <p:nvPr>
            <p:ph type="ftr" sz="quarter" idx="11"/>
          </p:nvPr>
        </p:nvSpPr>
        <p:spPr/>
        <p:txBody>
          <a:bodyPr/>
          <a:lstStyle/>
          <a:p>
            <a:r>
              <a:rPr lang="tr-TR" smtClean="0"/>
              <a:t>Dr. Öğr. Üyesi Halise Kader ZENGİN</a:t>
            </a:r>
            <a:endParaRPr lang="tr-TR"/>
          </a:p>
        </p:txBody>
      </p:sp>
      <p:sp>
        <p:nvSpPr>
          <p:cNvPr id="4" name="3 Slayt Numarası Yer Tutucusu"/>
          <p:cNvSpPr>
            <a:spLocks noGrp="1"/>
          </p:cNvSpPr>
          <p:nvPr>
            <p:ph type="sldNum" sz="quarter" idx="12"/>
          </p:nvPr>
        </p:nvSpPr>
        <p:spPr/>
        <p:txBody>
          <a:bodyPr/>
          <a:lstStyle/>
          <a:p>
            <a:fld id="{B2EF84A0-28D0-493B-8321-6FEE5B62F5A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353496" y="1101970"/>
            <a:ext cx="3383280" cy="877824"/>
          </a:xfrm>
        </p:spPr>
        <p:txBody>
          <a:bodyPr anchor="b"/>
          <a:lstStyle>
            <a:lvl1pPr algn="l">
              <a:buNone/>
              <a:defRPr sz="1800" b="1"/>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1F4373C6-8E94-4F10-8F6B-8949783638CD}" type="datetime1">
              <a:rPr lang="tr-TR" smtClean="0"/>
              <a:t>8.05.2020</a:t>
            </a:fld>
            <a:endParaRPr lang="tr-TR"/>
          </a:p>
        </p:txBody>
      </p:sp>
      <p:sp>
        <p:nvSpPr>
          <p:cNvPr id="6" name="5 Altbilgi Yer Tutucusu"/>
          <p:cNvSpPr>
            <a:spLocks noGrp="1"/>
          </p:cNvSpPr>
          <p:nvPr>
            <p:ph type="ftr" sz="quarter" idx="11"/>
          </p:nvPr>
        </p:nvSpPr>
        <p:spPr/>
        <p:txBody>
          <a:bodyPr/>
          <a:lstStyle/>
          <a:p>
            <a:r>
              <a:rPr lang="tr-TR" smtClean="0"/>
              <a:t>Dr. Öğr. Üyesi Halise Kader ZENGİN</a:t>
            </a:r>
            <a:endParaRPr lang="tr-TR"/>
          </a:p>
        </p:txBody>
      </p:sp>
      <p:sp>
        <p:nvSpPr>
          <p:cNvPr id="7" name="6 Slayt Numarası Yer Tutucusu"/>
          <p:cNvSpPr>
            <a:spLocks noGrp="1"/>
          </p:cNvSpPr>
          <p:nvPr>
            <p:ph type="sldNum" sz="quarter" idx="12"/>
          </p:nvPr>
        </p:nvSpPr>
        <p:spPr/>
        <p:txBody>
          <a:bodyPr/>
          <a:lstStyle/>
          <a:p>
            <a:fld id="{B2EF84A0-28D0-493B-8321-6FEE5B62F5AB}"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C02F1F8B-17F5-4E0E-B733-95AFA431A443}" type="datetime1">
              <a:rPr lang="tr-TR" smtClean="0"/>
              <a:t>8.05.2020</a:t>
            </a:fld>
            <a:endParaRPr lang="tr-TR"/>
          </a:p>
        </p:txBody>
      </p:sp>
      <p:sp>
        <p:nvSpPr>
          <p:cNvPr id="6" name="5 Altbilgi Yer Tutucusu"/>
          <p:cNvSpPr>
            <a:spLocks noGrp="1"/>
          </p:cNvSpPr>
          <p:nvPr>
            <p:ph type="ftr" sz="quarter" idx="11"/>
          </p:nvPr>
        </p:nvSpPr>
        <p:spPr/>
        <p:txBody>
          <a:bodyPr/>
          <a:lstStyle/>
          <a:p>
            <a:r>
              <a:rPr lang="tr-TR" smtClean="0"/>
              <a:t>Dr. Öğr. Üyesi Halise Kader ZENGİN</a:t>
            </a:r>
            <a:endParaRPr lang="tr-TR"/>
          </a:p>
        </p:txBody>
      </p:sp>
      <p:sp>
        <p:nvSpPr>
          <p:cNvPr id="7" name="6 Slayt Numarası Yer Tutucusu"/>
          <p:cNvSpPr>
            <a:spLocks noGrp="1"/>
          </p:cNvSpPr>
          <p:nvPr>
            <p:ph type="sldNum" sz="quarter" idx="12"/>
          </p:nvPr>
        </p:nvSpPr>
        <p:spPr/>
        <p:txBody>
          <a:bodyPr/>
          <a:lstStyle/>
          <a:p>
            <a:fld id="{B2EF84A0-28D0-493B-8321-6FEE5B62F5AB}"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Dikdörtgen"/>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Dikdörtgen"/>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Dikdörtgen"/>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Dikdörtgen"/>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Yuvarlatılmış Dikdörtgen"/>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Yuvarlatılmış Dikdörtgen"/>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Dikdörtgen"/>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Dikdörtgen"/>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Dikdörtgen"/>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Dikdörtgen"/>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Dikdörtgen"/>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Dikdörtgen"/>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Başlık Yer Tutucusu"/>
          <p:cNvSpPr>
            <a:spLocks noGrp="1"/>
          </p:cNvSpPr>
          <p:nvPr>
            <p:ph type="title"/>
          </p:nvPr>
        </p:nvSpPr>
        <p:spPr>
          <a:xfrm>
            <a:off x="457200" y="1143000"/>
            <a:ext cx="8229600" cy="1066800"/>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2D772D01-76CB-416C-B7FD-AD3C54088224}" type="datetime1">
              <a:rPr lang="tr-TR" smtClean="0"/>
              <a:t>8.05.2020</a:t>
            </a:fld>
            <a:endParaRPr lang="tr-TR"/>
          </a:p>
        </p:txBody>
      </p:sp>
      <p:sp>
        <p:nvSpPr>
          <p:cNvPr id="3" name="2 Altbilgi Yer Tutucusu"/>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r>
              <a:rPr lang="tr-TR" smtClean="0"/>
              <a:t>Dr. Öğr. Üyesi Halise Kader ZENGİN</a:t>
            </a:r>
            <a:endParaRPr lang="tr-TR"/>
          </a:p>
        </p:txBody>
      </p:sp>
      <p:sp>
        <p:nvSpPr>
          <p:cNvPr id="23" name="22 Slayt Numarası Yer Tutucusu"/>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2EF84A0-28D0-493B-8321-6FEE5B62F5A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Kişilik Gelişimi</a:t>
            </a:r>
            <a:endParaRPr lang="tr-TR" dirty="0"/>
          </a:p>
        </p:txBody>
      </p:sp>
      <p:sp>
        <p:nvSpPr>
          <p:cNvPr id="3" name="2 Alt Başlık"/>
          <p:cNvSpPr>
            <a:spLocks noGrp="1"/>
          </p:cNvSpPr>
          <p:nvPr>
            <p:ph type="subTitle" idx="1"/>
          </p:nvPr>
        </p:nvSpPr>
        <p:spPr/>
        <p:txBody>
          <a:bodyPr>
            <a:normAutofit/>
          </a:bodyPr>
          <a:lstStyle/>
          <a:p>
            <a:r>
              <a:rPr lang="tr-TR" sz="3200" dirty="0" smtClean="0"/>
              <a:t>S.Freud</a:t>
            </a:r>
          </a:p>
          <a:p>
            <a:r>
              <a:rPr lang="tr-TR" sz="3200" dirty="0" smtClean="0"/>
              <a:t>E.</a:t>
            </a:r>
            <a:r>
              <a:rPr lang="tr-TR" sz="3200" dirty="0" err="1" smtClean="0"/>
              <a:t>Erikson</a:t>
            </a:r>
            <a:endParaRPr lang="tr-TR" sz="3200" dirty="0"/>
          </a:p>
        </p:txBody>
      </p:sp>
      <p:sp>
        <p:nvSpPr>
          <p:cNvPr id="4" name="Altbilgi Yer Tutucusu 3"/>
          <p:cNvSpPr>
            <a:spLocks noGrp="1"/>
          </p:cNvSpPr>
          <p:nvPr>
            <p:ph type="ftr" sz="quarter" idx="11"/>
          </p:nvPr>
        </p:nvSpPr>
        <p:spPr/>
        <p:txBody>
          <a:bodyPr/>
          <a:lstStyle/>
          <a:p>
            <a:r>
              <a:rPr lang="tr-TR" smtClean="0"/>
              <a:t>Dr. Öğr. Üyesi Halise Kader ZENGİN</a:t>
            </a:r>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Yapısal Kişilik Kuramı</a:t>
            </a:r>
            <a:endParaRPr lang="tr-TR" dirty="0"/>
          </a:p>
        </p:txBody>
      </p:sp>
      <p:sp>
        <p:nvSpPr>
          <p:cNvPr id="3" name="2 İçerik Yer Tutucusu"/>
          <p:cNvSpPr>
            <a:spLocks noGrp="1"/>
          </p:cNvSpPr>
          <p:nvPr>
            <p:ph idx="1"/>
          </p:nvPr>
        </p:nvSpPr>
        <p:spPr/>
        <p:txBody>
          <a:bodyPr/>
          <a:lstStyle/>
          <a:p>
            <a:r>
              <a:rPr lang="tr-TR" dirty="0" err="1" smtClean="0"/>
              <a:t>Süperego</a:t>
            </a:r>
            <a:r>
              <a:rPr lang="tr-TR" dirty="0" smtClean="0"/>
              <a:t>: Kişiliğin ahlaki yönünü temsil eder.</a:t>
            </a:r>
          </a:p>
          <a:p>
            <a:pPr>
              <a:buNone/>
            </a:pPr>
            <a:endParaRPr lang="tr-TR" dirty="0" smtClean="0"/>
          </a:p>
          <a:p>
            <a:pPr algn="just"/>
            <a:r>
              <a:rPr lang="tr-TR" dirty="0" smtClean="0"/>
              <a:t>Tüm kararlarında ahlak ilkesinden yola çıkarak, katı ahlaki kurallar çerçevesinde  özellikle </a:t>
            </a:r>
            <a:r>
              <a:rPr lang="tr-TR" dirty="0" err="1"/>
              <a:t>İ</a:t>
            </a:r>
            <a:r>
              <a:rPr lang="tr-TR" dirty="0" err="1" smtClean="0"/>
              <a:t>d’in</a:t>
            </a:r>
            <a:r>
              <a:rPr lang="tr-TR" dirty="0" smtClean="0"/>
              <a:t> </a:t>
            </a:r>
            <a:r>
              <a:rPr lang="tr-TR" dirty="0" smtClean="0"/>
              <a:t>cinsellik ve saldırganlıkla ilişkili isteklerini ahlaka uygunluğu açısından denetleyerek, kabul edilmesi mümkün olmayan aşırı istek ve taleplerin karşılanmasına karşı çıkar.</a:t>
            </a:r>
            <a:endParaRPr lang="tr-TR" dirty="0"/>
          </a:p>
        </p:txBody>
      </p:sp>
      <p:sp>
        <p:nvSpPr>
          <p:cNvPr id="4" name="Altbilgi Yer Tutucusu 3"/>
          <p:cNvSpPr>
            <a:spLocks noGrp="1"/>
          </p:cNvSpPr>
          <p:nvPr>
            <p:ph type="ftr" sz="quarter" idx="11"/>
          </p:nvPr>
        </p:nvSpPr>
        <p:spPr/>
        <p:txBody>
          <a:bodyPr/>
          <a:lstStyle/>
          <a:p>
            <a:r>
              <a:rPr lang="tr-TR" smtClean="0"/>
              <a:t>Dr. Öğr. Üyesi Halise Kader ZENGİN</a:t>
            </a:r>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Psikoseksüel</a:t>
            </a:r>
            <a:r>
              <a:rPr lang="tr-TR" dirty="0" smtClean="0"/>
              <a:t> Gelişim Kuramı</a:t>
            </a:r>
            <a:endParaRPr lang="tr-TR" dirty="0"/>
          </a:p>
        </p:txBody>
      </p:sp>
      <p:sp>
        <p:nvSpPr>
          <p:cNvPr id="3" name="2 İçerik Yer Tutucusu"/>
          <p:cNvSpPr>
            <a:spLocks noGrp="1"/>
          </p:cNvSpPr>
          <p:nvPr>
            <p:ph idx="1"/>
          </p:nvPr>
        </p:nvSpPr>
        <p:spPr/>
        <p:txBody>
          <a:bodyPr/>
          <a:lstStyle/>
          <a:p>
            <a:pPr algn="just"/>
            <a:r>
              <a:rPr lang="tr-TR" dirty="0" smtClean="0"/>
              <a:t>Freud özellikle ilk altı yaş içindeki yaşantılara dikkat çekerek, bu dönemin izlerinin bireyin yetişkinlik yıllarındaki kişilik özellikleri üzerinde belirleyici olduğunu savunmuştur.</a:t>
            </a:r>
          </a:p>
          <a:p>
            <a:pPr algn="just"/>
            <a:endParaRPr lang="tr-TR" dirty="0" smtClean="0"/>
          </a:p>
          <a:p>
            <a:pPr algn="just"/>
            <a:r>
              <a:rPr lang="tr-TR" dirty="0" smtClean="0"/>
              <a:t>Freud, kişilik gelişimini beş </a:t>
            </a:r>
            <a:r>
              <a:rPr lang="tr-TR" dirty="0" err="1" smtClean="0"/>
              <a:t>psikoseksüel</a:t>
            </a:r>
            <a:r>
              <a:rPr lang="tr-TR" dirty="0" smtClean="0"/>
              <a:t> gelişim döneminde incelemiş: Oral, anal, </a:t>
            </a:r>
            <a:r>
              <a:rPr lang="tr-TR" dirty="0" err="1" smtClean="0"/>
              <a:t>fallik</a:t>
            </a:r>
            <a:r>
              <a:rPr lang="tr-TR" dirty="0" smtClean="0"/>
              <a:t>, gizil ve </a:t>
            </a:r>
            <a:r>
              <a:rPr lang="tr-TR" dirty="0" err="1" smtClean="0"/>
              <a:t>genital</a:t>
            </a:r>
            <a:r>
              <a:rPr lang="tr-TR" dirty="0" smtClean="0"/>
              <a:t> dönemlerdir.</a:t>
            </a:r>
            <a:endParaRPr lang="tr-TR" dirty="0"/>
          </a:p>
        </p:txBody>
      </p:sp>
      <p:sp>
        <p:nvSpPr>
          <p:cNvPr id="4" name="Altbilgi Yer Tutucusu 3"/>
          <p:cNvSpPr>
            <a:spLocks noGrp="1"/>
          </p:cNvSpPr>
          <p:nvPr>
            <p:ph type="ftr" sz="quarter" idx="11"/>
          </p:nvPr>
        </p:nvSpPr>
        <p:spPr/>
        <p:txBody>
          <a:bodyPr/>
          <a:lstStyle/>
          <a:p>
            <a:r>
              <a:rPr lang="tr-TR" smtClean="0"/>
              <a:t>Dr. Öğr. Üyesi Halise Kader ZENGİN</a:t>
            </a:r>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Psikoseksüel</a:t>
            </a:r>
            <a:r>
              <a:rPr lang="tr-TR" dirty="0" smtClean="0"/>
              <a:t> Gelişim Kuramı</a:t>
            </a:r>
            <a:endParaRPr lang="tr-TR" dirty="0"/>
          </a:p>
        </p:txBody>
      </p:sp>
      <p:sp>
        <p:nvSpPr>
          <p:cNvPr id="3" name="2 İçerik Yer Tutucusu"/>
          <p:cNvSpPr>
            <a:spLocks noGrp="1"/>
          </p:cNvSpPr>
          <p:nvPr>
            <p:ph idx="1"/>
          </p:nvPr>
        </p:nvSpPr>
        <p:spPr/>
        <p:txBody>
          <a:bodyPr/>
          <a:lstStyle/>
          <a:p>
            <a:pPr algn="just"/>
            <a:r>
              <a:rPr lang="tr-TR" b="1" dirty="0" smtClean="0"/>
              <a:t>Oral Dönem:</a:t>
            </a:r>
            <a:r>
              <a:rPr lang="tr-TR" dirty="0" smtClean="0"/>
              <a:t> Doğumdan sonraki bir ya da bir buçuk yıllık dönemi kapsar.</a:t>
            </a:r>
          </a:p>
          <a:p>
            <a:pPr algn="just"/>
            <a:r>
              <a:rPr lang="tr-TR" dirty="0" smtClean="0"/>
              <a:t>Bu dönemde çocuğun kendi dışındaki dünyayı algılaması ağız ve ağız çevresindeki organlarla olmaktadır. </a:t>
            </a:r>
          </a:p>
          <a:p>
            <a:pPr algn="just"/>
            <a:r>
              <a:rPr lang="tr-TR" dirty="0" smtClean="0"/>
              <a:t>Bu dönemde ilk zevk merkezi ağızdır.</a:t>
            </a:r>
          </a:p>
          <a:p>
            <a:pPr algn="just"/>
            <a:r>
              <a:rPr lang="tr-TR" dirty="0" smtClean="0"/>
              <a:t>Ağız çevresinde gerçekleşen emme, çiğneme, ısırma gibi eylemleri onun için başlıca zevk kaynaklarıdır.</a:t>
            </a:r>
            <a:endParaRPr lang="tr-TR" dirty="0"/>
          </a:p>
        </p:txBody>
      </p:sp>
      <p:sp>
        <p:nvSpPr>
          <p:cNvPr id="4" name="Altbilgi Yer Tutucusu 3"/>
          <p:cNvSpPr>
            <a:spLocks noGrp="1"/>
          </p:cNvSpPr>
          <p:nvPr>
            <p:ph type="ftr" sz="quarter" idx="11"/>
          </p:nvPr>
        </p:nvSpPr>
        <p:spPr/>
        <p:txBody>
          <a:bodyPr/>
          <a:lstStyle/>
          <a:p>
            <a:r>
              <a:rPr lang="tr-TR" smtClean="0"/>
              <a:t>Dr. Öğr. Üyesi Halise Kader ZENGİN</a:t>
            </a:r>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Psikoseksüel</a:t>
            </a:r>
            <a:r>
              <a:rPr lang="tr-TR" dirty="0" smtClean="0"/>
              <a:t> Gelişim Kuramı</a:t>
            </a:r>
            <a:endParaRPr lang="tr-TR" dirty="0"/>
          </a:p>
        </p:txBody>
      </p:sp>
      <p:sp>
        <p:nvSpPr>
          <p:cNvPr id="3" name="2 İçerik Yer Tutucusu"/>
          <p:cNvSpPr>
            <a:spLocks noGrp="1"/>
          </p:cNvSpPr>
          <p:nvPr>
            <p:ph idx="1"/>
          </p:nvPr>
        </p:nvSpPr>
        <p:spPr/>
        <p:txBody>
          <a:bodyPr/>
          <a:lstStyle/>
          <a:p>
            <a:pPr algn="just"/>
            <a:r>
              <a:rPr lang="tr-TR" b="1" dirty="0" smtClean="0"/>
              <a:t>Anal Dönem: </a:t>
            </a:r>
            <a:r>
              <a:rPr lang="tr-TR" dirty="0" smtClean="0"/>
              <a:t>Çocuk anüs ve anüsle ilişkili eylemlerden doyum sağlamaktadır.</a:t>
            </a:r>
          </a:p>
          <a:p>
            <a:pPr algn="just"/>
            <a:r>
              <a:rPr lang="tr-TR" dirty="0" smtClean="0"/>
              <a:t>Bu dönem çocuğun edilgenlikten, bağımsızlığa doğru giden ilk eylemleri görülür.</a:t>
            </a:r>
          </a:p>
          <a:p>
            <a:pPr algn="just"/>
            <a:r>
              <a:rPr lang="tr-TR" dirty="0" smtClean="0"/>
              <a:t>Bu dönemde tuvalet eğitiminde hata yapılmaması önemlidir.</a:t>
            </a:r>
          </a:p>
          <a:p>
            <a:pPr algn="just"/>
            <a:r>
              <a:rPr lang="tr-TR" b="1" dirty="0" err="1" smtClean="0"/>
              <a:t>Fallik</a:t>
            </a:r>
            <a:r>
              <a:rPr lang="tr-TR" b="1" dirty="0" smtClean="0"/>
              <a:t> Dönem: </a:t>
            </a:r>
            <a:r>
              <a:rPr lang="tr-TR" dirty="0" smtClean="0"/>
              <a:t>3-5 yaş arasını kapsar.</a:t>
            </a:r>
          </a:p>
          <a:p>
            <a:pPr algn="just"/>
            <a:r>
              <a:rPr lang="tr-TR" dirty="0" smtClean="0"/>
              <a:t>Bu dönemde çocuğun zevk kaynağı cinsel organlarıdır, onlarla oynamayı zevkli bulur.</a:t>
            </a:r>
            <a:endParaRPr lang="tr-TR" dirty="0"/>
          </a:p>
        </p:txBody>
      </p:sp>
      <p:sp>
        <p:nvSpPr>
          <p:cNvPr id="4" name="Altbilgi Yer Tutucusu 3"/>
          <p:cNvSpPr>
            <a:spLocks noGrp="1"/>
          </p:cNvSpPr>
          <p:nvPr>
            <p:ph type="ftr" sz="quarter" idx="11"/>
          </p:nvPr>
        </p:nvSpPr>
        <p:spPr/>
        <p:txBody>
          <a:bodyPr/>
          <a:lstStyle/>
          <a:p>
            <a:r>
              <a:rPr lang="tr-TR" smtClean="0"/>
              <a:t>Dr. Öğr. Üyesi Halise Kader ZENGİN</a:t>
            </a:r>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Psikoseksüel</a:t>
            </a:r>
            <a:r>
              <a:rPr lang="tr-TR" dirty="0" smtClean="0"/>
              <a:t> Gelişim Kuramı</a:t>
            </a:r>
            <a:endParaRPr lang="tr-TR" dirty="0"/>
          </a:p>
        </p:txBody>
      </p:sp>
      <p:sp>
        <p:nvSpPr>
          <p:cNvPr id="3" name="2 İçerik Yer Tutucusu"/>
          <p:cNvSpPr>
            <a:spLocks noGrp="1"/>
          </p:cNvSpPr>
          <p:nvPr>
            <p:ph idx="1"/>
          </p:nvPr>
        </p:nvSpPr>
        <p:spPr/>
        <p:txBody>
          <a:bodyPr/>
          <a:lstStyle/>
          <a:p>
            <a:pPr algn="just"/>
            <a:r>
              <a:rPr lang="tr-TR" b="1" dirty="0" smtClean="0"/>
              <a:t>Gizil Dönem: </a:t>
            </a:r>
            <a:r>
              <a:rPr lang="tr-TR" dirty="0" smtClean="0"/>
              <a:t> 6 yaş ile ergenlik döneminin sonuna kadar sürer.</a:t>
            </a:r>
          </a:p>
          <a:p>
            <a:pPr algn="just"/>
            <a:r>
              <a:rPr lang="tr-TR" dirty="0" smtClean="0"/>
              <a:t>Önceki dönemlerde kazanılan özelliklerin pekiştirildiği gelişim evresidir.</a:t>
            </a:r>
          </a:p>
          <a:p>
            <a:pPr algn="just"/>
            <a:r>
              <a:rPr lang="tr-TR" dirty="0" smtClean="0"/>
              <a:t>Ana babası dışında öğretmenleri ve diğer yetişkinlerle de özdeşim kurmaya başlayan çocuğun ilgisi, sosyal ve entelektüel beceriler edinme üzerinde yoğunlaşır.</a:t>
            </a:r>
            <a:endParaRPr lang="tr-TR" dirty="0"/>
          </a:p>
        </p:txBody>
      </p:sp>
      <p:sp>
        <p:nvSpPr>
          <p:cNvPr id="4" name="Altbilgi Yer Tutucusu 3"/>
          <p:cNvSpPr>
            <a:spLocks noGrp="1"/>
          </p:cNvSpPr>
          <p:nvPr>
            <p:ph type="ftr" sz="quarter" idx="11"/>
          </p:nvPr>
        </p:nvSpPr>
        <p:spPr/>
        <p:txBody>
          <a:bodyPr/>
          <a:lstStyle/>
          <a:p>
            <a:r>
              <a:rPr lang="tr-TR" smtClean="0"/>
              <a:t>Dr. Öğr. Üyesi Halise Kader ZENGİN</a:t>
            </a:r>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Psikoseksüel</a:t>
            </a:r>
            <a:r>
              <a:rPr lang="tr-TR" dirty="0" smtClean="0"/>
              <a:t> Gelişim Kuramı</a:t>
            </a:r>
            <a:endParaRPr lang="tr-TR" dirty="0"/>
          </a:p>
        </p:txBody>
      </p:sp>
      <p:sp>
        <p:nvSpPr>
          <p:cNvPr id="3" name="2 İçerik Yer Tutucusu"/>
          <p:cNvSpPr>
            <a:spLocks noGrp="1"/>
          </p:cNvSpPr>
          <p:nvPr>
            <p:ph idx="1"/>
          </p:nvPr>
        </p:nvSpPr>
        <p:spPr/>
        <p:txBody>
          <a:bodyPr/>
          <a:lstStyle/>
          <a:p>
            <a:pPr algn="just"/>
            <a:r>
              <a:rPr lang="tr-TR" b="1" dirty="0" err="1" smtClean="0"/>
              <a:t>Genital</a:t>
            </a:r>
            <a:r>
              <a:rPr lang="tr-TR" b="1" dirty="0" smtClean="0"/>
              <a:t> Dönem: </a:t>
            </a:r>
            <a:r>
              <a:rPr lang="tr-TR" dirty="0" smtClean="0"/>
              <a:t>Genç yetişkinlik yıllarını içermektedir.</a:t>
            </a:r>
          </a:p>
          <a:p>
            <a:pPr algn="just"/>
            <a:r>
              <a:rPr lang="tr-TR" dirty="0" smtClean="0"/>
              <a:t>Gencin cinsel ilgi odağı artık kendisi ve ailesi dışındaki bir diğer kişi olmuştur. </a:t>
            </a:r>
          </a:p>
          <a:p>
            <a:pPr algn="just"/>
            <a:r>
              <a:rPr lang="tr-TR" dirty="0" smtClean="0"/>
              <a:t>Bu dönemde aileyle ilişkili çözümlenememiş olan eski karmaşaların tekrar ortaya çıkması olanaklıdır.</a:t>
            </a:r>
          </a:p>
          <a:p>
            <a:pPr algn="just"/>
            <a:r>
              <a:rPr lang="tr-TR" dirty="0" smtClean="0"/>
              <a:t>Çatışmaları çözmek için yeni girişimlerde bulunması kimlik gelişimini kolaylaştırmaktadır.</a:t>
            </a:r>
            <a:endParaRPr lang="tr-TR" dirty="0"/>
          </a:p>
        </p:txBody>
      </p:sp>
      <p:sp>
        <p:nvSpPr>
          <p:cNvPr id="4" name="Altbilgi Yer Tutucusu 3"/>
          <p:cNvSpPr>
            <a:spLocks noGrp="1"/>
          </p:cNvSpPr>
          <p:nvPr>
            <p:ph type="ftr" sz="quarter" idx="11"/>
          </p:nvPr>
        </p:nvSpPr>
        <p:spPr/>
        <p:txBody>
          <a:bodyPr/>
          <a:lstStyle/>
          <a:p>
            <a:r>
              <a:rPr lang="tr-TR" smtClean="0"/>
              <a:t>Dr. Öğr. Üyesi Halise Kader ZENGİN</a:t>
            </a:r>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Erikson’un</a:t>
            </a:r>
            <a:r>
              <a:rPr lang="tr-TR" dirty="0" smtClean="0"/>
              <a:t> </a:t>
            </a:r>
            <a:r>
              <a:rPr lang="tr-TR" dirty="0" err="1" smtClean="0"/>
              <a:t>Psikososyal</a:t>
            </a:r>
            <a:r>
              <a:rPr lang="tr-TR" dirty="0" smtClean="0"/>
              <a:t> Gelişim Kuramı</a:t>
            </a:r>
            <a:endParaRPr lang="tr-TR" dirty="0"/>
          </a:p>
        </p:txBody>
      </p:sp>
      <p:sp>
        <p:nvSpPr>
          <p:cNvPr id="3" name="2 İçerik Yer Tutucusu"/>
          <p:cNvSpPr>
            <a:spLocks noGrp="1"/>
          </p:cNvSpPr>
          <p:nvPr>
            <p:ph idx="1"/>
          </p:nvPr>
        </p:nvSpPr>
        <p:spPr/>
        <p:txBody>
          <a:bodyPr/>
          <a:lstStyle/>
          <a:p>
            <a:endParaRPr lang="tr-TR" dirty="0" smtClean="0"/>
          </a:p>
          <a:p>
            <a:pPr algn="just"/>
            <a:r>
              <a:rPr lang="tr-TR" dirty="0" smtClean="0"/>
              <a:t>Bu kuram kişiliğin oluşumunda biyolojik etmenlerin yanı sıra toplumsal etmenlerin belirleyici rolünü vurgular. </a:t>
            </a:r>
          </a:p>
          <a:p>
            <a:pPr algn="just"/>
            <a:r>
              <a:rPr lang="tr-TR" dirty="0" err="1" smtClean="0"/>
              <a:t>Erikson’a</a:t>
            </a:r>
            <a:r>
              <a:rPr lang="tr-TR" dirty="0" smtClean="0"/>
              <a:t> göre insan davranışlarını etkileyen temel güçler, biyolojik kökenli dürtüler değildir.</a:t>
            </a:r>
          </a:p>
          <a:p>
            <a:pPr>
              <a:buNone/>
            </a:pPr>
            <a:endParaRPr lang="tr-TR" dirty="0"/>
          </a:p>
        </p:txBody>
      </p:sp>
      <p:sp>
        <p:nvSpPr>
          <p:cNvPr id="4" name="Altbilgi Yer Tutucusu 3"/>
          <p:cNvSpPr>
            <a:spLocks noGrp="1"/>
          </p:cNvSpPr>
          <p:nvPr>
            <p:ph type="ftr" sz="quarter" idx="11"/>
          </p:nvPr>
        </p:nvSpPr>
        <p:spPr/>
        <p:txBody>
          <a:bodyPr/>
          <a:lstStyle/>
          <a:p>
            <a:r>
              <a:rPr lang="tr-TR" smtClean="0"/>
              <a:t>Dr. Öğr. Üyesi Halise Kader ZENGİN</a:t>
            </a:r>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Erikson’un</a:t>
            </a:r>
            <a:r>
              <a:rPr lang="tr-TR" dirty="0" smtClean="0"/>
              <a:t> </a:t>
            </a:r>
            <a:r>
              <a:rPr lang="tr-TR" dirty="0" err="1" smtClean="0"/>
              <a:t>Psikososyal</a:t>
            </a:r>
            <a:r>
              <a:rPr lang="tr-TR" dirty="0" smtClean="0"/>
              <a:t> Gelişim Kuramı</a:t>
            </a:r>
            <a:endParaRPr lang="tr-TR" dirty="0"/>
          </a:p>
        </p:txBody>
      </p:sp>
      <p:sp>
        <p:nvSpPr>
          <p:cNvPr id="3" name="2 İçerik Yer Tutucusu"/>
          <p:cNvSpPr>
            <a:spLocks noGrp="1"/>
          </p:cNvSpPr>
          <p:nvPr>
            <p:ph idx="1"/>
          </p:nvPr>
        </p:nvSpPr>
        <p:spPr/>
        <p:txBody>
          <a:bodyPr/>
          <a:lstStyle/>
          <a:p>
            <a:r>
              <a:rPr lang="tr-TR" dirty="0" smtClean="0"/>
              <a:t>İnsanın yaşamı boyunca sekiz gelişim döneminden geçtiğini ve her bir gelişim döneminde bireyin başa çıkması gereken yeni bir karmaşa ile yüz yüze geldiğini ileri sürmüştür. </a:t>
            </a:r>
          </a:p>
          <a:p>
            <a:pPr>
              <a:buNone/>
            </a:pPr>
            <a:endParaRPr lang="tr-TR" dirty="0" smtClean="0"/>
          </a:p>
          <a:p>
            <a:pPr marL="624078" indent="-514350">
              <a:buAutoNum type="arabicPeriod"/>
            </a:pPr>
            <a:r>
              <a:rPr lang="tr-TR" dirty="0" smtClean="0"/>
              <a:t>Evre: Güvene Karşı Güvensizlik (Doğumdan bir yaşına kadar)</a:t>
            </a:r>
          </a:p>
          <a:p>
            <a:pPr marL="624078" indent="-514350">
              <a:buAutoNum type="arabicPeriod"/>
            </a:pPr>
            <a:r>
              <a:rPr lang="tr-TR" dirty="0" smtClean="0"/>
              <a:t>Evre: Bağımsızlığa Karşı Utanma ve Şüphecilik (On ikinci aydan üç yaşına kadar sürer)</a:t>
            </a:r>
            <a:endParaRPr lang="tr-TR" dirty="0"/>
          </a:p>
        </p:txBody>
      </p:sp>
      <p:sp>
        <p:nvSpPr>
          <p:cNvPr id="4" name="Altbilgi Yer Tutucusu 3"/>
          <p:cNvSpPr>
            <a:spLocks noGrp="1"/>
          </p:cNvSpPr>
          <p:nvPr>
            <p:ph type="ftr" sz="quarter" idx="11"/>
          </p:nvPr>
        </p:nvSpPr>
        <p:spPr/>
        <p:txBody>
          <a:bodyPr/>
          <a:lstStyle/>
          <a:p>
            <a:r>
              <a:rPr lang="tr-TR" smtClean="0"/>
              <a:t>Dr. Öğr. Üyesi Halise Kader ZENGİN</a:t>
            </a:r>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Erikson’un</a:t>
            </a:r>
            <a:r>
              <a:rPr lang="tr-TR" dirty="0" smtClean="0"/>
              <a:t> </a:t>
            </a:r>
            <a:r>
              <a:rPr lang="tr-TR" dirty="0" err="1" smtClean="0"/>
              <a:t>Psikososyal</a:t>
            </a:r>
            <a:r>
              <a:rPr lang="tr-TR" dirty="0" smtClean="0"/>
              <a:t> Gelişim Kuramı</a:t>
            </a:r>
            <a:endParaRPr lang="tr-TR" dirty="0"/>
          </a:p>
        </p:txBody>
      </p:sp>
      <p:sp>
        <p:nvSpPr>
          <p:cNvPr id="3" name="2 İçerik Yer Tutucusu"/>
          <p:cNvSpPr>
            <a:spLocks noGrp="1"/>
          </p:cNvSpPr>
          <p:nvPr>
            <p:ph idx="1"/>
          </p:nvPr>
        </p:nvSpPr>
        <p:spPr/>
        <p:txBody>
          <a:bodyPr>
            <a:normAutofit/>
          </a:bodyPr>
          <a:lstStyle/>
          <a:p>
            <a:pPr>
              <a:buNone/>
            </a:pPr>
            <a:endParaRPr lang="tr-TR" dirty="0" smtClean="0"/>
          </a:p>
          <a:p>
            <a:pPr>
              <a:buNone/>
            </a:pPr>
            <a:r>
              <a:rPr lang="tr-TR" dirty="0" smtClean="0"/>
              <a:t>3. Evre: Girişkenliğe Karşı Suçluluk Duyma (Üç yaşından altı yaşına kadar olan dönem)</a:t>
            </a:r>
          </a:p>
          <a:p>
            <a:pPr>
              <a:buNone/>
            </a:pPr>
            <a:r>
              <a:rPr lang="tr-TR" dirty="0" smtClean="0"/>
              <a:t>4. Evre: Başarıya Karşı Aşağılık Duygusu (Altı yaşından on iki yaşına kadar sürer)</a:t>
            </a:r>
          </a:p>
          <a:p>
            <a:pPr>
              <a:buNone/>
            </a:pPr>
            <a:r>
              <a:rPr lang="tr-TR" dirty="0" smtClean="0"/>
              <a:t>5. Evre: Kimlik Kazanmaya Karşı Rol Karmaşası (On iki-On sekiz yaşları kapsar)</a:t>
            </a:r>
          </a:p>
        </p:txBody>
      </p:sp>
      <p:sp>
        <p:nvSpPr>
          <p:cNvPr id="4" name="Altbilgi Yer Tutucusu 3"/>
          <p:cNvSpPr>
            <a:spLocks noGrp="1"/>
          </p:cNvSpPr>
          <p:nvPr>
            <p:ph type="ftr" sz="quarter" idx="11"/>
          </p:nvPr>
        </p:nvSpPr>
        <p:spPr/>
        <p:txBody>
          <a:bodyPr/>
          <a:lstStyle/>
          <a:p>
            <a:r>
              <a:rPr lang="tr-TR" smtClean="0"/>
              <a:t>Dr. Öğr. Üyesi Halise Kader ZENGİN</a:t>
            </a:r>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Erikson’un</a:t>
            </a:r>
            <a:r>
              <a:rPr lang="tr-TR" dirty="0" smtClean="0"/>
              <a:t> </a:t>
            </a:r>
            <a:r>
              <a:rPr lang="tr-TR" dirty="0" err="1" smtClean="0"/>
              <a:t>Psikososyal</a:t>
            </a:r>
            <a:r>
              <a:rPr lang="tr-TR" dirty="0" smtClean="0"/>
              <a:t> Gelişim Kuramı</a:t>
            </a:r>
            <a:endParaRPr lang="tr-TR" dirty="0"/>
          </a:p>
        </p:txBody>
      </p:sp>
      <p:sp>
        <p:nvSpPr>
          <p:cNvPr id="3" name="2 İçerik Yer Tutucusu"/>
          <p:cNvSpPr>
            <a:spLocks noGrp="1"/>
          </p:cNvSpPr>
          <p:nvPr>
            <p:ph idx="1"/>
          </p:nvPr>
        </p:nvSpPr>
        <p:spPr/>
        <p:txBody>
          <a:bodyPr/>
          <a:lstStyle/>
          <a:p>
            <a:pPr>
              <a:buNone/>
            </a:pPr>
            <a:endParaRPr lang="tr-TR" dirty="0" smtClean="0"/>
          </a:p>
          <a:p>
            <a:pPr>
              <a:buNone/>
            </a:pPr>
            <a:r>
              <a:rPr lang="tr-TR" dirty="0" smtClean="0"/>
              <a:t>6. Evre: Dostluk Kazanmaya Karşı Yalnız Kalma (On sekiz-yirmi altı yaşları kapsar)</a:t>
            </a:r>
          </a:p>
          <a:p>
            <a:pPr>
              <a:buNone/>
            </a:pPr>
            <a:r>
              <a:rPr lang="tr-TR" dirty="0" smtClean="0"/>
              <a:t>7. Evre: Üretkenliğe Karşı Duraklama (Orta yetişkinlik yıllarını kapsar)</a:t>
            </a:r>
          </a:p>
          <a:p>
            <a:pPr>
              <a:buNone/>
            </a:pPr>
            <a:r>
              <a:rPr lang="tr-TR" dirty="0" smtClean="0"/>
              <a:t>8. Evre: Benlik Bütünlüğüne Karşı Umutsuzluk (İleri yetişkinlikteki yaşları kapsar)</a:t>
            </a:r>
            <a:endParaRPr lang="tr-TR" dirty="0"/>
          </a:p>
        </p:txBody>
      </p:sp>
      <p:sp>
        <p:nvSpPr>
          <p:cNvPr id="4" name="Altbilgi Yer Tutucusu 3"/>
          <p:cNvSpPr>
            <a:spLocks noGrp="1"/>
          </p:cNvSpPr>
          <p:nvPr>
            <p:ph type="ftr" sz="quarter" idx="11"/>
          </p:nvPr>
        </p:nvSpPr>
        <p:spPr/>
        <p:txBody>
          <a:bodyPr/>
          <a:lstStyle/>
          <a:p>
            <a:r>
              <a:rPr lang="tr-TR" smtClean="0"/>
              <a:t>Dr. Öğr. Üyesi Halise Kader ZENGİN</a:t>
            </a:r>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143000"/>
            <a:ext cx="8229600" cy="845840"/>
          </a:xfrm>
        </p:spPr>
        <p:txBody>
          <a:bodyPr/>
          <a:lstStyle/>
          <a:p>
            <a:r>
              <a:rPr lang="tr-TR" dirty="0" smtClean="0"/>
              <a:t>Kişilik</a:t>
            </a:r>
            <a:endParaRPr lang="tr-TR" dirty="0"/>
          </a:p>
        </p:txBody>
      </p:sp>
      <p:sp>
        <p:nvSpPr>
          <p:cNvPr id="3" name="2 İçerik Yer Tutucusu"/>
          <p:cNvSpPr>
            <a:spLocks noGrp="1"/>
          </p:cNvSpPr>
          <p:nvPr>
            <p:ph idx="1"/>
          </p:nvPr>
        </p:nvSpPr>
        <p:spPr>
          <a:xfrm>
            <a:off x="457200" y="2132856"/>
            <a:ext cx="8229600" cy="4441680"/>
          </a:xfrm>
        </p:spPr>
        <p:txBody>
          <a:bodyPr/>
          <a:lstStyle/>
          <a:p>
            <a:r>
              <a:rPr lang="tr-TR" dirty="0" smtClean="0"/>
              <a:t>Bireyi diğer bireylerden ayırt eden, tutarlı olarak sergilenen, bireye özgü özellikler bütünüdür.</a:t>
            </a:r>
          </a:p>
          <a:p>
            <a:endParaRPr lang="tr-TR" dirty="0" smtClean="0"/>
          </a:p>
          <a:p>
            <a:r>
              <a:rPr lang="tr-TR" dirty="0" smtClean="0"/>
              <a:t>Kişilik gelişimi, bireyin sosyal ve fiziksel çevresi içinde tutarlı olarak gösterdiği kişilik özelliklerinin oluşumudur.</a:t>
            </a:r>
            <a:endParaRPr lang="tr-TR" dirty="0"/>
          </a:p>
        </p:txBody>
      </p:sp>
      <p:sp>
        <p:nvSpPr>
          <p:cNvPr id="4" name="Altbilgi Yer Tutucusu 3"/>
          <p:cNvSpPr>
            <a:spLocks noGrp="1"/>
          </p:cNvSpPr>
          <p:nvPr>
            <p:ph type="ftr" sz="quarter" idx="11"/>
          </p:nvPr>
        </p:nvSpPr>
        <p:spPr/>
        <p:txBody>
          <a:bodyPr/>
          <a:lstStyle/>
          <a:p>
            <a:r>
              <a:rPr lang="tr-TR" smtClean="0"/>
              <a:t>Dr. Öğr. Üyesi Halise Kader ZENGİN</a:t>
            </a:r>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Yararlanılan Kaynaklar</a:t>
            </a:r>
            <a:endParaRPr lang="tr-TR" dirty="0"/>
          </a:p>
        </p:txBody>
      </p:sp>
      <p:sp>
        <p:nvSpPr>
          <p:cNvPr id="3" name="2 İçerik Yer Tutucusu"/>
          <p:cNvSpPr>
            <a:spLocks noGrp="1"/>
          </p:cNvSpPr>
          <p:nvPr>
            <p:ph idx="1"/>
          </p:nvPr>
        </p:nvSpPr>
        <p:spPr/>
        <p:txBody>
          <a:bodyPr>
            <a:normAutofit fontScale="92500"/>
          </a:bodyPr>
          <a:lstStyle/>
          <a:p>
            <a:pPr algn="just">
              <a:lnSpc>
                <a:spcPct val="110000"/>
              </a:lnSpc>
              <a:spcBef>
                <a:spcPts val="0"/>
              </a:spcBef>
            </a:pPr>
            <a:r>
              <a:rPr lang="tr-TR" dirty="0" smtClean="0"/>
              <a:t>Gürhan Can, “Kişilik Gelişimi”, (ed.)Binnur </a:t>
            </a:r>
            <a:r>
              <a:rPr lang="tr-TR" dirty="0" err="1" smtClean="0"/>
              <a:t>Yeşilyaprak</a:t>
            </a:r>
            <a:r>
              <a:rPr lang="tr-TR" dirty="0" smtClean="0"/>
              <a:t>, </a:t>
            </a:r>
            <a:r>
              <a:rPr lang="tr-TR" i="1" dirty="0" smtClean="0"/>
              <a:t>Eğitim Psikolojisi, Gelişim-Öğrenme-Öğretim,</a:t>
            </a:r>
            <a:r>
              <a:rPr lang="tr-TR" dirty="0" smtClean="0"/>
              <a:t> </a:t>
            </a:r>
            <a:r>
              <a:rPr lang="tr-TR" dirty="0" err="1" smtClean="0"/>
              <a:t>PegemA</a:t>
            </a:r>
            <a:r>
              <a:rPr lang="tr-TR" dirty="0" smtClean="0"/>
              <a:t> Yay., Ankara 2006, </a:t>
            </a:r>
            <a:r>
              <a:rPr lang="tr-TR" dirty="0" err="1" smtClean="0"/>
              <a:t>ss</a:t>
            </a:r>
            <a:r>
              <a:rPr lang="tr-TR" dirty="0" smtClean="0"/>
              <a:t>. 117-134.</a:t>
            </a:r>
          </a:p>
          <a:p>
            <a:pPr algn="just">
              <a:lnSpc>
                <a:spcPct val="110000"/>
              </a:lnSpc>
              <a:spcBef>
                <a:spcPts val="0"/>
              </a:spcBef>
            </a:pPr>
            <a:r>
              <a:rPr lang="tr-TR" dirty="0" smtClean="0"/>
              <a:t>Nuray </a:t>
            </a:r>
            <a:r>
              <a:rPr lang="tr-TR" dirty="0" err="1" smtClean="0"/>
              <a:t>Senemoğlu</a:t>
            </a:r>
            <a:r>
              <a:rPr lang="tr-TR" dirty="0" smtClean="0"/>
              <a:t>, </a:t>
            </a:r>
            <a:r>
              <a:rPr lang="tr-TR" i="1" dirty="0" smtClean="0"/>
              <a:t>Gelişim Öğrenme ve Öğretim, Kuramdan Uygulamaya, </a:t>
            </a:r>
            <a:r>
              <a:rPr lang="tr-TR" dirty="0" smtClean="0"/>
              <a:t>Gazi </a:t>
            </a:r>
            <a:r>
              <a:rPr lang="tr-TR" dirty="0" err="1" smtClean="0"/>
              <a:t>Kitabevi</a:t>
            </a:r>
            <a:r>
              <a:rPr lang="tr-TR" dirty="0" smtClean="0"/>
              <a:t>, 12. Baskı, Ankara 2005, </a:t>
            </a:r>
            <a:r>
              <a:rPr lang="tr-TR" dirty="0" err="1" smtClean="0"/>
              <a:t>ss</a:t>
            </a:r>
            <a:r>
              <a:rPr lang="tr-TR" dirty="0" smtClean="0"/>
              <a:t>. 72-84.</a:t>
            </a:r>
          </a:p>
          <a:p>
            <a:pPr algn="just">
              <a:lnSpc>
                <a:spcPct val="110000"/>
              </a:lnSpc>
              <a:spcBef>
                <a:spcPts val="0"/>
              </a:spcBef>
            </a:pPr>
            <a:r>
              <a:rPr lang="tr-TR" dirty="0" smtClean="0"/>
              <a:t>Mehmet E. Sardoğan; Tevfik Fikret </a:t>
            </a:r>
            <a:r>
              <a:rPr lang="tr-TR" dirty="0" err="1" smtClean="0"/>
              <a:t>Karahan</a:t>
            </a:r>
            <a:r>
              <a:rPr lang="tr-TR" dirty="0" smtClean="0"/>
              <a:t>, “Kişilik Gelişimi”, (ed.) Alim Kaya, </a:t>
            </a:r>
            <a:r>
              <a:rPr lang="tr-TR" i="1" dirty="0" smtClean="0"/>
              <a:t>Eğitim Psikolojisi, </a:t>
            </a:r>
            <a:r>
              <a:rPr lang="tr-TR" dirty="0" err="1" smtClean="0"/>
              <a:t>Pegem</a:t>
            </a:r>
            <a:r>
              <a:rPr lang="tr-TR" dirty="0" smtClean="0"/>
              <a:t> A Yay., Ankara 2007</a:t>
            </a:r>
            <a:r>
              <a:rPr lang="tr-TR" smtClean="0"/>
              <a:t>, s. 133-144</a:t>
            </a:r>
            <a:r>
              <a:rPr lang="tr-TR" dirty="0" smtClean="0"/>
              <a:t>.</a:t>
            </a:r>
            <a:endParaRPr lang="tr-TR" dirty="0"/>
          </a:p>
        </p:txBody>
      </p:sp>
      <p:sp>
        <p:nvSpPr>
          <p:cNvPr id="4" name="Altbilgi Yer Tutucusu 3"/>
          <p:cNvSpPr>
            <a:spLocks noGrp="1"/>
          </p:cNvSpPr>
          <p:nvPr>
            <p:ph type="ftr" sz="quarter" idx="11"/>
          </p:nvPr>
        </p:nvSpPr>
        <p:spPr/>
        <p:txBody>
          <a:bodyPr/>
          <a:lstStyle/>
          <a:p>
            <a:r>
              <a:rPr lang="tr-TR" smtClean="0"/>
              <a:t>Dr. Öğr. Üyesi Halise Kader ZENGİN</a:t>
            </a:r>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Kişilik Gelişimi</a:t>
            </a:r>
            <a:endParaRPr lang="tr-TR" dirty="0"/>
          </a:p>
        </p:txBody>
      </p:sp>
      <p:sp>
        <p:nvSpPr>
          <p:cNvPr id="3" name="2 İçerik Yer Tutucusu"/>
          <p:cNvSpPr>
            <a:spLocks noGrp="1"/>
          </p:cNvSpPr>
          <p:nvPr>
            <p:ph idx="1"/>
          </p:nvPr>
        </p:nvSpPr>
        <p:spPr/>
        <p:txBody>
          <a:bodyPr/>
          <a:lstStyle/>
          <a:p>
            <a:endParaRPr lang="tr-TR" dirty="0" smtClean="0"/>
          </a:p>
          <a:p>
            <a:r>
              <a:rPr lang="tr-TR" dirty="0" smtClean="0"/>
              <a:t>Kişilik gelişiminde, doğuştan gelen; genlerle, ana babalardan çocuklara geçen özelliklerle, çevresel etmenler etkili olmaktadır.</a:t>
            </a:r>
            <a:endParaRPr lang="tr-TR" dirty="0"/>
          </a:p>
        </p:txBody>
      </p:sp>
      <p:sp>
        <p:nvSpPr>
          <p:cNvPr id="4" name="Altbilgi Yer Tutucusu 3"/>
          <p:cNvSpPr>
            <a:spLocks noGrp="1"/>
          </p:cNvSpPr>
          <p:nvPr>
            <p:ph type="ftr" sz="quarter" idx="11"/>
          </p:nvPr>
        </p:nvSpPr>
        <p:spPr/>
        <p:txBody>
          <a:bodyPr/>
          <a:lstStyle/>
          <a:p>
            <a:r>
              <a:rPr lang="tr-TR" smtClean="0"/>
              <a:t>Dr. Öğr. Üyesi Halise Kader ZENGİN</a:t>
            </a:r>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Freud’un Kişiliğin Yapısı, Örgütlenmesi ve Gelişimine İlişkin Kurumsal Yaklaşımları</a:t>
            </a:r>
            <a:endParaRPr lang="tr-TR" sz="2800" dirty="0"/>
          </a:p>
        </p:txBody>
      </p:sp>
      <p:sp>
        <p:nvSpPr>
          <p:cNvPr id="3" name="2 İçerik Yer Tutucusu"/>
          <p:cNvSpPr>
            <a:spLocks noGrp="1"/>
          </p:cNvSpPr>
          <p:nvPr>
            <p:ph idx="1"/>
          </p:nvPr>
        </p:nvSpPr>
        <p:spPr/>
        <p:txBody>
          <a:bodyPr/>
          <a:lstStyle/>
          <a:p>
            <a:endParaRPr lang="tr-TR" dirty="0" smtClean="0"/>
          </a:p>
          <a:p>
            <a:pPr>
              <a:lnSpc>
                <a:spcPct val="150000"/>
              </a:lnSpc>
            </a:pPr>
            <a:r>
              <a:rPr lang="tr-TR" dirty="0" err="1" smtClean="0"/>
              <a:t>Topografik</a:t>
            </a:r>
            <a:r>
              <a:rPr lang="tr-TR" dirty="0" smtClean="0"/>
              <a:t> Kişilik Kuramı</a:t>
            </a:r>
          </a:p>
          <a:p>
            <a:pPr>
              <a:lnSpc>
                <a:spcPct val="150000"/>
              </a:lnSpc>
            </a:pPr>
            <a:r>
              <a:rPr lang="tr-TR" dirty="0" smtClean="0"/>
              <a:t>Yapısal Kişilik Kuramı</a:t>
            </a:r>
          </a:p>
          <a:p>
            <a:pPr>
              <a:lnSpc>
                <a:spcPct val="150000"/>
              </a:lnSpc>
            </a:pPr>
            <a:r>
              <a:rPr lang="tr-TR" dirty="0" err="1" smtClean="0"/>
              <a:t>Psikoseksüel</a:t>
            </a:r>
            <a:r>
              <a:rPr lang="tr-TR" dirty="0" smtClean="0"/>
              <a:t> Gelişim Kuramı</a:t>
            </a:r>
          </a:p>
          <a:p>
            <a:pPr>
              <a:buNone/>
            </a:pPr>
            <a:endParaRPr lang="tr-TR" dirty="0"/>
          </a:p>
        </p:txBody>
      </p:sp>
      <p:sp>
        <p:nvSpPr>
          <p:cNvPr id="4" name="Altbilgi Yer Tutucusu 3"/>
          <p:cNvSpPr>
            <a:spLocks noGrp="1"/>
          </p:cNvSpPr>
          <p:nvPr>
            <p:ph type="ftr" sz="quarter" idx="11"/>
          </p:nvPr>
        </p:nvSpPr>
        <p:spPr/>
        <p:txBody>
          <a:bodyPr/>
          <a:lstStyle/>
          <a:p>
            <a:r>
              <a:rPr lang="tr-TR" smtClean="0"/>
              <a:t>Dr. Öğr. Üyesi Halise Kader ZENGİN</a:t>
            </a:r>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Topografik</a:t>
            </a:r>
            <a:r>
              <a:rPr lang="tr-TR" dirty="0" smtClean="0"/>
              <a:t> Gelişim Kuramı</a:t>
            </a:r>
            <a:endParaRPr lang="tr-TR" dirty="0"/>
          </a:p>
        </p:txBody>
      </p:sp>
      <p:sp>
        <p:nvSpPr>
          <p:cNvPr id="3" name="2 İçerik Yer Tutucusu"/>
          <p:cNvSpPr>
            <a:spLocks noGrp="1"/>
          </p:cNvSpPr>
          <p:nvPr>
            <p:ph idx="1"/>
          </p:nvPr>
        </p:nvSpPr>
        <p:spPr/>
        <p:txBody>
          <a:bodyPr/>
          <a:lstStyle/>
          <a:p>
            <a:r>
              <a:rPr lang="tr-TR" dirty="0" smtClean="0"/>
              <a:t>Bu kuram bireyin bilişsel etkinlikleriyle ilişkili olup, insan davranışlarının bilinçten öte, bilinç altı ile ilişkili olduğunu vurgular.</a:t>
            </a:r>
          </a:p>
          <a:p>
            <a:endParaRPr lang="tr-TR" dirty="0" smtClean="0"/>
          </a:p>
          <a:p>
            <a:r>
              <a:rPr lang="tr-TR" dirty="0" smtClean="0"/>
              <a:t>Freud, bireyin çeşitli bilişsel etkinliklerinin bilince uzaklıklarını saptamayı amaçlamış ve bilişsel içeriklerin belirli biliş bölgelerinde bulunduğunu söylemiştir.</a:t>
            </a:r>
          </a:p>
        </p:txBody>
      </p:sp>
      <p:sp>
        <p:nvSpPr>
          <p:cNvPr id="4" name="Altbilgi Yer Tutucusu 3"/>
          <p:cNvSpPr>
            <a:spLocks noGrp="1"/>
          </p:cNvSpPr>
          <p:nvPr>
            <p:ph type="ftr" sz="quarter" idx="11"/>
          </p:nvPr>
        </p:nvSpPr>
        <p:spPr/>
        <p:txBody>
          <a:bodyPr/>
          <a:lstStyle/>
          <a:p>
            <a:r>
              <a:rPr lang="tr-TR" smtClean="0"/>
              <a:t>Dr. Öğr. Üyesi Halise Kader ZENGİN</a:t>
            </a:r>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Topografik</a:t>
            </a:r>
            <a:r>
              <a:rPr lang="tr-TR" dirty="0" smtClean="0"/>
              <a:t> Kişilik Kuramı</a:t>
            </a:r>
            <a:endParaRPr lang="tr-TR" dirty="0"/>
          </a:p>
        </p:txBody>
      </p:sp>
      <p:sp>
        <p:nvSpPr>
          <p:cNvPr id="3" name="2 İçerik Yer Tutucusu"/>
          <p:cNvSpPr>
            <a:spLocks noGrp="1"/>
          </p:cNvSpPr>
          <p:nvPr>
            <p:ph idx="1"/>
          </p:nvPr>
        </p:nvSpPr>
        <p:spPr/>
        <p:txBody>
          <a:bodyPr/>
          <a:lstStyle/>
          <a:p>
            <a:r>
              <a:rPr lang="tr-TR" dirty="0" smtClean="0"/>
              <a:t>Bilinç: Bireyin herhangi bir anda farkında olduğu yaşantılarının bulunduğu bölgedir.</a:t>
            </a:r>
          </a:p>
          <a:p>
            <a:r>
              <a:rPr lang="tr-TR" dirty="0" smtClean="0"/>
              <a:t>Bilinç Öncesi: Bireyin ancak dikkatini zorlayarak hatırlayabildiği yaşantılarının bulunduğu bölgedir.</a:t>
            </a:r>
          </a:p>
          <a:p>
            <a:r>
              <a:rPr lang="tr-TR" dirty="0" smtClean="0"/>
              <a:t>Bilinç Dışı: Bireyin farkında olmadığı, dikkatini zorlasa bile bilince çıkaramadığı, hatırlayamadığı olayların barındığı bölgedir.</a:t>
            </a:r>
            <a:endParaRPr lang="tr-TR" dirty="0"/>
          </a:p>
        </p:txBody>
      </p:sp>
      <p:sp>
        <p:nvSpPr>
          <p:cNvPr id="4" name="Altbilgi Yer Tutucusu 3"/>
          <p:cNvSpPr>
            <a:spLocks noGrp="1"/>
          </p:cNvSpPr>
          <p:nvPr>
            <p:ph type="ftr" sz="quarter" idx="11"/>
          </p:nvPr>
        </p:nvSpPr>
        <p:spPr/>
        <p:txBody>
          <a:bodyPr/>
          <a:lstStyle/>
          <a:p>
            <a:r>
              <a:rPr lang="tr-TR" smtClean="0"/>
              <a:t>Dr. Öğr. Üyesi Halise Kader ZENGİN</a:t>
            </a:r>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Yapısal Kişilik Kuramı</a:t>
            </a:r>
            <a:endParaRPr lang="tr-TR" dirty="0"/>
          </a:p>
        </p:txBody>
      </p:sp>
      <p:sp>
        <p:nvSpPr>
          <p:cNvPr id="3" name="2 İçerik Yer Tutucusu"/>
          <p:cNvSpPr>
            <a:spLocks noGrp="1"/>
          </p:cNvSpPr>
          <p:nvPr>
            <p:ph idx="1"/>
          </p:nvPr>
        </p:nvSpPr>
        <p:spPr/>
        <p:txBody>
          <a:bodyPr/>
          <a:lstStyle/>
          <a:p>
            <a:r>
              <a:rPr lang="tr-TR" dirty="0" smtClean="0"/>
              <a:t>Freud </a:t>
            </a:r>
            <a:r>
              <a:rPr lang="tr-TR" dirty="0" err="1" smtClean="0"/>
              <a:t>Topografik</a:t>
            </a:r>
            <a:r>
              <a:rPr lang="tr-TR" dirty="0" smtClean="0"/>
              <a:t> kuramın bazı hastalarında yeterli olmadığından hareketle yeni bir kişilik modeli daha geliştirmiştir.</a:t>
            </a:r>
          </a:p>
          <a:p>
            <a:r>
              <a:rPr lang="tr-TR" dirty="0" smtClean="0"/>
              <a:t>Bu modele göre kişilik, </a:t>
            </a:r>
            <a:r>
              <a:rPr lang="tr-TR" dirty="0" err="1" smtClean="0"/>
              <a:t>id</a:t>
            </a:r>
            <a:r>
              <a:rPr lang="tr-TR" dirty="0" smtClean="0"/>
              <a:t> ,ego, </a:t>
            </a:r>
            <a:r>
              <a:rPr lang="tr-TR" dirty="0" err="1" smtClean="0"/>
              <a:t>süperegodan</a:t>
            </a:r>
            <a:r>
              <a:rPr lang="tr-TR" dirty="0" smtClean="0"/>
              <a:t> oluşmaktadır. </a:t>
            </a:r>
          </a:p>
          <a:p>
            <a:r>
              <a:rPr lang="tr-TR" dirty="0" smtClean="0"/>
              <a:t>Kişiliğin bu üç sistemi sürekli olarak birbiriyle etkileşerek bireyin davranışlarını yönlendirmektedir.</a:t>
            </a:r>
            <a:endParaRPr lang="tr-TR" dirty="0"/>
          </a:p>
        </p:txBody>
      </p:sp>
      <p:sp>
        <p:nvSpPr>
          <p:cNvPr id="4" name="Altbilgi Yer Tutucusu 3"/>
          <p:cNvSpPr>
            <a:spLocks noGrp="1"/>
          </p:cNvSpPr>
          <p:nvPr>
            <p:ph type="ftr" sz="quarter" idx="11"/>
          </p:nvPr>
        </p:nvSpPr>
        <p:spPr/>
        <p:txBody>
          <a:bodyPr/>
          <a:lstStyle/>
          <a:p>
            <a:r>
              <a:rPr lang="tr-TR" smtClean="0"/>
              <a:t>Dr. Öğr. Üyesi Halise Kader ZENGİN</a:t>
            </a:r>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Yapısal Kişilik Kuramı</a:t>
            </a:r>
            <a:endParaRPr lang="tr-TR" dirty="0"/>
          </a:p>
        </p:txBody>
      </p:sp>
      <p:sp>
        <p:nvSpPr>
          <p:cNvPr id="3" name="2 İçerik Yer Tutucusu"/>
          <p:cNvSpPr>
            <a:spLocks noGrp="1"/>
          </p:cNvSpPr>
          <p:nvPr>
            <p:ph idx="1"/>
          </p:nvPr>
        </p:nvSpPr>
        <p:spPr/>
        <p:txBody>
          <a:bodyPr/>
          <a:lstStyle/>
          <a:p>
            <a:r>
              <a:rPr lang="tr-TR" dirty="0" err="1" smtClean="0"/>
              <a:t>İd</a:t>
            </a:r>
            <a:r>
              <a:rPr lang="tr-TR" dirty="0" smtClean="0"/>
              <a:t>: Kişiliğin ilkel yönünü oluşturmaktadır. Daima haz ilkesine göre hareket etmektedir. Gerçek dışı ve mantık dışı istek ve arzularla, bireyin içsel dürtülerinin her ne pahasına olursa olsun derhal doyurulması doğrultusunda bir işlevde bulunmaktadır.</a:t>
            </a:r>
          </a:p>
          <a:p>
            <a:r>
              <a:rPr lang="tr-TR" dirty="0" smtClean="0"/>
              <a:t>Freud’a göre yaşamın ilk günlerinde büsbütün </a:t>
            </a:r>
            <a:r>
              <a:rPr lang="tr-TR" dirty="0" err="1"/>
              <a:t>İ</a:t>
            </a:r>
            <a:r>
              <a:rPr lang="tr-TR" dirty="0" err="1" smtClean="0"/>
              <a:t>d’den</a:t>
            </a:r>
            <a:r>
              <a:rPr lang="tr-TR" dirty="0" smtClean="0"/>
              <a:t> </a:t>
            </a:r>
            <a:r>
              <a:rPr lang="tr-TR" dirty="0" smtClean="0"/>
              <a:t>oluşan ilkel yapı ayrımlaşarak ego ve </a:t>
            </a:r>
            <a:r>
              <a:rPr lang="tr-TR" dirty="0" err="1"/>
              <a:t>S</a:t>
            </a:r>
            <a:r>
              <a:rPr lang="tr-TR" dirty="0" err="1" smtClean="0"/>
              <a:t>üperego’yu</a:t>
            </a:r>
            <a:r>
              <a:rPr lang="tr-TR" dirty="0" smtClean="0"/>
              <a:t> </a:t>
            </a:r>
            <a:r>
              <a:rPr lang="tr-TR" dirty="0" smtClean="0"/>
              <a:t>oluşturmaktadır.</a:t>
            </a:r>
            <a:endParaRPr lang="tr-TR" dirty="0"/>
          </a:p>
        </p:txBody>
      </p:sp>
      <p:sp>
        <p:nvSpPr>
          <p:cNvPr id="4" name="Altbilgi Yer Tutucusu 3"/>
          <p:cNvSpPr>
            <a:spLocks noGrp="1"/>
          </p:cNvSpPr>
          <p:nvPr>
            <p:ph type="ftr" sz="quarter" idx="11"/>
          </p:nvPr>
        </p:nvSpPr>
        <p:spPr/>
        <p:txBody>
          <a:bodyPr/>
          <a:lstStyle/>
          <a:p>
            <a:r>
              <a:rPr lang="tr-TR" smtClean="0"/>
              <a:t>Dr. Öğr. Üyesi Halise Kader ZENGİN</a:t>
            </a:r>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Yapısal Kişilik Kuramı</a:t>
            </a:r>
            <a:endParaRPr lang="tr-TR" dirty="0"/>
          </a:p>
        </p:txBody>
      </p:sp>
      <p:sp>
        <p:nvSpPr>
          <p:cNvPr id="3" name="2 İçerik Yer Tutucusu"/>
          <p:cNvSpPr>
            <a:spLocks noGrp="1"/>
          </p:cNvSpPr>
          <p:nvPr>
            <p:ph idx="1"/>
          </p:nvPr>
        </p:nvSpPr>
        <p:spPr/>
        <p:txBody>
          <a:bodyPr>
            <a:normAutofit lnSpcReduction="10000"/>
          </a:bodyPr>
          <a:lstStyle/>
          <a:p>
            <a:pPr algn="just"/>
            <a:r>
              <a:rPr lang="tr-TR" dirty="0" smtClean="0"/>
              <a:t>Ego: Kişilik yapısının gerçeklik ilkesine göre hareket eden ve kısmen de olsa bilinçli olan bölümüdür.</a:t>
            </a:r>
          </a:p>
          <a:p>
            <a:pPr algn="just"/>
            <a:r>
              <a:rPr lang="tr-TR" dirty="0" smtClean="0"/>
              <a:t>Kişiliğin idare meclisi gibi davranır.</a:t>
            </a:r>
          </a:p>
          <a:p>
            <a:pPr algn="just"/>
            <a:r>
              <a:rPr lang="tr-TR" dirty="0" smtClean="0"/>
              <a:t>Ego, gerçekliğin sınırlarının zorlanmadan bireyin içsel dürtülerinden kaynaklanan ihtiyaçlarının uygun bir şekilde nasıl karşılanacağını tayin etmektedir.</a:t>
            </a:r>
          </a:p>
          <a:p>
            <a:pPr algn="just"/>
            <a:r>
              <a:rPr lang="tr-TR" dirty="0" smtClean="0"/>
              <a:t>Bireyin başını belaya sokmayacak çözüm önerileri arar. </a:t>
            </a:r>
            <a:endParaRPr lang="tr-TR" dirty="0"/>
          </a:p>
        </p:txBody>
      </p:sp>
      <p:sp>
        <p:nvSpPr>
          <p:cNvPr id="4" name="Altbilgi Yer Tutucusu 3"/>
          <p:cNvSpPr>
            <a:spLocks noGrp="1"/>
          </p:cNvSpPr>
          <p:nvPr>
            <p:ph type="ftr" sz="quarter" idx="11"/>
          </p:nvPr>
        </p:nvSpPr>
        <p:spPr/>
        <p:txBody>
          <a:bodyPr/>
          <a:lstStyle/>
          <a:p>
            <a:r>
              <a:rPr lang="tr-TR" smtClean="0"/>
              <a:t>Dr. Öğr. Üyesi Halise Kader ZENGİN</a:t>
            </a:r>
            <a:endParaRPr lang="tr-T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Şehir Hayatı">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Şehir Hayatı">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Şehir Hayatı">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Urban</Template>
  <TotalTime>128</TotalTime>
  <Words>1048</Words>
  <Application>Microsoft Office PowerPoint</Application>
  <PresentationFormat>Ekran Gösterisi (4:3)</PresentationFormat>
  <Paragraphs>107</Paragraphs>
  <Slides>20</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20</vt:i4>
      </vt:variant>
    </vt:vector>
  </HeadingPairs>
  <TitlesOfParts>
    <vt:vector size="25" baseType="lpstr">
      <vt:lpstr>Calibri</vt:lpstr>
      <vt:lpstr>Georgia</vt:lpstr>
      <vt:lpstr>Trebuchet MS</vt:lpstr>
      <vt:lpstr>Wingdings 2</vt:lpstr>
      <vt:lpstr>Şehir Hayatı</vt:lpstr>
      <vt:lpstr>Kişilik Gelişimi</vt:lpstr>
      <vt:lpstr>Kişilik</vt:lpstr>
      <vt:lpstr>Kişilik Gelişimi</vt:lpstr>
      <vt:lpstr>Freud’un Kişiliğin Yapısı, Örgütlenmesi ve Gelişimine İlişkin Kurumsal Yaklaşımları</vt:lpstr>
      <vt:lpstr>Topografik Gelişim Kuramı</vt:lpstr>
      <vt:lpstr>Topografik Kişilik Kuramı</vt:lpstr>
      <vt:lpstr>Yapısal Kişilik Kuramı</vt:lpstr>
      <vt:lpstr>Yapısal Kişilik Kuramı</vt:lpstr>
      <vt:lpstr>Yapısal Kişilik Kuramı</vt:lpstr>
      <vt:lpstr>Yapısal Kişilik Kuramı</vt:lpstr>
      <vt:lpstr>Psikoseksüel Gelişim Kuramı</vt:lpstr>
      <vt:lpstr>Psikoseksüel Gelişim Kuramı</vt:lpstr>
      <vt:lpstr>Psikoseksüel Gelişim Kuramı</vt:lpstr>
      <vt:lpstr>Psikoseksüel Gelişim Kuramı</vt:lpstr>
      <vt:lpstr>Psikoseksüel Gelişim Kuramı</vt:lpstr>
      <vt:lpstr>Erikson’un Psikososyal Gelişim Kuramı</vt:lpstr>
      <vt:lpstr>Erikson’un Psikososyal Gelişim Kuramı</vt:lpstr>
      <vt:lpstr>Erikson’un Psikososyal Gelişim Kuramı</vt:lpstr>
      <vt:lpstr>Erikson’un Psikososyal Gelişim Kuramı</vt:lpstr>
      <vt:lpstr>Yararlanılan Kaynaklar</vt:lpstr>
    </vt:vector>
  </TitlesOfParts>
  <Company>NCY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Kişilik Gelişimi</dc:title>
  <dc:creator>NoName</dc:creator>
  <cp:lastModifiedBy>user</cp:lastModifiedBy>
  <cp:revision>18</cp:revision>
  <cp:lastPrinted>2018-04-05T07:12:09Z</cp:lastPrinted>
  <dcterms:created xsi:type="dcterms:W3CDTF">2010-05-29T22:50:45Z</dcterms:created>
  <dcterms:modified xsi:type="dcterms:W3CDTF">2020-05-08T06:56:56Z</dcterms:modified>
</cp:coreProperties>
</file>