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97"/>
    <p:restoredTop sz="92721"/>
  </p:normalViewPr>
  <p:slideViewPr>
    <p:cSldViewPr snapToGrid="0">
      <p:cViewPr varScale="1">
        <p:scale>
          <a:sx n="66" d="100"/>
          <a:sy n="66" d="100"/>
        </p:scale>
        <p:origin x="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74158-8FB7-4646-8297-D50CC8CF41D1}"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184C2D-4601-F444-97C5-1AD3BC97B2F3}" type="slidenum">
              <a:rPr lang="tr-TR" smtClean="0"/>
              <a:t>‹#›</a:t>
            </a:fld>
            <a:endParaRPr lang="tr-TR"/>
          </a:p>
        </p:txBody>
      </p:sp>
    </p:spTree>
    <p:extLst>
      <p:ext uri="{BB962C8B-B14F-4D97-AF65-F5344CB8AC3E}">
        <p14:creationId xmlns:p14="http://schemas.microsoft.com/office/powerpoint/2010/main" val="561485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896086"/>
            <a:ext cx="9144000" cy="2387600"/>
          </a:xfrm>
        </p:spPr>
        <p:txBody>
          <a:bodyPr>
            <a:normAutofit fontScale="90000"/>
          </a:bodyPr>
          <a:lstStyle/>
          <a:p>
            <a:r>
              <a:rPr lang="tr-TR" dirty="0" smtClean="0"/>
              <a:t>Okul Öğrenmelerinde Ölçme ve Değerlendirmenin Önemi</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Ölçme ve Değerlendirmeye Genel Bakış</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Her </a:t>
            </a:r>
            <a:r>
              <a:rPr lang="tr-TR" dirty="0"/>
              <a:t>sistem, gerçekleştirdiği etkinliklerin amaca ne derece hizmet</a:t>
            </a:r>
            <a:br>
              <a:rPr lang="tr-TR" dirty="0"/>
            </a:br>
            <a:r>
              <a:rPr lang="tr-TR" dirty="0"/>
              <a:t>edip etmediğini saptayabilmek için öncelikle gerçekleştirdiği</a:t>
            </a:r>
            <a:br>
              <a:rPr lang="tr-TR" dirty="0"/>
            </a:br>
            <a:r>
              <a:rPr lang="tr-TR" dirty="0"/>
              <a:t>etkinlikler hakkında bilgi toplar yani ölçme (gözlem) yapar ve</a:t>
            </a:r>
            <a:r>
              <a:rPr lang="tr-TR" dirty="0" smtClean="0"/>
              <a:t/>
            </a:r>
            <a:br>
              <a:rPr lang="tr-TR" dirty="0" smtClean="0"/>
            </a:br>
            <a:r>
              <a:rPr lang="tr-TR" dirty="0"/>
              <a:t>topladığı gözlem sonuçlarından yararlanarak bazı sonuçlara,</a:t>
            </a:r>
            <a:br>
              <a:rPr lang="tr-TR" dirty="0"/>
            </a:br>
            <a:r>
              <a:rPr lang="tr-TR" dirty="0"/>
              <a:t>kararlara ulaşmaya çalışır. Herhangi bir sistemle ilgili gözlemler</a:t>
            </a:r>
            <a:br>
              <a:rPr lang="tr-TR" dirty="0"/>
            </a:br>
            <a:r>
              <a:rPr lang="tr-TR" dirty="0"/>
              <a:t>yapma ve gözlem sonuçlarına dayalı doğru kararlar verebilme,</a:t>
            </a:r>
            <a:br>
              <a:rPr lang="tr-TR" dirty="0"/>
            </a:br>
            <a:r>
              <a:rPr lang="tr-TR" dirty="0"/>
              <a:t>ölçme ve değerlendirme konusundaki ilkeleri ve yaklaşımları</a:t>
            </a:r>
            <a:br>
              <a:rPr lang="tr-TR" dirty="0"/>
            </a:br>
            <a:r>
              <a:rPr lang="tr-TR" dirty="0"/>
              <a:t>bilmekle ve bu ilkeleri doğru biçimde uygulamakla olasıdır. Bu</a:t>
            </a:r>
            <a:br>
              <a:rPr lang="tr-TR" dirty="0"/>
            </a:br>
            <a:r>
              <a:rPr lang="tr-TR" dirty="0"/>
              <a:t>kısımda eğitim sürecinden, bu süreçte gerçekleştirilecek ölçme ve</a:t>
            </a:r>
            <a:br>
              <a:rPr lang="tr-TR" dirty="0"/>
            </a:br>
            <a:r>
              <a:rPr lang="tr-TR" dirty="0"/>
              <a:t>değerlendirmenin temellerinden, gözlem yaparken kullanılacak</a:t>
            </a:r>
            <a:br>
              <a:rPr lang="tr-TR" dirty="0"/>
            </a:br>
            <a:r>
              <a:rPr lang="tr-TR" dirty="0"/>
              <a:t>ölçme araçlarının neler olduğundan ve bu araçların özelliklerinden</a:t>
            </a:r>
            <a:br>
              <a:rPr lang="tr-TR" dirty="0"/>
            </a:br>
            <a:r>
              <a:rPr lang="tr-TR" dirty="0"/>
              <a:t>söz edilecektir</a:t>
            </a:r>
            <a:r>
              <a:rPr lang="tr-TR" dirty="0" smtClean="0"/>
              <a:t> </a:t>
            </a:r>
            <a:br>
              <a:rPr lang="tr-TR" dirty="0" smtClean="0"/>
            </a:br>
            <a:endParaRPr lang="tr-TR" dirty="0"/>
          </a:p>
        </p:txBody>
      </p:sp>
    </p:spTree>
    <p:extLst>
      <p:ext uri="{BB962C8B-B14F-4D97-AF65-F5344CB8AC3E}">
        <p14:creationId xmlns:p14="http://schemas.microsoft.com/office/powerpoint/2010/main" val="69840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Nedir?</a:t>
            </a:r>
            <a:br>
              <a:rPr lang="tr-TR" dirty="0" smtClean="0"/>
            </a:br>
            <a:endParaRPr lang="tr-TR" dirty="0"/>
          </a:p>
        </p:txBody>
      </p:sp>
      <p:sp>
        <p:nvSpPr>
          <p:cNvPr id="3" name="İçerik Yer Tutucusu 2"/>
          <p:cNvSpPr>
            <a:spLocks noGrp="1"/>
          </p:cNvSpPr>
          <p:nvPr>
            <p:ph idx="1"/>
          </p:nvPr>
        </p:nvSpPr>
        <p:spPr>
          <a:xfrm>
            <a:off x="838200" y="1424189"/>
            <a:ext cx="10515600" cy="4351338"/>
          </a:xfrm>
        </p:spPr>
        <p:txBody>
          <a:bodyPr>
            <a:normAutofit/>
          </a:bodyPr>
          <a:lstStyle/>
          <a:p>
            <a:pPr marL="0" indent="0" algn="just">
              <a:buNone/>
            </a:pPr>
            <a:r>
              <a:rPr lang="tr-TR" dirty="0" smtClean="0"/>
              <a:t>Birçok </a:t>
            </a:r>
            <a:r>
              <a:rPr lang="tr-TR" dirty="0"/>
              <a:t>eğitimci, “eğitim” kavramını çeşitli biçimlerde</a:t>
            </a:r>
            <a:br>
              <a:rPr lang="tr-TR" dirty="0"/>
            </a:br>
            <a:r>
              <a:rPr lang="tr-TR" dirty="0"/>
              <a:t>tanımlamışlardır. Bunlar arasında günümüzde en yaygın kabul gören</a:t>
            </a:r>
            <a:br>
              <a:rPr lang="tr-TR" dirty="0"/>
            </a:br>
            <a:r>
              <a:rPr lang="tr-TR" dirty="0"/>
              <a:t>tanım Ertürk tarafından yapılmıştır. Ertürk eğitimi, bireylere</a:t>
            </a:r>
            <a:br>
              <a:rPr lang="tr-TR" dirty="0"/>
            </a:br>
            <a:r>
              <a:rPr lang="tr-TR" dirty="0"/>
              <a:t>yaşantıları yoluyla istendik ve kalıcı davranışlar kazandırma süreci</a:t>
            </a:r>
            <a:br>
              <a:rPr lang="tr-TR" dirty="0"/>
            </a:br>
            <a:r>
              <a:rPr lang="tr-TR" dirty="0"/>
              <a:t>(Ertürk, 2013) olarak ele almaktadır. Bazı eğitimcilerin yaptıkları</a:t>
            </a:r>
            <a:br>
              <a:rPr lang="tr-TR" dirty="0"/>
            </a:br>
            <a:r>
              <a:rPr lang="tr-TR" dirty="0"/>
              <a:t>eğitim tanımlarında da eğitim, bir davranış değiştirme süreci olarak</a:t>
            </a:r>
            <a:br>
              <a:rPr lang="tr-TR" dirty="0"/>
            </a:br>
            <a:r>
              <a:rPr lang="tr-TR" dirty="0"/>
              <a:t>ele alınmıştır (Özçelik, 2014a). Bu tanımlar incelendiğinde eğitimin,</a:t>
            </a:r>
            <a:br>
              <a:rPr lang="tr-TR" dirty="0"/>
            </a:br>
            <a:r>
              <a:rPr lang="tr-TR" dirty="0"/>
              <a:t>insan davranışlarını istendik yönde değiştirmek için yararlanılan bir</a:t>
            </a:r>
            <a:br>
              <a:rPr lang="tr-TR" dirty="0"/>
            </a:br>
            <a:r>
              <a:rPr lang="tr-TR" dirty="0"/>
              <a:t>sistem görevini üstlendiği görülecektir.</a:t>
            </a:r>
            <a:r>
              <a:rPr lang="tr-TR" dirty="0" smtClean="0"/>
              <a:t> </a:t>
            </a:r>
            <a:br>
              <a:rPr lang="tr-TR" dirty="0" smtClean="0"/>
            </a:br>
            <a:endParaRPr lang="tr-TR" dirty="0"/>
          </a:p>
        </p:txBody>
      </p:sp>
    </p:spTree>
    <p:extLst>
      <p:ext uri="{BB962C8B-B14F-4D97-AF65-F5344CB8AC3E}">
        <p14:creationId xmlns:p14="http://schemas.microsoft.com/office/powerpoint/2010/main" val="384481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dizi amacı yerine getirmek için birbiriyle ilişkili parçalardan</a:t>
            </a:r>
            <a:br>
              <a:rPr lang="tr-TR" dirty="0"/>
            </a:br>
            <a:r>
              <a:rPr lang="tr-TR" dirty="0"/>
              <a:t>oluşan yapıya sistem denir (Baykul, 1999). Okullar, işletmeler, çeşitli kurum ve kuruluşlar gibi yapılar, belirli amaçlar doğrultusunda</a:t>
            </a:r>
            <a:br>
              <a:rPr lang="tr-TR" dirty="0"/>
            </a:br>
            <a:r>
              <a:rPr lang="tr-TR" dirty="0"/>
              <a:t>oluşturulmuş birer sistemdir. Bu yapılar hem kendilerinin ve</a:t>
            </a:r>
            <a:br>
              <a:rPr lang="tr-TR" dirty="0"/>
            </a:br>
            <a:r>
              <a:rPr lang="tr-TR" dirty="0"/>
              <a:t>toplumun devamını sağlamak hem de amaçlarını daha etkili ve</a:t>
            </a:r>
            <a:br>
              <a:rPr lang="tr-TR" dirty="0"/>
            </a:br>
            <a:r>
              <a:rPr lang="tr-TR" dirty="0"/>
              <a:t>verimli gerçekleştirebilmek için hedefleri doğrultusunda bireylerinin yeni davranışlar kazanmalarını sağlamaya çalışırlar. </a:t>
            </a:r>
            <a:br>
              <a:rPr lang="tr-TR" dirty="0"/>
            </a:br>
            <a:endParaRPr lang="tr-TR" dirty="0"/>
          </a:p>
        </p:txBody>
      </p:sp>
    </p:spTree>
    <p:extLst>
      <p:ext uri="{BB962C8B-B14F-4D97-AF65-F5344CB8AC3E}">
        <p14:creationId xmlns:p14="http://schemas.microsoft.com/office/powerpoint/2010/main" val="3618620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Eğitim etkinlikleri sonunda, amaçlanan bazı davranışlar istenen düzeyde kazanılmış, bazıları ise beklenen düzeyde kazanılmamış, bazıları da hiç kazanılmamış; hatta bazı istenmeyen davranışlar dahi meydana gelmiş olabilir. Bu durum, eğitim süreci sonunda sonuçların kontrolü ihtiyacını doğurur (Baykul, 2014</a:t>
            </a:r>
            <a:r>
              <a:rPr lang="tr-TR" dirty="0" smtClean="0"/>
              <a:t>). </a:t>
            </a:r>
            <a:r>
              <a:rPr lang="tr-TR" dirty="0"/>
              <a:t/>
            </a:r>
            <a:br>
              <a:rPr lang="tr-TR" dirty="0"/>
            </a:br>
            <a:endParaRPr lang="tr-TR" dirty="0"/>
          </a:p>
        </p:txBody>
      </p:sp>
    </p:spTree>
    <p:extLst>
      <p:ext uri="{BB962C8B-B14F-4D97-AF65-F5344CB8AC3E}">
        <p14:creationId xmlns:p14="http://schemas.microsoft.com/office/powerpoint/2010/main" val="169935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Eğitim süreci </a:t>
            </a:r>
            <a:r>
              <a:rPr lang="tr-TR" dirty="0" smtClean="0"/>
              <a:t>sonunda </a:t>
            </a:r>
            <a:r>
              <a:rPr lang="tr-TR" dirty="0"/>
              <a:t>karşılaşılan üç durumla ilgili bilgi sahibi olmak ve alınması gereken önlemlerin neler olabileceği hakkında kararlara ulaşmak sistemin yapısını tanımakla olanaklı olabilir. Bu nedenle bir sisteme ilişkin şema aşağıda </a:t>
            </a:r>
            <a:r>
              <a:rPr lang="tr-TR" dirty="0" smtClean="0"/>
              <a:t>verilmiştir</a:t>
            </a:r>
            <a:r>
              <a:rPr lang="tr-TR" dirty="0"/>
              <a:t>.</a:t>
            </a:r>
            <a:br>
              <a:rPr lang="tr-TR" dirty="0"/>
            </a:br>
            <a:endParaRPr lang="tr-TR" dirty="0"/>
          </a:p>
        </p:txBody>
      </p:sp>
    </p:spTree>
    <p:extLst>
      <p:ext uri="{BB962C8B-B14F-4D97-AF65-F5344CB8AC3E}">
        <p14:creationId xmlns:p14="http://schemas.microsoft.com/office/powerpoint/2010/main" val="1468979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690688"/>
            <a:ext cx="10373481" cy="4100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9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Yukarıdaki </a:t>
            </a:r>
            <a:r>
              <a:rPr lang="tr-TR" dirty="0"/>
              <a:t>sistem şemasına göre, süreçte etkileşime sokulacak değişkenlerin tümü </a:t>
            </a:r>
            <a:r>
              <a:rPr lang="tr-TR" b="1" i="1" dirty="0"/>
              <a:t>girdileri</a:t>
            </a:r>
            <a:r>
              <a:rPr lang="tr-TR" dirty="0"/>
              <a:t> oluşturmaktadır. Ayrıca yukarıda sözü edilmeyen yasalar, yönetmelikler ve genelgeler, süreci ve çıktıyı etkileyen etkenler arasında yer alırlar. Girdi değişkenlerinin kalitesi hem süreç üzerinde hem de çıktı üzerinde önemli rol oynamaktadır. Bireylerin davranışlarının değiştirilmesi, geliştirilmesi doğru olanların pekiştirilip yanlış olanlarının düzeltilmesi etkinlikleri </a:t>
            </a:r>
            <a:r>
              <a:rPr lang="tr-TR" b="1" i="1" dirty="0"/>
              <a:t>süreç</a:t>
            </a:r>
            <a:r>
              <a:rPr lang="tr-TR" dirty="0"/>
              <a:t> aşamasında gerçekleştirilir. Yeni davranışların gözlendiği ve ortaya çıktığı aşama ise </a:t>
            </a:r>
            <a:r>
              <a:rPr lang="tr-TR" b="1" i="1" dirty="0"/>
              <a:t>çıktı</a:t>
            </a:r>
            <a:r>
              <a:rPr lang="tr-TR" dirty="0"/>
              <a:t> </a:t>
            </a:r>
            <a:r>
              <a:rPr lang="tr-TR" dirty="0" smtClean="0"/>
              <a:t>aşamasıdır.</a:t>
            </a:r>
          </a:p>
        </p:txBody>
      </p:sp>
    </p:spTree>
    <p:extLst>
      <p:ext uri="{BB962C8B-B14F-4D97-AF65-F5344CB8AC3E}">
        <p14:creationId xmlns:p14="http://schemas.microsoft.com/office/powerpoint/2010/main" val="835603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95446"/>
          </a:xfrm>
        </p:spPr>
        <p:txBody>
          <a:bodyPr>
            <a:normAutofit/>
          </a:bodyPr>
          <a:lstStyle/>
          <a:p>
            <a:r>
              <a:rPr lang="tr-TR" b="1" dirty="0" smtClean="0"/>
              <a:t>Kaynakça</a:t>
            </a:r>
            <a:r>
              <a:rPr lang="tr-TR" dirty="0" smtClean="0"/>
              <a:t/>
            </a:r>
            <a:br>
              <a:rPr lang="tr-TR" dirty="0" smtClean="0"/>
            </a:br>
            <a:r>
              <a:rPr lang="tr-TR" sz="2400" dirty="0"/>
              <a:t/>
            </a:r>
            <a:br>
              <a:rPr lang="tr-TR" sz="2400" dirty="0"/>
            </a:br>
            <a:r>
              <a:rPr lang="tr-TR" sz="2400" dirty="0" err="1"/>
              <a:t>Baykul</a:t>
            </a:r>
            <a:r>
              <a:rPr lang="tr-TR" sz="2400" dirty="0"/>
              <a:t>, Y. (1999). </a:t>
            </a:r>
            <a:r>
              <a:rPr lang="tr-TR" sz="2400" i="1" dirty="0"/>
              <a:t>İlköğretimde matematik öğretimi 1-5. sınıflar </a:t>
            </a:r>
            <a:r>
              <a:rPr lang="tr-TR" sz="2400" i="1" dirty="0" smtClean="0"/>
              <a:t>için (3</a:t>
            </a:r>
            <a:r>
              <a:rPr lang="tr-TR" sz="2400" i="1" dirty="0"/>
              <a:t>. </a:t>
            </a:r>
            <a:r>
              <a:rPr lang="tr-TR" sz="2400" i="1" dirty="0" smtClean="0"/>
              <a:t>baskı). </a:t>
            </a:r>
            <a:r>
              <a:rPr lang="tr-TR" sz="2400" dirty="0"/>
              <a:t>Ankara: </a:t>
            </a:r>
            <a:r>
              <a:rPr lang="tr-TR" sz="2400" dirty="0" smtClean="0"/>
              <a:t>	Anı </a:t>
            </a:r>
            <a:r>
              <a:rPr lang="tr-TR" sz="2400" dirty="0"/>
              <a:t>Yayıncılık</a:t>
            </a:r>
            <a:r>
              <a:rPr lang="tr-TR" sz="2400" dirty="0" smtClean="0"/>
              <a:t>.</a:t>
            </a:r>
            <a:br>
              <a:rPr lang="tr-TR" sz="2400" dirty="0" smtClean="0"/>
            </a:br>
            <a:r>
              <a:rPr lang="tr-TR" sz="2400" dirty="0"/>
              <a:t/>
            </a:r>
            <a:br>
              <a:rPr lang="tr-TR" sz="2400" dirty="0"/>
            </a:br>
            <a:r>
              <a:rPr lang="tr-TR" sz="2400" dirty="0" err="1"/>
              <a:t>Baykul</a:t>
            </a:r>
            <a:r>
              <a:rPr lang="tr-TR" sz="2400" dirty="0"/>
              <a:t>, Y. (2014). </a:t>
            </a:r>
            <a:r>
              <a:rPr lang="tr-TR" sz="2400" i="1" dirty="0" smtClean="0"/>
              <a:t>Eğitimde ve psikolojide ölçme</a:t>
            </a:r>
            <a:r>
              <a:rPr lang="tr-TR" sz="2400" dirty="0" smtClean="0"/>
              <a:t>. Ankara: </a:t>
            </a:r>
            <a:r>
              <a:rPr lang="tr-TR" sz="2400" dirty="0" err="1" smtClean="0"/>
              <a:t>Pegem</a:t>
            </a:r>
            <a:r>
              <a:rPr lang="tr-TR" sz="2400" dirty="0" smtClean="0"/>
              <a:t> Akademi Yayıncılık.</a:t>
            </a:r>
            <a:br>
              <a:rPr lang="tr-TR" sz="2400" dirty="0" smtClean="0"/>
            </a:br>
            <a:r>
              <a:rPr lang="tr-TR" sz="2400" dirty="0" smtClean="0"/>
              <a:t/>
            </a:r>
            <a:br>
              <a:rPr lang="tr-TR" sz="2400" dirty="0" smtClean="0"/>
            </a:br>
            <a:r>
              <a:rPr lang="tr-TR" sz="2400" dirty="0" smtClean="0"/>
              <a:t>Ertürk, S. (2013). </a:t>
            </a:r>
            <a:r>
              <a:rPr lang="tr-TR" sz="2400" i="1" dirty="0" smtClean="0"/>
              <a:t>Eğitimde program geliştirme</a:t>
            </a:r>
            <a:r>
              <a:rPr lang="tr-TR" sz="2400" dirty="0" smtClean="0"/>
              <a:t>. Ankara: EDGE Akademi Yayıncılık.</a:t>
            </a:r>
            <a:br>
              <a:rPr lang="tr-TR" sz="2400" dirty="0" smtClean="0"/>
            </a:br>
            <a:r>
              <a:rPr lang="tr-TR" sz="2400" dirty="0" smtClean="0"/>
              <a:t/>
            </a:r>
            <a:br>
              <a:rPr lang="tr-TR" sz="2400" dirty="0" smtClean="0"/>
            </a:br>
            <a:r>
              <a:rPr lang="tr-TR" sz="2400" dirty="0" smtClean="0">
                <a:ea typeface="Times New Roman" charset="0"/>
                <a:cs typeface="Arial" charset="0"/>
              </a:rPr>
              <a:t>Özçelik, D. A.  (2014a). </a:t>
            </a:r>
            <a:r>
              <a:rPr lang="tr-TR" sz="2400" i="1" dirty="0" smtClean="0">
                <a:ea typeface="Times New Roman" charset="0"/>
                <a:cs typeface="Arial" charset="0"/>
              </a:rPr>
              <a:t>Ölçme ve değerlendirme.</a:t>
            </a:r>
            <a:r>
              <a:rPr lang="tr-TR" sz="2400" dirty="0" smtClean="0">
                <a:ea typeface="Times New Roman" charset="0"/>
                <a:cs typeface="Arial" charset="0"/>
              </a:rPr>
              <a:t> Ankara: </a:t>
            </a:r>
            <a:r>
              <a:rPr lang="tr-TR" sz="2400" dirty="0" err="1" smtClean="0">
                <a:ea typeface="Times New Roman" charset="0"/>
                <a:cs typeface="Arial" charset="0"/>
              </a:rPr>
              <a:t>Pegem</a:t>
            </a:r>
            <a:r>
              <a:rPr lang="tr-TR" sz="2400" dirty="0" smtClean="0">
                <a:ea typeface="Times New Roman" charset="0"/>
                <a:cs typeface="Arial" charset="0"/>
              </a:rPr>
              <a:t> Akademi Yayıncılık.</a:t>
            </a:r>
            <a:br>
              <a:rPr lang="tr-TR" sz="2400" dirty="0" smtClean="0">
                <a:ea typeface="Times New Roman" charset="0"/>
                <a:cs typeface="Arial" charset="0"/>
              </a:rPr>
            </a:br>
            <a:r>
              <a:rPr lang="tr-TR" sz="2400" dirty="0" smtClean="0">
                <a:ea typeface="Times New Roman" charset="0"/>
                <a:cs typeface="Arial" charset="0"/>
              </a:rPr>
              <a:t/>
            </a:r>
            <a:br>
              <a:rPr lang="tr-TR" sz="2400" dirty="0" smtClean="0">
                <a:ea typeface="Times New Roman" charset="0"/>
                <a:cs typeface="Arial" charset="0"/>
              </a:rPr>
            </a:br>
            <a:r>
              <a:rPr lang="tr-TR" sz="2400" dirty="0" err="1" smtClean="0">
                <a:ea typeface="Times New Roman" charset="0"/>
                <a:cs typeface="Arial" charset="0"/>
              </a:rPr>
              <a:t>Web:</a:t>
            </a:r>
            <a:r>
              <a:rPr lang="tr-TR" sz="2400" dirty="0" err="1" smtClean="0"/>
              <a:t>http</a:t>
            </a:r>
            <a:r>
              <a:rPr lang="tr-TR" sz="2400" dirty="0" smtClean="0"/>
              <a:t>://www.kurumsalegitimdergisi.org/olcme-vedegerlendirme/ </a:t>
            </a:r>
            <a:r>
              <a:rPr lang="tr-TR" sz="2400" dirty="0" smtClean="0">
                <a:ea typeface="Times New Roman" charset="0"/>
                <a:cs typeface="Times New Roman" charset="0"/>
              </a:rPr>
              <a:t/>
            </a:r>
            <a:br>
              <a:rPr lang="tr-TR" sz="2400" dirty="0" smtClean="0">
                <a:ea typeface="Times New Roman" charset="0"/>
                <a:cs typeface="Times New Roman" charset="0"/>
              </a:rPr>
            </a:br>
            <a:endParaRPr lang="tr-TR" sz="2400" dirty="0"/>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0890221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223</Words>
  <Application>Microsoft Office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Okul Öğrenmelerinde Ölçme ve Değerlendirmenin Önemi </vt:lpstr>
      <vt:lpstr>Ölçme ve Değerlendirmeye Genel Bakış</vt:lpstr>
      <vt:lpstr>Eğitim Nedir? </vt:lpstr>
      <vt:lpstr>Bir sistem Olarak Eğitim</vt:lpstr>
      <vt:lpstr>Bir sistem Olarak Eğitim</vt:lpstr>
      <vt:lpstr>Bir sistem Olarak Eğitim</vt:lpstr>
      <vt:lpstr>Bir sistem Olarak Eğitim</vt:lpstr>
      <vt:lpstr>Bir sistem Olarak Eğitim</vt:lpstr>
      <vt:lpstr>Kaynakça  Baykul, Y. (1999). İlköğretimde matematik öğretimi 1-5. sınıflar için (3. baskı). Ankara:  Anı Yayıncılık.  Baykul, Y. (2014). Eğitimde ve psikolojide ölçme. Ankara: Pegem Akademi Yayıncılık.  Ertürk, S. (2013). Eğitimde program geliştirme. Ankara: EDGE Akademi Yayıncılık.  Özçelik, D. A.  (2014a). Ölçme ve değerlendirme. Ankara: Pegem Akademi Yayıncılık.  Web:http://www.kurumsalegitimdergisi.org/olcme-vedegerlendirme/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2018-01-30T16:19:22Z</dcterms:modified>
</cp:coreProperties>
</file>