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61" r:id="rId3"/>
    <p:sldId id="262" r:id="rId4"/>
    <p:sldId id="263" r:id="rId5"/>
    <p:sldId id="264" r:id="rId6"/>
    <p:sldId id="265" r:id="rId7"/>
    <p:sldId id="266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600CC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36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349E3-9EC4-4509-8034-E49D70A9DD85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F1DC6-C219-4A29-AB9A-E9D1C14F3E7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866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FA74AB-A885-4849-83FF-50C6A5BC30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787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709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1709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4400D1-AB1F-48C3-B221-D5AC698D615F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25037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811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1811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F1BC9E-FDEA-4318-A9CA-D01F074F0192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51234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91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191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6377CB-E754-4675-A9AB-6B57AD2DCBFC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00565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016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2016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D6EC9E-8DEA-4B50-A4B4-30EE5FEDBE27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50930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118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2118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9A0FB1-7B50-4954-9868-8F761E855589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07324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726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726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322E36-8946-48D0-A6CA-C53076EB55F6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18064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08A71-1BD8-4C0D-A8CD-9F26756A1EED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A9E1A-DA03-44D2-907E-3211F1EDAA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b="1" dirty="0" smtClean="0">
                <a:solidFill>
                  <a:srgbClr val="C00000"/>
                </a:solidFill>
              </a:rPr>
              <a:t>BSÖ 201      (2 2) 3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i="1" dirty="0" smtClean="0">
                <a:solidFill>
                  <a:srgbClr val="002060"/>
                </a:solidFill>
                <a:latin typeface="Arial Rounded MT Bold" pitchFamily="34" charset="0"/>
              </a:rPr>
              <a:t>EGZERSİZ FİZYOLOJİSİ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3075" name="2 Alt Başlık"/>
          <p:cNvSpPr>
            <a:spLocks noGrp="1"/>
          </p:cNvSpPr>
          <p:nvPr>
            <p:ph type="subTitle" idx="1"/>
          </p:nvPr>
        </p:nvSpPr>
        <p:spPr>
          <a:xfrm>
            <a:off x="1371600" y="2286000"/>
            <a:ext cx="6400800" cy="4071958"/>
          </a:xfrm>
        </p:spPr>
        <p:txBody>
          <a:bodyPr>
            <a:normAutofit/>
          </a:bodyPr>
          <a:lstStyle/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endParaRPr lang="tr-TR" sz="2800" dirty="0" smtClean="0"/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Ankara Üniversitesi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Spor Bilimleri Fakültesi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Beden Eğitimi ve Spor 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Öğretmenliği Bölümü</a:t>
            </a:r>
          </a:p>
          <a:p>
            <a:pPr eaLnBrk="1" hangingPunct="1"/>
            <a:endParaRPr lang="tr-TR" sz="2800" dirty="0" smtClean="0"/>
          </a:p>
        </p:txBody>
      </p:sp>
      <p:pic>
        <p:nvPicPr>
          <p:cNvPr id="3076" name="Picture 4" descr="Ace_24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4" descr="Ace_24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47" descr="02-06-007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2143116"/>
            <a:ext cx="25717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6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E2F5ED8-0D93-4633-8F46-0EBC80947D08}" type="datetime1">
              <a:rPr lang="tr-TR" smtClean="0"/>
              <a:pPr/>
              <a:t>14.8.2017</a:t>
            </a:fld>
            <a:endParaRPr lang="en-US" smtClean="0"/>
          </a:p>
        </p:txBody>
      </p:sp>
      <p:sp>
        <p:nvSpPr>
          <p:cNvPr id="3080" name="7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33E776-EC7B-4B54-A980-7D797993962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81" name="8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F165C-C885-4696-9DF2-042C329F7FAF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tr-TR" b="1" dirty="0" smtClean="0"/>
              <a:t>Ölçümlerin Amaçları</a:t>
            </a:r>
            <a:endParaRPr lang="en-US" b="1" dirty="0" smtClean="0"/>
          </a:p>
        </p:txBody>
      </p:sp>
      <p:sp>
        <p:nvSpPr>
          <p:cNvPr id="3072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5334000" cy="48006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tr-TR" sz="2800" b="1" dirty="0" smtClean="0">
                <a:solidFill>
                  <a:srgbClr val="6600CC"/>
                </a:solidFill>
              </a:rPr>
              <a:t>SAĞLIK VE SAKATLIK RİSK ALANLARINI BELİRLEME</a:t>
            </a:r>
            <a:endParaRPr lang="en-US" sz="2800" dirty="0" smtClean="0"/>
          </a:p>
          <a:p>
            <a:pPr algn="just" eaLnBrk="1" hangingPunct="1">
              <a:lnSpc>
                <a:spcPct val="80000"/>
              </a:lnSpc>
            </a:pPr>
            <a:r>
              <a:rPr lang="tr-TR" sz="2800" b="1" dirty="0" smtClean="0">
                <a:solidFill>
                  <a:srgbClr val="FF0066"/>
                </a:solidFill>
              </a:rPr>
              <a:t>İLERDEKİ ÖLÇÜMLER İÇİN ŞU ANKİ FİTNES SEVİYESİNİ BELİRLEME</a:t>
            </a:r>
            <a:endParaRPr lang="en-US" sz="2800" dirty="0" smtClean="0"/>
          </a:p>
          <a:p>
            <a:pPr algn="just" eaLnBrk="1" hangingPunct="1">
              <a:lnSpc>
                <a:spcPct val="80000"/>
              </a:lnSpc>
            </a:pPr>
            <a:r>
              <a:rPr lang="tr-TR" sz="2800" b="1" dirty="0" smtClean="0">
                <a:solidFill>
                  <a:srgbClr val="6600CC"/>
                </a:solidFill>
              </a:rPr>
              <a:t>BİR EGZERSİZ PROGRAMI HAZIRLAMADA YARARLANMA</a:t>
            </a:r>
            <a:endParaRPr lang="en-US" sz="2800" dirty="0" smtClean="0"/>
          </a:p>
          <a:p>
            <a:pPr algn="just" eaLnBrk="1" hangingPunct="1">
              <a:lnSpc>
                <a:spcPct val="80000"/>
              </a:lnSpc>
            </a:pPr>
            <a:r>
              <a:rPr lang="tr-TR" sz="2800" b="1" dirty="0" smtClean="0">
                <a:solidFill>
                  <a:srgbClr val="FF0066"/>
                </a:solidFill>
              </a:rPr>
              <a:t>AMAÇLAR BELİRLEME VE MOTİVASYON SAĞLAMA</a:t>
            </a:r>
            <a:endParaRPr lang="en-US" sz="2800" dirty="0" smtClean="0"/>
          </a:p>
          <a:p>
            <a:pPr algn="just" eaLnBrk="1" hangingPunct="1">
              <a:lnSpc>
                <a:spcPct val="80000"/>
              </a:lnSpc>
            </a:pPr>
            <a:r>
              <a:rPr lang="tr-TR" sz="2800" b="1" dirty="0" smtClean="0">
                <a:solidFill>
                  <a:srgbClr val="6600CC"/>
                </a:solidFill>
              </a:rPr>
              <a:t>GELİŞİMİ DEĞERLENDİRME</a:t>
            </a:r>
            <a:endParaRPr lang="en-US" sz="2800" b="1" dirty="0" smtClean="0">
              <a:solidFill>
                <a:srgbClr val="6600CC"/>
              </a:solidFill>
            </a:endParaRPr>
          </a:p>
        </p:txBody>
      </p:sp>
      <p:pic>
        <p:nvPicPr>
          <p:cNvPr id="30726" name="Picture 5" descr="02-004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781800" y="2362200"/>
            <a:ext cx="1943100" cy="26670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57C2C97-F101-4A70-9EC0-C479D33ADE88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7FFE4E-2F76-4AEF-B218-FB4691BFD961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tr-TR" b="1" dirty="0" smtClean="0"/>
              <a:t>Ölçümlerin Dezavantajları</a:t>
            </a:r>
            <a:endParaRPr lang="en-US" b="1" dirty="0" smtClean="0"/>
          </a:p>
        </p:txBody>
      </p:sp>
      <p:sp>
        <p:nvSpPr>
          <p:cNvPr id="3174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676400"/>
            <a:ext cx="4648200" cy="4265613"/>
          </a:xfrm>
        </p:spPr>
        <p:txBody>
          <a:bodyPr/>
          <a:lstStyle/>
          <a:p>
            <a:pPr algn="just" eaLnBrk="1" hangingPunct="1"/>
            <a:endParaRPr lang="tr-TR" sz="2500" b="1" dirty="0" smtClean="0">
              <a:solidFill>
                <a:srgbClr val="FF0066"/>
              </a:solidFill>
            </a:endParaRPr>
          </a:p>
          <a:p>
            <a:pPr algn="just" eaLnBrk="1" hangingPunct="1"/>
            <a:r>
              <a:rPr lang="tr-TR" sz="2500" b="1" dirty="0" smtClean="0">
                <a:solidFill>
                  <a:srgbClr val="FF0066"/>
                </a:solidFill>
              </a:rPr>
              <a:t>YILDIRICI  OLABİLİR  </a:t>
            </a:r>
          </a:p>
          <a:p>
            <a:pPr algn="just" eaLnBrk="1" hangingPunct="1">
              <a:buNone/>
            </a:pPr>
            <a:endParaRPr lang="en-US" sz="2500" b="1" dirty="0" smtClean="0">
              <a:solidFill>
                <a:srgbClr val="6600CC"/>
              </a:solidFill>
            </a:endParaRPr>
          </a:p>
          <a:p>
            <a:pPr eaLnBrk="1" hangingPunct="1"/>
            <a:r>
              <a:rPr lang="tr-TR" sz="2500" b="1" dirty="0" smtClean="0">
                <a:solidFill>
                  <a:srgbClr val="6600CC"/>
                </a:solidFill>
              </a:rPr>
              <a:t>CESARET KIRICI OLABİLİR</a:t>
            </a:r>
          </a:p>
          <a:p>
            <a:pPr eaLnBrk="1" hangingPunct="1">
              <a:buNone/>
            </a:pPr>
            <a:endParaRPr lang="en-US" sz="2500" b="1" dirty="0" smtClean="0">
              <a:solidFill>
                <a:srgbClr val="6600CC"/>
              </a:solidFill>
            </a:endParaRPr>
          </a:p>
          <a:p>
            <a:pPr eaLnBrk="1" hangingPunct="1"/>
            <a:r>
              <a:rPr lang="tr-TR" sz="2500" b="1" dirty="0" smtClean="0">
                <a:solidFill>
                  <a:srgbClr val="FF0066"/>
                </a:solidFill>
              </a:rPr>
              <a:t>HER ZAMAN NET  VE GEÇERLİ DEĞİLDİR</a:t>
            </a:r>
            <a:endParaRPr lang="en-US" sz="2500" b="1" dirty="0" smtClean="0">
              <a:solidFill>
                <a:srgbClr val="FF0066"/>
              </a:solidFill>
            </a:endParaRPr>
          </a:p>
        </p:txBody>
      </p:sp>
      <p:pic>
        <p:nvPicPr>
          <p:cNvPr id="31750" name="Picture 9" descr="02-003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86446" y="2071678"/>
            <a:ext cx="2955934" cy="2955934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458D57D-AC2C-4707-A855-FE8D5609737C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11ADF4-AF5B-4BDB-BC38-C9B89D867E27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tr-TR" b="1" dirty="0" smtClean="0">
                <a:solidFill>
                  <a:srgbClr val="FF0000"/>
                </a:solidFill>
              </a:rPr>
              <a:t>Dinlenme Kalp Atım (DKA)</a:t>
            </a:r>
            <a:endParaRPr lang="en-US" dirty="0" smtClean="0"/>
          </a:p>
        </p:txBody>
      </p:sp>
      <p:sp>
        <p:nvSpPr>
          <p:cNvPr id="3277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42910" y="1600200"/>
            <a:ext cx="5681690" cy="4800600"/>
          </a:xfrm>
        </p:spPr>
        <p:txBody>
          <a:bodyPr/>
          <a:lstStyle/>
          <a:p>
            <a:pPr eaLnBrk="1" hangingPunct="1"/>
            <a:r>
              <a:rPr lang="tr-TR" sz="2100" b="1" dirty="0" smtClean="0">
                <a:solidFill>
                  <a:srgbClr val="002060"/>
                </a:solidFill>
              </a:rPr>
              <a:t>DKA’NI BELİRLEMEDE KULLANILAN METOTLAR</a:t>
            </a:r>
            <a:endParaRPr lang="en-US" sz="2100" dirty="0" smtClean="0"/>
          </a:p>
          <a:p>
            <a:pPr lvl="1" algn="just" eaLnBrk="1" hangingPunct="1"/>
            <a:r>
              <a:rPr lang="tr-TR" sz="1500" b="1" dirty="0" smtClean="0">
                <a:solidFill>
                  <a:srgbClr val="002060"/>
                </a:solidFill>
              </a:rPr>
              <a:t>PALPASYON (DOKUNMA, HİSSETME)</a:t>
            </a:r>
            <a:endParaRPr lang="en-US" sz="1500" b="1" dirty="0" smtClean="0">
              <a:solidFill>
                <a:srgbClr val="002060"/>
              </a:solidFill>
            </a:endParaRPr>
          </a:p>
          <a:p>
            <a:pPr lvl="1" eaLnBrk="1" hangingPunct="1"/>
            <a:r>
              <a:rPr lang="tr-TR" sz="1500" b="1" dirty="0" smtClean="0">
                <a:solidFill>
                  <a:srgbClr val="002060"/>
                </a:solidFill>
              </a:rPr>
              <a:t>STETESKOP İLE ÖLÇME</a:t>
            </a:r>
            <a:endParaRPr lang="en-US" sz="1500" dirty="0" smtClean="0"/>
          </a:p>
          <a:p>
            <a:pPr lvl="1" eaLnBrk="1" hangingPunct="1"/>
            <a:r>
              <a:rPr lang="tr-TR" sz="1500" b="1" dirty="0" smtClean="0">
                <a:solidFill>
                  <a:srgbClr val="002060"/>
                </a:solidFill>
              </a:rPr>
              <a:t>ELEKTRONİK KALP ATIMI MONİTÖRÜ</a:t>
            </a:r>
          </a:p>
          <a:p>
            <a:pPr lvl="1" eaLnBrk="1" hangingPunct="1">
              <a:buNone/>
            </a:pPr>
            <a:endParaRPr lang="en-US" sz="1500" b="1" dirty="0" smtClean="0">
              <a:solidFill>
                <a:srgbClr val="002060"/>
              </a:solidFill>
            </a:endParaRPr>
          </a:p>
          <a:p>
            <a:pPr eaLnBrk="1" hangingPunct="1"/>
            <a:r>
              <a:rPr lang="tr-TR" sz="2100" b="1" dirty="0" smtClean="0">
                <a:solidFill>
                  <a:srgbClr val="002060"/>
                </a:solidFill>
              </a:rPr>
              <a:t>DKA RADİYAL VE/VEYA KAROTİD ARTER NABIZ NOKTALARINDA ÖLÇÜLEBİLİR.</a:t>
            </a:r>
          </a:p>
          <a:p>
            <a:pPr eaLnBrk="1" hangingPunct="1">
              <a:buNone/>
            </a:pPr>
            <a:endParaRPr lang="en-US" sz="2100" dirty="0" smtClean="0"/>
          </a:p>
          <a:p>
            <a:pPr eaLnBrk="1" hangingPunct="1"/>
            <a:r>
              <a:rPr lang="tr-TR" sz="2100" b="1" dirty="0" smtClean="0">
                <a:solidFill>
                  <a:srgbClr val="002060"/>
                </a:solidFill>
              </a:rPr>
              <a:t>ORTALAMA BİR YETİŞKİNİN DKA  DAKİKADA  60-100 ATIM ARASINDADIR. </a:t>
            </a:r>
          </a:p>
          <a:p>
            <a:pPr eaLnBrk="1" hangingPunct="1">
              <a:buNone/>
            </a:pPr>
            <a:endParaRPr lang="en-US" sz="2100" b="1" dirty="0" smtClean="0">
              <a:solidFill>
                <a:srgbClr val="002060"/>
              </a:solidFill>
            </a:endParaRPr>
          </a:p>
          <a:p>
            <a:pPr lvl="1" algn="just" eaLnBrk="1" hangingPunct="1"/>
            <a:r>
              <a:rPr lang="tr-TR" sz="1500" b="1" dirty="0" smtClean="0">
                <a:solidFill>
                  <a:srgbClr val="002060"/>
                </a:solidFill>
              </a:rPr>
              <a:t>ERKEKLERİN ORTALAMASI DAKİKADA 70 ATIMDIR.</a:t>
            </a:r>
            <a:endParaRPr lang="en-US" sz="1500" b="1" dirty="0" smtClean="0">
              <a:solidFill>
                <a:srgbClr val="002060"/>
              </a:solidFill>
            </a:endParaRPr>
          </a:p>
          <a:p>
            <a:pPr lvl="1" eaLnBrk="1" hangingPunct="1"/>
            <a:r>
              <a:rPr lang="tr-TR" sz="1500" b="1" dirty="0" smtClean="0">
                <a:solidFill>
                  <a:srgbClr val="002060"/>
                </a:solidFill>
              </a:rPr>
              <a:t>KADINLARIN ORTALAMASI DAKİKADA 75 ATIMDIR. </a:t>
            </a:r>
            <a:endParaRPr lang="en-US" sz="1500" b="1" dirty="0" smtClean="0">
              <a:solidFill>
                <a:srgbClr val="002060"/>
              </a:solidFill>
            </a:endParaRPr>
          </a:p>
        </p:txBody>
      </p:sp>
      <p:pic>
        <p:nvPicPr>
          <p:cNvPr id="32774" name="Picture 5" descr="02-000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400800" y="2362200"/>
            <a:ext cx="2571750" cy="1724025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0AA3013-0A23-4BD7-B1CD-B10C50679C71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57F60D-5B58-44D5-AF8C-66D44A72E2F3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rgbClr val="FF0066"/>
                </a:solidFill>
              </a:rPr>
              <a:t>Dinlenme Kan Basıncı</a:t>
            </a:r>
            <a:endParaRPr lang="en-US" b="1" dirty="0" smtClean="0">
              <a:solidFill>
                <a:srgbClr val="FF0066"/>
              </a:solidFill>
            </a:endParaRPr>
          </a:p>
        </p:txBody>
      </p:sp>
      <p:sp>
        <p:nvSpPr>
          <p:cNvPr id="3379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4876800" cy="4724400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sz="2500" b="1" dirty="0" smtClean="0">
                <a:solidFill>
                  <a:srgbClr val="6600CC"/>
                </a:solidFill>
              </a:rPr>
              <a:t>S</a:t>
            </a:r>
            <a:r>
              <a:rPr lang="tr-TR" sz="2500" b="1" dirty="0" smtClean="0">
                <a:solidFill>
                  <a:srgbClr val="6600CC"/>
                </a:solidFill>
              </a:rPr>
              <a:t>İ</a:t>
            </a:r>
            <a:r>
              <a:rPr lang="en-US" sz="2500" b="1" dirty="0" smtClean="0">
                <a:solidFill>
                  <a:srgbClr val="6600CC"/>
                </a:solidFill>
              </a:rPr>
              <a:t>STOLİ</a:t>
            </a:r>
            <a:r>
              <a:rPr lang="tr-TR" sz="2500" b="1" dirty="0" smtClean="0">
                <a:solidFill>
                  <a:srgbClr val="6600CC"/>
                </a:solidFill>
              </a:rPr>
              <a:t>K</a:t>
            </a:r>
            <a:r>
              <a:rPr lang="en-US" sz="2500" b="1" dirty="0" smtClean="0">
                <a:solidFill>
                  <a:srgbClr val="6600CC"/>
                </a:solidFill>
              </a:rPr>
              <a:t> </a:t>
            </a:r>
            <a:r>
              <a:rPr lang="tr-TR" sz="2500" b="1" dirty="0" smtClean="0">
                <a:solidFill>
                  <a:srgbClr val="6600CC"/>
                </a:solidFill>
              </a:rPr>
              <a:t>KAN BASINCI</a:t>
            </a:r>
            <a:r>
              <a:rPr lang="en-US" sz="2500" b="1" dirty="0" smtClean="0">
                <a:solidFill>
                  <a:srgbClr val="6600CC"/>
                </a:solidFill>
              </a:rPr>
              <a:t>/Dİ</a:t>
            </a:r>
            <a:r>
              <a:rPr lang="tr-TR" sz="2500" b="1" dirty="0" smtClean="0">
                <a:solidFill>
                  <a:srgbClr val="6600CC"/>
                </a:solidFill>
              </a:rPr>
              <a:t>Y</a:t>
            </a:r>
            <a:r>
              <a:rPr lang="en-US" sz="2500" b="1" dirty="0" smtClean="0">
                <a:solidFill>
                  <a:srgbClr val="6600CC"/>
                </a:solidFill>
              </a:rPr>
              <a:t>ASTOLİ</a:t>
            </a:r>
            <a:r>
              <a:rPr lang="tr-TR" sz="2500" b="1" dirty="0" smtClean="0">
                <a:solidFill>
                  <a:srgbClr val="6600CC"/>
                </a:solidFill>
              </a:rPr>
              <a:t>K KAN</a:t>
            </a:r>
            <a:r>
              <a:rPr lang="en-US" sz="2500" b="1" dirty="0" smtClean="0">
                <a:solidFill>
                  <a:srgbClr val="6600CC"/>
                </a:solidFill>
              </a:rPr>
              <a:t> B</a:t>
            </a:r>
            <a:r>
              <a:rPr lang="tr-TR" sz="2500" b="1" dirty="0" smtClean="0">
                <a:solidFill>
                  <a:srgbClr val="6600CC"/>
                </a:solidFill>
              </a:rPr>
              <a:t>ASINCI.</a:t>
            </a:r>
            <a:endParaRPr lang="en-US" sz="2500" b="1" dirty="0" smtClean="0">
              <a:solidFill>
                <a:srgbClr val="6600CC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sz="2500" b="1" dirty="0" smtClean="0">
                <a:solidFill>
                  <a:srgbClr val="6600CC"/>
                </a:solidFill>
              </a:rPr>
              <a:t>SIFANCOMANOMETRE</a:t>
            </a:r>
            <a:r>
              <a:rPr lang="en-US" sz="2500" b="1" dirty="0" smtClean="0">
                <a:solidFill>
                  <a:srgbClr val="6600CC"/>
                </a:solidFill>
              </a:rPr>
              <a:t>  </a:t>
            </a:r>
            <a:r>
              <a:rPr lang="tr-TR" sz="2500" b="1" dirty="0" smtClean="0">
                <a:solidFill>
                  <a:srgbClr val="6600CC"/>
                </a:solidFill>
              </a:rPr>
              <a:t>(</a:t>
            </a:r>
            <a:r>
              <a:rPr lang="en-US" sz="2500" b="1" dirty="0" smtClean="0">
                <a:solidFill>
                  <a:srgbClr val="6600CC"/>
                </a:solidFill>
              </a:rPr>
              <a:t>SPHYGMOMANOMETER</a:t>
            </a:r>
            <a:r>
              <a:rPr lang="tr-TR" sz="2500" b="1" dirty="0" smtClean="0">
                <a:solidFill>
                  <a:srgbClr val="6600CC"/>
                </a:solidFill>
              </a:rPr>
              <a:t>)</a:t>
            </a:r>
            <a:r>
              <a:rPr lang="en-US" sz="2500" b="1" dirty="0" smtClean="0">
                <a:solidFill>
                  <a:srgbClr val="6600CC"/>
                </a:solidFill>
              </a:rPr>
              <a:t>, </a:t>
            </a:r>
            <a:r>
              <a:rPr lang="tr-TR" sz="2500" b="1" dirty="0" smtClean="0">
                <a:solidFill>
                  <a:srgbClr val="6600CC"/>
                </a:solidFill>
              </a:rPr>
              <a:t>KAF (</a:t>
            </a:r>
            <a:r>
              <a:rPr lang="en-US" sz="2500" b="1" dirty="0" smtClean="0">
                <a:solidFill>
                  <a:srgbClr val="6600CC"/>
                </a:solidFill>
              </a:rPr>
              <a:t>CUFF</a:t>
            </a:r>
            <a:r>
              <a:rPr lang="tr-TR" sz="2500" b="1" dirty="0" smtClean="0">
                <a:solidFill>
                  <a:srgbClr val="6600CC"/>
                </a:solidFill>
              </a:rPr>
              <a:t>)</a:t>
            </a:r>
            <a:r>
              <a:rPr lang="en-US" sz="2500" b="1" dirty="0" smtClean="0">
                <a:solidFill>
                  <a:srgbClr val="6600CC"/>
                </a:solidFill>
              </a:rPr>
              <a:t> </a:t>
            </a:r>
            <a:r>
              <a:rPr lang="tr-TR" sz="2500" b="1" dirty="0" smtClean="0">
                <a:solidFill>
                  <a:srgbClr val="6600CC"/>
                </a:solidFill>
              </a:rPr>
              <a:t>VE</a:t>
            </a:r>
            <a:r>
              <a:rPr lang="en-US" sz="2500" b="1" dirty="0" smtClean="0">
                <a:solidFill>
                  <a:srgbClr val="6600CC"/>
                </a:solidFill>
              </a:rPr>
              <a:t> STET</a:t>
            </a:r>
            <a:r>
              <a:rPr lang="tr-TR" sz="2500" b="1" dirty="0" smtClean="0">
                <a:solidFill>
                  <a:srgbClr val="6600CC"/>
                </a:solidFill>
              </a:rPr>
              <a:t>ESK</a:t>
            </a:r>
            <a:r>
              <a:rPr lang="en-US" sz="2500" b="1" dirty="0" smtClean="0">
                <a:solidFill>
                  <a:srgbClr val="6600CC"/>
                </a:solidFill>
              </a:rPr>
              <a:t>OP</a:t>
            </a:r>
            <a:r>
              <a:rPr lang="tr-TR" sz="2500" b="1" dirty="0" smtClean="0">
                <a:solidFill>
                  <a:srgbClr val="6600CC"/>
                </a:solidFill>
              </a:rPr>
              <a:t> KULLANILARAK ÖLÇÜLÜR.</a:t>
            </a:r>
            <a:endParaRPr lang="en-US" sz="2500" b="1" dirty="0" smtClean="0">
              <a:solidFill>
                <a:srgbClr val="6600CC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sz="2500" b="1" dirty="0" smtClean="0">
                <a:solidFill>
                  <a:srgbClr val="6600CC"/>
                </a:solidFill>
              </a:rPr>
              <a:t>M</a:t>
            </a:r>
            <a:r>
              <a:rPr lang="en-US" sz="2500" b="1" dirty="0" smtClean="0">
                <a:solidFill>
                  <a:srgbClr val="6600CC"/>
                </a:solidFill>
              </a:rPr>
              <a:t>İLİMET</a:t>
            </a:r>
            <a:r>
              <a:rPr lang="tr-TR" sz="2500" b="1" dirty="0" smtClean="0">
                <a:solidFill>
                  <a:srgbClr val="6600CC"/>
                </a:solidFill>
              </a:rPr>
              <a:t>RE CİVA</a:t>
            </a:r>
            <a:r>
              <a:rPr lang="en-US" sz="2500" b="1" dirty="0" smtClean="0">
                <a:solidFill>
                  <a:srgbClr val="6600CC"/>
                </a:solidFill>
              </a:rPr>
              <a:t> (MMHG)</a:t>
            </a:r>
            <a:r>
              <a:rPr lang="tr-TR" sz="2500" b="1" dirty="0" smtClean="0">
                <a:solidFill>
                  <a:srgbClr val="6600CC"/>
                </a:solidFill>
              </a:rPr>
              <a:t> OLARAK İFADE EDİLİR</a:t>
            </a:r>
            <a:r>
              <a:rPr lang="en-US" sz="2500" b="1" dirty="0" smtClean="0">
                <a:solidFill>
                  <a:srgbClr val="6600CC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sz="2500" b="1" dirty="0" smtClean="0">
                <a:solidFill>
                  <a:srgbClr val="6600CC"/>
                </a:solidFill>
              </a:rPr>
              <a:t>TEKRARLAYAN ÖLÇÜMLER ARASINDA, DOLAŞIMIN NORMALE DÖNMESİNE İZİN VERMEK İÇİN </a:t>
            </a:r>
            <a:r>
              <a:rPr lang="en-US" sz="2500" b="1" dirty="0" smtClean="0">
                <a:solidFill>
                  <a:srgbClr val="6600CC"/>
                </a:solidFill>
              </a:rPr>
              <a:t>30 </a:t>
            </a:r>
            <a:r>
              <a:rPr lang="tr-TR" sz="2500" b="1" dirty="0" smtClean="0">
                <a:solidFill>
                  <a:srgbClr val="6600CC"/>
                </a:solidFill>
              </a:rPr>
              <a:t>- </a:t>
            </a:r>
            <a:r>
              <a:rPr lang="en-US" sz="2500" b="1" dirty="0" smtClean="0">
                <a:solidFill>
                  <a:srgbClr val="6600CC"/>
                </a:solidFill>
              </a:rPr>
              <a:t>60 S</a:t>
            </a:r>
            <a:r>
              <a:rPr lang="tr-TR" sz="2500" b="1" dirty="0" smtClean="0">
                <a:solidFill>
                  <a:srgbClr val="6600CC"/>
                </a:solidFill>
              </a:rPr>
              <a:t>ANİYE BEKLEMENİZ GEREKİR. </a:t>
            </a:r>
            <a:r>
              <a:rPr lang="en-US" sz="2500" b="1" dirty="0" smtClean="0">
                <a:solidFill>
                  <a:srgbClr val="6600CC"/>
                </a:solidFill>
              </a:rPr>
              <a:t> </a:t>
            </a:r>
          </a:p>
        </p:txBody>
      </p:sp>
      <p:pic>
        <p:nvPicPr>
          <p:cNvPr id="33798" name="Picture 5" descr="01-000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324600" y="2057400"/>
            <a:ext cx="2571750" cy="26670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5D9A8E-BDBC-4260-B7F4-304164DDB9DE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1D465-ADB7-4F1C-83BE-026F27E87979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603375"/>
          </a:xfrm>
        </p:spPr>
        <p:txBody>
          <a:bodyPr/>
          <a:lstStyle/>
          <a:p>
            <a:r>
              <a:rPr lang="tr-TR" sz="3200" b="1" dirty="0" smtClean="0">
                <a:solidFill>
                  <a:srgbClr val="6600CC"/>
                </a:solidFill>
              </a:rPr>
              <a:t>Ulusal Sağlık Enstitüsünün </a:t>
            </a:r>
            <a:r>
              <a:rPr lang="en-US" sz="3200" b="1" dirty="0" smtClean="0">
                <a:solidFill>
                  <a:srgbClr val="6600CC"/>
                </a:solidFill>
              </a:rPr>
              <a:t>(NIH</a:t>
            </a:r>
            <a:r>
              <a:rPr lang="tr-TR" sz="3200" b="1" dirty="0" smtClean="0">
                <a:solidFill>
                  <a:srgbClr val="6600CC"/>
                </a:solidFill>
              </a:rPr>
              <a:t>-ABD</a:t>
            </a:r>
            <a:r>
              <a:rPr lang="en-US" sz="3200" b="1" dirty="0" smtClean="0">
                <a:solidFill>
                  <a:srgbClr val="6600CC"/>
                </a:solidFill>
              </a:rPr>
              <a:t>)</a:t>
            </a:r>
            <a:r>
              <a:rPr lang="tr-TR" sz="3200" b="1" dirty="0" smtClean="0">
                <a:solidFill>
                  <a:srgbClr val="6600CC"/>
                </a:solidFill>
              </a:rPr>
              <a:t> 2003 Yüksek Kan Basıncı Raporu </a:t>
            </a:r>
            <a:endParaRPr lang="en-US" sz="3200" b="1" dirty="0" smtClean="0">
              <a:solidFill>
                <a:srgbClr val="6600CC"/>
              </a:solidFill>
            </a:endParaRPr>
          </a:p>
        </p:txBody>
      </p:sp>
      <p:pic>
        <p:nvPicPr>
          <p:cNvPr id="34821" name="Picture 39" descr="06-000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214414" y="1928802"/>
            <a:ext cx="7143800" cy="3571900"/>
          </a:xfrm>
          <a:noFill/>
        </p:spPr>
      </p:pic>
      <p:sp>
        <p:nvSpPr>
          <p:cNvPr id="6" name="5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74D65A-0093-4CD4-AFC5-B3CAB92DDB1A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>
          <a:xfrm>
            <a:off x="357158" y="274638"/>
            <a:ext cx="8429684" cy="1210146"/>
          </a:xfrm>
        </p:spPr>
        <p:txBody>
          <a:bodyPr>
            <a:noAutofit/>
          </a:bodyPr>
          <a:lstStyle/>
          <a:p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Kaynaklar</a:t>
            </a:r>
            <a:r>
              <a:rPr lang="tr-TR" sz="4000" dirty="0"/>
              <a:t/>
            </a:r>
            <a:br>
              <a:rPr lang="tr-TR" sz="4000" dirty="0"/>
            </a:br>
            <a:endParaRPr lang="tr-TR" sz="4000" b="1" dirty="0" smtClean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tr-TR" dirty="0" err="1" smtClean="0"/>
              <a:t>Scott</a:t>
            </a:r>
            <a:r>
              <a:rPr lang="tr-TR" dirty="0" smtClean="0"/>
              <a:t> </a:t>
            </a:r>
            <a:r>
              <a:rPr lang="tr-TR" dirty="0"/>
              <a:t>K. Powers </a:t>
            </a:r>
            <a:r>
              <a:rPr lang="tr-TR" dirty="0" err="1"/>
              <a:t>and</a:t>
            </a:r>
            <a:r>
              <a:rPr lang="tr-TR" dirty="0"/>
              <a:t> Edward T. </a:t>
            </a:r>
            <a:r>
              <a:rPr lang="tr-TR" dirty="0" err="1"/>
              <a:t>Howley</a:t>
            </a:r>
            <a:r>
              <a:rPr lang="tr-TR" dirty="0"/>
              <a:t> (1990).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 – </a:t>
            </a:r>
            <a:r>
              <a:rPr lang="tr-TR" dirty="0" err="1"/>
              <a:t>Theory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Application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Wm</a:t>
            </a:r>
            <a:r>
              <a:rPr lang="tr-TR" dirty="0"/>
              <a:t>. C. Brown </a:t>
            </a:r>
            <a:r>
              <a:rPr lang="tr-TR" dirty="0" err="1"/>
              <a:t>Publishers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Edward L. </a:t>
            </a:r>
            <a:r>
              <a:rPr lang="tr-TR" dirty="0" err="1"/>
              <a:t>Fox</a:t>
            </a:r>
            <a:r>
              <a:rPr lang="tr-TR" dirty="0"/>
              <a:t>, Richard W. </a:t>
            </a:r>
            <a:r>
              <a:rPr lang="tr-TR" dirty="0" err="1"/>
              <a:t>Bowers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Merle</a:t>
            </a:r>
            <a:r>
              <a:rPr lang="tr-TR" dirty="0"/>
              <a:t> L. </a:t>
            </a:r>
            <a:r>
              <a:rPr lang="tr-TR" dirty="0" err="1"/>
              <a:t>Foss</a:t>
            </a:r>
            <a:r>
              <a:rPr lang="tr-TR" dirty="0"/>
              <a:t> (1989).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Physiological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Athletics</a:t>
            </a:r>
            <a:r>
              <a:rPr lang="tr-TR" dirty="0"/>
              <a:t>. Em. C. Brown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Dubuque</a:t>
            </a:r>
            <a:r>
              <a:rPr lang="tr-TR" dirty="0"/>
              <a:t>, Iowa.</a:t>
            </a:r>
          </a:p>
          <a:p>
            <a:pPr lvl="0"/>
            <a:r>
              <a:rPr lang="tr-TR" dirty="0"/>
              <a:t>Michael L. </a:t>
            </a:r>
            <a:r>
              <a:rPr lang="tr-TR" dirty="0" err="1"/>
              <a:t>Pollock</a:t>
            </a:r>
            <a:r>
              <a:rPr lang="tr-TR" dirty="0"/>
              <a:t>, </a:t>
            </a:r>
            <a:r>
              <a:rPr lang="tr-TR" dirty="0" err="1"/>
              <a:t>Jack</a:t>
            </a:r>
            <a:r>
              <a:rPr lang="tr-TR" dirty="0"/>
              <a:t> H. </a:t>
            </a:r>
            <a:r>
              <a:rPr lang="tr-TR" dirty="0" err="1"/>
              <a:t>Wilmore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Samuel</a:t>
            </a:r>
            <a:r>
              <a:rPr lang="tr-TR" dirty="0"/>
              <a:t> M. </a:t>
            </a:r>
            <a:r>
              <a:rPr lang="tr-TR" dirty="0" err="1"/>
              <a:t>Fox</a:t>
            </a:r>
            <a:r>
              <a:rPr lang="tr-TR" dirty="0"/>
              <a:t> III (1978). </a:t>
            </a:r>
            <a:r>
              <a:rPr lang="tr-TR" dirty="0" err="1"/>
              <a:t>Health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Through </a:t>
            </a:r>
            <a:r>
              <a:rPr lang="tr-TR" dirty="0" err="1"/>
              <a:t>Physical</a:t>
            </a:r>
            <a:r>
              <a:rPr lang="tr-TR" dirty="0"/>
              <a:t> Activity. John </a:t>
            </a:r>
            <a:r>
              <a:rPr lang="tr-TR" dirty="0" err="1"/>
              <a:t>Wiley</a:t>
            </a:r>
            <a:r>
              <a:rPr lang="tr-TR" dirty="0"/>
              <a:t> &amp; </a:t>
            </a:r>
            <a:r>
              <a:rPr lang="tr-TR" dirty="0" err="1"/>
              <a:t>Sons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William D. </a:t>
            </a:r>
            <a:r>
              <a:rPr lang="tr-TR" dirty="0" err="1"/>
              <a:t>McArdle</a:t>
            </a:r>
            <a:r>
              <a:rPr lang="tr-TR" dirty="0"/>
              <a:t>, Frank I. </a:t>
            </a:r>
            <a:r>
              <a:rPr lang="tr-TR" dirty="0" err="1"/>
              <a:t>Katch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Victor L. </a:t>
            </a:r>
            <a:r>
              <a:rPr lang="tr-TR" dirty="0" err="1"/>
              <a:t>Katch</a:t>
            </a:r>
            <a:r>
              <a:rPr lang="tr-TR" dirty="0"/>
              <a:t> (1981).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Physiology-Energy</a:t>
            </a:r>
            <a:r>
              <a:rPr lang="tr-TR" dirty="0"/>
              <a:t>, </a:t>
            </a:r>
            <a:r>
              <a:rPr lang="tr-TR" dirty="0" err="1"/>
              <a:t>Nutrition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Human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Lea</a:t>
            </a:r>
            <a:r>
              <a:rPr lang="tr-TR" dirty="0"/>
              <a:t> &amp; </a:t>
            </a:r>
            <a:r>
              <a:rPr lang="tr-TR" dirty="0" err="1"/>
              <a:t>Febiger</a:t>
            </a:r>
            <a:r>
              <a:rPr lang="tr-TR" dirty="0"/>
              <a:t>, </a:t>
            </a:r>
            <a:r>
              <a:rPr lang="tr-TR" dirty="0" err="1"/>
              <a:t>Philadelphia</a:t>
            </a:r>
            <a:r>
              <a:rPr lang="tr-TR" dirty="0"/>
              <a:t>.</a:t>
            </a:r>
          </a:p>
          <a:p>
            <a:pPr lvl="0"/>
            <a:r>
              <a:rPr lang="tr-TR" dirty="0" err="1"/>
              <a:t>Brian</a:t>
            </a:r>
            <a:r>
              <a:rPr lang="tr-TR" dirty="0"/>
              <a:t> J. </a:t>
            </a:r>
            <a:r>
              <a:rPr lang="tr-TR" dirty="0" err="1"/>
              <a:t>Sharkey</a:t>
            </a:r>
            <a:r>
              <a:rPr lang="tr-TR" dirty="0"/>
              <a:t> (1990). </a:t>
            </a:r>
            <a:r>
              <a:rPr lang="tr-TR" dirty="0" err="1"/>
              <a:t>Physiology</a:t>
            </a:r>
            <a:r>
              <a:rPr lang="tr-TR" dirty="0"/>
              <a:t> of </a:t>
            </a:r>
            <a:r>
              <a:rPr lang="tr-TR" dirty="0" err="1"/>
              <a:t>Fitness</a:t>
            </a:r>
            <a:r>
              <a:rPr lang="tr-TR" dirty="0"/>
              <a:t>. Human </a:t>
            </a:r>
            <a:r>
              <a:rPr lang="tr-TR" dirty="0" err="1"/>
              <a:t>Kinetics</a:t>
            </a:r>
            <a:r>
              <a:rPr lang="tr-TR" dirty="0"/>
              <a:t>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Inc</a:t>
            </a:r>
            <a:r>
              <a:rPr lang="tr-TR" dirty="0"/>
              <a:t>. </a:t>
            </a:r>
          </a:p>
          <a:p>
            <a:pPr algn="ctr">
              <a:buFontTx/>
              <a:buNone/>
            </a:pPr>
            <a:endParaRPr lang="tr-TR" dirty="0" smtClean="0"/>
          </a:p>
        </p:txBody>
      </p:sp>
      <p:sp>
        <p:nvSpPr>
          <p:cNvPr id="12292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72AD668-A978-45EE-8C3E-3109D6214362}" type="datetime1">
              <a:rPr lang="tr-TR" smtClean="0"/>
              <a:pPr/>
              <a:t>14.8.2017</a:t>
            </a:fld>
            <a:endParaRPr lang="en-US" smtClean="0"/>
          </a:p>
        </p:txBody>
      </p:sp>
      <p:sp>
        <p:nvSpPr>
          <p:cNvPr id="12293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1229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4CED23-30DB-4A93-B33C-37A2C97F6A0A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076112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1184</TotalTime>
  <Words>387</Words>
  <Application>Microsoft Office PowerPoint</Application>
  <PresentationFormat>Ekran Gösterisi (4:3)</PresentationFormat>
  <Paragraphs>73</Paragraphs>
  <Slides>7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Arial Rounded MT Bold</vt:lpstr>
      <vt:lpstr>Calibri</vt:lpstr>
      <vt:lpstr>Ofis Teması</vt:lpstr>
      <vt:lpstr>  BSÖ 201      (2 2) 3 EGZERSİZ FİZYOLOJİSİ </vt:lpstr>
      <vt:lpstr>Ölçümlerin Amaçları</vt:lpstr>
      <vt:lpstr>Ölçümlerin Dezavantajları</vt:lpstr>
      <vt:lpstr>Dinlenme Kalp Atım (DKA)</vt:lpstr>
      <vt:lpstr>Dinlenme Kan Basıncı</vt:lpstr>
      <vt:lpstr>Ulusal Sağlık Enstitüsünün (NIH-ABD) 2003 Yüksek Kan Basıncı Raporu </vt:lpstr>
      <vt:lpstr> Kaynaklar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BSÖ 201      (2 2) 3 EGZERSİZ FİZYOLOJİSİ </dc:title>
  <dc:creator>Adsız</dc:creator>
  <cp:lastModifiedBy>TUNCEL</cp:lastModifiedBy>
  <cp:revision>148</cp:revision>
  <dcterms:created xsi:type="dcterms:W3CDTF">2013-08-23T13:39:04Z</dcterms:created>
  <dcterms:modified xsi:type="dcterms:W3CDTF">2017-08-14T12:36:52Z</dcterms:modified>
</cp:coreProperties>
</file>