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866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7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1709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4400D1-AB1F-48C3-B221-D5AC698D615F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25037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811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1811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1BC9E-FDEA-4318-A9CA-D01F074F0192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51234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91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191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377CB-E754-4675-A9AB-6B57AD2DCBFC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00565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01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D6EC9E-8DEA-4B50-A4B4-30EE5FEDBE27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0930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118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9A0FB1-7B50-4954-9868-8F761E855589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07324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1806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8A71-1BD8-4C0D-A8CD-9F26756A1EED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A9E1A-DA03-44D2-907E-3211F1EDA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F165C-C885-4696-9DF2-042C329F7FA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b="1" dirty="0" smtClean="0"/>
              <a:t>Ölçümlerin Amaçları</a:t>
            </a:r>
            <a:endParaRPr lang="en-US" b="1" dirty="0" smtClean="0"/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334000" cy="4800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6600CC"/>
                </a:solidFill>
              </a:rPr>
              <a:t>SAĞLIK VE SAKATLIK RİSK ALANLARINI BELİRLEME</a:t>
            </a:r>
            <a:endParaRPr lang="en-US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FF0066"/>
                </a:solidFill>
              </a:rPr>
              <a:t>İLERDEKİ ÖLÇÜMLER İÇİN ŞU ANKİ FİTNES SEVİYESİNİ BELİRLEME</a:t>
            </a:r>
            <a:endParaRPr lang="en-US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6600CC"/>
                </a:solidFill>
              </a:rPr>
              <a:t>BİR EGZERSİZ PROGRAMI HAZIRLAMADA YARARLANMA</a:t>
            </a:r>
            <a:endParaRPr lang="en-US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FF0066"/>
                </a:solidFill>
              </a:rPr>
              <a:t>AMAÇLAR BELİRLEME VE MOTİVASYON SAĞLAMA</a:t>
            </a:r>
            <a:endParaRPr lang="en-US" sz="2800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2800" b="1" dirty="0" smtClean="0">
                <a:solidFill>
                  <a:srgbClr val="6600CC"/>
                </a:solidFill>
              </a:rPr>
              <a:t>GELİŞİMİ DEĞERLENDİRME</a:t>
            </a:r>
            <a:endParaRPr lang="en-US" sz="2800" b="1" dirty="0" smtClean="0">
              <a:solidFill>
                <a:srgbClr val="6600CC"/>
              </a:solidFill>
            </a:endParaRPr>
          </a:p>
        </p:txBody>
      </p:sp>
      <p:pic>
        <p:nvPicPr>
          <p:cNvPr id="30726" name="Picture 5" descr="02-004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781800" y="2362200"/>
            <a:ext cx="194310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7C2C97-F101-4A70-9EC0-C479D33ADE8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FFE4E-2F76-4AEF-B218-FB4691BFD96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/>
              <a:t>Ölçümlerin Dezavantajları</a:t>
            </a:r>
            <a:endParaRPr lang="en-US" b="1" dirty="0" smtClean="0"/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76400"/>
            <a:ext cx="4648200" cy="4265613"/>
          </a:xfrm>
        </p:spPr>
        <p:txBody>
          <a:bodyPr/>
          <a:lstStyle/>
          <a:p>
            <a:pPr algn="just" eaLnBrk="1" hangingPunct="1"/>
            <a:endParaRPr lang="tr-TR" sz="2500" b="1" dirty="0" smtClean="0">
              <a:solidFill>
                <a:srgbClr val="FF0066"/>
              </a:solidFill>
            </a:endParaRPr>
          </a:p>
          <a:p>
            <a:pPr algn="just" eaLnBrk="1" hangingPunct="1"/>
            <a:r>
              <a:rPr lang="tr-TR" sz="2500" b="1" dirty="0" smtClean="0">
                <a:solidFill>
                  <a:srgbClr val="FF0066"/>
                </a:solidFill>
              </a:rPr>
              <a:t>YILDIRICI  OLABİLİR  </a:t>
            </a:r>
          </a:p>
          <a:p>
            <a:pPr algn="just" eaLnBrk="1" hangingPunct="1">
              <a:buNone/>
            </a:pPr>
            <a:endParaRPr lang="en-US" sz="2500" b="1" dirty="0" smtClean="0">
              <a:solidFill>
                <a:srgbClr val="6600CC"/>
              </a:solidFill>
            </a:endParaRPr>
          </a:p>
          <a:p>
            <a:pPr eaLnBrk="1" hangingPunct="1"/>
            <a:r>
              <a:rPr lang="tr-TR" sz="2500" b="1" dirty="0" smtClean="0">
                <a:solidFill>
                  <a:srgbClr val="6600CC"/>
                </a:solidFill>
              </a:rPr>
              <a:t>CESARET KIRICI OLABİLİR</a:t>
            </a:r>
          </a:p>
          <a:p>
            <a:pPr eaLnBrk="1" hangingPunct="1">
              <a:buNone/>
            </a:pPr>
            <a:endParaRPr lang="en-US" sz="2500" b="1" dirty="0" smtClean="0">
              <a:solidFill>
                <a:srgbClr val="6600CC"/>
              </a:solidFill>
            </a:endParaRPr>
          </a:p>
          <a:p>
            <a:pPr eaLnBrk="1" hangingPunct="1"/>
            <a:r>
              <a:rPr lang="tr-TR" sz="2500" b="1" dirty="0" smtClean="0">
                <a:solidFill>
                  <a:srgbClr val="FF0066"/>
                </a:solidFill>
              </a:rPr>
              <a:t>HER ZAMAN NET  VE GEÇERLİ DEĞİLDİR</a:t>
            </a:r>
            <a:endParaRPr lang="en-US" sz="2500" b="1" dirty="0" smtClean="0">
              <a:solidFill>
                <a:srgbClr val="FF0066"/>
              </a:solidFill>
            </a:endParaRPr>
          </a:p>
        </p:txBody>
      </p:sp>
      <p:pic>
        <p:nvPicPr>
          <p:cNvPr id="31750" name="Picture 9" descr="02-003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86446" y="2071678"/>
            <a:ext cx="2955934" cy="2955934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58D57D-AC2C-4707-A855-FE8D5609737C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11ADF4-AF5B-4BDB-BC38-C9B89D867E2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</a:rPr>
              <a:t>Dinlenme Kalp Atım (DKA)</a:t>
            </a:r>
            <a:endParaRPr lang="en-US" dirty="0" smtClean="0"/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2910" y="1600200"/>
            <a:ext cx="5681690" cy="4800600"/>
          </a:xfrm>
        </p:spPr>
        <p:txBody>
          <a:bodyPr/>
          <a:lstStyle/>
          <a:p>
            <a:pPr eaLnBrk="1" hangingPunct="1"/>
            <a:r>
              <a:rPr lang="tr-TR" sz="2100" b="1" dirty="0" smtClean="0">
                <a:solidFill>
                  <a:srgbClr val="002060"/>
                </a:solidFill>
              </a:rPr>
              <a:t>DKA’NI BELİRLEMEDE KULLANILAN METOTLAR</a:t>
            </a:r>
            <a:endParaRPr lang="en-US" sz="2100" dirty="0" smtClean="0"/>
          </a:p>
          <a:p>
            <a:pPr lvl="1" algn="just" eaLnBrk="1" hangingPunct="1"/>
            <a:r>
              <a:rPr lang="tr-TR" sz="1500" b="1" dirty="0" smtClean="0">
                <a:solidFill>
                  <a:srgbClr val="002060"/>
                </a:solidFill>
              </a:rPr>
              <a:t>PALPASYON (DOKUNMA, HİSSETME)</a:t>
            </a:r>
            <a:endParaRPr lang="en-US" sz="1500" b="1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2060"/>
                </a:solidFill>
              </a:rPr>
              <a:t>STETESKOP İLE ÖLÇME</a:t>
            </a:r>
            <a:endParaRPr lang="en-US" sz="1500" dirty="0" smtClean="0"/>
          </a:p>
          <a:p>
            <a:pPr lvl="1" eaLnBrk="1" hangingPunct="1"/>
            <a:r>
              <a:rPr lang="tr-TR" sz="1500" b="1" dirty="0" smtClean="0">
                <a:solidFill>
                  <a:srgbClr val="002060"/>
                </a:solidFill>
              </a:rPr>
              <a:t>ELEKTRONİK KALP ATIMI MONİTÖRÜ</a:t>
            </a:r>
          </a:p>
          <a:p>
            <a:pPr lvl="1" eaLnBrk="1" hangingPunct="1">
              <a:buNone/>
            </a:pPr>
            <a:endParaRPr lang="en-US" sz="1500" b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tr-TR" sz="2100" b="1" dirty="0" smtClean="0">
                <a:solidFill>
                  <a:srgbClr val="002060"/>
                </a:solidFill>
              </a:rPr>
              <a:t>DKA RADİYAL VE/VEYA KAROTİD ARTER NABIZ NOKTALARINDA ÖLÇÜLEBİLİR.</a:t>
            </a:r>
          </a:p>
          <a:p>
            <a:pPr eaLnBrk="1" hangingPunct="1">
              <a:buNone/>
            </a:pPr>
            <a:endParaRPr lang="en-US" sz="2100" dirty="0" smtClean="0"/>
          </a:p>
          <a:p>
            <a:pPr eaLnBrk="1" hangingPunct="1"/>
            <a:r>
              <a:rPr lang="tr-TR" sz="2100" b="1" dirty="0" smtClean="0">
                <a:solidFill>
                  <a:srgbClr val="002060"/>
                </a:solidFill>
              </a:rPr>
              <a:t>ORTALAMA BİR YETİŞKİNİN DKA  DAKİKADA  60-100 ATIM ARASINDADIR. </a:t>
            </a:r>
          </a:p>
          <a:p>
            <a:pPr eaLnBrk="1" hangingPunct="1">
              <a:buNone/>
            </a:pPr>
            <a:endParaRPr lang="en-US" sz="2100" b="1" dirty="0" smtClean="0">
              <a:solidFill>
                <a:srgbClr val="002060"/>
              </a:solidFill>
            </a:endParaRPr>
          </a:p>
          <a:p>
            <a:pPr lvl="1" algn="just" eaLnBrk="1" hangingPunct="1"/>
            <a:r>
              <a:rPr lang="tr-TR" sz="1500" b="1" dirty="0" smtClean="0">
                <a:solidFill>
                  <a:srgbClr val="002060"/>
                </a:solidFill>
              </a:rPr>
              <a:t>ERKEKLERİN ORTALAMASI DAKİKADA 70 ATIMDIR.</a:t>
            </a:r>
            <a:endParaRPr lang="en-US" sz="1500" b="1" dirty="0" smtClean="0">
              <a:solidFill>
                <a:srgbClr val="00206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2060"/>
                </a:solidFill>
              </a:rPr>
              <a:t>KADINLARIN ORTALAMASI DAKİKADA 75 ATIMDIR. </a:t>
            </a:r>
            <a:endParaRPr lang="en-US" sz="1500" b="1" dirty="0" smtClean="0">
              <a:solidFill>
                <a:srgbClr val="002060"/>
              </a:solidFill>
            </a:endParaRPr>
          </a:p>
        </p:txBody>
      </p:sp>
      <p:pic>
        <p:nvPicPr>
          <p:cNvPr id="32774" name="Picture 5" descr="02-00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400800" y="2362200"/>
            <a:ext cx="2571750" cy="1724025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AA3013-0A23-4BD7-B1CD-B10C50679C71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57F60D-5B58-44D5-AF8C-66D44A72E2F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66"/>
                </a:solidFill>
              </a:rPr>
              <a:t>Dinlenme Kan Basıncı</a:t>
            </a:r>
            <a:endParaRPr lang="en-US" b="1" dirty="0" smtClean="0">
              <a:solidFill>
                <a:srgbClr val="FF0066"/>
              </a:solidFill>
            </a:endParaRP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4876800" cy="47244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sz="2500" b="1" dirty="0" smtClean="0">
                <a:solidFill>
                  <a:srgbClr val="6600CC"/>
                </a:solidFill>
              </a:rPr>
              <a:t>S</a:t>
            </a:r>
            <a:r>
              <a:rPr lang="tr-TR" sz="2500" b="1" dirty="0" smtClean="0">
                <a:solidFill>
                  <a:srgbClr val="6600CC"/>
                </a:solidFill>
              </a:rPr>
              <a:t>İ</a:t>
            </a:r>
            <a:r>
              <a:rPr lang="en-US" sz="2500" b="1" dirty="0" smtClean="0">
                <a:solidFill>
                  <a:srgbClr val="6600CC"/>
                </a:solidFill>
              </a:rPr>
              <a:t>STOLİ</a:t>
            </a:r>
            <a:r>
              <a:rPr lang="tr-TR" sz="2500" b="1" dirty="0" smtClean="0">
                <a:solidFill>
                  <a:srgbClr val="6600CC"/>
                </a:solidFill>
              </a:rPr>
              <a:t>K</a:t>
            </a:r>
            <a:r>
              <a:rPr lang="en-US" sz="2500" b="1" dirty="0" smtClean="0">
                <a:solidFill>
                  <a:srgbClr val="6600CC"/>
                </a:solidFill>
              </a:rPr>
              <a:t> </a:t>
            </a:r>
            <a:r>
              <a:rPr lang="tr-TR" sz="2500" b="1" dirty="0" smtClean="0">
                <a:solidFill>
                  <a:srgbClr val="6600CC"/>
                </a:solidFill>
              </a:rPr>
              <a:t>KAN BASINCI</a:t>
            </a:r>
            <a:r>
              <a:rPr lang="en-US" sz="2500" b="1" dirty="0" smtClean="0">
                <a:solidFill>
                  <a:srgbClr val="6600CC"/>
                </a:solidFill>
              </a:rPr>
              <a:t>/Dİ</a:t>
            </a:r>
            <a:r>
              <a:rPr lang="tr-TR" sz="2500" b="1" dirty="0" smtClean="0">
                <a:solidFill>
                  <a:srgbClr val="6600CC"/>
                </a:solidFill>
              </a:rPr>
              <a:t>Y</a:t>
            </a:r>
            <a:r>
              <a:rPr lang="en-US" sz="2500" b="1" dirty="0" smtClean="0">
                <a:solidFill>
                  <a:srgbClr val="6600CC"/>
                </a:solidFill>
              </a:rPr>
              <a:t>ASTOLİ</a:t>
            </a:r>
            <a:r>
              <a:rPr lang="tr-TR" sz="2500" b="1" dirty="0" smtClean="0">
                <a:solidFill>
                  <a:srgbClr val="6600CC"/>
                </a:solidFill>
              </a:rPr>
              <a:t>K KAN</a:t>
            </a:r>
            <a:r>
              <a:rPr lang="en-US" sz="2500" b="1" dirty="0" smtClean="0">
                <a:solidFill>
                  <a:srgbClr val="6600CC"/>
                </a:solidFill>
              </a:rPr>
              <a:t> B</a:t>
            </a:r>
            <a:r>
              <a:rPr lang="tr-TR" sz="2500" b="1" dirty="0" smtClean="0">
                <a:solidFill>
                  <a:srgbClr val="6600CC"/>
                </a:solidFill>
              </a:rPr>
              <a:t>ASINCI.</a:t>
            </a:r>
            <a:endParaRPr lang="en-US" sz="2500" b="1" dirty="0" smtClean="0">
              <a:solidFill>
                <a:srgbClr val="66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500" b="1" dirty="0" smtClean="0">
                <a:solidFill>
                  <a:srgbClr val="6600CC"/>
                </a:solidFill>
              </a:rPr>
              <a:t>SIFANCOMANOMETRE</a:t>
            </a:r>
            <a:r>
              <a:rPr lang="en-US" sz="2500" b="1" dirty="0" smtClean="0">
                <a:solidFill>
                  <a:srgbClr val="6600CC"/>
                </a:solidFill>
              </a:rPr>
              <a:t>  </a:t>
            </a:r>
            <a:r>
              <a:rPr lang="tr-TR" sz="2500" b="1" dirty="0" smtClean="0">
                <a:solidFill>
                  <a:srgbClr val="6600CC"/>
                </a:solidFill>
              </a:rPr>
              <a:t>(</a:t>
            </a:r>
            <a:r>
              <a:rPr lang="en-US" sz="2500" b="1" dirty="0" smtClean="0">
                <a:solidFill>
                  <a:srgbClr val="6600CC"/>
                </a:solidFill>
              </a:rPr>
              <a:t>SPHYGMOMANOMETER</a:t>
            </a:r>
            <a:r>
              <a:rPr lang="tr-TR" sz="2500" b="1" dirty="0" smtClean="0">
                <a:solidFill>
                  <a:srgbClr val="6600CC"/>
                </a:solidFill>
              </a:rPr>
              <a:t>)</a:t>
            </a:r>
            <a:r>
              <a:rPr lang="en-US" sz="2500" b="1" dirty="0" smtClean="0">
                <a:solidFill>
                  <a:srgbClr val="6600CC"/>
                </a:solidFill>
              </a:rPr>
              <a:t>, </a:t>
            </a:r>
            <a:r>
              <a:rPr lang="tr-TR" sz="2500" b="1" dirty="0" smtClean="0">
                <a:solidFill>
                  <a:srgbClr val="6600CC"/>
                </a:solidFill>
              </a:rPr>
              <a:t>KAF (</a:t>
            </a:r>
            <a:r>
              <a:rPr lang="en-US" sz="2500" b="1" dirty="0" smtClean="0">
                <a:solidFill>
                  <a:srgbClr val="6600CC"/>
                </a:solidFill>
              </a:rPr>
              <a:t>CUFF</a:t>
            </a:r>
            <a:r>
              <a:rPr lang="tr-TR" sz="2500" b="1" dirty="0" smtClean="0">
                <a:solidFill>
                  <a:srgbClr val="6600CC"/>
                </a:solidFill>
              </a:rPr>
              <a:t>)</a:t>
            </a:r>
            <a:r>
              <a:rPr lang="en-US" sz="2500" b="1" dirty="0" smtClean="0">
                <a:solidFill>
                  <a:srgbClr val="6600CC"/>
                </a:solidFill>
              </a:rPr>
              <a:t> </a:t>
            </a:r>
            <a:r>
              <a:rPr lang="tr-TR" sz="2500" b="1" dirty="0" smtClean="0">
                <a:solidFill>
                  <a:srgbClr val="6600CC"/>
                </a:solidFill>
              </a:rPr>
              <a:t>VE</a:t>
            </a:r>
            <a:r>
              <a:rPr lang="en-US" sz="2500" b="1" dirty="0" smtClean="0">
                <a:solidFill>
                  <a:srgbClr val="6600CC"/>
                </a:solidFill>
              </a:rPr>
              <a:t> STET</a:t>
            </a:r>
            <a:r>
              <a:rPr lang="tr-TR" sz="2500" b="1" dirty="0" smtClean="0">
                <a:solidFill>
                  <a:srgbClr val="6600CC"/>
                </a:solidFill>
              </a:rPr>
              <a:t>ESK</a:t>
            </a:r>
            <a:r>
              <a:rPr lang="en-US" sz="2500" b="1" dirty="0" smtClean="0">
                <a:solidFill>
                  <a:srgbClr val="6600CC"/>
                </a:solidFill>
              </a:rPr>
              <a:t>OP</a:t>
            </a:r>
            <a:r>
              <a:rPr lang="tr-TR" sz="2500" b="1" dirty="0" smtClean="0">
                <a:solidFill>
                  <a:srgbClr val="6600CC"/>
                </a:solidFill>
              </a:rPr>
              <a:t> KULLANILARAK ÖLÇÜLÜR.</a:t>
            </a:r>
            <a:endParaRPr lang="en-US" sz="2500" b="1" dirty="0" smtClean="0">
              <a:solidFill>
                <a:srgbClr val="6600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sz="2500" b="1" dirty="0" smtClean="0">
                <a:solidFill>
                  <a:srgbClr val="6600CC"/>
                </a:solidFill>
              </a:rPr>
              <a:t>M</a:t>
            </a:r>
            <a:r>
              <a:rPr lang="en-US" sz="2500" b="1" dirty="0" smtClean="0">
                <a:solidFill>
                  <a:srgbClr val="6600CC"/>
                </a:solidFill>
              </a:rPr>
              <a:t>İLİMET</a:t>
            </a:r>
            <a:r>
              <a:rPr lang="tr-TR" sz="2500" b="1" dirty="0" smtClean="0">
                <a:solidFill>
                  <a:srgbClr val="6600CC"/>
                </a:solidFill>
              </a:rPr>
              <a:t>RE CİVA</a:t>
            </a:r>
            <a:r>
              <a:rPr lang="en-US" sz="2500" b="1" dirty="0" smtClean="0">
                <a:solidFill>
                  <a:srgbClr val="6600CC"/>
                </a:solidFill>
              </a:rPr>
              <a:t> (MMHG)</a:t>
            </a:r>
            <a:r>
              <a:rPr lang="tr-TR" sz="2500" b="1" dirty="0" smtClean="0">
                <a:solidFill>
                  <a:srgbClr val="6600CC"/>
                </a:solidFill>
              </a:rPr>
              <a:t> OLARAK İFADE EDİLİR</a:t>
            </a:r>
            <a:r>
              <a:rPr lang="en-US" sz="2500" b="1" dirty="0" smtClean="0">
                <a:solidFill>
                  <a:srgbClr val="6600CC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2500" b="1" dirty="0" smtClean="0">
                <a:solidFill>
                  <a:srgbClr val="6600CC"/>
                </a:solidFill>
              </a:rPr>
              <a:t>TEKRARLAYAN ÖLÇÜMLER ARASINDA, DOLAŞIMIN NORMALE DÖNMESİNE İZİN VERMEK İÇİN </a:t>
            </a:r>
            <a:r>
              <a:rPr lang="en-US" sz="2500" b="1" dirty="0" smtClean="0">
                <a:solidFill>
                  <a:srgbClr val="6600CC"/>
                </a:solidFill>
              </a:rPr>
              <a:t>30 </a:t>
            </a:r>
            <a:r>
              <a:rPr lang="tr-TR" sz="2500" b="1" dirty="0" smtClean="0">
                <a:solidFill>
                  <a:srgbClr val="6600CC"/>
                </a:solidFill>
              </a:rPr>
              <a:t>- </a:t>
            </a:r>
            <a:r>
              <a:rPr lang="en-US" sz="2500" b="1" dirty="0" smtClean="0">
                <a:solidFill>
                  <a:srgbClr val="6600CC"/>
                </a:solidFill>
              </a:rPr>
              <a:t>60 S</a:t>
            </a:r>
            <a:r>
              <a:rPr lang="tr-TR" sz="2500" b="1" dirty="0" smtClean="0">
                <a:solidFill>
                  <a:srgbClr val="6600CC"/>
                </a:solidFill>
              </a:rPr>
              <a:t>ANİYE BEKLEMENİZ GEREKİR. </a:t>
            </a:r>
            <a:r>
              <a:rPr lang="en-US" sz="2500" b="1" dirty="0" smtClean="0">
                <a:solidFill>
                  <a:srgbClr val="6600CC"/>
                </a:solidFill>
              </a:rPr>
              <a:t> </a:t>
            </a:r>
          </a:p>
        </p:txBody>
      </p:sp>
      <p:pic>
        <p:nvPicPr>
          <p:cNvPr id="33798" name="Picture 5" descr="01-00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324600" y="2057400"/>
            <a:ext cx="25717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5D9A8E-BDBC-4260-B7F4-304164DDB9DE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81D465-ADB7-4F1C-83BE-026F27E8797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603375"/>
          </a:xfrm>
        </p:spPr>
        <p:txBody>
          <a:bodyPr/>
          <a:lstStyle/>
          <a:p>
            <a:r>
              <a:rPr lang="tr-TR" sz="3200" b="1" dirty="0" smtClean="0">
                <a:solidFill>
                  <a:srgbClr val="6600CC"/>
                </a:solidFill>
              </a:rPr>
              <a:t>Ulusal Sağlık Enstitüsünün </a:t>
            </a:r>
            <a:r>
              <a:rPr lang="en-US" sz="3200" b="1" dirty="0" smtClean="0">
                <a:solidFill>
                  <a:srgbClr val="6600CC"/>
                </a:solidFill>
              </a:rPr>
              <a:t>(NIH</a:t>
            </a:r>
            <a:r>
              <a:rPr lang="tr-TR" sz="3200" b="1" dirty="0" smtClean="0">
                <a:solidFill>
                  <a:srgbClr val="6600CC"/>
                </a:solidFill>
              </a:rPr>
              <a:t>-ABD</a:t>
            </a:r>
            <a:r>
              <a:rPr lang="en-US" sz="3200" b="1" dirty="0" smtClean="0">
                <a:solidFill>
                  <a:srgbClr val="6600CC"/>
                </a:solidFill>
              </a:rPr>
              <a:t>)</a:t>
            </a:r>
            <a:r>
              <a:rPr lang="tr-TR" sz="3200" b="1" dirty="0" smtClean="0">
                <a:solidFill>
                  <a:srgbClr val="6600CC"/>
                </a:solidFill>
              </a:rPr>
              <a:t> 2003 Yüksek Kan Basıncı Raporu </a:t>
            </a:r>
            <a:endParaRPr lang="en-US" sz="3200" b="1" dirty="0" smtClean="0">
              <a:solidFill>
                <a:srgbClr val="6600CC"/>
              </a:solidFill>
            </a:endParaRPr>
          </a:p>
        </p:txBody>
      </p:sp>
      <p:pic>
        <p:nvPicPr>
          <p:cNvPr id="34821" name="Picture 39" descr="06-000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4414" y="1928802"/>
            <a:ext cx="7143800" cy="3571900"/>
          </a:xfrm>
          <a:noFill/>
        </p:spPr>
      </p:pic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74D65A-0093-4CD4-AFC5-B3CAB92DDB1A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076112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387</Words>
  <Application>Microsoft Office PowerPoint</Application>
  <PresentationFormat>Ekran Gösterisi (4:3)</PresentationFormat>
  <Paragraphs>73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Arial Rounded MT Bold</vt:lpstr>
      <vt:lpstr>Calibri</vt:lpstr>
      <vt:lpstr>Ofis Teması</vt:lpstr>
      <vt:lpstr>  BSÖ 201      (2 2) 3 EGZERSİZ FİZYOLOJİSİ </vt:lpstr>
      <vt:lpstr>Ölçümlerin Amaçları</vt:lpstr>
      <vt:lpstr>Ölçümlerin Dezavantajları</vt:lpstr>
      <vt:lpstr>Dinlenme Kalp Atım (DKA)</vt:lpstr>
      <vt:lpstr>Dinlenme Kan Basıncı</vt:lpstr>
      <vt:lpstr>Ulusal Sağlık Enstitüsünün (NIH-ABD) 2003 Yüksek Kan Basıncı Raporu 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148</cp:revision>
  <dcterms:created xsi:type="dcterms:W3CDTF">2013-08-23T13:39:04Z</dcterms:created>
  <dcterms:modified xsi:type="dcterms:W3CDTF">2017-08-14T12:36:52Z</dcterms:modified>
</cp:coreProperties>
</file>