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73" r:id="rId8"/>
    <p:sldId id="266" r:id="rId9"/>
    <p:sldId id="267"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varScale="1">
        <p:scale>
          <a:sx n="71" d="100"/>
          <a:sy n="71" d="100"/>
        </p:scale>
        <p:origin x="-648" y="-96"/>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24.11.2017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24.11.2017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24.11.2017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24.11.2017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24.11.2017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24.11.2017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24.11.2017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24.11.2017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24.11.2017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24.11.2017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24.11.2017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24.11.2017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selcuk.edu.tr/dosyalar/files/046002/G%C3%BC%C3%A7_Elektroni%C4%9Fi_Lab_deneyf%C3%B6y%C3%BC.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err="1" smtClean="0"/>
              <a:t>İnverter</a:t>
            </a:r>
            <a:r>
              <a:rPr lang="tr-TR" dirty="0" smtClean="0"/>
              <a:t> devreleri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205 GÜÇ ELEKTRONİĞİ</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İNVERTERLER</a:t>
            </a:r>
            <a:endParaRPr lang="tr-TR" dirty="0"/>
          </a:p>
        </p:txBody>
      </p:sp>
      <p:sp>
        <p:nvSpPr>
          <p:cNvPr id="3" name="İçerik Yer Tutucusu 2"/>
          <p:cNvSpPr>
            <a:spLocks noGrp="1"/>
          </p:cNvSpPr>
          <p:nvPr>
            <p:ph idx="1"/>
          </p:nvPr>
        </p:nvSpPr>
        <p:spPr/>
        <p:txBody>
          <a:bodyPr/>
          <a:lstStyle/>
          <a:p>
            <a:pPr algn="just"/>
            <a:r>
              <a:rPr lang="tr-TR" sz="2400" dirty="0" err="1" smtClean="0"/>
              <a:t>İnverterler</a:t>
            </a:r>
            <a:r>
              <a:rPr lang="tr-TR" sz="2400" dirty="0" smtClean="0"/>
              <a:t> doğru akımı alternatif akıma çeviren devrelerdir. Bir </a:t>
            </a:r>
            <a:r>
              <a:rPr lang="tr-TR" sz="2400" dirty="0" err="1" smtClean="0"/>
              <a:t>inverterin</a:t>
            </a:r>
            <a:r>
              <a:rPr lang="tr-TR" sz="2400" dirty="0" smtClean="0"/>
              <a:t> görevi girişindeki bir doğru gerilimi, çıkışında istenen genlik ve frekansta simetrik bir alternatif gerilime dönüştürmektir. Çıkışta elde edilen gerilim ve frekans değerleri sabit veya değişken olabilir. Girişteki dc gerilim değiştirilmek ve </a:t>
            </a:r>
            <a:r>
              <a:rPr lang="tr-TR" sz="2400" dirty="0" err="1" smtClean="0"/>
              <a:t>inverter</a:t>
            </a:r>
            <a:r>
              <a:rPr lang="tr-TR" sz="2400" dirty="0" smtClean="0"/>
              <a:t> kazancı sabit tutulmak suretiyle, değişken bir çıkış gerilimi elde edilebilir. Diğer taraftan giriş geriliminin sabit olması halinde, </a:t>
            </a:r>
            <a:r>
              <a:rPr lang="tr-TR" sz="2400" dirty="0" err="1" smtClean="0"/>
              <a:t>inverter</a:t>
            </a:r>
            <a:r>
              <a:rPr lang="tr-TR" sz="2400" dirty="0" smtClean="0"/>
              <a:t> kazancı değiştirilmek suretiyle değişken bir çıkış gerilimi elde edilebilir. </a:t>
            </a:r>
            <a:r>
              <a:rPr lang="tr-TR" sz="2400" dirty="0" err="1" smtClean="0"/>
              <a:t>İnverter</a:t>
            </a:r>
            <a:r>
              <a:rPr lang="tr-TR" sz="2400" dirty="0" smtClean="0"/>
              <a:t> kazancı; çıkıştaki </a:t>
            </a:r>
            <a:r>
              <a:rPr lang="tr-TR" sz="2400" dirty="0" err="1" smtClean="0"/>
              <a:t>ac</a:t>
            </a:r>
            <a:r>
              <a:rPr lang="tr-TR" sz="2400" dirty="0" smtClean="0"/>
              <a:t> gerilimin girişteki dc gerilime oranı olarak tarif edilebilir. </a:t>
            </a:r>
            <a:r>
              <a:rPr lang="tr-TR" sz="2400" dirty="0" err="1" smtClean="0"/>
              <a:t>İnverterler</a:t>
            </a:r>
            <a:r>
              <a:rPr lang="tr-TR" sz="2400" dirty="0" smtClean="0"/>
              <a:t>; Gerilim beslemeli ve akım beslemeli olmak üzere iki gruba ayrılır[1]</a:t>
            </a:r>
            <a:r>
              <a:rPr lang="tr-TR" dirty="0" smtClean="0"/>
              <a:t>. </a:t>
            </a:r>
            <a:endParaRPr lang="tr-TR" dirty="0"/>
          </a:p>
        </p:txBody>
      </p:sp>
    </p:spTree>
    <p:extLst>
      <p:ext uri="{BB962C8B-B14F-4D97-AF65-F5344CB8AC3E}">
        <p14:creationId xmlns:p14="http://schemas.microsoft.com/office/powerpoint/2010/main" val="990427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İNVERTERLER</a:t>
            </a:r>
          </a:p>
        </p:txBody>
      </p:sp>
      <p:sp>
        <p:nvSpPr>
          <p:cNvPr id="3" name="İçerik Yer Tutucusu 2"/>
          <p:cNvSpPr>
            <a:spLocks noGrp="1"/>
          </p:cNvSpPr>
          <p:nvPr>
            <p:ph idx="1"/>
          </p:nvPr>
        </p:nvSpPr>
        <p:spPr/>
        <p:txBody>
          <a:bodyPr>
            <a:normAutofit/>
          </a:bodyPr>
          <a:lstStyle/>
          <a:p>
            <a:pPr algn="just"/>
            <a:r>
              <a:rPr lang="tr-TR" sz="2400" dirty="0" smtClean="0"/>
              <a:t>Gerilim beslemeli </a:t>
            </a:r>
            <a:r>
              <a:rPr lang="tr-TR" sz="2400" dirty="0" err="1" smtClean="0"/>
              <a:t>inverterler</a:t>
            </a:r>
            <a:r>
              <a:rPr lang="tr-TR" sz="2400" dirty="0" smtClean="0"/>
              <a:t> sabit bir dc gerilim kaynağından beslendiği halde, Akım beslemeli </a:t>
            </a:r>
            <a:r>
              <a:rPr lang="tr-TR" sz="2400" dirty="0" err="1" smtClean="0"/>
              <a:t>inverterler</a:t>
            </a:r>
            <a:r>
              <a:rPr lang="tr-TR" sz="2400" dirty="0" smtClean="0"/>
              <a:t> sabit bir akım kaynağından beslenirler. Bir gerilim kaynağına seri olarak bir </a:t>
            </a:r>
            <a:r>
              <a:rPr lang="tr-TR" sz="2400" dirty="0" err="1" smtClean="0"/>
              <a:t>endüktans</a:t>
            </a:r>
            <a:r>
              <a:rPr lang="tr-TR" sz="2400" dirty="0" smtClean="0"/>
              <a:t> bağlamak suretiyle, bu kaynak bir akım kaynağına dönüştürülebilir ve bir geri besleme çevrimi yardımı ile gerilim </a:t>
            </a:r>
            <a:r>
              <a:rPr lang="tr-TR" sz="2400" dirty="0" err="1" smtClean="0"/>
              <a:t>modu’nda</a:t>
            </a:r>
            <a:r>
              <a:rPr lang="tr-TR" sz="2400" dirty="0" smtClean="0"/>
              <a:t> çalıştırılabilir. Benzer şekilde bir akım kontrollü </a:t>
            </a:r>
            <a:r>
              <a:rPr lang="tr-TR" sz="2400" dirty="0" err="1" smtClean="0"/>
              <a:t>inverter</a:t>
            </a:r>
            <a:r>
              <a:rPr lang="tr-TR" sz="2400" dirty="0" smtClean="0"/>
              <a:t> gerilim kontrol </a:t>
            </a:r>
            <a:r>
              <a:rPr lang="tr-TR" sz="2400" dirty="0" err="1" smtClean="0"/>
              <a:t>modunda</a:t>
            </a:r>
            <a:r>
              <a:rPr lang="tr-TR" sz="2400" dirty="0" smtClean="0"/>
              <a:t> çalışmak üzere kontrol edilebilir[1]. </a:t>
            </a:r>
            <a:endParaRPr lang="tr-TR" sz="2400" dirty="0"/>
          </a:p>
        </p:txBody>
      </p:sp>
    </p:spTree>
    <p:extLst>
      <p:ext uri="{BB962C8B-B14F-4D97-AF65-F5344CB8AC3E}">
        <p14:creationId xmlns:p14="http://schemas.microsoft.com/office/powerpoint/2010/main" val="2788448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İNVERTERLER</a:t>
            </a:r>
          </a:p>
        </p:txBody>
      </p:sp>
      <p:sp>
        <p:nvSpPr>
          <p:cNvPr id="3" name="İçerik Yer Tutucusu 2"/>
          <p:cNvSpPr>
            <a:spLocks noGrp="1"/>
          </p:cNvSpPr>
          <p:nvPr>
            <p:ph idx="1"/>
          </p:nvPr>
        </p:nvSpPr>
        <p:spPr/>
        <p:txBody>
          <a:bodyPr>
            <a:normAutofit/>
          </a:bodyPr>
          <a:lstStyle/>
          <a:p>
            <a:pPr algn="just"/>
            <a:r>
              <a:rPr lang="tr-TR" sz="2400" dirty="0" err="1"/>
              <a:t>İnverterler</a:t>
            </a:r>
            <a:r>
              <a:rPr lang="tr-TR" sz="2400" dirty="0"/>
              <a:t>; </a:t>
            </a:r>
            <a:r>
              <a:rPr lang="tr-TR" sz="2400" dirty="0" err="1"/>
              <a:t>ac</a:t>
            </a:r>
            <a:r>
              <a:rPr lang="tr-TR" sz="2400" dirty="0"/>
              <a:t> makinaların beslenmesinde, ayarlı gerilim ve frekanslı güç kaynaklarında, kesintisiz güç kaynaklarında, endüksiyonla ısıtmada, </a:t>
            </a:r>
            <a:r>
              <a:rPr lang="tr-TR" sz="2400" dirty="0" err="1"/>
              <a:t>ultrasonik</a:t>
            </a:r>
            <a:r>
              <a:rPr lang="tr-TR" sz="2400" dirty="0"/>
              <a:t> dalga üretiminde, aktif güç şebeke filtreleri ve buna benzer uygulama alanlarında yaygın olarak kullanılırlar. </a:t>
            </a:r>
            <a:r>
              <a:rPr lang="tr-TR" sz="2400" dirty="0" smtClean="0"/>
              <a:t>Burada anahtarlama </a:t>
            </a:r>
            <a:r>
              <a:rPr lang="tr-TR" sz="2400" dirty="0"/>
              <a:t>elemanı olarak MOSFET kullanılarak gerçekleştirilen PWM kontrollü paralel </a:t>
            </a:r>
            <a:r>
              <a:rPr lang="tr-TR" sz="2400" dirty="0" err="1"/>
              <a:t>inverter</a:t>
            </a:r>
            <a:r>
              <a:rPr lang="tr-TR" sz="2400" dirty="0"/>
              <a:t> devresi </a:t>
            </a:r>
            <a:r>
              <a:rPr lang="tr-TR" sz="2400" dirty="0" smtClean="0"/>
              <a:t>incelenecektir[1].</a:t>
            </a:r>
            <a:endParaRPr lang="tr-TR" sz="2400" dirty="0"/>
          </a:p>
        </p:txBody>
      </p:sp>
    </p:spTree>
    <p:extLst>
      <p:ext uri="{BB962C8B-B14F-4D97-AF65-F5344CB8AC3E}">
        <p14:creationId xmlns:p14="http://schemas.microsoft.com/office/powerpoint/2010/main" val="2600977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İNVERTERLER</a:t>
            </a:r>
          </a:p>
        </p:txBody>
      </p:sp>
      <p:sp>
        <p:nvSpPr>
          <p:cNvPr id="3" name="İçerik Yer Tutucusu 2"/>
          <p:cNvSpPr>
            <a:spLocks noGrp="1"/>
          </p:cNvSpPr>
          <p:nvPr>
            <p:ph idx="1"/>
          </p:nvPr>
        </p:nvSpPr>
        <p:spPr/>
        <p:txBody>
          <a:bodyPr>
            <a:normAutofit/>
          </a:bodyPr>
          <a:lstStyle/>
          <a:p>
            <a:pPr algn="just"/>
            <a:r>
              <a:rPr lang="tr-TR" sz="2400" dirty="0"/>
              <a:t>Temel olarak bir dc gerilimden </a:t>
            </a:r>
            <a:r>
              <a:rPr lang="tr-TR" sz="2400" dirty="0" err="1"/>
              <a:t>ac</a:t>
            </a:r>
            <a:r>
              <a:rPr lang="tr-TR" sz="2400" dirty="0"/>
              <a:t> gerilimin elde edilmesi aşağıdaki gibi gerçekleştirilebilir. AC gerilimin elde edilmesine ait temel bir </a:t>
            </a:r>
            <a:r>
              <a:rPr lang="tr-TR" sz="2400" dirty="0" err="1"/>
              <a:t>inverter</a:t>
            </a:r>
            <a:r>
              <a:rPr lang="tr-TR" sz="2400" dirty="0"/>
              <a:t> prensip şeması şekil 1’de görülmektedir. Burada görülen 4 anahtar </a:t>
            </a:r>
            <a:r>
              <a:rPr lang="tr-TR" sz="2400" dirty="0" err="1"/>
              <a:t>Tristör</a:t>
            </a:r>
            <a:r>
              <a:rPr lang="tr-TR" sz="2400" dirty="0"/>
              <a:t>, MOSFET, IGBT gibi herhangi bir güç elemanı </a:t>
            </a:r>
            <a:r>
              <a:rPr lang="tr-TR" sz="2400" dirty="0" smtClean="0"/>
              <a:t>olabilir[1]. </a:t>
            </a:r>
            <a:endParaRPr lang="tr-TR" sz="2400" dirty="0"/>
          </a:p>
        </p:txBody>
      </p:sp>
    </p:spTree>
    <p:extLst>
      <p:ext uri="{BB962C8B-B14F-4D97-AF65-F5344CB8AC3E}">
        <p14:creationId xmlns:p14="http://schemas.microsoft.com/office/powerpoint/2010/main" val="3614988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İNVERTERLER</a:t>
            </a:r>
            <a:endParaRPr lang="tr-TR"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33265" y="1752600"/>
            <a:ext cx="7082020" cy="266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Metin kutusu 3"/>
          <p:cNvSpPr txBox="1"/>
          <p:nvPr/>
        </p:nvSpPr>
        <p:spPr>
          <a:xfrm>
            <a:off x="2299447" y="4827494"/>
            <a:ext cx="7933765" cy="461665"/>
          </a:xfrm>
          <a:prstGeom prst="rect">
            <a:avLst/>
          </a:prstGeom>
          <a:noFill/>
        </p:spPr>
        <p:txBody>
          <a:bodyPr wrap="square" rtlCol="0">
            <a:spAutoFit/>
          </a:bodyPr>
          <a:lstStyle/>
          <a:p>
            <a:r>
              <a:rPr lang="tr-TR" sz="2400" dirty="0">
                <a:solidFill>
                  <a:schemeClr val="bg2">
                    <a:lumMod val="25000"/>
                  </a:schemeClr>
                </a:solidFill>
                <a:latin typeface="Times New Roman" panose="02020603050405020304" pitchFamily="18" charset="0"/>
                <a:cs typeface="Times New Roman" panose="02020603050405020304" pitchFamily="18" charset="0"/>
              </a:rPr>
              <a:t>Şekil 1. Tek fazlı </a:t>
            </a:r>
            <a:r>
              <a:rPr lang="tr-TR" sz="2400" dirty="0" err="1">
                <a:solidFill>
                  <a:schemeClr val="bg2">
                    <a:lumMod val="25000"/>
                  </a:schemeClr>
                </a:solidFill>
                <a:latin typeface="Times New Roman" panose="02020603050405020304" pitchFamily="18" charset="0"/>
                <a:cs typeface="Times New Roman" panose="02020603050405020304" pitchFamily="18" charset="0"/>
              </a:rPr>
              <a:t>inverterin</a:t>
            </a:r>
            <a:r>
              <a:rPr lang="tr-TR" sz="2400" dirty="0">
                <a:solidFill>
                  <a:schemeClr val="bg2">
                    <a:lumMod val="25000"/>
                  </a:schemeClr>
                </a:solidFill>
                <a:latin typeface="Times New Roman" panose="02020603050405020304" pitchFamily="18" charset="0"/>
                <a:cs typeface="Times New Roman" panose="02020603050405020304" pitchFamily="18" charset="0"/>
              </a:rPr>
              <a:t> bağlantı şeması ve çıkış değeri [1]</a:t>
            </a:r>
            <a:endParaRPr lang="tr-TR" sz="2400" dirty="0">
              <a:solidFill>
                <a:schemeClr val="bg2">
                  <a:lumMod val="2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853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İNVERTERLER</a:t>
            </a:r>
          </a:p>
        </p:txBody>
      </p:sp>
      <p:sp>
        <p:nvSpPr>
          <p:cNvPr id="3" name="İçerik Yer Tutucusu 2"/>
          <p:cNvSpPr>
            <a:spLocks noGrp="1"/>
          </p:cNvSpPr>
          <p:nvPr>
            <p:ph idx="1"/>
          </p:nvPr>
        </p:nvSpPr>
        <p:spPr/>
        <p:txBody>
          <a:bodyPr>
            <a:normAutofit/>
          </a:bodyPr>
          <a:lstStyle/>
          <a:p>
            <a:pPr algn="just"/>
            <a:r>
              <a:rPr lang="tr-TR" sz="2400" dirty="0"/>
              <a:t>Devre girişinde bir dc gerilim bulunduğunu ve anahtar çiftlerinin periyodik olarak açılıp kapatıldığını düşünelim. Bu durumda yükün sağ ucu (-) </a:t>
            </a:r>
            <a:r>
              <a:rPr lang="tr-TR" sz="2400" dirty="0" err="1"/>
              <a:t>baraya</a:t>
            </a:r>
            <a:r>
              <a:rPr lang="tr-TR" sz="2400" dirty="0"/>
              <a:t>, sol ucu da (+) </a:t>
            </a:r>
            <a:r>
              <a:rPr lang="tr-TR" sz="2400" dirty="0" err="1"/>
              <a:t>baraya</a:t>
            </a:r>
            <a:r>
              <a:rPr lang="tr-TR" sz="2400" dirty="0"/>
              <a:t> bağlanacak ve yük uçlarında (+</a:t>
            </a:r>
            <a:r>
              <a:rPr lang="tr-TR" sz="2400" dirty="0" err="1"/>
              <a:t>Vd</a:t>
            </a:r>
            <a:r>
              <a:rPr lang="tr-TR" sz="2400" dirty="0"/>
              <a:t>) gerilimi oluşacaktır. İkinci yarım periyotta P anahtarlarının açılıp, N anahtarlarının kapatıldığı düşünülürse, bu durumda yükün sağ ucu (+) </a:t>
            </a:r>
            <a:r>
              <a:rPr lang="tr-TR" sz="2400" dirty="0" err="1"/>
              <a:t>baraya</a:t>
            </a:r>
            <a:r>
              <a:rPr lang="tr-TR" sz="2400" dirty="0"/>
              <a:t> sol ucu (-) </a:t>
            </a:r>
            <a:r>
              <a:rPr lang="tr-TR" sz="2400" dirty="0" err="1"/>
              <a:t>baraya</a:t>
            </a:r>
            <a:r>
              <a:rPr lang="tr-TR" sz="2400" dirty="0"/>
              <a:t> bağlanacak ve yük uçlarında (-</a:t>
            </a:r>
            <a:r>
              <a:rPr lang="tr-TR" sz="2400" dirty="0" err="1"/>
              <a:t>Vd</a:t>
            </a:r>
            <a:r>
              <a:rPr lang="tr-TR" sz="2400" dirty="0"/>
              <a:t>) gerilimi </a:t>
            </a:r>
            <a:r>
              <a:rPr lang="tr-TR" sz="2400" dirty="0" smtClean="0"/>
              <a:t>oluşacaktır[1].</a:t>
            </a:r>
            <a:endParaRPr lang="tr-TR" sz="2400" dirty="0"/>
          </a:p>
        </p:txBody>
      </p:sp>
    </p:spTree>
    <p:extLst>
      <p:ext uri="{BB962C8B-B14F-4D97-AF65-F5344CB8AC3E}">
        <p14:creationId xmlns:p14="http://schemas.microsoft.com/office/powerpoint/2010/main" val="345065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t>
            </a:r>
            <a:r>
              <a:rPr lang="tr-TR" dirty="0" smtClean="0"/>
              <a:t>1]</a:t>
            </a:r>
            <a:r>
              <a:rPr lang="tr-TR" dirty="0" smtClean="0">
                <a:hlinkClick r:id="rId2"/>
              </a:rPr>
              <a:t>http</a:t>
            </a:r>
            <a:r>
              <a:rPr lang="tr-TR" dirty="0">
                <a:hlinkClick r:id="rId2"/>
              </a:rPr>
              <a:t>://</a:t>
            </a:r>
            <a:r>
              <a:rPr lang="tr-TR" dirty="0" smtClean="0">
                <a:hlinkClick r:id="rId2"/>
              </a:rPr>
              <a:t>www.selcuk.edu.tr/dosyalar/files/046002/G%C3%BC%C3%A7_Elektroni%C4%9Fi_Lab_deneyf%C3%B6y%C3%BC.pdf</a:t>
            </a:r>
            <a:r>
              <a:rPr lang="tr-TR" dirty="0" smtClean="0"/>
              <a:t> (</a:t>
            </a:r>
            <a:r>
              <a:rPr lang="tr-TR" dirty="0"/>
              <a:t>Erişim tar: </a:t>
            </a:r>
            <a:r>
              <a:rPr lang="tr-TR" dirty="0" smtClean="0"/>
              <a:t>22.11.2017)</a:t>
            </a:r>
          </a:p>
          <a:p>
            <a:endParaRPr lang="tr-TR" dirty="0" smtClean="0"/>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1985</TotalTime>
  <Words>381</Words>
  <Application>Microsoft Office PowerPoint</Application>
  <PresentationFormat>Özel</PresentationFormat>
  <Paragraphs>21</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Geçmişe bakış</vt:lpstr>
      <vt:lpstr>İnverter devreleri</vt:lpstr>
      <vt:lpstr>İNVERTERLER</vt:lpstr>
      <vt:lpstr>İNVERTERLER</vt:lpstr>
      <vt:lpstr>İNVERTERLER</vt:lpstr>
      <vt:lpstr>İNVERTERLER</vt:lpstr>
      <vt:lpstr>İNVERTERLER</vt:lpstr>
      <vt:lpstr>İNVERTERLER</vt:lpstr>
      <vt:lpstr>KAYNAKLAR</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108</cp:revision>
  <dcterms:created xsi:type="dcterms:W3CDTF">2017-11-14T11:12:27Z</dcterms:created>
  <dcterms:modified xsi:type="dcterms:W3CDTF">2017-11-24T06:33:54Z</dcterms:modified>
</cp:coreProperties>
</file>