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3"/>
  </p:notesMasterIdLst>
  <p:sldIdLst>
    <p:sldId id="1082" r:id="rId4"/>
    <p:sldId id="604" r:id="rId5"/>
    <p:sldId id="1086" r:id="rId6"/>
    <p:sldId id="1091" r:id="rId7"/>
    <p:sldId id="1083" r:id="rId8"/>
    <p:sldId id="1092" r:id="rId9"/>
    <p:sldId id="1093" r:id="rId10"/>
    <p:sldId id="1095" r:id="rId11"/>
    <p:sldId id="1094" r:id="rId12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164" autoAdjust="0"/>
    <p:restoredTop sz="91471" autoAdjust="0"/>
  </p:normalViewPr>
  <p:slideViewPr>
    <p:cSldViewPr snapToGrid="0">
      <p:cViewPr varScale="1">
        <p:scale>
          <a:sx n="83" d="100"/>
          <a:sy n="83" d="100"/>
        </p:scale>
        <p:origin x="1086" y="96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2/26/2020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2/26/2020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2/26/2020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2/26/2020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2/26/2020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2/26/2020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2/26/2020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2/26/2020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2/26/2020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2/26/2020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F7C0EF-15DE-425E-A602-6416008CF6C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04571477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4708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6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GGY </a:t>
            </a: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301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TAŞINMAZ HUKUKU-1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(3-0)3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40762" y="4393802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Prof. Dr. </a:t>
            </a:r>
            <a:r>
              <a:rPr lang="en-US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Harun </a:t>
            </a:r>
            <a:r>
              <a:rPr lang="tr-TR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TANRIVERMİŞ </a:t>
            </a:r>
            <a:endParaRPr lang="tr-TR" sz="1600" b="1" dirty="0" smtClean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UBF Gayrimenkul Geliştirme ve Yönetimi Bölümü </a:t>
            </a: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4351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108645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ZİLYETLİK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HUKUKUNA GİRİŞ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0476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kuvvet kullanma hakkı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zilyetlik davaları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idari yoldan koruma</a:t>
            </a: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ZİLYETLİĞİN KORUNMASI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5650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GASP HALİNDE AÇILABİLECEK DAVALAR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Zilyetliğin İadesi Davası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Tazminat </a:t>
            </a: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Davası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SALDIRI HALİNDE AÇILABİLECEK DAVALAR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Saldırının Önlenmesi Davası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Saldırının Durdurulması Davası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Tazminat Davası</a:t>
            </a: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ZİLYETLİK </a:t>
            </a: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DAVALARI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9433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spc="-50" dirty="0" smtClean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sv-SE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Genel olarak zilyetlik davalarında, özel olarak da zilyetliğin iadesi davasında görevli mahkeme, sulh hukuk mahkemesidir.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sv-SE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Bu davalar basit yargılama usulüne tâbidir. 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sv-SE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Bu davaların hak düşürücü süresi, zilyedin fiili ve faili öğrenmesinden itibaren 2 ay ve her halükarda gasp veya saldırı fiillerinden itibaren 1 yıldır. </a:t>
            </a:r>
            <a:endParaRPr lang="tr-TR" sz="2000" spc="-50" dirty="0" smtClean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İdari yoldan korunmasında ise süre 60 gün ve 2 yıldır.</a:t>
            </a:r>
            <a:endParaRPr lang="sv-SE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endParaRPr lang="tr-TR" sz="2000" spc="-50" dirty="0" smtClean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231494"/>
            <a:ext cx="8517837" cy="895650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GÖREVLİ MAHKEME – YARGILAMA USULÜ – HAK DÜŞÜRÜCÜ SÜRE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6016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spc="-50" dirty="0" smtClean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sv-SE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Taşınır davası, yalnızca taşınırlar üzerindeki zilyetliğin rıza dışında sona ermesi halinde şimdiki zilyedin hak karinesinin çürütülüp, önceki zilyedin üstün hak karinesine dayanılarak taşınırın geri alınmasını sağlayan davadır. </a:t>
            </a: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endParaRPr lang="tr-TR" sz="2000" spc="-50" dirty="0" smtClean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231494"/>
            <a:ext cx="8517837" cy="895650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ZİLYETLİK KARİNESİNE DAYANILARAK AÇILAN</a:t>
            </a:r>
          </a:p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TAŞINIR DAVASI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9006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8628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sv-SE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Bu </a:t>
            </a:r>
            <a:r>
              <a:rPr lang="sv-SE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davanın şartları: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sv-SE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Zilyetliğin zilyedin iradesi dışında sona ermiş olması: Taşınır davasının açılabilmesi için, zilyetlik, zilyedin iradesiyle değil; aksine zilyedin iradesi halefinde sona ermelidir. 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sv-SE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Şimdiki zilyedin ediniminin hukuken korunmamış olması: Bazı durumlarda, zilyetlik irade dışı sona erse dahi, şimdiki zilyedin edinimi iyiniyetli olması sebebiyle korunmuştur. </a:t>
            </a:r>
            <a:endParaRPr lang="tr-TR" sz="2000" spc="-50" dirty="0" smtClean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sv-SE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Şimdiki </a:t>
            </a:r>
            <a:r>
              <a:rPr lang="sv-SE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zilyedin üstün hak karinesinin </a:t>
            </a:r>
            <a:r>
              <a:rPr lang="sv-SE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çürütülmesi</a:t>
            </a:r>
            <a:endParaRPr lang="sv-SE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      - </a:t>
            </a:r>
            <a:r>
              <a:rPr lang="sv-SE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Şimdiki </a:t>
            </a:r>
            <a:r>
              <a:rPr lang="sv-SE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zilyedin kötüniyetli </a:t>
            </a:r>
            <a:r>
              <a:rPr lang="sv-SE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olması</a:t>
            </a:r>
            <a:endParaRPr lang="tr-TR" sz="2000" spc="-50" dirty="0" smtClean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 </a:t>
            </a: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     - </a:t>
            </a:r>
            <a:r>
              <a:rPr lang="sv-SE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Malın </a:t>
            </a:r>
            <a:r>
              <a:rPr lang="sv-SE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önceki zilyedin elinden iradesi dışında çıkması: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endParaRPr lang="tr-TR" sz="2000" spc="-50" dirty="0" smtClean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231494"/>
            <a:ext cx="8517837" cy="895650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ZİLYETLİK KARİNESİNE DAYANILARAK AÇILAN</a:t>
            </a:r>
          </a:p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TAŞINIR DAVASI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6481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sv-SE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TMK 988’e göre; “Bir taşınırın emin sıfatıyla zilyedinden o şey üzerinde iyiniyetle mülkiyet veya sınırlı ayni hak edinen kimsenin edinimi, zilyedin bu tür tasarruflarda bulunma yetkisi olmasa bile korunur</a:t>
            </a:r>
            <a:r>
              <a:rPr lang="sv-SE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.”</a:t>
            </a:r>
            <a:endParaRPr lang="sv-SE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endParaRPr lang="tr-TR" sz="2000" spc="-50" dirty="0" smtClean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231494"/>
            <a:ext cx="8517837" cy="895650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EMİN SIFATIYLA ZİLYETTEN AYNİ HAK </a:t>
            </a:r>
          </a:p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KAZANILMASI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1656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sv-SE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ŞARTLARI</a:t>
            </a:r>
            <a:endParaRPr lang="sv-SE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sv-SE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 </a:t>
            </a:r>
            <a:r>
              <a:rPr lang="sv-SE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Ayni hakkın emin sıfatıyla zilyetten kazanılmış </a:t>
            </a:r>
            <a:r>
              <a:rPr lang="sv-SE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olması</a:t>
            </a:r>
            <a:endParaRPr lang="tr-TR" sz="2000" spc="-50" dirty="0" smtClean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Ayni hakkı kazananın üçüncü kişi </a:t>
            </a: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olması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Üçüncü bir kişinin bir ayni hak kazanmış </a:t>
            </a: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olması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Üçüncü kişinin ayni hakkı </a:t>
            </a:r>
            <a:r>
              <a:rPr lang="tr-TR" sz="2000" spc="-50" dirty="0" err="1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iyiniyetle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 kazanmış </a:t>
            </a: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olması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Üçüncü kişinin ediniminde tasarruf yetkisi dışında diğer geçerlilik unsurlarının mevcut olması</a:t>
            </a:r>
            <a:endParaRPr lang="tr-TR" sz="2000" spc="-50" dirty="0" smtClean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231494"/>
            <a:ext cx="8517837" cy="895650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EMİN SIFATIYLA ZİLYETTEN AYNİ HAK </a:t>
            </a:r>
          </a:p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KAZANILMASI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7322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12518</TotalTime>
  <Words>328</Words>
  <Application>Microsoft Office PowerPoint</Application>
  <PresentationFormat>Ekran Gösterisi (4:3)</PresentationFormat>
  <Paragraphs>69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9</vt:i4>
      </vt:variant>
    </vt:vector>
  </HeadingPairs>
  <TitlesOfParts>
    <vt:vector size="18" baseType="lpstr">
      <vt:lpstr>ＭＳ Ｐゴシック</vt:lpstr>
      <vt:lpstr>Arial</vt:lpstr>
      <vt:lpstr>Calibri</vt:lpstr>
      <vt:lpstr>Times New Roman</vt:lpstr>
      <vt:lpstr>Trebuchet MS</vt:lpstr>
      <vt:lpstr>Wingdings</vt:lpstr>
      <vt:lpstr>ekonomi</vt:lpstr>
      <vt:lpstr>1_Rics</vt:lpstr>
      <vt:lpstr>h.t.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erol</cp:lastModifiedBy>
  <cp:revision>822</cp:revision>
  <cp:lastPrinted>2016-10-24T07:53:35Z</cp:lastPrinted>
  <dcterms:created xsi:type="dcterms:W3CDTF">2016-09-18T09:35:24Z</dcterms:created>
  <dcterms:modified xsi:type="dcterms:W3CDTF">2020-02-26T09:33:01Z</dcterms:modified>
</cp:coreProperties>
</file>