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8"/>
  </p:notesMasterIdLst>
  <p:sldIdLst>
    <p:sldId id="256" r:id="rId2"/>
    <p:sldId id="258" r:id="rId3"/>
    <p:sldId id="259" r:id="rId4"/>
    <p:sldId id="283" r:id="rId5"/>
    <p:sldId id="257" r:id="rId6"/>
    <p:sldId id="287" r:id="rId7"/>
    <p:sldId id="288" r:id="rId8"/>
    <p:sldId id="260" r:id="rId9"/>
    <p:sldId id="293" r:id="rId10"/>
    <p:sldId id="282" r:id="rId11"/>
    <p:sldId id="286" r:id="rId12"/>
    <p:sldId id="261" r:id="rId13"/>
    <p:sldId id="263" r:id="rId14"/>
    <p:sldId id="289" r:id="rId15"/>
    <p:sldId id="290" r:id="rId16"/>
    <p:sldId id="291" r:id="rId17"/>
    <p:sldId id="292" r:id="rId18"/>
    <p:sldId id="285" r:id="rId19"/>
    <p:sldId id="264" r:id="rId20"/>
    <p:sldId id="265" r:id="rId21"/>
    <p:sldId id="281" r:id="rId22"/>
    <p:sldId id="284" r:id="rId23"/>
    <p:sldId id="294" r:id="rId24"/>
    <p:sldId id="295" r:id="rId25"/>
    <p:sldId id="296" r:id="rId26"/>
    <p:sldId id="297" r:id="rId27"/>
    <p:sldId id="266" r:id="rId28"/>
    <p:sldId id="267" r:id="rId29"/>
    <p:sldId id="269" r:id="rId30"/>
    <p:sldId id="270" r:id="rId31"/>
    <p:sldId id="271" r:id="rId32"/>
    <p:sldId id="272" r:id="rId33"/>
    <p:sldId id="273" r:id="rId34"/>
    <p:sldId id="274" r:id="rId35"/>
    <p:sldId id="279" r:id="rId36"/>
    <p:sldId id="280" r:id="rId3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57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E73467E-8AAF-46D7-8AE0-182B11BB58C7}" type="doc">
      <dgm:prSet loTypeId="urn:microsoft.com/office/officeart/2005/8/layout/venn1" loCatId="relationship" qsTypeId="urn:microsoft.com/office/officeart/2005/8/quickstyle/simple1" qsCatId="simple" csTypeId="urn:microsoft.com/office/officeart/2005/8/colors/accent0_3" csCatId="mainScheme" phldr="1"/>
      <dgm:spPr/>
    </dgm:pt>
    <dgm:pt modelId="{717B91D5-4C5B-430D-BF06-0B2B2E75E5CE}">
      <dgm:prSet phldrT="[Metin]"/>
      <dgm:spPr/>
      <dgm:t>
        <a:bodyPr/>
        <a:lstStyle/>
        <a:p>
          <a:r>
            <a:rPr lang="en-US" dirty="0" smtClean="0"/>
            <a:t>Law</a:t>
          </a:r>
          <a:endParaRPr lang="en-US" dirty="0"/>
        </a:p>
      </dgm:t>
    </dgm:pt>
    <dgm:pt modelId="{BDC55B20-F9C5-4014-A748-02DC0CE298FA}" type="parTrans" cxnId="{3019E58A-4330-4A28-B226-197A916598C9}">
      <dgm:prSet/>
      <dgm:spPr/>
      <dgm:t>
        <a:bodyPr/>
        <a:lstStyle/>
        <a:p>
          <a:endParaRPr lang="en-US"/>
        </a:p>
      </dgm:t>
    </dgm:pt>
    <dgm:pt modelId="{EAABEA2D-8D7B-46B5-80A2-840C4526D0F1}" type="sibTrans" cxnId="{3019E58A-4330-4A28-B226-197A916598C9}">
      <dgm:prSet/>
      <dgm:spPr/>
      <dgm:t>
        <a:bodyPr/>
        <a:lstStyle/>
        <a:p>
          <a:endParaRPr lang="en-US"/>
        </a:p>
      </dgm:t>
    </dgm:pt>
    <dgm:pt modelId="{BCA702B1-570D-4B02-9957-C342B84C624C}">
      <dgm:prSet phldrT="[Metin]"/>
      <dgm:spPr/>
      <dgm:t>
        <a:bodyPr/>
        <a:lstStyle/>
        <a:p>
          <a:r>
            <a:rPr lang="en-US" dirty="0" smtClean="0"/>
            <a:t>Economics</a:t>
          </a:r>
          <a:endParaRPr lang="en-US" dirty="0"/>
        </a:p>
      </dgm:t>
    </dgm:pt>
    <dgm:pt modelId="{B849B659-00EE-450B-A3D8-363A0DE16E32}" type="parTrans" cxnId="{78B91D35-3A65-4A0D-AF51-813E11CA13BF}">
      <dgm:prSet/>
      <dgm:spPr/>
      <dgm:t>
        <a:bodyPr/>
        <a:lstStyle/>
        <a:p>
          <a:endParaRPr lang="en-US"/>
        </a:p>
      </dgm:t>
    </dgm:pt>
    <dgm:pt modelId="{0EB73C35-7B53-4063-93F4-8071594253F6}" type="sibTrans" cxnId="{78B91D35-3A65-4A0D-AF51-813E11CA13BF}">
      <dgm:prSet/>
      <dgm:spPr/>
      <dgm:t>
        <a:bodyPr/>
        <a:lstStyle/>
        <a:p>
          <a:endParaRPr lang="en-US"/>
        </a:p>
      </dgm:t>
    </dgm:pt>
    <dgm:pt modelId="{22D656EA-477D-4B52-ACDE-141426D49ADE}">
      <dgm:prSet phldrT="[Metin]"/>
      <dgm:spPr/>
      <dgm:t>
        <a:bodyPr/>
        <a:lstStyle/>
        <a:p>
          <a:r>
            <a:rPr lang="en-US" dirty="0" smtClean="0"/>
            <a:t>Ethics</a:t>
          </a:r>
          <a:endParaRPr lang="en-US" dirty="0"/>
        </a:p>
      </dgm:t>
    </dgm:pt>
    <dgm:pt modelId="{31379FB6-0317-406D-9536-0D7CB6FC29BA}" type="parTrans" cxnId="{0578BB39-994D-43FF-AE53-DB1BE0C2E9CF}">
      <dgm:prSet/>
      <dgm:spPr/>
      <dgm:t>
        <a:bodyPr/>
        <a:lstStyle/>
        <a:p>
          <a:endParaRPr lang="en-US"/>
        </a:p>
      </dgm:t>
    </dgm:pt>
    <dgm:pt modelId="{8443F07D-ACE9-42BE-9F61-C0205FDA40F4}" type="sibTrans" cxnId="{0578BB39-994D-43FF-AE53-DB1BE0C2E9CF}">
      <dgm:prSet/>
      <dgm:spPr/>
      <dgm:t>
        <a:bodyPr/>
        <a:lstStyle/>
        <a:p>
          <a:endParaRPr lang="en-US"/>
        </a:p>
      </dgm:t>
    </dgm:pt>
    <dgm:pt modelId="{479953E7-EA33-4951-ADE2-75C5D52A1CB4}" type="pres">
      <dgm:prSet presAssocID="{4E73467E-8AAF-46D7-8AE0-182B11BB58C7}" presName="compositeShape" presStyleCnt="0">
        <dgm:presLayoutVars>
          <dgm:chMax val="7"/>
          <dgm:dir/>
          <dgm:resizeHandles val="exact"/>
        </dgm:presLayoutVars>
      </dgm:prSet>
      <dgm:spPr/>
    </dgm:pt>
    <dgm:pt modelId="{EB2AB261-E500-4A94-AB45-B0F9FC12EF65}" type="pres">
      <dgm:prSet presAssocID="{717B91D5-4C5B-430D-BF06-0B2B2E75E5CE}" presName="circ1" presStyleLbl="vennNode1" presStyleIdx="0" presStyleCnt="3"/>
      <dgm:spPr/>
      <dgm:t>
        <a:bodyPr/>
        <a:lstStyle/>
        <a:p>
          <a:endParaRPr lang="en-US"/>
        </a:p>
      </dgm:t>
    </dgm:pt>
    <dgm:pt modelId="{383215E0-8AE2-4E07-9BE5-75DCA36F10FD}" type="pres">
      <dgm:prSet presAssocID="{717B91D5-4C5B-430D-BF06-0B2B2E75E5CE}" presName="circ1Tx" presStyleLbl="revTx" presStyleIdx="0" presStyleCnt="0">
        <dgm:presLayoutVars>
          <dgm:chMax val="0"/>
          <dgm:chPref val="0"/>
          <dgm:bulletEnabled val="1"/>
        </dgm:presLayoutVars>
      </dgm:prSet>
      <dgm:spPr/>
      <dgm:t>
        <a:bodyPr/>
        <a:lstStyle/>
        <a:p>
          <a:endParaRPr lang="en-US"/>
        </a:p>
      </dgm:t>
    </dgm:pt>
    <dgm:pt modelId="{F22AC79A-04EC-4F3F-BD71-0C2ED6DCDE3C}" type="pres">
      <dgm:prSet presAssocID="{BCA702B1-570D-4B02-9957-C342B84C624C}" presName="circ2" presStyleLbl="vennNode1" presStyleIdx="1" presStyleCnt="3"/>
      <dgm:spPr/>
      <dgm:t>
        <a:bodyPr/>
        <a:lstStyle/>
        <a:p>
          <a:endParaRPr lang="en-US"/>
        </a:p>
      </dgm:t>
    </dgm:pt>
    <dgm:pt modelId="{0713FC4E-3F30-4453-8F96-CA900DB52607}" type="pres">
      <dgm:prSet presAssocID="{BCA702B1-570D-4B02-9957-C342B84C624C}" presName="circ2Tx" presStyleLbl="revTx" presStyleIdx="0" presStyleCnt="0">
        <dgm:presLayoutVars>
          <dgm:chMax val="0"/>
          <dgm:chPref val="0"/>
          <dgm:bulletEnabled val="1"/>
        </dgm:presLayoutVars>
      </dgm:prSet>
      <dgm:spPr/>
      <dgm:t>
        <a:bodyPr/>
        <a:lstStyle/>
        <a:p>
          <a:endParaRPr lang="en-US"/>
        </a:p>
      </dgm:t>
    </dgm:pt>
    <dgm:pt modelId="{B173EC45-04E0-4F66-A19C-FEBEE6AE08E2}" type="pres">
      <dgm:prSet presAssocID="{22D656EA-477D-4B52-ACDE-141426D49ADE}" presName="circ3" presStyleLbl="vennNode1" presStyleIdx="2" presStyleCnt="3"/>
      <dgm:spPr/>
      <dgm:t>
        <a:bodyPr/>
        <a:lstStyle/>
        <a:p>
          <a:endParaRPr lang="tr-TR"/>
        </a:p>
      </dgm:t>
    </dgm:pt>
    <dgm:pt modelId="{A2F4AD6C-26AA-42A0-9A36-BFB2FB194AA1}" type="pres">
      <dgm:prSet presAssocID="{22D656EA-477D-4B52-ACDE-141426D49ADE}" presName="circ3Tx" presStyleLbl="revTx" presStyleIdx="0" presStyleCnt="0">
        <dgm:presLayoutVars>
          <dgm:chMax val="0"/>
          <dgm:chPref val="0"/>
          <dgm:bulletEnabled val="1"/>
        </dgm:presLayoutVars>
      </dgm:prSet>
      <dgm:spPr/>
      <dgm:t>
        <a:bodyPr/>
        <a:lstStyle/>
        <a:p>
          <a:endParaRPr lang="tr-TR"/>
        </a:p>
      </dgm:t>
    </dgm:pt>
  </dgm:ptLst>
  <dgm:cxnLst>
    <dgm:cxn modelId="{6C4EF30B-406D-495D-A08D-E2CE1B1B07FC}" type="presOf" srcId="{22D656EA-477D-4B52-ACDE-141426D49ADE}" destId="{B173EC45-04E0-4F66-A19C-FEBEE6AE08E2}" srcOrd="0" destOrd="0" presId="urn:microsoft.com/office/officeart/2005/8/layout/venn1"/>
    <dgm:cxn modelId="{C9D74E3A-02A9-4010-8231-1915B271D5BA}" type="presOf" srcId="{BCA702B1-570D-4B02-9957-C342B84C624C}" destId="{F22AC79A-04EC-4F3F-BD71-0C2ED6DCDE3C}" srcOrd="0" destOrd="0" presId="urn:microsoft.com/office/officeart/2005/8/layout/venn1"/>
    <dgm:cxn modelId="{410DB3C4-95B9-4601-A96D-14BD349BBB21}" type="presOf" srcId="{22D656EA-477D-4B52-ACDE-141426D49ADE}" destId="{A2F4AD6C-26AA-42A0-9A36-BFB2FB194AA1}" srcOrd="1" destOrd="0" presId="urn:microsoft.com/office/officeart/2005/8/layout/venn1"/>
    <dgm:cxn modelId="{CFFE573C-54B5-4FE4-8F67-877C1FDE4BA4}" type="presOf" srcId="{4E73467E-8AAF-46D7-8AE0-182B11BB58C7}" destId="{479953E7-EA33-4951-ADE2-75C5D52A1CB4}" srcOrd="0" destOrd="0" presId="urn:microsoft.com/office/officeart/2005/8/layout/venn1"/>
    <dgm:cxn modelId="{6DAA2550-07A7-4493-B00E-9538B1F6252D}" type="presOf" srcId="{BCA702B1-570D-4B02-9957-C342B84C624C}" destId="{0713FC4E-3F30-4453-8F96-CA900DB52607}" srcOrd="1" destOrd="0" presId="urn:microsoft.com/office/officeart/2005/8/layout/venn1"/>
    <dgm:cxn modelId="{68709D7F-21A7-455A-BF86-BDA08417D59B}" type="presOf" srcId="{717B91D5-4C5B-430D-BF06-0B2B2E75E5CE}" destId="{EB2AB261-E500-4A94-AB45-B0F9FC12EF65}" srcOrd="0" destOrd="0" presId="urn:microsoft.com/office/officeart/2005/8/layout/venn1"/>
    <dgm:cxn modelId="{78B91D35-3A65-4A0D-AF51-813E11CA13BF}" srcId="{4E73467E-8AAF-46D7-8AE0-182B11BB58C7}" destId="{BCA702B1-570D-4B02-9957-C342B84C624C}" srcOrd="1" destOrd="0" parTransId="{B849B659-00EE-450B-A3D8-363A0DE16E32}" sibTransId="{0EB73C35-7B53-4063-93F4-8071594253F6}"/>
    <dgm:cxn modelId="{0578BB39-994D-43FF-AE53-DB1BE0C2E9CF}" srcId="{4E73467E-8AAF-46D7-8AE0-182B11BB58C7}" destId="{22D656EA-477D-4B52-ACDE-141426D49ADE}" srcOrd="2" destOrd="0" parTransId="{31379FB6-0317-406D-9536-0D7CB6FC29BA}" sibTransId="{8443F07D-ACE9-42BE-9F61-C0205FDA40F4}"/>
    <dgm:cxn modelId="{5D307D99-5F97-49FC-8D16-47054C29D852}" type="presOf" srcId="{717B91D5-4C5B-430D-BF06-0B2B2E75E5CE}" destId="{383215E0-8AE2-4E07-9BE5-75DCA36F10FD}" srcOrd="1" destOrd="0" presId="urn:microsoft.com/office/officeart/2005/8/layout/venn1"/>
    <dgm:cxn modelId="{3019E58A-4330-4A28-B226-197A916598C9}" srcId="{4E73467E-8AAF-46D7-8AE0-182B11BB58C7}" destId="{717B91D5-4C5B-430D-BF06-0B2B2E75E5CE}" srcOrd="0" destOrd="0" parTransId="{BDC55B20-F9C5-4014-A748-02DC0CE298FA}" sibTransId="{EAABEA2D-8D7B-46B5-80A2-840C4526D0F1}"/>
    <dgm:cxn modelId="{23DC6924-741A-4227-8940-6A664CD1AF77}" type="presParOf" srcId="{479953E7-EA33-4951-ADE2-75C5D52A1CB4}" destId="{EB2AB261-E500-4A94-AB45-B0F9FC12EF65}" srcOrd="0" destOrd="0" presId="urn:microsoft.com/office/officeart/2005/8/layout/venn1"/>
    <dgm:cxn modelId="{1E4B447C-B75E-497F-B334-943A2EAB8DD6}" type="presParOf" srcId="{479953E7-EA33-4951-ADE2-75C5D52A1CB4}" destId="{383215E0-8AE2-4E07-9BE5-75DCA36F10FD}" srcOrd="1" destOrd="0" presId="urn:microsoft.com/office/officeart/2005/8/layout/venn1"/>
    <dgm:cxn modelId="{C3B42FAF-244E-43FA-BF54-D6A5C1CF5BCE}" type="presParOf" srcId="{479953E7-EA33-4951-ADE2-75C5D52A1CB4}" destId="{F22AC79A-04EC-4F3F-BD71-0C2ED6DCDE3C}" srcOrd="2" destOrd="0" presId="urn:microsoft.com/office/officeart/2005/8/layout/venn1"/>
    <dgm:cxn modelId="{B50ED6BA-81DA-4842-BE67-1719C7E5F297}" type="presParOf" srcId="{479953E7-EA33-4951-ADE2-75C5D52A1CB4}" destId="{0713FC4E-3F30-4453-8F96-CA900DB52607}" srcOrd="3" destOrd="0" presId="urn:microsoft.com/office/officeart/2005/8/layout/venn1"/>
    <dgm:cxn modelId="{2EC3B712-7F7E-4E0C-80AC-323246DD5EB0}" type="presParOf" srcId="{479953E7-EA33-4951-ADE2-75C5D52A1CB4}" destId="{B173EC45-04E0-4F66-A19C-FEBEE6AE08E2}" srcOrd="4" destOrd="0" presId="urn:microsoft.com/office/officeart/2005/8/layout/venn1"/>
    <dgm:cxn modelId="{621D95AF-D32F-43C3-9B87-05092B4BE935}" type="presParOf" srcId="{479953E7-EA33-4951-ADE2-75C5D52A1CB4}" destId="{A2F4AD6C-26AA-42A0-9A36-BFB2FB194AA1}" srcOrd="5"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B2AB261-E500-4A94-AB45-B0F9FC12EF65}">
      <dsp:nvSpPr>
        <dsp:cNvPr id="0" name=""/>
        <dsp:cNvSpPr/>
      </dsp:nvSpPr>
      <dsp:spPr>
        <a:xfrm>
          <a:off x="3952398" y="54391"/>
          <a:ext cx="2610802" cy="2610802"/>
        </a:xfrm>
        <a:prstGeom prst="ellipse">
          <a:avLst/>
        </a:prstGeom>
        <a:solidFill>
          <a:schemeClr val="dk2">
            <a:alpha val="50000"/>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1244600">
            <a:lnSpc>
              <a:spcPct val="90000"/>
            </a:lnSpc>
            <a:spcBef>
              <a:spcPct val="0"/>
            </a:spcBef>
            <a:spcAft>
              <a:spcPct val="35000"/>
            </a:spcAft>
          </a:pPr>
          <a:r>
            <a:rPr lang="en-US" sz="2800" kern="1200" dirty="0" smtClean="0"/>
            <a:t>Law</a:t>
          </a:r>
          <a:endParaRPr lang="en-US" sz="2800" kern="1200" dirty="0"/>
        </a:p>
      </dsp:txBody>
      <dsp:txXfrm>
        <a:off x="4300505" y="511282"/>
        <a:ext cx="1914588" cy="1174861"/>
      </dsp:txXfrm>
    </dsp:sp>
    <dsp:sp modelId="{F22AC79A-04EC-4F3F-BD71-0C2ED6DCDE3C}">
      <dsp:nvSpPr>
        <dsp:cNvPr id="0" name=""/>
        <dsp:cNvSpPr/>
      </dsp:nvSpPr>
      <dsp:spPr>
        <a:xfrm>
          <a:off x="4894463" y="1686143"/>
          <a:ext cx="2610802" cy="2610802"/>
        </a:xfrm>
        <a:prstGeom prst="ellipse">
          <a:avLst/>
        </a:prstGeom>
        <a:solidFill>
          <a:schemeClr val="dk2">
            <a:alpha val="50000"/>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1244600">
            <a:lnSpc>
              <a:spcPct val="90000"/>
            </a:lnSpc>
            <a:spcBef>
              <a:spcPct val="0"/>
            </a:spcBef>
            <a:spcAft>
              <a:spcPct val="35000"/>
            </a:spcAft>
          </a:pPr>
          <a:r>
            <a:rPr lang="en-US" sz="2800" kern="1200" dirty="0" smtClean="0"/>
            <a:t>Economics</a:t>
          </a:r>
          <a:endParaRPr lang="en-US" sz="2800" kern="1200" dirty="0"/>
        </a:p>
      </dsp:txBody>
      <dsp:txXfrm>
        <a:off x="5692933" y="2360600"/>
        <a:ext cx="1566481" cy="1435941"/>
      </dsp:txXfrm>
    </dsp:sp>
    <dsp:sp modelId="{B173EC45-04E0-4F66-A19C-FEBEE6AE08E2}">
      <dsp:nvSpPr>
        <dsp:cNvPr id="0" name=""/>
        <dsp:cNvSpPr/>
      </dsp:nvSpPr>
      <dsp:spPr>
        <a:xfrm>
          <a:off x="3010333" y="1686143"/>
          <a:ext cx="2610802" cy="2610802"/>
        </a:xfrm>
        <a:prstGeom prst="ellipse">
          <a:avLst/>
        </a:prstGeom>
        <a:solidFill>
          <a:schemeClr val="dk2">
            <a:alpha val="50000"/>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1244600">
            <a:lnSpc>
              <a:spcPct val="90000"/>
            </a:lnSpc>
            <a:spcBef>
              <a:spcPct val="0"/>
            </a:spcBef>
            <a:spcAft>
              <a:spcPct val="35000"/>
            </a:spcAft>
          </a:pPr>
          <a:r>
            <a:rPr lang="en-US" sz="2800" kern="1200" dirty="0" smtClean="0"/>
            <a:t>Ethics</a:t>
          </a:r>
          <a:endParaRPr lang="en-US" sz="2800" kern="1200" dirty="0"/>
        </a:p>
      </dsp:txBody>
      <dsp:txXfrm>
        <a:off x="3256184" y="2360600"/>
        <a:ext cx="1566481" cy="1435941"/>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37640F6-1660-4D2B-AC49-81C60E6104F2}" type="datetimeFigureOut">
              <a:rPr lang="en-GB" smtClean="0"/>
              <a:t>17/07/2019</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9E11194-699D-4D02-8564-8D81656FAEFF}" type="slidenum">
              <a:rPr lang="en-GB" smtClean="0"/>
              <a:t>‹#›</a:t>
            </a:fld>
            <a:endParaRPr lang="en-GB"/>
          </a:p>
        </p:txBody>
      </p:sp>
    </p:spTree>
    <p:extLst>
      <p:ext uri="{BB962C8B-B14F-4D97-AF65-F5344CB8AC3E}">
        <p14:creationId xmlns:p14="http://schemas.microsoft.com/office/powerpoint/2010/main" val="29605814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15DEDB6C-316C-4A01-8D9F-FE44B40F6D5D}" type="slidenum">
              <a:rPr lang="tr-TR" smtClean="0"/>
              <a:pPr/>
              <a:t>20</a:t>
            </a:fld>
            <a:endParaRPr lang="tr-TR"/>
          </a:p>
        </p:txBody>
      </p:sp>
    </p:spTree>
    <p:extLst>
      <p:ext uri="{BB962C8B-B14F-4D97-AF65-F5344CB8AC3E}">
        <p14:creationId xmlns:p14="http://schemas.microsoft.com/office/powerpoint/2010/main" val="12081085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15DEDB6C-316C-4A01-8D9F-FE44B40F6D5D}" type="slidenum">
              <a:rPr lang="tr-TR" smtClean="0"/>
              <a:pPr/>
              <a:t>21</a:t>
            </a:fld>
            <a:endParaRPr lang="tr-TR"/>
          </a:p>
        </p:txBody>
      </p:sp>
    </p:spTree>
    <p:extLst>
      <p:ext uri="{BB962C8B-B14F-4D97-AF65-F5344CB8AC3E}">
        <p14:creationId xmlns:p14="http://schemas.microsoft.com/office/powerpoint/2010/main" val="502807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15DEDB6C-316C-4A01-8D9F-FE44B40F6D5D}" type="slidenum">
              <a:rPr lang="tr-TR" smtClean="0"/>
              <a:pPr/>
              <a:t>22</a:t>
            </a:fld>
            <a:endParaRPr lang="tr-TR"/>
          </a:p>
        </p:txBody>
      </p:sp>
    </p:spTree>
    <p:extLst>
      <p:ext uri="{BB962C8B-B14F-4D97-AF65-F5344CB8AC3E}">
        <p14:creationId xmlns:p14="http://schemas.microsoft.com/office/powerpoint/2010/main" val="36861460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15DEDB6C-316C-4A01-8D9F-FE44B40F6D5D}" type="slidenum">
              <a:rPr lang="tr-TR" smtClean="0"/>
              <a:pPr/>
              <a:t>23</a:t>
            </a:fld>
            <a:endParaRPr lang="tr-TR"/>
          </a:p>
        </p:txBody>
      </p:sp>
    </p:spTree>
    <p:extLst>
      <p:ext uri="{BB962C8B-B14F-4D97-AF65-F5344CB8AC3E}">
        <p14:creationId xmlns:p14="http://schemas.microsoft.com/office/powerpoint/2010/main" val="9044359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15DEDB6C-316C-4A01-8D9F-FE44B40F6D5D}" type="slidenum">
              <a:rPr lang="tr-TR" smtClean="0"/>
              <a:pPr/>
              <a:t>24</a:t>
            </a:fld>
            <a:endParaRPr lang="tr-TR"/>
          </a:p>
        </p:txBody>
      </p:sp>
    </p:spTree>
    <p:extLst>
      <p:ext uri="{BB962C8B-B14F-4D97-AF65-F5344CB8AC3E}">
        <p14:creationId xmlns:p14="http://schemas.microsoft.com/office/powerpoint/2010/main" val="10333386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15DEDB6C-316C-4A01-8D9F-FE44B40F6D5D}" type="slidenum">
              <a:rPr lang="tr-TR" smtClean="0"/>
              <a:pPr/>
              <a:t>25</a:t>
            </a:fld>
            <a:endParaRPr lang="tr-TR"/>
          </a:p>
        </p:txBody>
      </p:sp>
    </p:spTree>
    <p:extLst>
      <p:ext uri="{BB962C8B-B14F-4D97-AF65-F5344CB8AC3E}">
        <p14:creationId xmlns:p14="http://schemas.microsoft.com/office/powerpoint/2010/main" val="37381623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15DEDB6C-316C-4A01-8D9F-FE44B40F6D5D}" type="slidenum">
              <a:rPr lang="tr-TR" smtClean="0"/>
              <a:pPr/>
              <a:t>26</a:t>
            </a:fld>
            <a:endParaRPr lang="tr-TR"/>
          </a:p>
        </p:txBody>
      </p:sp>
    </p:spTree>
    <p:extLst>
      <p:ext uri="{BB962C8B-B14F-4D97-AF65-F5344CB8AC3E}">
        <p14:creationId xmlns:p14="http://schemas.microsoft.com/office/powerpoint/2010/main" val="29831010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2A632257-2147-44B5-95AE-4FC8968BAB45}" type="datetimeFigureOut">
              <a:rPr lang="en-GB" smtClean="0"/>
              <a:t>17/07/2019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0DA4DE5-2096-4EAD-A0F4-FDF4FAF3121F}" type="slidenum">
              <a:rPr lang="en-GB" smtClean="0"/>
              <a:t>‹#›</a:t>
            </a:fld>
            <a:endParaRPr lang="en-GB"/>
          </a:p>
        </p:txBody>
      </p:sp>
    </p:spTree>
    <p:extLst>
      <p:ext uri="{BB962C8B-B14F-4D97-AF65-F5344CB8AC3E}">
        <p14:creationId xmlns:p14="http://schemas.microsoft.com/office/powerpoint/2010/main" val="28534358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A632257-2147-44B5-95AE-4FC8968BAB45}" type="datetimeFigureOut">
              <a:rPr lang="en-GB" smtClean="0"/>
              <a:t>17/07/2019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0DA4DE5-2096-4EAD-A0F4-FDF4FAF3121F}" type="slidenum">
              <a:rPr lang="en-GB" smtClean="0"/>
              <a:t>‹#›</a:t>
            </a:fld>
            <a:endParaRPr lang="en-GB"/>
          </a:p>
        </p:txBody>
      </p:sp>
    </p:spTree>
    <p:extLst>
      <p:ext uri="{BB962C8B-B14F-4D97-AF65-F5344CB8AC3E}">
        <p14:creationId xmlns:p14="http://schemas.microsoft.com/office/powerpoint/2010/main" val="24158153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A632257-2147-44B5-95AE-4FC8968BAB45}" type="datetimeFigureOut">
              <a:rPr lang="en-GB" smtClean="0"/>
              <a:t>17/07/2019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0DA4DE5-2096-4EAD-A0F4-FDF4FAF3121F}" type="slidenum">
              <a:rPr lang="en-GB" smtClean="0"/>
              <a:t>‹#›</a:t>
            </a:fld>
            <a:endParaRPr lang="en-GB"/>
          </a:p>
        </p:txBody>
      </p:sp>
    </p:spTree>
    <p:extLst>
      <p:ext uri="{BB962C8B-B14F-4D97-AF65-F5344CB8AC3E}">
        <p14:creationId xmlns:p14="http://schemas.microsoft.com/office/powerpoint/2010/main" val="19357522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A632257-2147-44B5-95AE-4FC8968BAB45}" type="datetimeFigureOut">
              <a:rPr lang="en-GB" smtClean="0"/>
              <a:t>17/07/2019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0DA4DE5-2096-4EAD-A0F4-FDF4FAF3121F}" type="slidenum">
              <a:rPr lang="en-GB" smtClean="0"/>
              <a:t>‹#›</a:t>
            </a:fld>
            <a:endParaRPr lang="en-GB"/>
          </a:p>
        </p:txBody>
      </p:sp>
    </p:spTree>
    <p:extLst>
      <p:ext uri="{BB962C8B-B14F-4D97-AF65-F5344CB8AC3E}">
        <p14:creationId xmlns:p14="http://schemas.microsoft.com/office/powerpoint/2010/main" val="8853110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A632257-2147-44B5-95AE-4FC8968BAB45}" type="datetimeFigureOut">
              <a:rPr lang="en-GB" smtClean="0"/>
              <a:t>17/07/2019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0DA4DE5-2096-4EAD-A0F4-FDF4FAF3121F}" type="slidenum">
              <a:rPr lang="en-GB" smtClean="0"/>
              <a:t>‹#›</a:t>
            </a:fld>
            <a:endParaRPr lang="en-GB"/>
          </a:p>
        </p:txBody>
      </p:sp>
    </p:spTree>
    <p:extLst>
      <p:ext uri="{BB962C8B-B14F-4D97-AF65-F5344CB8AC3E}">
        <p14:creationId xmlns:p14="http://schemas.microsoft.com/office/powerpoint/2010/main" val="704316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2A632257-2147-44B5-95AE-4FC8968BAB45}" type="datetimeFigureOut">
              <a:rPr lang="en-GB" smtClean="0"/>
              <a:t>17/07/2019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0DA4DE5-2096-4EAD-A0F4-FDF4FAF3121F}" type="slidenum">
              <a:rPr lang="en-GB" smtClean="0"/>
              <a:t>‹#›</a:t>
            </a:fld>
            <a:endParaRPr lang="en-GB"/>
          </a:p>
        </p:txBody>
      </p:sp>
    </p:spTree>
    <p:extLst>
      <p:ext uri="{BB962C8B-B14F-4D97-AF65-F5344CB8AC3E}">
        <p14:creationId xmlns:p14="http://schemas.microsoft.com/office/powerpoint/2010/main" val="11674219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2A632257-2147-44B5-95AE-4FC8968BAB45}" type="datetimeFigureOut">
              <a:rPr lang="en-GB" smtClean="0"/>
              <a:t>17/07/2019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0DA4DE5-2096-4EAD-A0F4-FDF4FAF3121F}" type="slidenum">
              <a:rPr lang="en-GB" smtClean="0"/>
              <a:t>‹#›</a:t>
            </a:fld>
            <a:endParaRPr lang="en-GB"/>
          </a:p>
        </p:txBody>
      </p:sp>
    </p:spTree>
    <p:extLst>
      <p:ext uri="{BB962C8B-B14F-4D97-AF65-F5344CB8AC3E}">
        <p14:creationId xmlns:p14="http://schemas.microsoft.com/office/powerpoint/2010/main" val="14737015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2A632257-2147-44B5-95AE-4FC8968BAB45}" type="datetimeFigureOut">
              <a:rPr lang="en-GB" smtClean="0"/>
              <a:t>17/07/2019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0DA4DE5-2096-4EAD-A0F4-FDF4FAF3121F}" type="slidenum">
              <a:rPr lang="en-GB" smtClean="0"/>
              <a:t>‹#›</a:t>
            </a:fld>
            <a:endParaRPr lang="en-GB"/>
          </a:p>
        </p:txBody>
      </p:sp>
    </p:spTree>
    <p:extLst>
      <p:ext uri="{BB962C8B-B14F-4D97-AF65-F5344CB8AC3E}">
        <p14:creationId xmlns:p14="http://schemas.microsoft.com/office/powerpoint/2010/main" val="40799395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632257-2147-44B5-95AE-4FC8968BAB45}" type="datetimeFigureOut">
              <a:rPr lang="en-GB" smtClean="0"/>
              <a:t>17/07/2019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0DA4DE5-2096-4EAD-A0F4-FDF4FAF3121F}" type="slidenum">
              <a:rPr lang="en-GB" smtClean="0"/>
              <a:t>‹#›</a:t>
            </a:fld>
            <a:endParaRPr lang="en-GB"/>
          </a:p>
        </p:txBody>
      </p:sp>
    </p:spTree>
    <p:extLst>
      <p:ext uri="{BB962C8B-B14F-4D97-AF65-F5344CB8AC3E}">
        <p14:creationId xmlns:p14="http://schemas.microsoft.com/office/powerpoint/2010/main" val="16320021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A632257-2147-44B5-95AE-4FC8968BAB45}" type="datetimeFigureOut">
              <a:rPr lang="en-GB" smtClean="0"/>
              <a:t>17/07/2019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0DA4DE5-2096-4EAD-A0F4-FDF4FAF3121F}" type="slidenum">
              <a:rPr lang="en-GB" smtClean="0"/>
              <a:t>‹#›</a:t>
            </a:fld>
            <a:endParaRPr lang="en-GB"/>
          </a:p>
        </p:txBody>
      </p:sp>
    </p:spTree>
    <p:extLst>
      <p:ext uri="{BB962C8B-B14F-4D97-AF65-F5344CB8AC3E}">
        <p14:creationId xmlns:p14="http://schemas.microsoft.com/office/powerpoint/2010/main" val="22156056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A632257-2147-44B5-95AE-4FC8968BAB45}" type="datetimeFigureOut">
              <a:rPr lang="en-GB" smtClean="0"/>
              <a:t>17/07/2019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0DA4DE5-2096-4EAD-A0F4-FDF4FAF3121F}" type="slidenum">
              <a:rPr lang="en-GB" smtClean="0"/>
              <a:t>‹#›</a:t>
            </a:fld>
            <a:endParaRPr lang="en-GB"/>
          </a:p>
        </p:txBody>
      </p:sp>
    </p:spTree>
    <p:extLst>
      <p:ext uri="{BB962C8B-B14F-4D97-AF65-F5344CB8AC3E}">
        <p14:creationId xmlns:p14="http://schemas.microsoft.com/office/powerpoint/2010/main" val="13526486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632257-2147-44B5-95AE-4FC8968BAB45}" type="datetimeFigureOut">
              <a:rPr lang="en-GB" smtClean="0"/>
              <a:t>17/07/2019</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DA4DE5-2096-4EAD-A0F4-FDF4FAF3121F}" type="slidenum">
              <a:rPr lang="en-GB" smtClean="0"/>
              <a:t>‹#›</a:t>
            </a:fld>
            <a:endParaRPr lang="en-GB"/>
          </a:p>
        </p:txBody>
      </p:sp>
    </p:spTree>
    <p:extLst>
      <p:ext uri="{BB962C8B-B14F-4D97-AF65-F5344CB8AC3E}">
        <p14:creationId xmlns:p14="http://schemas.microsoft.com/office/powerpoint/2010/main" val="14669288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altug.yalcintas@politics.ankara.edu.tr"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plagiarism.repec.org/offenders.html" TargetMode="External"/><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twitter.com/EconResEthics/status/1148464617582190593" TargetMode="External"/><Relationship Id="rId2" Type="http://schemas.openxmlformats.org/officeDocument/2006/relationships/hyperlink" Target="https://twitter.com/EconResEthics"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www.haberturk.com/entelektuel-intihal-davasi-sonuclandi-1840905" TargetMode="External"/><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www.anayasa.gen.tr/usulsuz-alinti-sorunu.htm" TargetMode="External"/><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plagiarism-in-turkey.blogspot.com.tr/" TargetMode="External"/><Relationship Id="rId2" Type="http://schemas.openxmlformats.org/officeDocument/2006/relationships/hyperlink" Target="http://plagiarism-turkish.blogspot.com.tr/" TargetMode="External"/><Relationship Id="rId1" Type="http://schemas.openxmlformats.org/officeDocument/2006/relationships/slideLayout" Target="../slideLayouts/slideLayout2.xml"/><Relationship Id="rId4" Type="http://schemas.openxmlformats.org/officeDocument/2006/relationships/hyperlink" Target="http://subjektif.org/2012/09/turkiye-akademisinin-arka-sokaklari/"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vib.be/en/news/Pages/Research-misconduct---The-grey-area-of-Questionable-Research-Practices.aspx" TargetMode="External"/><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lexico.com/en/definition/plagiarism"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yok.gov.tr/Sayfalar/Kurumsal/mevzuat/bilimsel-arastirma-ve-etik-yonetmeligi.aspx"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eski.tuba.gov.tr/en/etik.html"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www.tubaterim.gov.tr/"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tedu.edu.tr/sites/default/files/content_files/docs/Yonergeler/2019-ogrenciler_icin_akademik_durustluk_belgesi.pdf" TargetMode="External"/><Relationship Id="rId2" Type="http://schemas.openxmlformats.org/officeDocument/2006/relationships/hyperlink" Target="https://www.tedu.edu.tr/sites/default/files/content_files/docs/Yonergeler/2019-akademik_durustluk_ilkeleri_ihlalinde_uygulanacak_usul_ve_esaslar.pdf"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Academic Dishonesty:</a:t>
            </a:r>
            <a:br>
              <a:rPr lang="en-GB" dirty="0" smtClean="0"/>
            </a:br>
            <a:r>
              <a:rPr lang="en-GB" dirty="0" smtClean="0"/>
              <a:t>Plagiarism</a:t>
            </a:r>
            <a:endParaRPr lang="en-GB" dirty="0"/>
          </a:p>
        </p:txBody>
      </p:sp>
      <p:sp>
        <p:nvSpPr>
          <p:cNvPr id="3" name="Subtitle 2"/>
          <p:cNvSpPr>
            <a:spLocks noGrp="1"/>
          </p:cNvSpPr>
          <p:nvPr>
            <p:ph type="subTitle" idx="1"/>
          </p:nvPr>
        </p:nvSpPr>
        <p:spPr>
          <a:xfrm>
            <a:off x="1550504" y="4330907"/>
            <a:ext cx="9144000" cy="1655762"/>
          </a:xfrm>
        </p:spPr>
        <p:txBody>
          <a:bodyPr/>
          <a:lstStyle/>
          <a:p>
            <a:r>
              <a:rPr lang="en-GB" dirty="0" smtClean="0"/>
              <a:t>Altug Yalcintas</a:t>
            </a:r>
          </a:p>
          <a:p>
            <a:r>
              <a:rPr lang="en-GB" dirty="0" smtClean="0"/>
              <a:t>Ankara University (faculty member) and TED University (visiting lecturer)</a:t>
            </a:r>
          </a:p>
          <a:p>
            <a:r>
              <a:rPr lang="en-GB" dirty="0" smtClean="0">
                <a:hlinkClick r:id="rId2"/>
              </a:rPr>
              <a:t>altug.yalcintas@politics.ankara.edu.tr</a:t>
            </a:r>
            <a:r>
              <a:rPr lang="en-GB" dirty="0" smtClean="0"/>
              <a:t> </a:t>
            </a:r>
          </a:p>
          <a:p>
            <a:endParaRPr lang="en-GB" dirty="0"/>
          </a:p>
        </p:txBody>
      </p:sp>
    </p:spTree>
    <p:extLst>
      <p:ext uri="{BB962C8B-B14F-4D97-AF65-F5344CB8AC3E}">
        <p14:creationId xmlns:p14="http://schemas.microsoft.com/office/powerpoint/2010/main" val="36448535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5"/>
            <a:ext cx="10677939" cy="1325563"/>
          </a:xfrm>
        </p:spPr>
        <p:txBody>
          <a:bodyPr/>
          <a:lstStyle/>
          <a:p>
            <a:r>
              <a:rPr lang="en-GB" dirty="0" smtClean="0"/>
              <a:t>Why plagiarism and self-plagiarism are wrong</a:t>
            </a:r>
            <a:endParaRPr lang="en-GB" dirty="0"/>
          </a:p>
        </p:txBody>
      </p:sp>
      <p:sp>
        <p:nvSpPr>
          <p:cNvPr id="3" name="Content Placeholder 2"/>
          <p:cNvSpPr>
            <a:spLocks noGrp="1"/>
          </p:cNvSpPr>
          <p:nvPr>
            <p:ph idx="1"/>
          </p:nvPr>
        </p:nvSpPr>
        <p:spPr/>
        <p:txBody>
          <a:bodyPr/>
          <a:lstStyle/>
          <a:p>
            <a:endParaRPr lang="en-GB" dirty="0" smtClean="0"/>
          </a:p>
          <a:p>
            <a:r>
              <a:rPr lang="en-GB" dirty="0" smtClean="0"/>
              <a:t>Academic ethics</a:t>
            </a:r>
          </a:p>
          <a:p>
            <a:r>
              <a:rPr lang="en-GB" dirty="0" smtClean="0"/>
              <a:t>Copyright laws </a:t>
            </a:r>
          </a:p>
          <a:p>
            <a:pPr lvl="1"/>
            <a:r>
              <a:rPr lang="en-GB" dirty="0" smtClean="0"/>
              <a:t>In Turkey: “</a:t>
            </a:r>
            <a:r>
              <a:rPr lang="en-GB" dirty="0" err="1" smtClean="0"/>
              <a:t>Fikir</a:t>
            </a:r>
            <a:r>
              <a:rPr lang="en-GB" dirty="0" smtClean="0"/>
              <a:t> </a:t>
            </a:r>
            <a:r>
              <a:rPr lang="en-GB" dirty="0" err="1" smtClean="0"/>
              <a:t>ve</a:t>
            </a:r>
            <a:r>
              <a:rPr lang="en-GB" dirty="0" smtClean="0"/>
              <a:t> </a:t>
            </a:r>
            <a:r>
              <a:rPr lang="en-GB" dirty="0" err="1" smtClean="0"/>
              <a:t>Sanat</a:t>
            </a:r>
            <a:r>
              <a:rPr lang="en-GB" dirty="0" smtClean="0"/>
              <a:t> </a:t>
            </a:r>
            <a:r>
              <a:rPr lang="en-GB" dirty="0" err="1" smtClean="0"/>
              <a:t>Eserleri</a:t>
            </a:r>
            <a:r>
              <a:rPr lang="en-GB" dirty="0" smtClean="0"/>
              <a:t> </a:t>
            </a:r>
            <a:r>
              <a:rPr lang="en-GB" dirty="0" err="1" smtClean="0"/>
              <a:t>Kanunu</a:t>
            </a:r>
            <a:r>
              <a:rPr lang="en-GB" dirty="0"/>
              <a:t> </a:t>
            </a:r>
            <a:r>
              <a:rPr lang="en-GB" dirty="0" smtClean="0"/>
              <a:t>(FSEK)”</a:t>
            </a:r>
            <a:endParaRPr lang="en-GB" dirty="0"/>
          </a:p>
        </p:txBody>
      </p:sp>
    </p:spTree>
    <p:extLst>
      <p:ext uri="{BB962C8B-B14F-4D97-AF65-F5344CB8AC3E}">
        <p14:creationId xmlns:p14="http://schemas.microsoft.com/office/powerpoint/2010/main" val="3139693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graphicFrame>
        <p:nvGraphicFramePr>
          <p:cNvPr id="4" name="Content Placeholder 3"/>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2584630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Examples to plagiarism</a:t>
            </a:r>
            <a:endParaRPr lang="en-GB" dirty="0"/>
          </a:p>
        </p:txBody>
      </p:sp>
      <p:sp>
        <p:nvSpPr>
          <p:cNvPr id="3" name="Content Placeholder 2"/>
          <p:cNvSpPr>
            <a:spLocks noGrp="1"/>
          </p:cNvSpPr>
          <p:nvPr>
            <p:ph idx="1"/>
          </p:nvPr>
        </p:nvSpPr>
        <p:spPr/>
        <p:txBody>
          <a:bodyPr/>
          <a:lstStyle/>
          <a:p>
            <a:endParaRPr lang="en-GB" b="1" u="sng" smtClean="0"/>
          </a:p>
          <a:p>
            <a:r>
              <a:rPr lang="en-GB" b="1" u="sng" smtClean="0"/>
              <a:t>Reusing</a:t>
            </a:r>
            <a:r>
              <a:rPr lang="en-GB" smtClean="0"/>
              <a:t> </a:t>
            </a:r>
            <a:r>
              <a:rPr lang="en-GB" dirty="0" smtClean="0"/>
              <a:t>previously published materials from articles and books</a:t>
            </a:r>
          </a:p>
          <a:p>
            <a:r>
              <a:rPr lang="en-GB" b="1" u="sng" dirty="0" smtClean="0"/>
              <a:t>Copying and pasting </a:t>
            </a:r>
            <a:r>
              <a:rPr lang="en-GB" dirty="0" smtClean="0"/>
              <a:t>a text from the Internet</a:t>
            </a:r>
          </a:p>
          <a:p>
            <a:r>
              <a:rPr lang="en-GB" b="1" u="sng" dirty="0" smtClean="0"/>
              <a:t>Using </a:t>
            </a:r>
            <a:r>
              <a:rPr lang="en-GB" dirty="0" smtClean="0"/>
              <a:t>words and sentences from other students’ projects</a:t>
            </a:r>
          </a:p>
          <a:p>
            <a:r>
              <a:rPr lang="en-GB" dirty="0" smtClean="0"/>
              <a:t>Improper </a:t>
            </a:r>
            <a:r>
              <a:rPr lang="en-GB" b="1" u="sng" dirty="0" smtClean="0"/>
              <a:t>translations</a:t>
            </a:r>
            <a:r>
              <a:rPr lang="en-GB" dirty="0" smtClean="0"/>
              <a:t> from other languages</a:t>
            </a:r>
            <a:endParaRPr lang="en-GB" dirty="0"/>
          </a:p>
        </p:txBody>
      </p:sp>
    </p:spTree>
    <p:extLst>
      <p:ext uri="{BB962C8B-B14F-4D97-AF65-F5344CB8AC3E}">
        <p14:creationId xmlns:p14="http://schemas.microsoft.com/office/powerpoint/2010/main" val="22353130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46393" y="646182"/>
            <a:ext cx="11343691" cy="5264288"/>
          </a:xfrm>
        </p:spPr>
      </p:pic>
      <p:sp>
        <p:nvSpPr>
          <p:cNvPr id="5" name="TextBox 4"/>
          <p:cNvSpPr txBox="1"/>
          <p:nvPr/>
        </p:nvSpPr>
        <p:spPr>
          <a:xfrm>
            <a:off x="622852" y="6308035"/>
            <a:ext cx="10601739" cy="369332"/>
          </a:xfrm>
          <a:prstGeom prst="rect">
            <a:avLst/>
          </a:prstGeom>
          <a:noFill/>
        </p:spPr>
        <p:txBody>
          <a:bodyPr wrap="square" rtlCol="0">
            <a:spAutoFit/>
          </a:bodyPr>
          <a:lstStyle/>
          <a:p>
            <a:r>
              <a:rPr lang="en-GB" dirty="0" smtClean="0"/>
              <a:t>Source: </a:t>
            </a:r>
            <a:r>
              <a:rPr lang="en-GB" dirty="0" smtClean="0">
                <a:hlinkClick r:id="rId3"/>
              </a:rPr>
              <a:t>https://plagiarism.repec.org/offenders.html</a:t>
            </a:r>
            <a:r>
              <a:rPr lang="en-GB" dirty="0" smtClean="0"/>
              <a:t> [Accessed July 2019]</a:t>
            </a:r>
            <a:endParaRPr lang="en-GB" dirty="0"/>
          </a:p>
        </p:txBody>
      </p:sp>
    </p:spTree>
    <p:extLst>
      <p:ext uri="{BB962C8B-B14F-4D97-AF65-F5344CB8AC3E}">
        <p14:creationId xmlns:p14="http://schemas.microsoft.com/office/powerpoint/2010/main" val="41220685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Research Ethics in Economics (Twitter)</a:t>
            </a:r>
            <a:endParaRPr lang="en-GB" dirty="0"/>
          </a:p>
        </p:txBody>
      </p:sp>
      <p:sp>
        <p:nvSpPr>
          <p:cNvPr id="3" name="Content Placeholder 2"/>
          <p:cNvSpPr>
            <a:spLocks noGrp="1"/>
          </p:cNvSpPr>
          <p:nvPr>
            <p:ph idx="1"/>
          </p:nvPr>
        </p:nvSpPr>
        <p:spPr/>
        <p:txBody>
          <a:bodyPr/>
          <a:lstStyle/>
          <a:p>
            <a:endParaRPr lang="en-GB" dirty="0" smtClean="0"/>
          </a:p>
          <a:p>
            <a:r>
              <a:rPr lang="en-GB" dirty="0" smtClean="0"/>
              <a:t>Research Ethics </a:t>
            </a:r>
            <a:r>
              <a:rPr lang="en-GB" dirty="0"/>
              <a:t>in </a:t>
            </a:r>
            <a:r>
              <a:rPr lang="en-GB" dirty="0" smtClean="0"/>
              <a:t>Economics</a:t>
            </a:r>
          </a:p>
          <a:p>
            <a:pPr marL="0" indent="0">
              <a:buNone/>
            </a:pPr>
            <a:r>
              <a:rPr lang="en-GB" dirty="0" smtClean="0">
                <a:hlinkClick r:id="rId2"/>
              </a:rPr>
              <a:t>https</a:t>
            </a:r>
            <a:r>
              <a:rPr lang="en-GB" dirty="0">
                <a:hlinkClick r:id="rId2"/>
              </a:rPr>
              <a:t>://</a:t>
            </a:r>
            <a:r>
              <a:rPr lang="en-GB" dirty="0" smtClean="0">
                <a:hlinkClick r:id="rId2"/>
              </a:rPr>
              <a:t>twitter.com/EconResEthics</a:t>
            </a:r>
            <a:endParaRPr lang="en-GB" dirty="0" smtClean="0"/>
          </a:p>
          <a:p>
            <a:endParaRPr lang="en-GB" dirty="0" smtClean="0"/>
          </a:p>
          <a:p>
            <a:r>
              <a:rPr lang="en-GB" dirty="0" smtClean="0"/>
              <a:t>For </a:t>
            </a:r>
            <a:r>
              <a:rPr lang="en-GB" dirty="0"/>
              <a:t>a selection of the most well-known cases of plagiarism in economics, follow the </a:t>
            </a:r>
            <a:r>
              <a:rPr lang="en-GB" dirty="0" smtClean="0"/>
              <a:t>thread:</a:t>
            </a:r>
          </a:p>
          <a:p>
            <a:pPr marL="0" indent="0">
              <a:buNone/>
            </a:pPr>
            <a:r>
              <a:rPr lang="en-GB" dirty="0">
                <a:hlinkClick r:id="rId3"/>
              </a:rPr>
              <a:t>https://</a:t>
            </a:r>
            <a:r>
              <a:rPr lang="en-GB" dirty="0" smtClean="0">
                <a:hlinkClick r:id="rId3"/>
              </a:rPr>
              <a:t>twitter.com/EconResEthics/status/1148464617582190593</a:t>
            </a:r>
            <a:r>
              <a:rPr lang="en-GB" dirty="0" smtClean="0"/>
              <a:t> </a:t>
            </a:r>
          </a:p>
        </p:txBody>
      </p:sp>
    </p:spTree>
    <p:extLst>
      <p:ext uri="{BB962C8B-B14F-4D97-AF65-F5344CB8AC3E}">
        <p14:creationId xmlns:p14="http://schemas.microsoft.com/office/powerpoint/2010/main" val="38434442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pic>
        <p:nvPicPr>
          <p:cNvPr id="4" name="Content Placeholder 3"/>
          <p:cNvPicPr>
            <a:picLocks noGrp="1" noChangeAspect="1"/>
          </p:cNvPicPr>
          <p:nvPr>
            <p:ph idx="1"/>
          </p:nvPr>
        </p:nvPicPr>
        <p:blipFill>
          <a:blip r:embed="rId2"/>
          <a:stretch>
            <a:fillRect/>
          </a:stretch>
        </p:blipFill>
        <p:spPr>
          <a:xfrm>
            <a:off x="877956" y="1123294"/>
            <a:ext cx="10515600" cy="3794677"/>
          </a:xfrm>
          <a:prstGeom prst="rect">
            <a:avLst/>
          </a:prstGeom>
        </p:spPr>
      </p:pic>
      <p:sp>
        <p:nvSpPr>
          <p:cNvPr id="5" name="TextBox 4"/>
          <p:cNvSpPr txBox="1"/>
          <p:nvPr/>
        </p:nvSpPr>
        <p:spPr>
          <a:xfrm>
            <a:off x="901148" y="5817704"/>
            <a:ext cx="10535478" cy="369332"/>
          </a:xfrm>
          <a:prstGeom prst="rect">
            <a:avLst/>
          </a:prstGeom>
          <a:noFill/>
        </p:spPr>
        <p:txBody>
          <a:bodyPr wrap="square" rtlCol="0">
            <a:spAutoFit/>
          </a:bodyPr>
          <a:lstStyle/>
          <a:p>
            <a:r>
              <a:rPr lang="en-GB" dirty="0">
                <a:hlinkClick r:id="rId3"/>
              </a:rPr>
              <a:t>https://</a:t>
            </a:r>
            <a:r>
              <a:rPr lang="en-GB" dirty="0" smtClean="0">
                <a:hlinkClick r:id="rId3"/>
              </a:rPr>
              <a:t>www.haberturk.com/entelektuel-intihal-davasi-sonuclandi-1840905</a:t>
            </a:r>
            <a:r>
              <a:rPr lang="en-GB" dirty="0" smtClean="0"/>
              <a:t> [Accessed July 2019]</a:t>
            </a:r>
            <a:endParaRPr lang="en-GB" dirty="0"/>
          </a:p>
        </p:txBody>
      </p:sp>
    </p:spTree>
    <p:extLst>
      <p:ext uri="{BB962C8B-B14F-4D97-AF65-F5344CB8AC3E}">
        <p14:creationId xmlns:p14="http://schemas.microsoft.com/office/powerpoint/2010/main" val="6932269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pic>
        <p:nvPicPr>
          <p:cNvPr id="1026" name="Picture 2" descr="http://www.anayasa.gen.tr/uas-on-b.jpg"/>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4151785" y="404664"/>
            <a:ext cx="3896735" cy="5472608"/>
          </a:xfrm>
          <a:prstGeom prst="rect">
            <a:avLst/>
          </a:prstGeom>
          <a:noFill/>
          <a:extLst>
            <a:ext uri="{909E8E84-426E-40DD-AFC4-6F175D3DCCD1}">
              <a14:hiddenFill xmlns:a14="http://schemas.microsoft.com/office/drawing/2010/main">
                <a:solidFill>
                  <a:srgbClr val="FFFFFF"/>
                </a:solidFill>
              </a14:hiddenFill>
            </a:ext>
          </a:extLst>
        </p:spPr>
      </p:pic>
      <p:sp>
        <p:nvSpPr>
          <p:cNvPr id="4" name="Metin kutusu 3"/>
          <p:cNvSpPr txBox="1"/>
          <p:nvPr/>
        </p:nvSpPr>
        <p:spPr>
          <a:xfrm>
            <a:off x="2279576" y="6093296"/>
            <a:ext cx="7715200" cy="369332"/>
          </a:xfrm>
          <a:prstGeom prst="rect">
            <a:avLst/>
          </a:prstGeom>
          <a:noFill/>
        </p:spPr>
        <p:txBody>
          <a:bodyPr wrap="square" rtlCol="0">
            <a:spAutoFit/>
          </a:bodyPr>
          <a:lstStyle/>
          <a:p>
            <a:r>
              <a:rPr lang="tr-TR" dirty="0">
                <a:hlinkClick r:id="rId3"/>
              </a:rPr>
              <a:t>http://www.anayasa.gen.tr/usulsuz-alinti-sorunu.htm</a:t>
            </a:r>
            <a:r>
              <a:rPr lang="en-GB" dirty="0"/>
              <a:t> </a:t>
            </a:r>
            <a:r>
              <a:rPr lang="en-GB" dirty="0" smtClean="0"/>
              <a:t>[Accessed October 2018</a:t>
            </a:r>
            <a:r>
              <a:rPr lang="en-GB" dirty="0"/>
              <a:t>]</a:t>
            </a:r>
            <a:endParaRPr lang="tr-TR" dirty="0"/>
          </a:p>
        </p:txBody>
      </p:sp>
    </p:spTree>
    <p:extLst>
      <p:ext uri="{BB962C8B-B14F-4D97-AF65-F5344CB8AC3E}">
        <p14:creationId xmlns:p14="http://schemas.microsoft.com/office/powerpoint/2010/main" val="5904955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Websites of interest</a:t>
            </a:r>
            <a:endParaRPr lang="en-GB" dirty="0"/>
          </a:p>
        </p:txBody>
      </p:sp>
      <p:sp>
        <p:nvSpPr>
          <p:cNvPr id="3" name="Content Placeholder 2"/>
          <p:cNvSpPr>
            <a:spLocks noGrp="1"/>
          </p:cNvSpPr>
          <p:nvPr>
            <p:ph idx="1"/>
          </p:nvPr>
        </p:nvSpPr>
        <p:spPr>
          <a:xfrm>
            <a:off x="887896" y="2226470"/>
            <a:ext cx="10376451" cy="3605553"/>
          </a:xfrm>
        </p:spPr>
        <p:txBody>
          <a:bodyPr>
            <a:normAutofit/>
          </a:bodyPr>
          <a:lstStyle/>
          <a:p>
            <a:pPr marL="0" indent="0">
              <a:buNone/>
            </a:pPr>
            <a:r>
              <a:rPr lang="tr-TR" u="sng" dirty="0" smtClean="0">
                <a:hlinkClick r:id="rId2"/>
              </a:rPr>
              <a:t>http</a:t>
            </a:r>
            <a:r>
              <a:rPr lang="tr-TR" u="sng" dirty="0">
                <a:hlinkClick r:id="rId2"/>
              </a:rPr>
              <a:t>://plagiarism-turkish.blogspot.com.tr/</a:t>
            </a:r>
            <a:endParaRPr lang="en-GB" dirty="0"/>
          </a:p>
          <a:p>
            <a:pPr marL="0" indent="0">
              <a:buNone/>
            </a:pPr>
            <a:r>
              <a:rPr lang="tr-TR" u="sng" dirty="0" smtClean="0">
                <a:hlinkClick r:id="rId3"/>
              </a:rPr>
              <a:t>http</a:t>
            </a:r>
            <a:r>
              <a:rPr lang="tr-TR" u="sng" dirty="0">
                <a:hlinkClick r:id="rId3"/>
              </a:rPr>
              <a:t>://plagiarism-in-turkey.blogspot.com.tr</a:t>
            </a:r>
            <a:r>
              <a:rPr lang="tr-TR" u="sng" dirty="0" smtClean="0">
                <a:hlinkClick r:id="rId3"/>
              </a:rPr>
              <a:t>/</a:t>
            </a:r>
            <a:endParaRPr lang="en-GB" u="sng" dirty="0" smtClean="0"/>
          </a:p>
          <a:p>
            <a:pPr marL="0" indent="0">
              <a:buNone/>
            </a:pPr>
            <a:r>
              <a:rPr lang="en-GB" dirty="0" smtClean="0">
                <a:hlinkClick r:id="rId4"/>
              </a:rPr>
              <a:t>http://subjektif.org/2012/09/turkiye-akademisinin-arka-sokaklari/</a:t>
            </a:r>
            <a:r>
              <a:rPr lang="en-GB" dirty="0" smtClean="0"/>
              <a:t> </a:t>
            </a:r>
            <a:endParaRPr lang="en-GB" dirty="0"/>
          </a:p>
        </p:txBody>
      </p:sp>
    </p:spTree>
    <p:extLst>
      <p:ext uri="{BB962C8B-B14F-4D97-AF65-F5344CB8AC3E}">
        <p14:creationId xmlns:p14="http://schemas.microsoft.com/office/powerpoint/2010/main" val="244789412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How to avoid plagiarism </a:t>
            </a:r>
            <a:endParaRPr lang="en-GB" dirty="0"/>
          </a:p>
        </p:txBody>
      </p:sp>
      <p:sp>
        <p:nvSpPr>
          <p:cNvPr id="3" name="Content Placeholder 2"/>
          <p:cNvSpPr>
            <a:spLocks noGrp="1"/>
          </p:cNvSpPr>
          <p:nvPr>
            <p:ph idx="1"/>
          </p:nvPr>
        </p:nvSpPr>
        <p:spPr/>
        <p:txBody>
          <a:bodyPr/>
          <a:lstStyle/>
          <a:p>
            <a:r>
              <a:rPr lang="en-GB" dirty="0" smtClean="0"/>
              <a:t>Be creative and authentic</a:t>
            </a:r>
          </a:p>
          <a:p>
            <a:r>
              <a:rPr lang="en-GB" dirty="0" smtClean="0"/>
              <a:t>Give credit to the sources that you read</a:t>
            </a:r>
          </a:p>
          <a:p>
            <a:r>
              <a:rPr lang="en-GB" dirty="0" smtClean="0"/>
              <a:t>Quote properly</a:t>
            </a:r>
            <a:endParaRPr lang="en-GB" dirty="0"/>
          </a:p>
        </p:txBody>
      </p:sp>
    </p:spTree>
    <p:extLst>
      <p:ext uri="{BB962C8B-B14F-4D97-AF65-F5344CB8AC3E}">
        <p14:creationId xmlns:p14="http://schemas.microsoft.com/office/powerpoint/2010/main" val="34622762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pPr algn="l"/>
            <a:r>
              <a:rPr lang="en-GB" dirty="0" smtClean="0"/>
              <a:t>How to avoid plagiarism: Proper quotation</a:t>
            </a:r>
            <a:endParaRPr lang="tr-TR" dirty="0" smtClean="0"/>
          </a:p>
        </p:txBody>
      </p:sp>
      <p:sp>
        <p:nvSpPr>
          <p:cNvPr id="3" name="2 İçerik Yer Tutucusu"/>
          <p:cNvSpPr>
            <a:spLocks noGrp="1"/>
          </p:cNvSpPr>
          <p:nvPr>
            <p:ph idx="1"/>
          </p:nvPr>
        </p:nvSpPr>
        <p:spPr/>
        <p:txBody>
          <a:bodyPr>
            <a:normAutofit/>
          </a:bodyPr>
          <a:lstStyle/>
          <a:p>
            <a:pPr>
              <a:buNone/>
            </a:pPr>
            <a:r>
              <a:rPr lang="tr-TR" b="1" dirty="0" smtClean="0"/>
              <a:t>1.</a:t>
            </a:r>
            <a:r>
              <a:rPr lang="en-GB" b="1" dirty="0" smtClean="0"/>
              <a:t> Within a paragraph</a:t>
            </a:r>
            <a:endParaRPr lang="tr-TR" b="1" dirty="0" smtClean="0"/>
          </a:p>
        </p:txBody>
      </p:sp>
      <p:pic>
        <p:nvPicPr>
          <p:cNvPr id="19458" name="Picture 2" descr="C:\Users\samsung\Desktop\Clipboard01.jpg"/>
          <p:cNvPicPr>
            <a:picLocks noChangeAspect="1" noChangeArrowheads="1"/>
          </p:cNvPicPr>
          <p:nvPr/>
        </p:nvPicPr>
        <p:blipFill>
          <a:blip r:embed="rId2" cstate="print"/>
          <a:srcRect/>
          <a:stretch>
            <a:fillRect/>
          </a:stretch>
        </p:blipFill>
        <p:spPr bwMode="auto">
          <a:xfrm>
            <a:off x="1743074" y="2492896"/>
            <a:ext cx="8529390" cy="1547488"/>
          </a:xfrm>
          <a:prstGeom prst="rect">
            <a:avLst/>
          </a:prstGeom>
          <a:noFill/>
        </p:spPr>
      </p:pic>
      <p:cxnSp>
        <p:nvCxnSpPr>
          <p:cNvPr id="6" name="5 Düz Bağlayıcı"/>
          <p:cNvCxnSpPr/>
          <p:nvPr/>
        </p:nvCxnSpPr>
        <p:spPr>
          <a:xfrm>
            <a:off x="7896200" y="3212976"/>
            <a:ext cx="223224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7 Düz Bağlayıcı"/>
          <p:cNvCxnSpPr/>
          <p:nvPr/>
        </p:nvCxnSpPr>
        <p:spPr>
          <a:xfrm>
            <a:off x="1919536" y="3573016"/>
            <a:ext cx="828092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8 Düz Bağlayıcı"/>
          <p:cNvCxnSpPr/>
          <p:nvPr/>
        </p:nvCxnSpPr>
        <p:spPr>
          <a:xfrm>
            <a:off x="1919536" y="3933056"/>
            <a:ext cx="828092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6350114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a:bodyPr>
          <a:lstStyle/>
          <a:p>
            <a:pPr marL="0" indent="0" algn="ctr">
              <a:buNone/>
            </a:pPr>
            <a:r>
              <a:rPr lang="en-GB" sz="11500" dirty="0" smtClean="0"/>
              <a:t>CTRL+C / CTRL+V</a:t>
            </a:r>
            <a:endParaRPr lang="en-GB" sz="11500" dirty="0"/>
          </a:p>
        </p:txBody>
      </p:sp>
      <p:sp>
        <p:nvSpPr>
          <p:cNvPr id="4" name="Down Arrow 3"/>
          <p:cNvSpPr/>
          <p:nvPr/>
        </p:nvSpPr>
        <p:spPr>
          <a:xfrm rot="10800000">
            <a:off x="5088835" y="3776870"/>
            <a:ext cx="1868556" cy="1590260"/>
          </a:xfrm>
          <a:prstGeom prst="downArrow">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Box 4"/>
          <p:cNvSpPr txBox="1"/>
          <p:nvPr/>
        </p:nvSpPr>
        <p:spPr>
          <a:xfrm>
            <a:off x="3048001" y="5817704"/>
            <a:ext cx="6109252" cy="707886"/>
          </a:xfrm>
          <a:prstGeom prst="rect">
            <a:avLst/>
          </a:prstGeom>
          <a:noFill/>
        </p:spPr>
        <p:txBody>
          <a:bodyPr wrap="square" rtlCol="0">
            <a:spAutoFit/>
          </a:bodyPr>
          <a:lstStyle/>
          <a:p>
            <a:r>
              <a:rPr lang="en-GB" sz="4000" dirty="0" smtClean="0"/>
              <a:t>Use this technique properly!</a:t>
            </a:r>
            <a:endParaRPr lang="en-GB" sz="4000" dirty="0"/>
          </a:p>
        </p:txBody>
      </p:sp>
    </p:spTree>
    <p:extLst>
      <p:ext uri="{BB962C8B-B14F-4D97-AF65-F5344CB8AC3E}">
        <p14:creationId xmlns:p14="http://schemas.microsoft.com/office/powerpoint/2010/main" val="2659315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r>
              <a:rPr lang="en-GB" dirty="0" smtClean="0"/>
              <a:t>How to avoid plagiarism: Proper quotation</a:t>
            </a:r>
            <a:endParaRPr lang="tr-TR" sz="2800" i="1" dirty="0"/>
          </a:p>
        </p:txBody>
      </p:sp>
      <p:sp>
        <p:nvSpPr>
          <p:cNvPr id="3" name="2 İçerik Yer Tutucusu"/>
          <p:cNvSpPr>
            <a:spLocks noGrp="1"/>
          </p:cNvSpPr>
          <p:nvPr>
            <p:ph idx="1"/>
          </p:nvPr>
        </p:nvSpPr>
        <p:spPr/>
        <p:txBody>
          <a:bodyPr>
            <a:normAutofit/>
          </a:bodyPr>
          <a:lstStyle/>
          <a:p>
            <a:pPr>
              <a:buNone/>
            </a:pPr>
            <a:r>
              <a:rPr lang="tr-TR" b="1" dirty="0" smtClean="0"/>
              <a:t>2.  B</a:t>
            </a:r>
            <a:r>
              <a:rPr lang="en-GB" b="1" dirty="0" smtClean="0"/>
              <a:t>lock quotation</a:t>
            </a:r>
            <a:endParaRPr lang="tr-TR" b="1" dirty="0" smtClean="0"/>
          </a:p>
        </p:txBody>
      </p:sp>
      <p:pic>
        <p:nvPicPr>
          <p:cNvPr id="20482" name="Picture 2" descr="C:\Users\samsung\Desktop\Clipboard02.jpg"/>
          <p:cNvPicPr>
            <a:picLocks noChangeAspect="1" noChangeArrowheads="1"/>
          </p:cNvPicPr>
          <p:nvPr/>
        </p:nvPicPr>
        <p:blipFill>
          <a:blip r:embed="rId3" cstate="print"/>
          <a:srcRect/>
          <a:stretch>
            <a:fillRect/>
          </a:stretch>
        </p:blipFill>
        <p:spPr bwMode="auto">
          <a:xfrm>
            <a:off x="3851718" y="1583955"/>
            <a:ext cx="6653065" cy="4712587"/>
          </a:xfrm>
          <a:prstGeom prst="rect">
            <a:avLst/>
          </a:prstGeom>
          <a:noFill/>
        </p:spPr>
      </p:pic>
      <p:sp>
        <p:nvSpPr>
          <p:cNvPr id="10" name="9 Oval"/>
          <p:cNvSpPr/>
          <p:nvPr/>
        </p:nvSpPr>
        <p:spPr>
          <a:xfrm>
            <a:off x="4312095" y="2480117"/>
            <a:ext cx="5904656" cy="230425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52353865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r>
              <a:rPr lang="en-GB" dirty="0" smtClean="0"/>
              <a:t>How to avoid plagiarism: Proper quotation</a:t>
            </a:r>
            <a:endParaRPr lang="tr-TR" sz="2800" i="1" dirty="0"/>
          </a:p>
        </p:txBody>
      </p:sp>
      <p:sp>
        <p:nvSpPr>
          <p:cNvPr id="3" name="2 İçerik Yer Tutucusu"/>
          <p:cNvSpPr>
            <a:spLocks noGrp="1"/>
          </p:cNvSpPr>
          <p:nvPr>
            <p:ph idx="1"/>
          </p:nvPr>
        </p:nvSpPr>
        <p:spPr/>
        <p:txBody>
          <a:bodyPr>
            <a:normAutofit/>
          </a:bodyPr>
          <a:lstStyle/>
          <a:p>
            <a:pPr>
              <a:buNone/>
            </a:pPr>
            <a:r>
              <a:rPr lang="en-GB" b="1" dirty="0" smtClean="0"/>
              <a:t>3</a:t>
            </a:r>
            <a:r>
              <a:rPr lang="tr-TR" b="1" dirty="0" smtClean="0"/>
              <a:t>.  </a:t>
            </a:r>
            <a:r>
              <a:rPr lang="en-GB" b="1" dirty="0" smtClean="0"/>
              <a:t>You can refer to a source without quotations.</a:t>
            </a:r>
          </a:p>
          <a:p>
            <a:pPr>
              <a:buNone/>
            </a:pPr>
            <a:endParaRPr lang="en-GB" b="1" dirty="0" smtClean="0"/>
          </a:p>
          <a:p>
            <a:pPr>
              <a:buNone/>
            </a:pPr>
            <a:r>
              <a:rPr lang="en-GB" dirty="0" smtClean="0"/>
              <a:t>Example:</a:t>
            </a:r>
          </a:p>
          <a:p>
            <a:pPr>
              <a:buNone/>
            </a:pPr>
            <a:r>
              <a:rPr lang="en-GB" dirty="0" smtClean="0"/>
              <a:t>Many macroeconomics texts books (</a:t>
            </a:r>
            <a:r>
              <a:rPr lang="en-GB" dirty="0" err="1" smtClean="0"/>
              <a:t>Rogoff</a:t>
            </a:r>
            <a:r>
              <a:rPr lang="en-GB" dirty="0" smtClean="0"/>
              <a:t> 2004, Reinhart 1980, </a:t>
            </a:r>
            <a:r>
              <a:rPr lang="en-GB" dirty="0" err="1" smtClean="0"/>
              <a:t>Mascollel</a:t>
            </a:r>
            <a:r>
              <a:rPr lang="en-GB" dirty="0" smtClean="0"/>
              <a:t> 1975) do not mention the following issue: …</a:t>
            </a:r>
            <a:endParaRPr lang="tr-TR" dirty="0" smtClean="0"/>
          </a:p>
        </p:txBody>
      </p:sp>
    </p:spTree>
    <p:extLst>
      <p:ext uri="{BB962C8B-B14F-4D97-AF65-F5344CB8AC3E}">
        <p14:creationId xmlns:p14="http://schemas.microsoft.com/office/powerpoint/2010/main" val="61252342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r>
              <a:rPr lang="en-GB" dirty="0" smtClean="0"/>
              <a:t>How to avoid plagiarism: Proper quotation</a:t>
            </a:r>
            <a:endParaRPr lang="tr-TR" sz="2800" i="1" dirty="0"/>
          </a:p>
        </p:txBody>
      </p:sp>
      <p:sp>
        <p:nvSpPr>
          <p:cNvPr id="3" name="2 İçerik Yer Tutucusu"/>
          <p:cNvSpPr>
            <a:spLocks noGrp="1"/>
          </p:cNvSpPr>
          <p:nvPr>
            <p:ph idx="1"/>
          </p:nvPr>
        </p:nvSpPr>
        <p:spPr/>
        <p:txBody>
          <a:bodyPr>
            <a:normAutofit/>
          </a:bodyPr>
          <a:lstStyle/>
          <a:p>
            <a:pPr>
              <a:buNone/>
            </a:pPr>
            <a:r>
              <a:rPr lang="en-GB" b="1" dirty="0"/>
              <a:t>4</a:t>
            </a:r>
            <a:r>
              <a:rPr lang="tr-TR" b="1" dirty="0" smtClean="0"/>
              <a:t>.  </a:t>
            </a:r>
            <a:r>
              <a:rPr lang="en-GB" b="1" dirty="0" smtClean="0"/>
              <a:t>You are free (often, encouraged) to paraphrase* an original source on the condition that you properly </a:t>
            </a:r>
            <a:r>
              <a:rPr lang="en-GB" b="1" smtClean="0"/>
              <a:t>refer to the </a:t>
            </a:r>
            <a:r>
              <a:rPr lang="en-GB" b="1" dirty="0" smtClean="0"/>
              <a:t>source.</a:t>
            </a:r>
          </a:p>
          <a:p>
            <a:pPr>
              <a:buNone/>
            </a:pPr>
            <a:endParaRPr lang="en-GB" b="1" dirty="0" smtClean="0"/>
          </a:p>
          <a:p>
            <a:pPr>
              <a:buNone/>
            </a:pPr>
            <a:r>
              <a:rPr lang="en-GB" b="1" dirty="0" smtClean="0"/>
              <a:t>* To paraphrase: use your own words to re-express a written or spoken statement.</a:t>
            </a:r>
          </a:p>
          <a:p>
            <a:pPr>
              <a:buNone/>
            </a:pPr>
            <a:endParaRPr lang="en-GB" b="1" dirty="0" smtClean="0"/>
          </a:p>
          <a:p>
            <a:pPr>
              <a:buNone/>
            </a:pPr>
            <a:r>
              <a:rPr lang="en-GB" dirty="0" smtClean="0"/>
              <a:t>Example: </a:t>
            </a:r>
            <a:r>
              <a:rPr lang="en-GB" dirty="0" err="1" smtClean="0"/>
              <a:t>Coase</a:t>
            </a:r>
            <a:r>
              <a:rPr lang="en-GB" dirty="0" smtClean="0"/>
              <a:t> (1988: 174) claims that zero transaction costs was not what he meant.</a:t>
            </a:r>
          </a:p>
        </p:txBody>
      </p:sp>
    </p:spTree>
    <p:extLst>
      <p:ext uri="{BB962C8B-B14F-4D97-AF65-F5344CB8AC3E}">
        <p14:creationId xmlns:p14="http://schemas.microsoft.com/office/powerpoint/2010/main" val="1754809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r>
              <a:rPr lang="en-GB" dirty="0" smtClean="0"/>
              <a:t>How to avoid plagiarism: Proper quotation</a:t>
            </a:r>
            <a:endParaRPr lang="tr-TR" sz="2800" i="1" dirty="0"/>
          </a:p>
        </p:txBody>
      </p:sp>
      <p:sp>
        <p:nvSpPr>
          <p:cNvPr id="3" name="2 İçerik Yer Tutucusu"/>
          <p:cNvSpPr>
            <a:spLocks noGrp="1"/>
          </p:cNvSpPr>
          <p:nvPr>
            <p:ph idx="1"/>
          </p:nvPr>
        </p:nvSpPr>
        <p:spPr/>
        <p:txBody>
          <a:bodyPr>
            <a:normAutofit/>
          </a:bodyPr>
          <a:lstStyle/>
          <a:p>
            <a:pPr>
              <a:buNone/>
            </a:pPr>
            <a:r>
              <a:rPr lang="en-GB" b="1" dirty="0"/>
              <a:t>5</a:t>
            </a:r>
            <a:r>
              <a:rPr lang="tr-TR" b="1" dirty="0" smtClean="0"/>
              <a:t>. </a:t>
            </a:r>
            <a:r>
              <a:rPr lang="en-GB" b="1" dirty="0" smtClean="0"/>
              <a:t>You may omit some of the sentences from the original paragraph if you think the omitted sentences are irrelevant to your claim.</a:t>
            </a:r>
          </a:p>
          <a:p>
            <a:pPr>
              <a:buNone/>
            </a:pPr>
            <a:endParaRPr lang="en-GB" b="1" dirty="0" smtClean="0"/>
          </a:p>
          <a:p>
            <a:pPr>
              <a:buNone/>
            </a:pPr>
            <a:r>
              <a:rPr lang="en-GB" dirty="0" smtClean="0"/>
              <a:t>Do it responsibly! </a:t>
            </a:r>
          </a:p>
          <a:p>
            <a:pPr>
              <a:buNone/>
            </a:pPr>
            <a:r>
              <a:rPr lang="en-GB" dirty="0" smtClean="0"/>
              <a:t>The meaning should not change!</a:t>
            </a:r>
          </a:p>
        </p:txBody>
      </p:sp>
    </p:spTree>
    <p:extLst>
      <p:ext uri="{BB962C8B-B14F-4D97-AF65-F5344CB8AC3E}">
        <p14:creationId xmlns:p14="http://schemas.microsoft.com/office/powerpoint/2010/main" val="70608019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r>
              <a:rPr lang="en-GB" dirty="0" smtClean="0"/>
              <a:t>How to avoid plagiarism: Proper quotation</a:t>
            </a:r>
            <a:endParaRPr lang="tr-TR" sz="2800" i="1" dirty="0"/>
          </a:p>
        </p:txBody>
      </p:sp>
      <p:sp>
        <p:nvSpPr>
          <p:cNvPr id="3" name="2 İçerik Yer Tutucusu"/>
          <p:cNvSpPr>
            <a:spLocks noGrp="1"/>
          </p:cNvSpPr>
          <p:nvPr>
            <p:ph idx="1"/>
          </p:nvPr>
        </p:nvSpPr>
        <p:spPr/>
        <p:txBody>
          <a:bodyPr>
            <a:normAutofit lnSpcReduction="10000"/>
          </a:bodyPr>
          <a:lstStyle/>
          <a:p>
            <a:pPr>
              <a:buNone/>
            </a:pPr>
            <a:r>
              <a:rPr lang="en-GB" dirty="0" smtClean="0"/>
              <a:t>The original paragraph is as follows:</a:t>
            </a:r>
          </a:p>
          <a:p>
            <a:pPr>
              <a:buNone/>
            </a:pPr>
            <a:r>
              <a:rPr lang="en-GB" dirty="0" smtClean="0"/>
              <a:t>“</a:t>
            </a:r>
            <a:r>
              <a:rPr lang="en-GB" dirty="0" err="1" smtClean="0"/>
              <a:t>Coase</a:t>
            </a:r>
            <a:r>
              <a:rPr lang="en-GB" dirty="0" smtClean="0"/>
              <a:t> </a:t>
            </a:r>
            <a:r>
              <a:rPr lang="en-GB" dirty="0"/>
              <a:t>is right: it is questionable how well economists would do, devoting themselves to the “</a:t>
            </a:r>
            <a:r>
              <a:rPr lang="en-GB" dirty="0" err="1"/>
              <a:t>Coase</a:t>
            </a:r>
            <a:r>
              <a:rPr lang="en-GB" dirty="0"/>
              <a:t> Theorem.” But still, economists “stick to their guns” </a:t>
            </a:r>
            <a:r>
              <a:rPr lang="en-GB" dirty="0" smtClean="0"/>
              <a:t>especially </a:t>
            </a:r>
            <a:r>
              <a:rPr lang="en-GB" dirty="0"/>
              <a:t>when they are charged about issues on which they already have strong opinions. Perhaps it is the nature of economic scholarship that scholars refuse to change their minds about the ideological consequences of their models. More sophisticated accounts of the evolutionary social ontology of academic workmanship, such as the one tried in this book, might be needed to resolve the complications in the life story of ideas. In fact, ideas do not come out of nothing. Scholarship has a life. It evolves, it transforms, and sometimes it gets stuck</a:t>
            </a:r>
            <a:r>
              <a:rPr lang="en-GB" dirty="0" smtClean="0"/>
              <a:t>.”</a:t>
            </a:r>
            <a:endParaRPr lang="en-GB" b="1" dirty="0" smtClean="0"/>
          </a:p>
        </p:txBody>
      </p:sp>
    </p:spTree>
    <p:extLst>
      <p:ext uri="{BB962C8B-B14F-4D97-AF65-F5344CB8AC3E}">
        <p14:creationId xmlns:p14="http://schemas.microsoft.com/office/powerpoint/2010/main" val="93081011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r>
              <a:rPr lang="en-GB" dirty="0" smtClean="0"/>
              <a:t>How to avoid plagiarism: Proper quotation</a:t>
            </a:r>
            <a:endParaRPr lang="tr-TR" sz="2800" i="1" dirty="0"/>
          </a:p>
        </p:txBody>
      </p:sp>
      <p:sp>
        <p:nvSpPr>
          <p:cNvPr id="3" name="2 İçerik Yer Tutucusu"/>
          <p:cNvSpPr>
            <a:spLocks noGrp="1"/>
          </p:cNvSpPr>
          <p:nvPr>
            <p:ph idx="1"/>
          </p:nvPr>
        </p:nvSpPr>
        <p:spPr/>
        <p:txBody>
          <a:bodyPr>
            <a:normAutofit/>
          </a:bodyPr>
          <a:lstStyle/>
          <a:p>
            <a:pPr>
              <a:buNone/>
            </a:pPr>
            <a:r>
              <a:rPr lang="en-GB" dirty="0" smtClean="0"/>
              <a:t>You quote:</a:t>
            </a:r>
          </a:p>
          <a:p>
            <a:pPr>
              <a:buNone/>
            </a:pPr>
            <a:r>
              <a:rPr lang="en-GB" dirty="0" smtClean="0"/>
              <a:t>“</a:t>
            </a:r>
            <a:r>
              <a:rPr lang="en-GB" dirty="0" err="1" smtClean="0"/>
              <a:t>Coase</a:t>
            </a:r>
            <a:r>
              <a:rPr lang="en-GB" dirty="0" smtClean="0"/>
              <a:t> </a:t>
            </a:r>
            <a:r>
              <a:rPr lang="en-GB" dirty="0"/>
              <a:t>is right: it is questionable how well economists would do, devoting themselves to the “</a:t>
            </a:r>
            <a:r>
              <a:rPr lang="en-GB" dirty="0" err="1"/>
              <a:t>Coase</a:t>
            </a:r>
            <a:r>
              <a:rPr lang="en-GB" dirty="0"/>
              <a:t> </a:t>
            </a:r>
            <a:r>
              <a:rPr lang="en-GB" dirty="0" smtClean="0"/>
              <a:t>Theorem” … </a:t>
            </a:r>
            <a:r>
              <a:rPr lang="en-GB" dirty="0"/>
              <a:t>Scholarship has a life. It evolves, it transforms, and sometimes it gets </a:t>
            </a:r>
            <a:r>
              <a:rPr lang="en-GB" dirty="0" smtClean="0"/>
              <a:t>stuck” (Yalcintas 2016: 133).</a:t>
            </a:r>
            <a:endParaRPr lang="en-GB" b="1" dirty="0" smtClean="0"/>
          </a:p>
        </p:txBody>
      </p:sp>
    </p:spTree>
    <p:extLst>
      <p:ext uri="{BB962C8B-B14F-4D97-AF65-F5344CB8AC3E}">
        <p14:creationId xmlns:p14="http://schemas.microsoft.com/office/powerpoint/2010/main" val="427849288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r>
              <a:rPr lang="en-GB" dirty="0" smtClean="0"/>
              <a:t>How to avoid plagiarism: Proper quotation</a:t>
            </a:r>
            <a:endParaRPr lang="tr-TR" sz="2800" i="1" dirty="0"/>
          </a:p>
        </p:txBody>
      </p:sp>
      <p:sp>
        <p:nvSpPr>
          <p:cNvPr id="3" name="2 İçerik Yer Tutucusu"/>
          <p:cNvSpPr>
            <a:spLocks noGrp="1"/>
          </p:cNvSpPr>
          <p:nvPr>
            <p:ph idx="1"/>
          </p:nvPr>
        </p:nvSpPr>
        <p:spPr/>
        <p:txBody>
          <a:bodyPr>
            <a:normAutofit/>
          </a:bodyPr>
          <a:lstStyle/>
          <a:p>
            <a:pPr>
              <a:buNone/>
            </a:pPr>
            <a:r>
              <a:rPr lang="en-GB" dirty="0" smtClean="0"/>
              <a:t>You quote:</a:t>
            </a:r>
          </a:p>
          <a:p>
            <a:pPr>
              <a:buNone/>
            </a:pPr>
            <a:r>
              <a:rPr lang="en-GB" dirty="0" smtClean="0"/>
              <a:t>“</a:t>
            </a:r>
            <a:r>
              <a:rPr lang="en-GB" dirty="0" err="1" smtClean="0"/>
              <a:t>Coase</a:t>
            </a:r>
            <a:r>
              <a:rPr lang="en-GB" dirty="0" smtClean="0"/>
              <a:t> </a:t>
            </a:r>
            <a:r>
              <a:rPr lang="en-GB" dirty="0"/>
              <a:t>is right: it is questionable how well economists would do, devoting themselves to the “</a:t>
            </a:r>
            <a:r>
              <a:rPr lang="en-GB" dirty="0" err="1"/>
              <a:t>Coase</a:t>
            </a:r>
            <a:r>
              <a:rPr lang="en-GB" dirty="0"/>
              <a:t> </a:t>
            </a:r>
            <a:r>
              <a:rPr lang="en-GB" dirty="0" smtClean="0"/>
              <a:t>Theorem” … </a:t>
            </a:r>
            <a:r>
              <a:rPr lang="en-GB" dirty="0"/>
              <a:t>Scholarship has a life. It </a:t>
            </a:r>
            <a:r>
              <a:rPr lang="en-GB" i="1" dirty="0"/>
              <a:t>evolves</a:t>
            </a:r>
            <a:r>
              <a:rPr lang="en-GB" dirty="0"/>
              <a:t>, it transforms, and sometimes it gets </a:t>
            </a:r>
            <a:r>
              <a:rPr lang="en-GB" dirty="0" smtClean="0"/>
              <a:t>stuck” (Yalcintas 2016: 133. </a:t>
            </a:r>
            <a:r>
              <a:rPr lang="en-GB" i="1" dirty="0" smtClean="0"/>
              <a:t>Italics</a:t>
            </a:r>
            <a:r>
              <a:rPr lang="en-GB" dirty="0" smtClean="0"/>
              <a:t> added).</a:t>
            </a:r>
            <a:endParaRPr lang="en-GB" b="1" dirty="0" smtClean="0"/>
          </a:p>
        </p:txBody>
      </p:sp>
      <p:sp>
        <p:nvSpPr>
          <p:cNvPr id="4" name="Down Arrow 3"/>
          <p:cNvSpPr/>
          <p:nvPr/>
        </p:nvSpPr>
        <p:spPr>
          <a:xfrm rot="10800000">
            <a:off x="2305878" y="3988904"/>
            <a:ext cx="993913" cy="95415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69808315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dirty="0" smtClean="0"/>
              <a:t>“Quotation marks”</a:t>
            </a:r>
            <a:endParaRPr lang="en-GB" dirty="0"/>
          </a:p>
        </p:txBody>
      </p:sp>
      <p:sp>
        <p:nvSpPr>
          <p:cNvPr id="3" name="Content Placeholder 2"/>
          <p:cNvSpPr>
            <a:spLocks noGrp="1"/>
          </p:cNvSpPr>
          <p:nvPr>
            <p:ph idx="1"/>
          </p:nvPr>
        </p:nvSpPr>
        <p:spPr/>
        <p:txBody>
          <a:bodyPr/>
          <a:lstStyle/>
          <a:p>
            <a:r>
              <a:rPr lang="en-GB" dirty="0" smtClean="0"/>
              <a:t>“Quotation marks” do not always mean that one quotes from another author</a:t>
            </a:r>
          </a:p>
          <a:p>
            <a:pPr marL="0" indent="0">
              <a:buNone/>
            </a:pPr>
            <a:endParaRPr lang="en-GB" dirty="0" smtClean="0"/>
          </a:p>
          <a:p>
            <a:pPr marL="0" indent="0">
              <a:buNone/>
            </a:pPr>
            <a:r>
              <a:rPr lang="en-GB" dirty="0" smtClean="0"/>
              <a:t>Example:</a:t>
            </a:r>
          </a:p>
          <a:p>
            <a:pPr marL="0" indent="0">
              <a:buNone/>
            </a:pPr>
            <a:r>
              <a:rPr lang="en-GB" dirty="0" smtClean="0"/>
              <a:t>What Foucault means by “</a:t>
            </a:r>
            <a:r>
              <a:rPr lang="en-GB" dirty="0" err="1" smtClean="0"/>
              <a:t>biopolitics</a:t>
            </a:r>
            <a:r>
              <a:rPr lang="en-GB" dirty="0" smtClean="0"/>
              <a:t>” is that </a:t>
            </a:r>
            <a:r>
              <a:rPr lang="en-GB" dirty="0" smtClean="0"/>
              <a:t>…</a:t>
            </a:r>
          </a:p>
          <a:p>
            <a:pPr marL="0" indent="0">
              <a:buNone/>
            </a:pPr>
            <a:endParaRPr lang="en-GB" dirty="0"/>
          </a:p>
          <a:p>
            <a:pPr marL="0" indent="0">
              <a:buNone/>
            </a:pPr>
            <a:r>
              <a:rPr lang="en-GB" dirty="0" smtClean="0"/>
              <a:t>*If you need to emphasise a phrase or sentence, </a:t>
            </a:r>
            <a:r>
              <a:rPr lang="en-GB" i="1" dirty="0" smtClean="0"/>
              <a:t>italicize it</a:t>
            </a:r>
            <a:r>
              <a:rPr lang="en-GB" dirty="0" smtClean="0"/>
              <a:t>.</a:t>
            </a:r>
            <a:endParaRPr lang="en-GB" dirty="0"/>
          </a:p>
        </p:txBody>
      </p:sp>
    </p:spTree>
    <p:extLst>
      <p:ext uri="{BB962C8B-B14F-4D97-AF65-F5344CB8AC3E}">
        <p14:creationId xmlns:p14="http://schemas.microsoft.com/office/powerpoint/2010/main" val="15396234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dirty="0" smtClean="0"/>
              <a:t>“Quotation marks”</a:t>
            </a:r>
            <a:endParaRPr lang="en-GB" dirty="0"/>
          </a:p>
        </p:txBody>
      </p:sp>
      <p:sp>
        <p:nvSpPr>
          <p:cNvPr id="3" name="Content Placeholder 2"/>
          <p:cNvSpPr>
            <a:spLocks noGrp="1"/>
          </p:cNvSpPr>
          <p:nvPr>
            <p:ph idx="1"/>
          </p:nvPr>
        </p:nvSpPr>
        <p:spPr/>
        <p:txBody>
          <a:bodyPr/>
          <a:lstStyle/>
          <a:p>
            <a:r>
              <a:rPr lang="en-GB" dirty="0" smtClean="0"/>
              <a:t>You do not have to use “quotation marks” for the idioms, concepts, or proverbs that have been well-known by the community of scholars.</a:t>
            </a:r>
          </a:p>
          <a:p>
            <a:pPr marL="0" indent="0">
              <a:buNone/>
            </a:pPr>
            <a:endParaRPr lang="en-GB" dirty="0" smtClean="0"/>
          </a:p>
          <a:p>
            <a:pPr marL="0" indent="0">
              <a:buNone/>
            </a:pPr>
            <a:r>
              <a:rPr lang="en-GB" dirty="0" smtClean="0"/>
              <a:t>Example:</a:t>
            </a:r>
          </a:p>
          <a:p>
            <a:pPr marL="0" indent="0">
              <a:buNone/>
            </a:pPr>
            <a:r>
              <a:rPr lang="en-GB" dirty="0" smtClean="0"/>
              <a:t>Invisible hand (not “invisible hand”)</a:t>
            </a:r>
          </a:p>
          <a:p>
            <a:pPr marL="0" indent="0">
              <a:buNone/>
            </a:pPr>
            <a:r>
              <a:rPr lang="en-GB" dirty="0" smtClean="0"/>
              <a:t>Class consciousness (not “class consciousness”)</a:t>
            </a:r>
          </a:p>
          <a:p>
            <a:pPr marL="0" indent="0">
              <a:buNone/>
            </a:pPr>
            <a:r>
              <a:rPr lang="en-GB" dirty="0" smtClean="0"/>
              <a:t>General equilibrium (not “general equilibrium”) </a:t>
            </a:r>
            <a:endParaRPr lang="en-GB" dirty="0"/>
          </a:p>
        </p:txBody>
      </p:sp>
    </p:spTree>
    <p:extLst>
      <p:ext uri="{BB962C8B-B14F-4D97-AF65-F5344CB8AC3E}">
        <p14:creationId xmlns:p14="http://schemas.microsoft.com/office/powerpoint/2010/main" val="174141502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Beware!</a:t>
            </a:r>
            <a:endParaRPr lang="en-GB" dirty="0"/>
          </a:p>
        </p:txBody>
      </p:sp>
      <p:sp>
        <p:nvSpPr>
          <p:cNvPr id="3" name="Content Placeholder 2"/>
          <p:cNvSpPr>
            <a:spLocks noGrp="1"/>
          </p:cNvSpPr>
          <p:nvPr>
            <p:ph idx="1"/>
          </p:nvPr>
        </p:nvSpPr>
        <p:spPr/>
        <p:txBody>
          <a:bodyPr/>
          <a:lstStyle/>
          <a:p>
            <a:r>
              <a:rPr lang="en-GB" dirty="0" smtClean="0"/>
              <a:t>You may need to acquire written consent for re-using tables, figures, and images that were previously published.</a:t>
            </a:r>
          </a:p>
        </p:txBody>
      </p:sp>
    </p:spTree>
    <p:extLst>
      <p:ext uri="{BB962C8B-B14F-4D97-AF65-F5344CB8AC3E}">
        <p14:creationId xmlns:p14="http://schemas.microsoft.com/office/powerpoint/2010/main" val="514192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pic>
        <p:nvPicPr>
          <p:cNvPr id="4" name="İçerik Yer Tutucusu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073426" y="384312"/>
            <a:ext cx="9872870" cy="5831342"/>
          </a:xfrm>
        </p:spPr>
      </p:pic>
      <p:sp>
        <p:nvSpPr>
          <p:cNvPr id="5" name="Metin kutusu 4"/>
          <p:cNvSpPr txBox="1"/>
          <p:nvPr/>
        </p:nvSpPr>
        <p:spPr>
          <a:xfrm>
            <a:off x="1394870" y="6303539"/>
            <a:ext cx="9252085" cy="276999"/>
          </a:xfrm>
          <a:prstGeom prst="rect">
            <a:avLst/>
          </a:prstGeom>
          <a:noFill/>
        </p:spPr>
        <p:txBody>
          <a:bodyPr wrap="none" rtlCol="0">
            <a:spAutoFit/>
          </a:bodyPr>
          <a:lstStyle/>
          <a:p>
            <a:r>
              <a:rPr lang="en-GB" sz="1200" dirty="0" smtClean="0"/>
              <a:t>Source</a:t>
            </a:r>
            <a:r>
              <a:rPr lang="tr-TR" sz="1200" dirty="0" smtClean="0"/>
              <a:t>: </a:t>
            </a:r>
            <a:r>
              <a:rPr lang="tr-TR" sz="1200" dirty="0">
                <a:hlinkClick r:id="rId3"/>
              </a:rPr>
              <a:t>http://www.vib.be/en/news/Pages/Research-misconduct---</a:t>
            </a:r>
            <a:r>
              <a:rPr lang="tr-TR" sz="1200" dirty="0" smtClean="0">
                <a:hlinkClick r:id="rId3"/>
              </a:rPr>
              <a:t>The-grey-area-of-Questionable-Research-Practices.aspx</a:t>
            </a:r>
            <a:r>
              <a:rPr lang="en-GB" sz="1200" dirty="0" smtClean="0"/>
              <a:t>  [Accessed May 2018]</a:t>
            </a:r>
            <a:endParaRPr lang="en-US" sz="1200" dirty="0"/>
          </a:p>
        </p:txBody>
      </p:sp>
    </p:spTree>
    <p:extLst>
      <p:ext uri="{BB962C8B-B14F-4D97-AF65-F5344CB8AC3E}">
        <p14:creationId xmlns:p14="http://schemas.microsoft.com/office/powerpoint/2010/main" val="16629551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Fair use</a:t>
            </a:r>
            <a:endParaRPr lang="en-GB" dirty="0"/>
          </a:p>
        </p:txBody>
      </p:sp>
      <p:sp>
        <p:nvSpPr>
          <p:cNvPr id="3" name="Content Placeholder 2"/>
          <p:cNvSpPr>
            <a:spLocks noGrp="1"/>
          </p:cNvSpPr>
          <p:nvPr>
            <p:ph idx="1"/>
          </p:nvPr>
        </p:nvSpPr>
        <p:spPr/>
        <p:txBody>
          <a:bodyPr/>
          <a:lstStyle/>
          <a:p>
            <a:r>
              <a:rPr lang="en-GB" dirty="0" smtClean="0"/>
              <a:t>You are often allowed to re-use the front and back covers (including the images) of books and articles on the condition that you reference the source.</a:t>
            </a:r>
          </a:p>
          <a:p>
            <a:r>
              <a:rPr lang="en-GB" dirty="0" smtClean="0"/>
              <a:t>You are often allowed to quote 400 words from a previously published material on the condition that you reference the source.</a:t>
            </a:r>
          </a:p>
          <a:p>
            <a:r>
              <a:rPr lang="en-GB" dirty="0" smtClean="0"/>
              <a:t>For more than 400, you’ll need written consent!</a:t>
            </a:r>
            <a:endParaRPr lang="en-GB" dirty="0"/>
          </a:p>
        </p:txBody>
      </p:sp>
    </p:spTree>
    <p:extLst>
      <p:ext uri="{BB962C8B-B14F-4D97-AF65-F5344CB8AC3E}">
        <p14:creationId xmlns:p14="http://schemas.microsoft.com/office/powerpoint/2010/main" val="40941165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l"/>
            <a:r>
              <a:rPr lang="en-GB" dirty="0" err="1"/>
              <a:t>P</a:t>
            </a:r>
            <a:r>
              <a:rPr lang="en-GB" dirty="0" err="1" smtClean="0"/>
              <a:t>ozitif</a:t>
            </a:r>
            <a:r>
              <a:rPr lang="en-GB" dirty="0" smtClean="0"/>
              <a:t> </a:t>
            </a:r>
            <a:r>
              <a:rPr lang="en-GB" dirty="0" err="1" smtClean="0"/>
              <a:t>hukuk</a:t>
            </a:r>
            <a:r>
              <a:rPr lang="en-GB" dirty="0" smtClean="0"/>
              <a:t> </a:t>
            </a:r>
            <a:r>
              <a:rPr lang="en-GB" dirty="0" err="1" smtClean="0"/>
              <a:t>sorunu</a:t>
            </a:r>
            <a:r>
              <a:rPr lang="en-GB" dirty="0" smtClean="0"/>
              <a:t> </a:t>
            </a:r>
            <a:r>
              <a:rPr lang="en-GB" dirty="0" err="1" smtClean="0"/>
              <a:t>olarak</a:t>
            </a:r>
            <a:r>
              <a:rPr lang="en-GB" dirty="0" smtClean="0"/>
              <a:t> </a:t>
            </a:r>
            <a:r>
              <a:rPr lang="en-GB" dirty="0" err="1" smtClean="0"/>
              <a:t>intihal</a:t>
            </a:r>
            <a:endParaRPr lang="tr-TR" dirty="0"/>
          </a:p>
        </p:txBody>
      </p:sp>
      <p:sp>
        <p:nvSpPr>
          <p:cNvPr id="3" name="İçerik Yer Tutucusu 2"/>
          <p:cNvSpPr>
            <a:spLocks noGrp="1"/>
          </p:cNvSpPr>
          <p:nvPr>
            <p:ph idx="1"/>
          </p:nvPr>
        </p:nvSpPr>
        <p:spPr>
          <a:xfrm>
            <a:off x="808383" y="1600200"/>
            <a:ext cx="10800521" cy="4997152"/>
          </a:xfrm>
        </p:spPr>
        <p:txBody>
          <a:bodyPr>
            <a:normAutofit lnSpcReduction="10000"/>
          </a:bodyPr>
          <a:lstStyle/>
          <a:p>
            <a:pPr marL="0" indent="0">
              <a:buNone/>
            </a:pPr>
            <a:r>
              <a:rPr lang="en-GB" dirty="0" err="1" smtClean="0"/>
              <a:t>FSEK’te</a:t>
            </a:r>
            <a:r>
              <a:rPr lang="en-GB" dirty="0" smtClean="0"/>
              <a:t> </a:t>
            </a:r>
            <a:r>
              <a:rPr lang="en-GB" dirty="0" err="1" smtClean="0"/>
              <a:t>intihal</a:t>
            </a:r>
            <a:r>
              <a:rPr lang="en-GB" dirty="0" smtClean="0"/>
              <a:t> </a:t>
            </a:r>
            <a:r>
              <a:rPr lang="en-GB" dirty="0" err="1" smtClean="0"/>
              <a:t>kavramı</a:t>
            </a:r>
            <a:r>
              <a:rPr lang="en-GB" dirty="0" smtClean="0"/>
              <a:t> </a:t>
            </a:r>
            <a:r>
              <a:rPr lang="en-GB" dirty="0" err="1" smtClean="0"/>
              <a:t>tanımlanmamıştır</a:t>
            </a:r>
            <a:r>
              <a:rPr lang="en-GB" dirty="0" smtClean="0"/>
              <a:t>. </a:t>
            </a:r>
            <a:r>
              <a:rPr lang="en-GB" dirty="0" err="1" smtClean="0"/>
              <a:t>Ancak</a:t>
            </a:r>
            <a:r>
              <a:rPr lang="en-GB" dirty="0" smtClean="0"/>
              <a:t> FSEK m. 35 </a:t>
            </a:r>
            <a:r>
              <a:rPr lang="en-GB" dirty="0" err="1" smtClean="0"/>
              <a:t>alıntının</a:t>
            </a:r>
            <a:r>
              <a:rPr lang="en-GB" dirty="0" smtClean="0"/>
              <a:t> </a:t>
            </a:r>
            <a:r>
              <a:rPr lang="en-GB" dirty="0" err="1" smtClean="0"/>
              <a:t>şartlarını</a:t>
            </a:r>
            <a:r>
              <a:rPr lang="en-GB" dirty="0" smtClean="0"/>
              <a:t> </a:t>
            </a:r>
            <a:r>
              <a:rPr lang="en-GB" dirty="0" err="1" smtClean="0"/>
              <a:t>düzenler</a:t>
            </a:r>
            <a:r>
              <a:rPr lang="en-GB" dirty="0" smtClean="0"/>
              <a:t>.</a:t>
            </a:r>
          </a:p>
          <a:p>
            <a:endParaRPr lang="en-GB" dirty="0"/>
          </a:p>
          <a:p>
            <a:r>
              <a:rPr lang="en-GB" dirty="0" err="1" smtClean="0"/>
              <a:t>Özel</a:t>
            </a:r>
            <a:r>
              <a:rPr lang="en-GB" dirty="0" smtClean="0"/>
              <a:t> </a:t>
            </a:r>
            <a:r>
              <a:rPr lang="en-GB" dirty="0" err="1" smtClean="0"/>
              <a:t>hukuk</a:t>
            </a:r>
            <a:r>
              <a:rPr lang="en-GB" dirty="0" smtClean="0"/>
              <a:t> </a:t>
            </a:r>
            <a:r>
              <a:rPr lang="en-GB" dirty="0" err="1" smtClean="0"/>
              <a:t>bakımından</a:t>
            </a:r>
            <a:r>
              <a:rPr lang="en-GB" dirty="0"/>
              <a:t> </a:t>
            </a:r>
            <a:r>
              <a:rPr lang="en-GB" dirty="0" smtClean="0"/>
              <a:t>“</a:t>
            </a:r>
            <a:r>
              <a:rPr lang="en-GB" dirty="0" err="1" smtClean="0"/>
              <a:t>haksız</a:t>
            </a:r>
            <a:r>
              <a:rPr lang="en-GB" dirty="0" smtClean="0"/>
              <a:t> </a:t>
            </a:r>
            <a:r>
              <a:rPr lang="en-GB" dirty="0" err="1" smtClean="0"/>
              <a:t>fiil</a:t>
            </a:r>
            <a:r>
              <a:rPr lang="en-GB" dirty="0" smtClean="0"/>
              <a:t>”</a:t>
            </a:r>
          </a:p>
          <a:p>
            <a:pPr lvl="1"/>
            <a:r>
              <a:rPr lang="en-GB" dirty="0" err="1" smtClean="0"/>
              <a:t>Hukuk</a:t>
            </a:r>
            <a:r>
              <a:rPr lang="en-GB" dirty="0" smtClean="0"/>
              <a:t> </a:t>
            </a:r>
            <a:r>
              <a:rPr lang="en-GB" dirty="0" err="1" smtClean="0"/>
              <a:t>davası</a:t>
            </a:r>
            <a:r>
              <a:rPr lang="en-GB" dirty="0" smtClean="0"/>
              <a:t> (FSEK 66-70)</a:t>
            </a:r>
          </a:p>
          <a:p>
            <a:r>
              <a:rPr lang="en-GB" dirty="0" err="1" smtClean="0"/>
              <a:t>Ceza</a:t>
            </a:r>
            <a:r>
              <a:rPr lang="en-GB" dirty="0" smtClean="0"/>
              <a:t> </a:t>
            </a:r>
            <a:r>
              <a:rPr lang="en-GB" dirty="0" err="1" smtClean="0"/>
              <a:t>hukuku</a:t>
            </a:r>
            <a:r>
              <a:rPr lang="en-GB" dirty="0" smtClean="0"/>
              <a:t> </a:t>
            </a:r>
            <a:r>
              <a:rPr lang="en-GB" dirty="0" err="1" smtClean="0"/>
              <a:t>bakımından</a:t>
            </a:r>
            <a:r>
              <a:rPr lang="en-GB" dirty="0" smtClean="0"/>
              <a:t> “</a:t>
            </a:r>
            <a:r>
              <a:rPr lang="en-GB" dirty="0" err="1" smtClean="0"/>
              <a:t>suç</a:t>
            </a:r>
            <a:r>
              <a:rPr lang="en-GB" dirty="0" smtClean="0"/>
              <a:t>”</a:t>
            </a:r>
          </a:p>
          <a:p>
            <a:pPr lvl="1"/>
            <a:r>
              <a:rPr lang="en-GB" dirty="0" err="1" smtClean="0"/>
              <a:t>Ceza</a:t>
            </a:r>
            <a:r>
              <a:rPr lang="en-GB" dirty="0" smtClean="0"/>
              <a:t> </a:t>
            </a:r>
            <a:r>
              <a:rPr lang="en-GB" dirty="0" err="1" smtClean="0"/>
              <a:t>davası</a:t>
            </a:r>
            <a:r>
              <a:rPr lang="en-GB" dirty="0" smtClean="0"/>
              <a:t> (FSEK 71-75)</a:t>
            </a:r>
          </a:p>
          <a:p>
            <a:r>
              <a:rPr lang="en-GB" dirty="0" err="1" smtClean="0"/>
              <a:t>İdare</a:t>
            </a:r>
            <a:r>
              <a:rPr lang="en-GB" dirty="0" smtClean="0"/>
              <a:t> </a:t>
            </a:r>
            <a:r>
              <a:rPr lang="en-GB" dirty="0" err="1" smtClean="0"/>
              <a:t>hukuku</a:t>
            </a:r>
            <a:r>
              <a:rPr lang="en-GB" dirty="0" smtClean="0"/>
              <a:t> </a:t>
            </a:r>
            <a:r>
              <a:rPr lang="en-GB" dirty="0" err="1" smtClean="0"/>
              <a:t>bakımından</a:t>
            </a:r>
            <a:r>
              <a:rPr lang="en-GB" dirty="0" smtClean="0"/>
              <a:t> “</a:t>
            </a:r>
            <a:r>
              <a:rPr lang="en-GB" dirty="0" err="1" smtClean="0"/>
              <a:t>disiplin</a:t>
            </a:r>
            <a:r>
              <a:rPr lang="en-GB" dirty="0" smtClean="0"/>
              <a:t> </a:t>
            </a:r>
            <a:r>
              <a:rPr lang="en-GB" dirty="0" err="1" smtClean="0"/>
              <a:t>suçu</a:t>
            </a:r>
            <a:r>
              <a:rPr lang="en-GB" dirty="0" smtClean="0"/>
              <a:t>”</a:t>
            </a:r>
          </a:p>
          <a:p>
            <a:pPr lvl="1"/>
            <a:r>
              <a:rPr lang="en-GB" dirty="0" err="1" smtClean="0"/>
              <a:t>Bağlı</a:t>
            </a:r>
            <a:r>
              <a:rPr lang="en-GB" dirty="0" smtClean="0"/>
              <a:t> </a:t>
            </a:r>
            <a:r>
              <a:rPr lang="en-GB" dirty="0" err="1" smtClean="0"/>
              <a:t>olduğu</a:t>
            </a:r>
            <a:r>
              <a:rPr lang="en-GB" dirty="0" smtClean="0"/>
              <a:t> </a:t>
            </a:r>
            <a:r>
              <a:rPr lang="en-GB" dirty="0" err="1" smtClean="0"/>
              <a:t>kurumda</a:t>
            </a:r>
            <a:r>
              <a:rPr lang="en-GB" dirty="0" smtClean="0"/>
              <a:t> </a:t>
            </a:r>
            <a:r>
              <a:rPr lang="en-GB" dirty="0" err="1" smtClean="0"/>
              <a:t>ya</a:t>
            </a:r>
            <a:r>
              <a:rPr lang="en-GB" dirty="0" smtClean="0"/>
              <a:t> da </a:t>
            </a:r>
            <a:r>
              <a:rPr lang="en-GB" dirty="0" err="1" smtClean="0"/>
              <a:t>YÖK’te</a:t>
            </a:r>
            <a:r>
              <a:rPr lang="en-GB" dirty="0" smtClean="0"/>
              <a:t> </a:t>
            </a:r>
            <a:r>
              <a:rPr lang="en-GB" dirty="0" err="1" smtClean="0"/>
              <a:t>disiplin</a:t>
            </a:r>
            <a:r>
              <a:rPr lang="en-GB" dirty="0" smtClean="0"/>
              <a:t> </a:t>
            </a:r>
            <a:r>
              <a:rPr lang="en-GB" dirty="0" err="1" smtClean="0"/>
              <a:t>soruşturması</a:t>
            </a:r>
            <a:endParaRPr lang="en-GB" dirty="0"/>
          </a:p>
          <a:p>
            <a:pPr marL="0" indent="0">
              <a:buNone/>
            </a:pPr>
            <a:endParaRPr lang="en-GB" sz="2600" dirty="0"/>
          </a:p>
          <a:p>
            <a:pPr marL="0" indent="0">
              <a:buNone/>
            </a:pPr>
            <a:r>
              <a:rPr lang="en-GB" sz="2600" dirty="0" err="1"/>
              <a:t>Kaynak</a:t>
            </a:r>
            <a:r>
              <a:rPr lang="en-GB" sz="2600" dirty="0"/>
              <a:t>: Kemal </a:t>
            </a:r>
            <a:r>
              <a:rPr lang="en-GB" sz="2600" dirty="0" err="1"/>
              <a:t>Gözler</a:t>
            </a:r>
            <a:r>
              <a:rPr lang="en-GB" sz="2600" dirty="0"/>
              <a:t>. 2013. </a:t>
            </a:r>
            <a:r>
              <a:rPr lang="en-GB" sz="2600" i="1" dirty="0" err="1"/>
              <a:t>Örnekleriyle</a:t>
            </a:r>
            <a:r>
              <a:rPr lang="en-GB" sz="2600" i="1" dirty="0"/>
              <a:t> </a:t>
            </a:r>
            <a:r>
              <a:rPr lang="en-GB" sz="2600" i="1" dirty="0" err="1"/>
              <a:t>Usûlsüz</a:t>
            </a:r>
            <a:r>
              <a:rPr lang="en-GB" sz="2600" i="1" dirty="0"/>
              <a:t> </a:t>
            </a:r>
            <a:r>
              <a:rPr lang="en-GB" sz="2600" i="1" dirty="0" err="1"/>
              <a:t>Alıntı</a:t>
            </a:r>
            <a:r>
              <a:rPr lang="en-GB" sz="2600" i="1" dirty="0"/>
              <a:t> </a:t>
            </a:r>
            <a:r>
              <a:rPr lang="en-GB" sz="2600" i="1" dirty="0" err="1"/>
              <a:t>Sorunu</a:t>
            </a:r>
            <a:r>
              <a:rPr lang="en-GB" sz="2600" dirty="0"/>
              <a:t>: 4-5 </a:t>
            </a:r>
            <a:r>
              <a:rPr lang="en-GB" sz="2600" dirty="0" err="1"/>
              <a:t>ve</a:t>
            </a:r>
            <a:r>
              <a:rPr lang="en-GB" sz="2600" dirty="0"/>
              <a:t> 51-58.</a:t>
            </a:r>
          </a:p>
        </p:txBody>
      </p:sp>
    </p:spTree>
    <p:extLst>
      <p:ext uri="{BB962C8B-B14F-4D97-AF65-F5344CB8AC3E}">
        <p14:creationId xmlns:p14="http://schemas.microsoft.com/office/powerpoint/2010/main" val="13276138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dirty="0" err="1" smtClean="0"/>
              <a:t>Yasa</a:t>
            </a:r>
            <a:r>
              <a:rPr lang="en-GB" dirty="0" smtClean="0"/>
              <a:t> </a:t>
            </a:r>
            <a:r>
              <a:rPr lang="en-GB" dirty="0" err="1" smtClean="0"/>
              <a:t>ve</a:t>
            </a:r>
            <a:r>
              <a:rPr lang="en-GB" dirty="0" smtClean="0"/>
              <a:t> </a:t>
            </a:r>
            <a:r>
              <a:rPr lang="en-GB" dirty="0" err="1" smtClean="0"/>
              <a:t>mevzuatlarda</a:t>
            </a:r>
            <a:r>
              <a:rPr lang="en-GB" dirty="0" smtClean="0"/>
              <a:t> </a:t>
            </a:r>
            <a:r>
              <a:rPr lang="en-GB" dirty="0" err="1" smtClean="0"/>
              <a:t>intihal</a:t>
            </a:r>
            <a:endParaRPr lang="en-GB" dirty="0"/>
          </a:p>
        </p:txBody>
      </p:sp>
      <p:sp>
        <p:nvSpPr>
          <p:cNvPr id="3" name="Content Placeholder 2"/>
          <p:cNvSpPr>
            <a:spLocks noGrp="1"/>
          </p:cNvSpPr>
          <p:nvPr>
            <p:ph idx="1"/>
          </p:nvPr>
        </p:nvSpPr>
        <p:spPr/>
        <p:txBody>
          <a:bodyPr>
            <a:normAutofit/>
          </a:bodyPr>
          <a:lstStyle/>
          <a:p>
            <a:pPr marL="0" indent="0">
              <a:buNone/>
            </a:pPr>
            <a:r>
              <a:rPr lang="en-GB" dirty="0" smtClean="0"/>
              <a:t>FİKİR VE SANAT ESERLERİ KANUNU</a:t>
            </a:r>
          </a:p>
          <a:p>
            <a:pPr marL="0" indent="0">
              <a:buNone/>
            </a:pPr>
            <a:r>
              <a:rPr lang="en-GB" dirty="0" err="1" smtClean="0"/>
              <a:t>Madde</a:t>
            </a:r>
            <a:r>
              <a:rPr lang="en-GB" dirty="0" smtClean="0"/>
              <a:t> 71 / 3: “</a:t>
            </a:r>
            <a:r>
              <a:rPr lang="tr-TR" dirty="0"/>
              <a:t>Bir eserden kaynak göstermeksizin iktibasta bulunan kişi altı aydan iki yıla kadar hapis veya adlî para cezasıyla cezalandırılır</a:t>
            </a:r>
            <a:r>
              <a:rPr lang="tr-TR" dirty="0" smtClean="0"/>
              <a:t>.</a:t>
            </a:r>
            <a:r>
              <a:rPr lang="en-GB" dirty="0" smtClean="0"/>
              <a:t>”</a:t>
            </a:r>
          </a:p>
          <a:p>
            <a:pPr marL="0" indent="0">
              <a:buNone/>
            </a:pPr>
            <a:r>
              <a:rPr lang="en-GB" dirty="0" err="1" smtClean="0"/>
              <a:t>Madde</a:t>
            </a:r>
            <a:r>
              <a:rPr lang="en-GB" dirty="0" smtClean="0"/>
              <a:t> 71 /5: “</a:t>
            </a:r>
            <a:r>
              <a:rPr lang="tr-TR" dirty="0"/>
              <a:t>Bir eserle ilgili olarak yetersiz, yanlış veya aldatıcı mahiyette kaynak gösteren kişi, altı aya kadar hapis cezası ile cezalandırılır</a:t>
            </a:r>
            <a:r>
              <a:rPr lang="tr-TR" dirty="0" smtClean="0"/>
              <a:t>.</a:t>
            </a:r>
            <a:r>
              <a:rPr lang="en-GB" dirty="0" smtClean="0"/>
              <a:t>”</a:t>
            </a:r>
            <a:endParaRPr lang="en-GB" dirty="0"/>
          </a:p>
        </p:txBody>
      </p:sp>
    </p:spTree>
    <p:extLst>
      <p:ext uri="{BB962C8B-B14F-4D97-AF65-F5344CB8AC3E}">
        <p14:creationId xmlns:p14="http://schemas.microsoft.com/office/powerpoint/2010/main" val="198223446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dirty="0" err="1" smtClean="0"/>
              <a:t>Yasa</a:t>
            </a:r>
            <a:r>
              <a:rPr lang="en-GB" dirty="0" smtClean="0"/>
              <a:t> </a:t>
            </a:r>
            <a:r>
              <a:rPr lang="en-GB" dirty="0" err="1" smtClean="0"/>
              <a:t>ve</a:t>
            </a:r>
            <a:r>
              <a:rPr lang="en-GB" dirty="0" smtClean="0"/>
              <a:t> </a:t>
            </a:r>
            <a:r>
              <a:rPr lang="en-GB" dirty="0" err="1" smtClean="0"/>
              <a:t>mevzuatlarda</a:t>
            </a:r>
            <a:r>
              <a:rPr lang="en-GB" dirty="0" smtClean="0"/>
              <a:t> </a:t>
            </a:r>
            <a:r>
              <a:rPr lang="en-GB" dirty="0" err="1" smtClean="0"/>
              <a:t>intihal</a:t>
            </a:r>
            <a:endParaRPr lang="en-GB" dirty="0"/>
          </a:p>
        </p:txBody>
      </p:sp>
      <p:sp>
        <p:nvSpPr>
          <p:cNvPr id="3" name="Content Placeholder 2"/>
          <p:cNvSpPr>
            <a:spLocks noGrp="1"/>
          </p:cNvSpPr>
          <p:nvPr>
            <p:ph idx="1"/>
          </p:nvPr>
        </p:nvSpPr>
        <p:spPr/>
        <p:txBody>
          <a:bodyPr>
            <a:normAutofit/>
          </a:bodyPr>
          <a:lstStyle/>
          <a:p>
            <a:pPr marL="0" indent="0">
              <a:buNone/>
            </a:pPr>
            <a:r>
              <a:rPr lang="en-GB" dirty="0"/>
              <a:t>YÜKSEKÖĞRETİM KURUMLARI ÖĞRENCİ DİSİPLİN YÖNETMELİĞİ</a:t>
            </a:r>
          </a:p>
          <a:p>
            <a:r>
              <a:rPr lang="en-GB" dirty="0"/>
              <a:t>MADDE 7 – (1) </a:t>
            </a:r>
            <a:r>
              <a:rPr lang="en-GB" dirty="0" err="1"/>
              <a:t>Yükseköğretim</a:t>
            </a:r>
            <a:r>
              <a:rPr lang="en-GB" dirty="0"/>
              <a:t> </a:t>
            </a:r>
            <a:r>
              <a:rPr lang="en-GB" dirty="0" err="1"/>
              <a:t>kurumundan</a:t>
            </a:r>
            <a:r>
              <a:rPr lang="en-GB" dirty="0"/>
              <a:t> </a:t>
            </a:r>
            <a:r>
              <a:rPr lang="en-GB" dirty="0" err="1"/>
              <a:t>bir</a:t>
            </a:r>
            <a:r>
              <a:rPr lang="en-GB" dirty="0"/>
              <a:t> </a:t>
            </a:r>
            <a:r>
              <a:rPr lang="en-GB" dirty="0" err="1"/>
              <a:t>yarıyıl</a:t>
            </a:r>
            <a:r>
              <a:rPr lang="en-GB" dirty="0"/>
              <a:t> </a:t>
            </a:r>
            <a:r>
              <a:rPr lang="en-GB" dirty="0" err="1"/>
              <a:t>için</a:t>
            </a:r>
            <a:r>
              <a:rPr lang="en-GB" dirty="0"/>
              <a:t> </a:t>
            </a:r>
            <a:r>
              <a:rPr lang="en-GB" dirty="0" err="1"/>
              <a:t>uzaklaştırma</a:t>
            </a:r>
            <a:r>
              <a:rPr lang="en-GB" dirty="0"/>
              <a:t> </a:t>
            </a:r>
            <a:r>
              <a:rPr lang="en-GB" dirty="0" err="1"/>
              <a:t>cezasını</a:t>
            </a:r>
            <a:r>
              <a:rPr lang="en-GB" dirty="0"/>
              <a:t> </a:t>
            </a:r>
            <a:r>
              <a:rPr lang="en-GB" dirty="0" err="1"/>
              <a:t>gerektiren</a:t>
            </a:r>
            <a:r>
              <a:rPr lang="en-GB" dirty="0"/>
              <a:t> </a:t>
            </a:r>
            <a:r>
              <a:rPr lang="en-GB" dirty="0" err="1"/>
              <a:t>eylemler</a:t>
            </a:r>
            <a:r>
              <a:rPr lang="en-GB" dirty="0"/>
              <a:t> </a:t>
            </a:r>
            <a:r>
              <a:rPr lang="en-GB" dirty="0" err="1"/>
              <a:t>şunlardır</a:t>
            </a:r>
            <a:r>
              <a:rPr lang="en-GB" dirty="0" smtClean="0"/>
              <a:t>;</a:t>
            </a:r>
          </a:p>
          <a:p>
            <a:pPr marL="0" indent="0">
              <a:buNone/>
            </a:pPr>
            <a:r>
              <a:rPr lang="en-GB" dirty="0" smtClean="0"/>
              <a:t>…</a:t>
            </a:r>
          </a:p>
          <a:p>
            <a:pPr marL="0" indent="0">
              <a:buNone/>
            </a:pPr>
            <a:r>
              <a:rPr lang="en-GB" dirty="0" smtClean="0"/>
              <a:t>f</a:t>
            </a:r>
            <a:r>
              <a:rPr lang="en-GB" dirty="0"/>
              <a:t>) </a:t>
            </a:r>
            <a:r>
              <a:rPr lang="en-GB" dirty="0" err="1"/>
              <a:t>Seminer</a:t>
            </a:r>
            <a:r>
              <a:rPr lang="en-GB" dirty="0"/>
              <a:t>, </a:t>
            </a:r>
            <a:r>
              <a:rPr lang="en-GB" dirty="0" err="1"/>
              <a:t>tez</a:t>
            </a:r>
            <a:r>
              <a:rPr lang="en-GB" dirty="0"/>
              <a:t> </a:t>
            </a:r>
            <a:r>
              <a:rPr lang="en-GB" dirty="0" err="1"/>
              <a:t>ve</a:t>
            </a:r>
            <a:r>
              <a:rPr lang="en-GB" dirty="0"/>
              <a:t> </a:t>
            </a:r>
            <a:r>
              <a:rPr lang="en-GB" dirty="0" err="1"/>
              <a:t>yayınlarında</a:t>
            </a:r>
            <a:r>
              <a:rPr lang="en-GB" dirty="0"/>
              <a:t> </a:t>
            </a:r>
            <a:r>
              <a:rPr lang="en-GB" dirty="0" err="1"/>
              <a:t>intihal</a:t>
            </a:r>
            <a:r>
              <a:rPr lang="en-GB" dirty="0"/>
              <a:t> </a:t>
            </a:r>
            <a:r>
              <a:rPr lang="en-GB" dirty="0" err="1"/>
              <a:t>yapmak</a:t>
            </a:r>
            <a:r>
              <a:rPr lang="en-GB" dirty="0"/>
              <a:t>.</a:t>
            </a:r>
          </a:p>
        </p:txBody>
      </p:sp>
    </p:spTree>
    <p:extLst>
      <p:ext uri="{BB962C8B-B14F-4D97-AF65-F5344CB8AC3E}">
        <p14:creationId xmlns:p14="http://schemas.microsoft.com/office/powerpoint/2010/main" val="213182711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l"/>
            <a:r>
              <a:rPr lang="en-GB" dirty="0" err="1"/>
              <a:t>Yasa</a:t>
            </a:r>
            <a:r>
              <a:rPr lang="en-GB" dirty="0"/>
              <a:t> </a:t>
            </a:r>
            <a:r>
              <a:rPr lang="en-GB" dirty="0" err="1"/>
              <a:t>ve</a:t>
            </a:r>
            <a:r>
              <a:rPr lang="en-GB" dirty="0"/>
              <a:t> </a:t>
            </a:r>
            <a:r>
              <a:rPr lang="en-GB" dirty="0" err="1"/>
              <a:t>mevzuatlarda</a:t>
            </a:r>
            <a:r>
              <a:rPr lang="en-GB" dirty="0"/>
              <a:t> </a:t>
            </a:r>
            <a:r>
              <a:rPr lang="en-GB" dirty="0" err="1"/>
              <a:t>intihal</a:t>
            </a:r>
            <a:endParaRPr lang="tr-TR" dirty="0"/>
          </a:p>
        </p:txBody>
      </p:sp>
      <p:sp>
        <p:nvSpPr>
          <p:cNvPr id="3" name="İçerik Yer Tutucusu 2"/>
          <p:cNvSpPr>
            <a:spLocks noGrp="1"/>
          </p:cNvSpPr>
          <p:nvPr>
            <p:ph idx="1"/>
          </p:nvPr>
        </p:nvSpPr>
        <p:spPr/>
        <p:txBody>
          <a:bodyPr>
            <a:normAutofit/>
          </a:bodyPr>
          <a:lstStyle/>
          <a:p>
            <a:pPr marL="0" indent="0">
              <a:buNone/>
            </a:pPr>
            <a:r>
              <a:rPr lang="tr-TR" dirty="0"/>
              <a:t>YÜKSEKÖĞRETİM KURUMLARI YÖNETİCİ, ÖĞRETİM ELEMANI VE MEMURLARI DİSİPLİN </a:t>
            </a:r>
            <a:r>
              <a:rPr lang="tr-TR" dirty="0" smtClean="0"/>
              <a:t>YÖNETMELİĞİ</a:t>
            </a:r>
            <a:r>
              <a:rPr lang="en-GB" dirty="0" smtClean="0"/>
              <a:t> </a:t>
            </a:r>
          </a:p>
          <a:p>
            <a:r>
              <a:rPr lang="en-GB" dirty="0" err="1" smtClean="0"/>
              <a:t>Madde</a:t>
            </a:r>
            <a:r>
              <a:rPr lang="en-GB" dirty="0" smtClean="0"/>
              <a:t> 11 / n (“</a:t>
            </a:r>
            <a:r>
              <a:rPr lang="tr-TR" dirty="0"/>
              <a:t>Kamu Görevinden </a:t>
            </a:r>
            <a:r>
              <a:rPr lang="tr-TR" dirty="0" smtClean="0"/>
              <a:t>Çıkarma</a:t>
            </a:r>
            <a:r>
              <a:rPr lang="en-GB" smtClean="0"/>
              <a:t>”):</a:t>
            </a:r>
            <a:endParaRPr lang="en-GB" dirty="0" smtClean="0"/>
          </a:p>
          <a:p>
            <a:pPr marL="0" indent="0">
              <a:buNone/>
            </a:pPr>
            <a:r>
              <a:rPr lang="en-GB" dirty="0" smtClean="0"/>
              <a:t>“</a:t>
            </a:r>
            <a:r>
              <a:rPr lang="tr-TR" dirty="0"/>
              <a:t>Bir başkasının bilimsel eserinin veya çalışmasının tümünü veya bir kısmını kaynak belirtmeden kendi eseri gibi göstermek</a:t>
            </a:r>
            <a:r>
              <a:rPr lang="tr-TR" dirty="0" smtClean="0"/>
              <a:t>.</a:t>
            </a:r>
            <a:r>
              <a:rPr lang="en-GB" dirty="0" smtClean="0"/>
              <a:t>”</a:t>
            </a:r>
          </a:p>
        </p:txBody>
      </p:sp>
    </p:spTree>
    <p:extLst>
      <p:ext uri="{BB962C8B-B14F-4D97-AF65-F5344CB8AC3E}">
        <p14:creationId xmlns:p14="http://schemas.microsoft.com/office/powerpoint/2010/main" val="78904477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49718" y="420895"/>
            <a:ext cx="10586908" cy="5934496"/>
          </a:xfrm>
        </p:spPr>
      </p:pic>
    </p:spTree>
    <p:extLst>
      <p:ext uri="{BB962C8B-B14F-4D97-AF65-F5344CB8AC3E}">
        <p14:creationId xmlns:p14="http://schemas.microsoft.com/office/powerpoint/2010/main" val="298614445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25832" y="632929"/>
            <a:ext cx="11129687" cy="5078758"/>
          </a:xfrm>
        </p:spPr>
      </p:pic>
    </p:spTree>
    <p:extLst>
      <p:ext uri="{BB962C8B-B14F-4D97-AF65-F5344CB8AC3E}">
        <p14:creationId xmlns:p14="http://schemas.microsoft.com/office/powerpoint/2010/main" val="17376654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Plagiarism – dictionary definition</a:t>
            </a:r>
            <a:endParaRPr lang="en-GB" dirty="0"/>
          </a:p>
        </p:txBody>
      </p:sp>
      <p:sp>
        <p:nvSpPr>
          <p:cNvPr id="3" name="Content Placeholder 2"/>
          <p:cNvSpPr>
            <a:spLocks noGrp="1"/>
          </p:cNvSpPr>
          <p:nvPr>
            <p:ph idx="1"/>
          </p:nvPr>
        </p:nvSpPr>
        <p:spPr/>
        <p:txBody>
          <a:bodyPr/>
          <a:lstStyle/>
          <a:p>
            <a:endParaRPr lang="en-GB" dirty="0" smtClean="0"/>
          </a:p>
          <a:p>
            <a:r>
              <a:rPr lang="en-GB" dirty="0" smtClean="0"/>
              <a:t>“The </a:t>
            </a:r>
            <a:r>
              <a:rPr lang="en-GB" dirty="0"/>
              <a:t>practice of taking someone else's work or ideas and passing them off as one's own</a:t>
            </a:r>
            <a:r>
              <a:rPr lang="en-GB" dirty="0" smtClean="0"/>
              <a:t>.”</a:t>
            </a:r>
          </a:p>
          <a:p>
            <a:r>
              <a:rPr lang="en-GB" dirty="0" smtClean="0"/>
              <a:t>“Early </a:t>
            </a:r>
            <a:r>
              <a:rPr lang="en-GB" dirty="0"/>
              <a:t>17th century from Latin </a:t>
            </a:r>
            <a:r>
              <a:rPr lang="en-GB" dirty="0" err="1"/>
              <a:t>plagiarius</a:t>
            </a:r>
            <a:r>
              <a:rPr lang="en-GB" dirty="0"/>
              <a:t> ‘kidnapper’ (from </a:t>
            </a:r>
            <a:r>
              <a:rPr lang="en-GB" dirty="0" err="1"/>
              <a:t>plagium</a:t>
            </a:r>
            <a:r>
              <a:rPr lang="en-GB" dirty="0"/>
              <a:t> ‘a kidnapping’, from Greek </a:t>
            </a:r>
            <a:r>
              <a:rPr lang="en-GB" dirty="0" err="1"/>
              <a:t>plagion</a:t>
            </a:r>
            <a:r>
              <a:rPr lang="en-GB" dirty="0"/>
              <a:t>) + -</a:t>
            </a:r>
            <a:r>
              <a:rPr lang="en-GB" dirty="0" smtClean="0"/>
              <a:t>ism.”</a:t>
            </a:r>
          </a:p>
          <a:p>
            <a:endParaRPr lang="en-GB" dirty="0"/>
          </a:p>
          <a:p>
            <a:endParaRPr lang="en-GB" sz="2400" dirty="0" smtClean="0"/>
          </a:p>
          <a:p>
            <a:pPr marL="0" indent="0">
              <a:buNone/>
            </a:pPr>
            <a:r>
              <a:rPr lang="en-GB" sz="2400" dirty="0" smtClean="0"/>
              <a:t>Source: </a:t>
            </a:r>
            <a:r>
              <a:rPr lang="en-GB" sz="2400" dirty="0" err="1" smtClean="0"/>
              <a:t>Lexico</a:t>
            </a:r>
            <a:r>
              <a:rPr lang="en-GB" sz="2400" dirty="0" smtClean="0"/>
              <a:t> / Oxford, </a:t>
            </a:r>
            <a:r>
              <a:rPr lang="en-GB" sz="2400" dirty="0" smtClean="0">
                <a:hlinkClick r:id="rId2"/>
              </a:rPr>
              <a:t>https://www.lexico.com/en/definition/plagiarism</a:t>
            </a:r>
            <a:r>
              <a:rPr lang="en-GB" sz="2400" dirty="0" smtClean="0"/>
              <a:t> [Accessed July 2019]</a:t>
            </a:r>
            <a:endParaRPr lang="en-GB" sz="2400" dirty="0"/>
          </a:p>
        </p:txBody>
      </p:sp>
    </p:spTree>
    <p:extLst>
      <p:ext uri="{BB962C8B-B14F-4D97-AF65-F5344CB8AC3E}">
        <p14:creationId xmlns:p14="http://schemas.microsoft.com/office/powerpoint/2010/main" val="14478853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is plagiarism?</a:t>
            </a:r>
            <a:endParaRPr lang="en-GB" dirty="0"/>
          </a:p>
        </p:txBody>
      </p:sp>
      <p:sp>
        <p:nvSpPr>
          <p:cNvPr id="3" name="Content Placeholder 2"/>
          <p:cNvSpPr>
            <a:spLocks noGrp="1"/>
          </p:cNvSpPr>
          <p:nvPr>
            <p:ph idx="1"/>
          </p:nvPr>
        </p:nvSpPr>
        <p:spPr>
          <a:xfrm>
            <a:off x="838200" y="1825625"/>
            <a:ext cx="10515600" cy="4800462"/>
          </a:xfrm>
        </p:spPr>
        <p:txBody>
          <a:bodyPr>
            <a:normAutofit/>
          </a:bodyPr>
          <a:lstStyle/>
          <a:p>
            <a:pPr marL="0" indent="0">
              <a:buNone/>
            </a:pPr>
            <a:r>
              <a:rPr lang="en-GB" b="1" dirty="0"/>
              <a:t>YÜKSEKÖĞRETİM </a:t>
            </a:r>
            <a:r>
              <a:rPr lang="en-GB" b="1" dirty="0" smtClean="0"/>
              <a:t>KURUMLARI BİLİMSEL </a:t>
            </a:r>
            <a:r>
              <a:rPr lang="en-GB" b="1" dirty="0"/>
              <a:t>ARAŞTIRMA VE YAYIN ETİĞİ YÖNERGESİ</a:t>
            </a:r>
          </a:p>
          <a:p>
            <a:endParaRPr lang="en-GB" b="1" dirty="0" smtClean="0"/>
          </a:p>
          <a:p>
            <a:r>
              <a:rPr lang="en-GB" b="1" dirty="0" smtClean="0"/>
              <a:t>a</a:t>
            </a:r>
            <a:r>
              <a:rPr lang="en-GB" b="1" dirty="0"/>
              <a:t>) </a:t>
            </a:r>
            <a:r>
              <a:rPr lang="en-GB" dirty="0" err="1"/>
              <a:t>İntihal</a:t>
            </a:r>
            <a:r>
              <a:rPr lang="en-GB" dirty="0"/>
              <a:t>: </a:t>
            </a:r>
            <a:r>
              <a:rPr lang="en-GB" dirty="0" err="1"/>
              <a:t>Başkalarının</a:t>
            </a:r>
            <a:r>
              <a:rPr lang="en-GB" dirty="0"/>
              <a:t> </a:t>
            </a:r>
            <a:r>
              <a:rPr lang="en-GB" dirty="0" err="1"/>
              <a:t>özgün</a:t>
            </a:r>
            <a:r>
              <a:rPr lang="en-GB" dirty="0"/>
              <a:t> </a:t>
            </a:r>
            <a:r>
              <a:rPr lang="en-GB" dirty="0" err="1"/>
              <a:t>fikirlerini</a:t>
            </a:r>
            <a:r>
              <a:rPr lang="en-GB" dirty="0"/>
              <a:t>, </a:t>
            </a:r>
            <a:r>
              <a:rPr lang="en-GB" dirty="0" err="1"/>
              <a:t>metotlarını</a:t>
            </a:r>
            <a:r>
              <a:rPr lang="en-GB" dirty="0"/>
              <a:t>, </a:t>
            </a:r>
            <a:r>
              <a:rPr lang="en-GB" dirty="0" err="1"/>
              <a:t>verilerini</a:t>
            </a:r>
            <a:r>
              <a:rPr lang="en-GB" dirty="0"/>
              <a:t> </a:t>
            </a:r>
            <a:r>
              <a:rPr lang="en-GB" dirty="0" err="1"/>
              <a:t>veya</a:t>
            </a:r>
            <a:r>
              <a:rPr lang="en-GB" dirty="0"/>
              <a:t> </a:t>
            </a:r>
            <a:r>
              <a:rPr lang="en-GB" dirty="0" err="1"/>
              <a:t>eserlerini</a:t>
            </a:r>
            <a:r>
              <a:rPr lang="en-GB" dirty="0"/>
              <a:t> </a:t>
            </a:r>
            <a:r>
              <a:rPr lang="en-GB" dirty="0" err="1"/>
              <a:t>bilimsel</a:t>
            </a:r>
            <a:r>
              <a:rPr lang="en-GB" dirty="0"/>
              <a:t> </a:t>
            </a:r>
            <a:r>
              <a:rPr lang="en-GB" dirty="0" err="1"/>
              <a:t>kurallara</a:t>
            </a:r>
            <a:r>
              <a:rPr lang="en-GB" dirty="0"/>
              <a:t> </a:t>
            </a:r>
            <a:r>
              <a:rPr lang="en-GB" dirty="0" err="1"/>
              <a:t>uygun</a:t>
            </a:r>
            <a:r>
              <a:rPr lang="en-GB" dirty="0"/>
              <a:t> </a:t>
            </a:r>
            <a:r>
              <a:rPr lang="en-GB" dirty="0" err="1"/>
              <a:t>biçimde</a:t>
            </a:r>
            <a:r>
              <a:rPr lang="en-GB" dirty="0"/>
              <a:t> </a:t>
            </a:r>
            <a:r>
              <a:rPr lang="en-GB" dirty="0" err="1"/>
              <a:t>atıf</a:t>
            </a:r>
            <a:r>
              <a:rPr lang="en-GB" dirty="0"/>
              <a:t> </a:t>
            </a:r>
            <a:r>
              <a:rPr lang="en-GB" dirty="0" err="1"/>
              <a:t>yapmadan</a:t>
            </a:r>
            <a:r>
              <a:rPr lang="en-GB" dirty="0"/>
              <a:t> </a:t>
            </a:r>
            <a:r>
              <a:rPr lang="en-GB" dirty="0" err="1"/>
              <a:t>kısmen</a:t>
            </a:r>
            <a:r>
              <a:rPr lang="en-GB" dirty="0"/>
              <a:t> </a:t>
            </a:r>
            <a:r>
              <a:rPr lang="en-GB" dirty="0" err="1"/>
              <a:t>veya</a:t>
            </a:r>
            <a:r>
              <a:rPr lang="en-GB" dirty="0"/>
              <a:t> </a:t>
            </a:r>
            <a:r>
              <a:rPr lang="en-GB" dirty="0" err="1"/>
              <a:t>tamamen</a:t>
            </a:r>
            <a:r>
              <a:rPr lang="en-GB" dirty="0"/>
              <a:t> </a:t>
            </a:r>
            <a:r>
              <a:rPr lang="en-GB" dirty="0" err="1"/>
              <a:t>kendi</a:t>
            </a:r>
            <a:r>
              <a:rPr lang="en-GB" dirty="0"/>
              <a:t> </a:t>
            </a:r>
            <a:r>
              <a:rPr lang="en-GB" dirty="0" err="1"/>
              <a:t>eseri</a:t>
            </a:r>
            <a:r>
              <a:rPr lang="en-GB" dirty="0"/>
              <a:t> </a:t>
            </a:r>
            <a:r>
              <a:rPr lang="en-GB" dirty="0" err="1"/>
              <a:t>gibi</a:t>
            </a:r>
            <a:r>
              <a:rPr lang="en-GB" dirty="0"/>
              <a:t> </a:t>
            </a:r>
            <a:r>
              <a:rPr lang="en-GB" dirty="0" err="1"/>
              <a:t>göstermek</a:t>
            </a:r>
            <a:r>
              <a:rPr lang="en-GB" dirty="0" smtClean="0"/>
              <a:t>,</a:t>
            </a:r>
          </a:p>
          <a:p>
            <a:pPr marL="0" indent="0">
              <a:buNone/>
            </a:pPr>
            <a:endParaRPr lang="en-GB" dirty="0" smtClean="0"/>
          </a:p>
          <a:p>
            <a:pPr marL="0" indent="0">
              <a:buNone/>
            </a:pPr>
            <a:endParaRPr lang="en-GB" dirty="0"/>
          </a:p>
          <a:p>
            <a:pPr marL="0" indent="0">
              <a:buNone/>
            </a:pPr>
            <a:r>
              <a:rPr lang="en-GB" sz="2400" dirty="0" smtClean="0"/>
              <a:t>Source: </a:t>
            </a:r>
            <a:r>
              <a:rPr lang="en-GB" sz="2400" dirty="0" smtClean="0">
                <a:hlinkClick r:id="rId2"/>
              </a:rPr>
              <a:t>https://www.yok.gov.tr/Sayfalar/Kurumsal/mevzuat/bilimsel-arastirma-ve-etik-yonetmeligi.aspx</a:t>
            </a:r>
            <a:r>
              <a:rPr lang="en-GB" sz="2400" dirty="0" smtClean="0"/>
              <a:t> [Accessed July 2019]</a:t>
            </a:r>
            <a:endParaRPr lang="en-GB" sz="2400" dirty="0"/>
          </a:p>
        </p:txBody>
      </p:sp>
    </p:spTree>
    <p:extLst>
      <p:ext uri="{BB962C8B-B14F-4D97-AF65-F5344CB8AC3E}">
        <p14:creationId xmlns:p14="http://schemas.microsoft.com/office/powerpoint/2010/main" val="3246764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is plagiarism?</a:t>
            </a:r>
            <a:endParaRPr lang="en-GB" dirty="0"/>
          </a:p>
        </p:txBody>
      </p:sp>
      <p:sp>
        <p:nvSpPr>
          <p:cNvPr id="3" name="Content Placeholder 2"/>
          <p:cNvSpPr>
            <a:spLocks noGrp="1"/>
          </p:cNvSpPr>
          <p:nvPr>
            <p:ph idx="1"/>
          </p:nvPr>
        </p:nvSpPr>
        <p:spPr>
          <a:xfrm>
            <a:off x="838200" y="1825625"/>
            <a:ext cx="10515600" cy="4800462"/>
          </a:xfrm>
        </p:spPr>
        <p:txBody>
          <a:bodyPr>
            <a:normAutofit fontScale="92500" lnSpcReduction="10000"/>
          </a:bodyPr>
          <a:lstStyle/>
          <a:p>
            <a:pPr marL="0" indent="0">
              <a:buNone/>
            </a:pPr>
            <a:r>
              <a:rPr lang="en-GB" b="1" dirty="0" smtClean="0"/>
              <a:t>TÜBA BİLİM ETİĞİ KOMİSYONU, “BİLİMSEL DOĞRULUK İLKELERİ”</a:t>
            </a:r>
            <a:endParaRPr lang="en-GB" b="1" dirty="0"/>
          </a:p>
          <a:p>
            <a:pPr marL="0" indent="0">
              <a:buNone/>
            </a:pPr>
            <a:endParaRPr lang="en-GB" b="1" dirty="0"/>
          </a:p>
          <a:p>
            <a:pPr marL="0" indent="0">
              <a:buNone/>
            </a:pPr>
            <a:r>
              <a:rPr lang="en-GB" b="1" dirty="0" smtClean="0"/>
              <a:t>2.3</a:t>
            </a:r>
            <a:r>
              <a:rPr lang="en-GB" b="1" dirty="0"/>
              <a:t>. </a:t>
            </a:r>
            <a:r>
              <a:rPr lang="en-GB" b="1" dirty="0" err="1"/>
              <a:t>Aşırmacılık</a:t>
            </a:r>
            <a:r>
              <a:rPr lang="en-GB" b="1" dirty="0"/>
              <a:t> (plagiarism).</a:t>
            </a:r>
            <a:r>
              <a:rPr lang="en-GB" dirty="0"/>
              <a:t> </a:t>
            </a:r>
            <a:r>
              <a:rPr lang="en-GB" dirty="0" err="1"/>
              <a:t>Hukuk</a:t>
            </a:r>
            <a:r>
              <a:rPr lang="en-GB" dirty="0"/>
              <a:t> </a:t>
            </a:r>
            <a:r>
              <a:rPr lang="en-GB" dirty="0" err="1"/>
              <a:t>dilinde</a:t>
            </a:r>
            <a:r>
              <a:rPr lang="en-GB" dirty="0"/>
              <a:t> “</a:t>
            </a:r>
            <a:r>
              <a:rPr lang="en-GB" dirty="0" err="1"/>
              <a:t>intihal</a:t>
            </a:r>
            <a:r>
              <a:rPr lang="en-GB" dirty="0"/>
              <a:t>” </a:t>
            </a:r>
            <a:r>
              <a:rPr lang="en-GB" dirty="0" err="1"/>
              <a:t>diye</a:t>
            </a:r>
            <a:r>
              <a:rPr lang="en-GB" dirty="0"/>
              <a:t> </a:t>
            </a:r>
            <a:r>
              <a:rPr lang="en-GB" dirty="0" err="1"/>
              <a:t>adlandırılan</a:t>
            </a:r>
            <a:r>
              <a:rPr lang="en-GB" dirty="0"/>
              <a:t> </a:t>
            </a:r>
            <a:r>
              <a:rPr lang="en-GB" dirty="0" err="1"/>
              <a:t>kötü</a:t>
            </a:r>
            <a:r>
              <a:rPr lang="en-GB" dirty="0"/>
              <a:t> </a:t>
            </a:r>
            <a:r>
              <a:rPr lang="en-GB" dirty="0" err="1"/>
              <a:t>davranıştır</a:t>
            </a:r>
            <a:r>
              <a:rPr lang="en-GB" dirty="0"/>
              <a:t>. </a:t>
            </a:r>
            <a:r>
              <a:rPr lang="en-GB" dirty="0" err="1"/>
              <a:t>Aşırmacılık</a:t>
            </a:r>
            <a:r>
              <a:rPr lang="en-GB" dirty="0"/>
              <a:t> </a:t>
            </a:r>
            <a:r>
              <a:rPr lang="en-GB" dirty="0" err="1"/>
              <a:t>başkasına</a:t>
            </a:r>
            <a:r>
              <a:rPr lang="en-GB" dirty="0"/>
              <a:t> ait </a:t>
            </a:r>
            <a:r>
              <a:rPr lang="en-GB" dirty="0" err="1"/>
              <a:t>somutlaşmış</a:t>
            </a:r>
            <a:r>
              <a:rPr lang="en-GB" dirty="0"/>
              <a:t> </a:t>
            </a:r>
            <a:r>
              <a:rPr lang="en-GB" dirty="0" err="1"/>
              <a:t>görüşü</a:t>
            </a:r>
            <a:r>
              <a:rPr lang="en-GB" dirty="0"/>
              <a:t>, </a:t>
            </a:r>
            <a:r>
              <a:rPr lang="en-GB" dirty="0" err="1"/>
              <a:t>buluşu</a:t>
            </a:r>
            <a:r>
              <a:rPr lang="en-GB" dirty="0"/>
              <a:t>, </a:t>
            </a:r>
            <a:r>
              <a:rPr lang="en-GB" dirty="0" err="1"/>
              <a:t>bulguyu</a:t>
            </a:r>
            <a:r>
              <a:rPr lang="en-GB" dirty="0"/>
              <a:t>, </a:t>
            </a:r>
            <a:r>
              <a:rPr lang="en-GB" dirty="0" err="1"/>
              <a:t>gözlemi</a:t>
            </a:r>
            <a:r>
              <a:rPr lang="en-GB" dirty="0"/>
              <a:t>, </a:t>
            </a:r>
            <a:r>
              <a:rPr lang="en-GB" dirty="0" err="1"/>
              <a:t>resim</a:t>
            </a:r>
            <a:r>
              <a:rPr lang="en-GB" dirty="0"/>
              <a:t>, </a:t>
            </a:r>
            <a:r>
              <a:rPr lang="en-GB" dirty="0" err="1"/>
              <a:t>grafik</a:t>
            </a:r>
            <a:r>
              <a:rPr lang="en-GB" dirty="0"/>
              <a:t>, </a:t>
            </a:r>
            <a:r>
              <a:rPr lang="en-GB" dirty="0" err="1"/>
              <a:t>tablo</a:t>
            </a:r>
            <a:r>
              <a:rPr lang="en-GB" dirty="0"/>
              <a:t>, </a:t>
            </a:r>
            <a:r>
              <a:rPr lang="en-GB" dirty="0" err="1"/>
              <a:t>şekil</a:t>
            </a:r>
            <a:r>
              <a:rPr lang="en-GB" dirty="0"/>
              <a:t> </a:t>
            </a:r>
            <a:r>
              <a:rPr lang="en-GB" dirty="0" err="1"/>
              <a:t>gibi</a:t>
            </a:r>
            <a:r>
              <a:rPr lang="en-GB" dirty="0"/>
              <a:t> </a:t>
            </a:r>
            <a:r>
              <a:rPr lang="en-GB" dirty="0" err="1"/>
              <a:t>özellik</a:t>
            </a:r>
            <a:r>
              <a:rPr lang="en-GB" dirty="0"/>
              <a:t> </a:t>
            </a:r>
            <a:r>
              <a:rPr lang="en-GB" dirty="0" err="1"/>
              <a:t>taşıyan</a:t>
            </a:r>
            <a:r>
              <a:rPr lang="en-GB" dirty="0"/>
              <a:t> </a:t>
            </a:r>
            <a:r>
              <a:rPr lang="en-GB" dirty="0" err="1"/>
              <a:t>teknik</a:t>
            </a:r>
            <a:r>
              <a:rPr lang="en-GB" dirty="0"/>
              <a:t> </a:t>
            </a:r>
            <a:r>
              <a:rPr lang="en-GB" dirty="0" err="1"/>
              <a:t>malzemeyi</a:t>
            </a:r>
            <a:r>
              <a:rPr lang="en-GB" dirty="0"/>
              <a:t> </a:t>
            </a:r>
            <a:r>
              <a:rPr lang="en-GB" dirty="0" err="1"/>
              <a:t>kendine</a:t>
            </a:r>
            <a:r>
              <a:rPr lang="en-GB" dirty="0"/>
              <a:t> mal </a:t>
            </a:r>
            <a:r>
              <a:rPr lang="en-GB" dirty="0" err="1"/>
              <a:t>etmedir</a:t>
            </a:r>
            <a:r>
              <a:rPr lang="en-GB" dirty="0"/>
              <a:t>. </a:t>
            </a:r>
            <a:r>
              <a:rPr lang="en-GB" dirty="0" err="1"/>
              <a:t>Kendisine</a:t>
            </a:r>
            <a:r>
              <a:rPr lang="en-GB" dirty="0"/>
              <a:t> mal </a:t>
            </a:r>
            <a:r>
              <a:rPr lang="en-GB" dirty="0" err="1"/>
              <a:t>etme</a:t>
            </a:r>
            <a:r>
              <a:rPr lang="en-GB" dirty="0"/>
              <a:t>, </a:t>
            </a:r>
            <a:r>
              <a:rPr lang="en-GB" dirty="0" err="1"/>
              <a:t>aşırma</a:t>
            </a:r>
            <a:r>
              <a:rPr lang="en-GB" dirty="0"/>
              <a:t> </a:t>
            </a:r>
            <a:r>
              <a:rPr lang="en-GB" dirty="0" err="1"/>
              <a:t>konusunun</a:t>
            </a:r>
            <a:r>
              <a:rPr lang="en-GB" dirty="0"/>
              <a:t> </a:t>
            </a:r>
            <a:r>
              <a:rPr lang="en-GB" dirty="0" err="1"/>
              <a:t>sahibine</a:t>
            </a:r>
            <a:r>
              <a:rPr lang="en-GB" dirty="0"/>
              <a:t> </a:t>
            </a:r>
            <a:r>
              <a:rPr lang="en-GB" dirty="0" err="1"/>
              <a:t>yeteri</a:t>
            </a:r>
            <a:r>
              <a:rPr lang="en-GB" dirty="0"/>
              <a:t> </a:t>
            </a:r>
            <a:r>
              <a:rPr lang="en-GB" dirty="0" err="1"/>
              <a:t>açıklıkta</a:t>
            </a:r>
            <a:r>
              <a:rPr lang="en-GB" dirty="0"/>
              <a:t> </a:t>
            </a:r>
            <a:r>
              <a:rPr lang="en-GB" dirty="0" err="1"/>
              <a:t>ve</a:t>
            </a:r>
            <a:r>
              <a:rPr lang="en-GB" dirty="0"/>
              <a:t> </a:t>
            </a:r>
            <a:r>
              <a:rPr lang="en-GB" dirty="0" err="1"/>
              <a:t>dürüstçe</a:t>
            </a:r>
            <a:r>
              <a:rPr lang="en-GB" dirty="0"/>
              <a:t> </a:t>
            </a:r>
            <a:r>
              <a:rPr lang="en-GB" dirty="0" err="1"/>
              <a:t>yollamada</a:t>
            </a:r>
            <a:r>
              <a:rPr lang="en-GB" dirty="0"/>
              <a:t> </a:t>
            </a:r>
            <a:r>
              <a:rPr lang="en-GB" dirty="0" err="1"/>
              <a:t>bulunmamak</a:t>
            </a:r>
            <a:r>
              <a:rPr lang="en-GB" dirty="0"/>
              <a:t>, </a:t>
            </a:r>
            <a:r>
              <a:rPr lang="en-GB" dirty="0" err="1"/>
              <a:t>yani</a:t>
            </a:r>
            <a:r>
              <a:rPr lang="en-GB" dirty="0"/>
              <a:t> </a:t>
            </a:r>
            <a:r>
              <a:rPr lang="en-GB" dirty="0" err="1"/>
              <a:t>kaynak</a:t>
            </a:r>
            <a:r>
              <a:rPr lang="en-GB" dirty="0"/>
              <a:t> </a:t>
            </a:r>
            <a:r>
              <a:rPr lang="en-GB" dirty="0" err="1"/>
              <a:t>göstermemek</a:t>
            </a:r>
            <a:r>
              <a:rPr lang="en-GB" dirty="0"/>
              <a:t> </a:t>
            </a:r>
            <a:r>
              <a:rPr lang="en-GB" dirty="0" err="1"/>
              <a:t>demektir</a:t>
            </a:r>
            <a:r>
              <a:rPr lang="en-GB" dirty="0"/>
              <a:t>. </a:t>
            </a:r>
            <a:r>
              <a:rPr lang="en-GB" dirty="0" err="1"/>
              <a:t>Kaynak</a:t>
            </a:r>
            <a:r>
              <a:rPr lang="en-GB" dirty="0"/>
              <a:t> </a:t>
            </a:r>
            <a:r>
              <a:rPr lang="en-GB" dirty="0" err="1"/>
              <a:t>göstererek</a:t>
            </a:r>
            <a:r>
              <a:rPr lang="en-GB" dirty="0"/>
              <a:t> </a:t>
            </a:r>
            <a:r>
              <a:rPr lang="en-GB" dirty="0" err="1"/>
              <a:t>haklı</a:t>
            </a:r>
            <a:r>
              <a:rPr lang="en-GB" dirty="0"/>
              <a:t> </a:t>
            </a:r>
            <a:r>
              <a:rPr lang="en-GB" dirty="0" err="1"/>
              <a:t>görülmeyecek</a:t>
            </a:r>
            <a:r>
              <a:rPr lang="en-GB" dirty="0"/>
              <a:t> </a:t>
            </a:r>
            <a:r>
              <a:rPr lang="en-GB" dirty="0" err="1"/>
              <a:t>ve</a:t>
            </a:r>
            <a:r>
              <a:rPr lang="en-GB" dirty="0"/>
              <a:t> </a:t>
            </a:r>
            <a:r>
              <a:rPr lang="en-GB" dirty="0" err="1"/>
              <a:t>bilimsel</a:t>
            </a:r>
            <a:r>
              <a:rPr lang="en-GB" dirty="0"/>
              <a:t> </a:t>
            </a:r>
            <a:r>
              <a:rPr lang="en-GB" dirty="0" err="1"/>
              <a:t>sebebi</a:t>
            </a:r>
            <a:r>
              <a:rPr lang="en-GB" dirty="0"/>
              <a:t> </a:t>
            </a:r>
            <a:r>
              <a:rPr lang="en-GB" dirty="0" err="1"/>
              <a:t>olmadan</a:t>
            </a:r>
            <a:r>
              <a:rPr lang="en-GB" dirty="0"/>
              <a:t> </a:t>
            </a:r>
            <a:r>
              <a:rPr lang="en-GB" dirty="0" err="1"/>
              <a:t>alıntılama</a:t>
            </a:r>
            <a:r>
              <a:rPr lang="en-GB" dirty="0"/>
              <a:t> da </a:t>
            </a:r>
            <a:r>
              <a:rPr lang="en-GB" dirty="0" err="1"/>
              <a:t>aşırmadır</a:t>
            </a:r>
            <a:r>
              <a:rPr lang="en-GB" dirty="0"/>
              <a:t>. </a:t>
            </a:r>
            <a:r>
              <a:rPr lang="en-GB" dirty="0" err="1"/>
              <a:t>Ders</a:t>
            </a:r>
            <a:r>
              <a:rPr lang="en-GB" dirty="0"/>
              <a:t> </a:t>
            </a:r>
            <a:r>
              <a:rPr lang="en-GB" dirty="0" err="1"/>
              <a:t>kitapları</a:t>
            </a:r>
            <a:r>
              <a:rPr lang="en-GB" dirty="0"/>
              <a:t>, </a:t>
            </a:r>
            <a:r>
              <a:rPr lang="en-GB" dirty="0" err="1"/>
              <a:t>eğitsel</a:t>
            </a:r>
            <a:r>
              <a:rPr lang="en-GB" dirty="0"/>
              <a:t> </a:t>
            </a:r>
            <a:r>
              <a:rPr lang="en-GB" dirty="0" err="1"/>
              <a:t>ve</a:t>
            </a:r>
            <a:r>
              <a:rPr lang="en-GB" dirty="0"/>
              <a:t> </a:t>
            </a:r>
            <a:r>
              <a:rPr lang="en-GB" dirty="0" err="1"/>
              <a:t>popüler</a:t>
            </a:r>
            <a:r>
              <a:rPr lang="en-GB" dirty="0"/>
              <a:t> </a:t>
            </a:r>
            <a:r>
              <a:rPr lang="en-GB" dirty="0" err="1"/>
              <a:t>eserlerden</a:t>
            </a:r>
            <a:r>
              <a:rPr lang="en-GB" dirty="0"/>
              <a:t> </a:t>
            </a:r>
            <a:r>
              <a:rPr lang="en-GB" dirty="0" err="1"/>
              <a:t>yapılan</a:t>
            </a:r>
            <a:r>
              <a:rPr lang="en-GB" dirty="0"/>
              <a:t> </a:t>
            </a:r>
            <a:r>
              <a:rPr lang="en-GB" dirty="0" err="1"/>
              <a:t>aşırmalar</a:t>
            </a:r>
            <a:r>
              <a:rPr lang="en-GB" dirty="0"/>
              <a:t> da </a:t>
            </a:r>
            <a:r>
              <a:rPr lang="en-GB" dirty="0" err="1"/>
              <a:t>kötü</a:t>
            </a:r>
            <a:r>
              <a:rPr lang="en-GB" dirty="0"/>
              <a:t> </a:t>
            </a:r>
            <a:r>
              <a:rPr lang="en-GB" dirty="0" err="1"/>
              <a:t>davranışın</a:t>
            </a:r>
            <a:r>
              <a:rPr lang="en-GB" dirty="0"/>
              <a:t> </a:t>
            </a:r>
            <a:r>
              <a:rPr lang="en-GB" dirty="0" err="1"/>
              <a:t>kapsamındadır</a:t>
            </a:r>
            <a:r>
              <a:rPr lang="en-GB" dirty="0" smtClean="0"/>
              <a:t>.</a:t>
            </a:r>
            <a:endParaRPr lang="en-GB" dirty="0"/>
          </a:p>
          <a:p>
            <a:pPr marL="0" indent="0">
              <a:buNone/>
            </a:pPr>
            <a:endParaRPr lang="en-GB" sz="2400" dirty="0" smtClean="0"/>
          </a:p>
          <a:p>
            <a:pPr marL="0" indent="0">
              <a:buNone/>
            </a:pPr>
            <a:r>
              <a:rPr lang="en-GB" sz="2400" dirty="0" smtClean="0"/>
              <a:t>Source: </a:t>
            </a:r>
            <a:r>
              <a:rPr lang="en-GB" sz="2400" dirty="0">
                <a:hlinkClick r:id="rId2"/>
              </a:rPr>
              <a:t>http://</a:t>
            </a:r>
            <a:r>
              <a:rPr lang="en-GB" sz="2400" dirty="0" smtClean="0">
                <a:hlinkClick r:id="rId2"/>
              </a:rPr>
              <a:t>eski.tuba.gov.tr/en/etik.html</a:t>
            </a:r>
            <a:r>
              <a:rPr lang="en-GB" sz="2400" dirty="0" smtClean="0"/>
              <a:t> [Accessed July 2019] The new version of TÜBA version does not contain this document. Search results for “</a:t>
            </a:r>
            <a:r>
              <a:rPr lang="en-GB" sz="2400" dirty="0" err="1" smtClean="0"/>
              <a:t>intihal</a:t>
            </a:r>
            <a:r>
              <a:rPr lang="en-GB" sz="2400" dirty="0" smtClean="0"/>
              <a:t>” = no hits!</a:t>
            </a:r>
            <a:endParaRPr lang="en-GB" sz="2400" dirty="0"/>
          </a:p>
        </p:txBody>
      </p:sp>
    </p:spTree>
    <p:extLst>
      <p:ext uri="{BB962C8B-B14F-4D97-AF65-F5344CB8AC3E}">
        <p14:creationId xmlns:p14="http://schemas.microsoft.com/office/powerpoint/2010/main" val="35819978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is plagiarism?</a:t>
            </a:r>
            <a:endParaRPr lang="en-GB" dirty="0"/>
          </a:p>
        </p:txBody>
      </p:sp>
      <p:sp>
        <p:nvSpPr>
          <p:cNvPr id="3" name="Content Placeholder 2"/>
          <p:cNvSpPr>
            <a:spLocks noGrp="1"/>
          </p:cNvSpPr>
          <p:nvPr>
            <p:ph idx="1"/>
          </p:nvPr>
        </p:nvSpPr>
        <p:spPr>
          <a:xfrm>
            <a:off x="838200" y="1825625"/>
            <a:ext cx="10515600" cy="4800462"/>
          </a:xfrm>
        </p:spPr>
        <p:txBody>
          <a:bodyPr>
            <a:normAutofit/>
          </a:bodyPr>
          <a:lstStyle/>
          <a:p>
            <a:pPr marL="0" indent="0">
              <a:buNone/>
            </a:pPr>
            <a:r>
              <a:rPr lang="en-GB" b="1" dirty="0" smtClean="0"/>
              <a:t>TÜBA TÜRKÇE BİLİM TERİMLERİ SÖZLÜĞÜ</a:t>
            </a:r>
            <a:endParaRPr lang="en-GB" b="1" dirty="0"/>
          </a:p>
          <a:p>
            <a:pPr marL="0" indent="0">
              <a:buNone/>
            </a:pPr>
            <a:endParaRPr lang="en-GB" b="1" dirty="0"/>
          </a:p>
          <a:p>
            <a:r>
              <a:rPr lang="en-GB" b="1" dirty="0" err="1"/>
              <a:t>aşırma</a:t>
            </a:r>
            <a:r>
              <a:rPr lang="en-GB" dirty="0"/>
              <a:t> (</a:t>
            </a:r>
            <a:r>
              <a:rPr lang="en-GB" dirty="0" err="1"/>
              <a:t>sos</a:t>
            </a:r>
            <a:r>
              <a:rPr lang="en-GB" dirty="0" smtClean="0"/>
              <a:t>.) </a:t>
            </a:r>
            <a:r>
              <a:rPr lang="en-GB" b="1" i="1" dirty="0" err="1" smtClean="0"/>
              <a:t>sos</a:t>
            </a:r>
            <a:r>
              <a:rPr lang="en-GB" b="1" i="1" dirty="0"/>
              <a:t>. </a:t>
            </a:r>
            <a:r>
              <a:rPr lang="en-GB" i="1" dirty="0"/>
              <a:t>(</a:t>
            </a:r>
            <a:r>
              <a:rPr lang="en-GB" i="1" dirty="0" err="1"/>
              <a:t>Alm</a:t>
            </a:r>
            <a:r>
              <a:rPr lang="en-GB" i="1" dirty="0"/>
              <a:t>. </a:t>
            </a:r>
            <a:r>
              <a:rPr lang="en-GB" i="1" dirty="0" err="1"/>
              <a:t>Plagiait</a:t>
            </a:r>
            <a:r>
              <a:rPr lang="en-GB" i="1" dirty="0"/>
              <a:t>, n; Fr. </a:t>
            </a:r>
            <a:r>
              <a:rPr lang="en-GB" i="1" dirty="0" err="1"/>
              <a:t>plagiat</a:t>
            </a:r>
            <a:r>
              <a:rPr lang="en-GB" i="1" dirty="0"/>
              <a:t>, m; </a:t>
            </a:r>
            <a:r>
              <a:rPr lang="en-GB" i="1" dirty="0" err="1"/>
              <a:t>İng</a:t>
            </a:r>
            <a:r>
              <a:rPr lang="en-GB" i="1" dirty="0"/>
              <a:t>. plagiarism)</a:t>
            </a:r>
            <a:r>
              <a:rPr lang="en-GB" dirty="0"/>
              <a:t> 1. </a:t>
            </a:r>
            <a:r>
              <a:rPr lang="en-GB" b="1" i="1" dirty="0" err="1"/>
              <a:t>huk</a:t>
            </a:r>
            <a:r>
              <a:rPr lang="en-GB" b="1" i="1" dirty="0"/>
              <a:t>.</a:t>
            </a:r>
            <a:r>
              <a:rPr lang="en-GB" dirty="0"/>
              <a:t> </a:t>
            </a:r>
            <a:r>
              <a:rPr lang="en-GB" b="1" i="1" dirty="0" err="1"/>
              <a:t>kütp</a:t>
            </a:r>
            <a:r>
              <a:rPr lang="en-GB" b="1" i="1" dirty="0"/>
              <a:t>.</a:t>
            </a:r>
            <a:r>
              <a:rPr lang="en-GB" dirty="0"/>
              <a:t> </a:t>
            </a:r>
            <a:r>
              <a:rPr lang="en-GB" b="1" i="1" dirty="0" err="1"/>
              <a:t>yazb</a:t>
            </a:r>
            <a:r>
              <a:rPr lang="en-GB" b="1" i="1" dirty="0"/>
              <a:t>.</a:t>
            </a:r>
            <a:r>
              <a:rPr lang="en-GB" dirty="0"/>
              <a:t> </a:t>
            </a:r>
            <a:r>
              <a:rPr lang="en-GB" b="1" i="1" dirty="0" err="1"/>
              <a:t>yönb</a:t>
            </a:r>
            <a:r>
              <a:rPr lang="en-GB" b="1" i="1" dirty="0"/>
              <a:t>.</a:t>
            </a:r>
            <a:r>
              <a:rPr lang="en-GB" dirty="0"/>
              <a:t> </a:t>
            </a:r>
            <a:r>
              <a:rPr lang="en-GB" dirty="0" err="1"/>
              <a:t>Bilimsel</a:t>
            </a:r>
            <a:r>
              <a:rPr lang="en-GB" dirty="0"/>
              <a:t> </a:t>
            </a:r>
            <a:r>
              <a:rPr lang="en-GB" dirty="0" err="1"/>
              <a:t>ya</a:t>
            </a:r>
            <a:r>
              <a:rPr lang="en-GB" dirty="0"/>
              <a:t> da </a:t>
            </a:r>
            <a:r>
              <a:rPr lang="en-GB" dirty="0" err="1"/>
              <a:t>sanatsal</a:t>
            </a:r>
            <a:r>
              <a:rPr lang="en-GB" dirty="0"/>
              <a:t> </a:t>
            </a:r>
            <a:r>
              <a:rPr lang="en-GB" dirty="0" err="1"/>
              <a:t>çalışmalarda</a:t>
            </a:r>
            <a:r>
              <a:rPr lang="en-GB" dirty="0"/>
              <a:t>, </a:t>
            </a:r>
            <a:r>
              <a:rPr lang="en-GB" dirty="0" err="1"/>
              <a:t>bir</a:t>
            </a:r>
            <a:r>
              <a:rPr lang="en-GB" dirty="0"/>
              <a:t> </a:t>
            </a:r>
            <a:r>
              <a:rPr lang="en-GB" dirty="0" err="1"/>
              <a:t>başkasının</a:t>
            </a:r>
            <a:r>
              <a:rPr lang="en-GB" dirty="0"/>
              <a:t> </a:t>
            </a:r>
            <a:r>
              <a:rPr lang="en-GB" dirty="0" err="1"/>
              <a:t>ürününün</a:t>
            </a:r>
            <a:r>
              <a:rPr lang="en-GB" dirty="0"/>
              <a:t>, </a:t>
            </a:r>
            <a:r>
              <a:rPr lang="en-GB" dirty="0" err="1"/>
              <a:t>görüşünün</a:t>
            </a:r>
            <a:r>
              <a:rPr lang="en-GB" dirty="0"/>
              <a:t> </a:t>
            </a:r>
            <a:r>
              <a:rPr lang="en-GB" dirty="0" err="1"/>
              <a:t>tümünü</a:t>
            </a:r>
            <a:r>
              <a:rPr lang="en-GB" dirty="0"/>
              <a:t> </a:t>
            </a:r>
            <a:r>
              <a:rPr lang="en-GB" dirty="0" err="1"/>
              <a:t>ya</a:t>
            </a:r>
            <a:r>
              <a:rPr lang="en-GB" dirty="0"/>
              <a:t> da </a:t>
            </a:r>
            <a:r>
              <a:rPr lang="en-GB" dirty="0" err="1"/>
              <a:t>bir</a:t>
            </a:r>
            <a:r>
              <a:rPr lang="en-GB" dirty="0"/>
              <a:t> </a:t>
            </a:r>
            <a:r>
              <a:rPr lang="en-GB" dirty="0" err="1"/>
              <a:t>bölümünü</a:t>
            </a:r>
            <a:r>
              <a:rPr lang="en-GB" dirty="0"/>
              <a:t> </a:t>
            </a:r>
            <a:r>
              <a:rPr lang="en-GB" dirty="0" err="1"/>
              <a:t>kaynak</a:t>
            </a:r>
            <a:r>
              <a:rPr lang="en-GB" dirty="0"/>
              <a:t> </a:t>
            </a:r>
            <a:r>
              <a:rPr lang="en-GB" dirty="0" err="1"/>
              <a:t>göstermeden</a:t>
            </a:r>
            <a:r>
              <a:rPr lang="en-GB" dirty="0"/>
              <a:t> </a:t>
            </a:r>
            <a:r>
              <a:rPr lang="en-GB" dirty="0" err="1"/>
              <a:t>kullanma</a:t>
            </a:r>
            <a:r>
              <a:rPr lang="en-GB" dirty="0"/>
              <a:t>; </a:t>
            </a:r>
            <a:r>
              <a:rPr lang="en-GB" dirty="0" err="1"/>
              <a:t>bilim</a:t>
            </a:r>
            <a:r>
              <a:rPr lang="en-GB" dirty="0"/>
              <a:t> </a:t>
            </a:r>
            <a:r>
              <a:rPr lang="en-GB" dirty="0" err="1"/>
              <a:t>ve</a:t>
            </a:r>
            <a:r>
              <a:rPr lang="en-GB" dirty="0"/>
              <a:t> </a:t>
            </a:r>
            <a:r>
              <a:rPr lang="en-GB" dirty="0" err="1"/>
              <a:t>sanat</a:t>
            </a:r>
            <a:r>
              <a:rPr lang="en-GB" dirty="0"/>
              <a:t> </a:t>
            </a:r>
            <a:r>
              <a:rPr lang="en-GB" dirty="0" err="1"/>
              <a:t>alanında</a:t>
            </a:r>
            <a:r>
              <a:rPr lang="en-GB" dirty="0"/>
              <a:t> </a:t>
            </a:r>
            <a:r>
              <a:rPr lang="en-GB" dirty="0" err="1"/>
              <a:t>hırsızlık</a:t>
            </a:r>
            <a:r>
              <a:rPr lang="en-GB" dirty="0"/>
              <a:t>. 2. </a:t>
            </a:r>
            <a:r>
              <a:rPr lang="en-GB" b="1" i="1" dirty="0" err="1"/>
              <a:t>kütp</a:t>
            </a:r>
            <a:r>
              <a:rPr lang="en-GB" b="1" i="1" dirty="0"/>
              <a:t>.</a:t>
            </a:r>
            <a:r>
              <a:rPr lang="en-GB" dirty="0"/>
              <a:t> </a:t>
            </a:r>
            <a:r>
              <a:rPr lang="en-GB" dirty="0" err="1"/>
              <a:t>Bir</a:t>
            </a:r>
            <a:r>
              <a:rPr lang="en-GB" dirty="0"/>
              <a:t> </a:t>
            </a:r>
            <a:r>
              <a:rPr lang="en-GB" dirty="0" err="1"/>
              <a:t>yapıtın</a:t>
            </a:r>
            <a:r>
              <a:rPr lang="en-GB" dirty="0"/>
              <a:t>, </a:t>
            </a:r>
            <a:r>
              <a:rPr lang="en-GB" dirty="0" err="1"/>
              <a:t>yazarından</a:t>
            </a:r>
            <a:r>
              <a:rPr lang="en-GB" dirty="0"/>
              <a:t> </a:t>
            </a:r>
            <a:r>
              <a:rPr lang="en-GB" dirty="0" err="1"/>
              <a:t>izin</a:t>
            </a:r>
            <a:r>
              <a:rPr lang="en-GB" dirty="0"/>
              <a:t> </a:t>
            </a:r>
            <a:r>
              <a:rPr lang="en-GB" dirty="0" err="1"/>
              <a:t>alınmadan</a:t>
            </a:r>
            <a:r>
              <a:rPr lang="en-GB" dirty="0"/>
              <a:t> </a:t>
            </a:r>
            <a:r>
              <a:rPr lang="en-GB" dirty="0" err="1"/>
              <a:t>ya</a:t>
            </a:r>
            <a:r>
              <a:rPr lang="en-GB" dirty="0"/>
              <a:t> da </a:t>
            </a:r>
            <a:r>
              <a:rPr lang="en-GB" dirty="0" err="1"/>
              <a:t>yazarına</a:t>
            </a:r>
            <a:r>
              <a:rPr lang="en-GB" dirty="0"/>
              <a:t> </a:t>
            </a:r>
            <a:r>
              <a:rPr lang="en-GB" dirty="0" err="1"/>
              <a:t>gerekli</a:t>
            </a:r>
            <a:r>
              <a:rPr lang="en-GB" dirty="0"/>
              <a:t> </a:t>
            </a:r>
            <a:r>
              <a:rPr lang="en-GB" dirty="0" err="1"/>
              <a:t>ödeme</a:t>
            </a:r>
            <a:r>
              <a:rPr lang="en-GB" dirty="0"/>
              <a:t> </a:t>
            </a:r>
            <a:r>
              <a:rPr lang="en-GB" dirty="0" err="1"/>
              <a:t>yapılmadan</a:t>
            </a:r>
            <a:r>
              <a:rPr lang="en-GB" dirty="0"/>
              <a:t> </a:t>
            </a:r>
            <a:r>
              <a:rPr lang="en-GB" dirty="0" err="1"/>
              <a:t>yeniden</a:t>
            </a:r>
            <a:r>
              <a:rPr lang="en-GB" dirty="0"/>
              <a:t> </a:t>
            </a:r>
            <a:r>
              <a:rPr lang="en-GB" dirty="0" err="1"/>
              <a:t>basılması</a:t>
            </a:r>
            <a:r>
              <a:rPr lang="en-GB" dirty="0" smtClean="0"/>
              <a:t>.</a:t>
            </a:r>
            <a:endParaRPr lang="en-GB" sz="2400" dirty="0" smtClean="0"/>
          </a:p>
          <a:p>
            <a:pPr marL="0" indent="0">
              <a:buNone/>
            </a:pPr>
            <a:endParaRPr lang="en-GB" sz="2400" dirty="0" smtClean="0"/>
          </a:p>
          <a:p>
            <a:pPr marL="0" indent="0">
              <a:buNone/>
            </a:pPr>
            <a:r>
              <a:rPr lang="en-GB" sz="2400" dirty="0" smtClean="0"/>
              <a:t>Source: </a:t>
            </a:r>
            <a:r>
              <a:rPr lang="en-GB" sz="2400" dirty="0">
                <a:hlinkClick r:id="rId2"/>
              </a:rPr>
              <a:t>http://</a:t>
            </a:r>
            <a:r>
              <a:rPr lang="en-GB" sz="2400" dirty="0" smtClean="0">
                <a:hlinkClick r:id="rId2"/>
              </a:rPr>
              <a:t>www.tubaterim.gov.tr</a:t>
            </a:r>
            <a:r>
              <a:rPr lang="en-GB" sz="2400" dirty="0" smtClean="0"/>
              <a:t> [Accessed July 2019]</a:t>
            </a:r>
            <a:endParaRPr lang="en-GB" sz="2400" dirty="0"/>
          </a:p>
        </p:txBody>
      </p:sp>
    </p:spTree>
    <p:extLst>
      <p:ext uri="{BB962C8B-B14F-4D97-AF65-F5344CB8AC3E}">
        <p14:creationId xmlns:p14="http://schemas.microsoft.com/office/powerpoint/2010/main" val="15809069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is self-plagiarism?</a:t>
            </a:r>
            <a:endParaRPr lang="en-GB" dirty="0"/>
          </a:p>
        </p:txBody>
      </p:sp>
      <p:sp>
        <p:nvSpPr>
          <p:cNvPr id="3" name="Content Placeholder 2"/>
          <p:cNvSpPr>
            <a:spLocks noGrp="1"/>
          </p:cNvSpPr>
          <p:nvPr>
            <p:ph idx="1"/>
          </p:nvPr>
        </p:nvSpPr>
        <p:spPr/>
        <p:txBody>
          <a:bodyPr/>
          <a:lstStyle/>
          <a:p>
            <a:pPr marL="0" indent="0">
              <a:buNone/>
            </a:pPr>
            <a:r>
              <a:rPr lang="en-GB" dirty="0" smtClean="0"/>
              <a:t>No official definition available (in Turkey) yet!</a:t>
            </a:r>
          </a:p>
          <a:p>
            <a:endParaRPr lang="en-GB" dirty="0"/>
          </a:p>
          <a:p>
            <a:r>
              <a:rPr lang="en-GB" u="sng" dirty="0" err="1" smtClean="0"/>
              <a:t>Kendinize</a:t>
            </a:r>
            <a:r>
              <a:rPr lang="en-GB" u="sng" dirty="0" smtClean="0"/>
              <a:t> ait </a:t>
            </a:r>
            <a:r>
              <a:rPr lang="en-GB" u="sng" dirty="0" err="1" smtClean="0"/>
              <a:t>özgün</a:t>
            </a:r>
            <a:r>
              <a:rPr lang="en-GB" u="sng" dirty="0" smtClean="0"/>
              <a:t> </a:t>
            </a:r>
            <a:r>
              <a:rPr lang="en-GB" u="sng" dirty="0" err="1" smtClean="0"/>
              <a:t>fikirleri</a:t>
            </a:r>
            <a:r>
              <a:rPr lang="en-GB" dirty="0" smtClean="0"/>
              <a:t>, </a:t>
            </a:r>
            <a:r>
              <a:rPr lang="en-GB" dirty="0" err="1" smtClean="0"/>
              <a:t>metotlarını</a:t>
            </a:r>
            <a:r>
              <a:rPr lang="en-GB" dirty="0" smtClean="0"/>
              <a:t>, </a:t>
            </a:r>
            <a:r>
              <a:rPr lang="en-GB" dirty="0" err="1" smtClean="0"/>
              <a:t>verilerini</a:t>
            </a:r>
            <a:r>
              <a:rPr lang="en-GB" dirty="0" smtClean="0"/>
              <a:t> </a:t>
            </a:r>
            <a:r>
              <a:rPr lang="en-GB" dirty="0" err="1" smtClean="0"/>
              <a:t>veya</a:t>
            </a:r>
            <a:r>
              <a:rPr lang="en-GB" dirty="0" smtClean="0"/>
              <a:t> </a:t>
            </a:r>
            <a:r>
              <a:rPr lang="en-GB" dirty="0" err="1" smtClean="0"/>
              <a:t>eserlerini</a:t>
            </a:r>
            <a:r>
              <a:rPr lang="en-GB" dirty="0" smtClean="0"/>
              <a:t> </a:t>
            </a:r>
            <a:r>
              <a:rPr lang="en-GB" dirty="0" err="1" smtClean="0"/>
              <a:t>bilimsel</a:t>
            </a:r>
            <a:r>
              <a:rPr lang="en-GB" dirty="0" smtClean="0"/>
              <a:t> </a:t>
            </a:r>
            <a:r>
              <a:rPr lang="en-GB" dirty="0" err="1" smtClean="0"/>
              <a:t>kurallara</a:t>
            </a:r>
            <a:r>
              <a:rPr lang="en-GB" dirty="0" smtClean="0"/>
              <a:t> </a:t>
            </a:r>
            <a:r>
              <a:rPr lang="en-GB" dirty="0" err="1" smtClean="0"/>
              <a:t>uygun</a:t>
            </a:r>
            <a:r>
              <a:rPr lang="en-GB" dirty="0" smtClean="0"/>
              <a:t> </a:t>
            </a:r>
            <a:r>
              <a:rPr lang="en-GB" dirty="0" err="1" smtClean="0"/>
              <a:t>biçimde</a:t>
            </a:r>
            <a:r>
              <a:rPr lang="en-GB" dirty="0" smtClean="0"/>
              <a:t> </a:t>
            </a:r>
            <a:r>
              <a:rPr lang="en-GB" dirty="0" err="1" smtClean="0"/>
              <a:t>atıf</a:t>
            </a:r>
            <a:r>
              <a:rPr lang="en-GB" dirty="0" smtClean="0"/>
              <a:t> </a:t>
            </a:r>
            <a:r>
              <a:rPr lang="en-GB" dirty="0" err="1" smtClean="0"/>
              <a:t>yapmadan</a:t>
            </a:r>
            <a:r>
              <a:rPr lang="en-GB" dirty="0" smtClean="0"/>
              <a:t> </a:t>
            </a:r>
            <a:r>
              <a:rPr lang="en-GB" dirty="0" err="1" smtClean="0"/>
              <a:t>kısmen</a:t>
            </a:r>
            <a:r>
              <a:rPr lang="en-GB" dirty="0" smtClean="0"/>
              <a:t> </a:t>
            </a:r>
            <a:r>
              <a:rPr lang="en-GB" dirty="0" err="1" smtClean="0"/>
              <a:t>veya</a:t>
            </a:r>
            <a:r>
              <a:rPr lang="en-GB" dirty="0" smtClean="0"/>
              <a:t> </a:t>
            </a:r>
            <a:r>
              <a:rPr lang="en-GB" dirty="0" err="1" smtClean="0"/>
              <a:t>tamamen</a:t>
            </a:r>
            <a:r>
              <a:rPr lang="en-GB" dirty="0" smtClean="0"/>
              <a:t> </a:t>
            </a:r>
            <a:r>
              <a:rPr lang="en-GB" dirty="0" err="1" smtClean="0"/>
              <a:t>yeni</a:t>
            </a:r>
            <a:r>
              <a:rPr lang="en-GB" dirty="0" smtClean="0"/>
              <a:t> </a:t>
            </a:r>
            <a:r>
              <a:rPr lang="en-GB" dirty="0" err="1" smtClean="0"/>
              <a:t>esermiş</a:t>
            </a:r>
            <a:r>
              <a:rPr lang="en-GB" dirty="0" smtClean="0"/>
              <a:t> </a:t>
            </a:r>
            <a:r>
              <a:rPr lang="en-GB" dirty="0" err="1" smtClean="0"/>
              <a:t>gibi</a:t>
            </a:r>
            <a:r>
              <a:rPr lang="en-GB" dirty="0" smtClean="0"/>
              <a:t> </a:t>
            </a:r>
            <a:r>
              <a:rPr lang="en-GB" dirty="0" err="1" smtClean="0"/>
              <a:t>göstermek</a:t>
            </a:r>
            <a:endParaRPr lang="en-GB" dirty="0" smtClean="0"/>
          </a:p>
          <a:p>
            <a:r>
              <a:rPr lang="en-GB" dirty="0" smtClean="0"/>
              <a:t>Adapted from </a:t>
            </a:r>
            <a:r>
              <a:rPr lang="en-GB" b="1" dirty="0" smtClean="0"/>
              <a:t>YÜKSEKÖĞRETİM KURUMLARI BİLİMSEL ARAŞTIRMA VE YAYIN ETİĞİ YÖNERGESİ</a:t>
            </a:r>
            <a:r>
              <a:rPr lang="en-GB" dirty="0" smtClean="0"/>
              <a:t>, by Al2</a:t>
            </a:r>
          </a:p>
        </p:txBody>
      </p:sp>
    </p:spTree>
    <p:extLst>
      <p:ext uri="{BB962C8B-B14F-4D97-AF65-F5344CB8AC3E}">
        <p14:creationId xmlns:p14="http://schemas.microsoft.com/office/powerpoint/2010/main" val="8861047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TED University Regulations</a:t>
            </a:r>
            <a:endParaRPr lang="en-GB" dirty="0"/>
          </a:p>
        </p:txBody>
      </p:sp>
      <p:sp>
        <p:nvSpPr>
          <p:cNvPr id="3" name="Content Placeholder 2"/>
          <p:cNvSpPr>
            <a:spLocks noGrp="1"/>
          </p:cNvSpPr>
          <p:nvPr>
            <p:ph idx="1"/>
          </p:nvPr>
        </p:nvSpPr>
        <p:spPr/>
        <p:txBody>
          <a:bodyPr/>
          <a:lstStyle/>
          <a:p>
            <a:endParaRPr lang="en-GB" dirty="0" smtClean="0"/>
          </a:p>
          <a:p>
            <a:r>
              <a:rPr lang="en-GB" dirty="0" err="1" smtClean="0"/>
              <a:t>Akademik</a:t>
            </a:r>
            <a:r>
              <a:rPr lang="en-GB" dirty="0" smtClean="0"/>
              <a:t> </a:t>
            </a:r>
            <a:r>
              <a:rPr lang="en-GB" dirty="0" err="1" smtClean="0"/>
              <a:t>Dürüstlük</a:t>
            </a:r>
            <a:r>
              <a:rPr lang="en-GB" dirty="0" smtClean="0"/>
              <a:t> </a:t>
            </a:r>
            <a:r>
              <a:rPr lang="en-GB" dirty="0" err="1" smtClean="0"/>
              <a:t>İlkeleri</a:t>
            </a:r>
            <a:r>
              <a:rPr lang="en-GB" dirty="0" smtClean="0"/>
              <a:t> </a:t>
            </a:r>
            <a:r>
              <a:rPr lang="en-GB" dirty="0" err="1" smtClean="0"/>
              <a:t>İhlalinde</a:t>
            </a:r>
            <a:r>
              <a:rPr lang="en-GB" dirty="0" smtClean="0"/>
              <a:t> </a:t>
            </a:r>
            <a:r>
              <a:rPr lang="en-GB" dirty="0" err="1" smtClean="0"/>
              <a:t>Uygulanacak</a:t>
            </a:r>
            <a:r>
              <a:rPr lang="en-GB" dirty="0" smtClean="0"/>
              <a:t> </a:t>
            </a:r>
            <a:r>
              <a:rPr lang="en-GB" dirty="0" err="1" smtClean="0"/>
              <a:t>Usul</a:t>
            </a:r>
            <a:r>
              <a:rPr lang="en-GB" dirty="0" smtClean="0"/>
              <a:t> </a:t>
            </a:r>
            <a:r>
              <a:rPr lang="en-GB" dirty="0" err="1" smtClean="0"/>
              <a:t>ve</a:t>
            </a:r>
            <a:r>
              <a:rPr lang="en-GB" dirty="0" smtClean="0"/>
              <a:t> </a:t>
            </a:r>
            <a:r>
              <a:rPr lang="en-GB" dirty="0" err="1" smtClean="0"/>
              <a:t>Esaslar</a:t>
            </a:r>
            <a:r>
              <a:rPr lang="en-GB" dirty="0" smtClean="0"/>
              <a:t> </a:t>
            </a:r>
          </a:p>
          <a:p>
            <a:pPr marL="0" indent="0">
              <a:buNone/>
            </a:pPr>
            <a:r>
              <a:rPr lang="en-GB" sz="2400" dirty="0" smtClean="0">
                <a:hlinkClick r:id="rId2"/>
              </a:rPr>
              <a:t>https://www.tedu.edu.tr/sites/default/files/content_files/docs/Yonergeler/2019-akademik_durustluk_ilkeleri_ihlalinde_uygulanacak_usul_ve_esaslar.pdf</a:t>
            </a:r>
            <a:r>
              <a:rPr lang="en-GB" sz="2400" dirty="0" smtClean="0"/>
              <a:t> </a:t>
            </a:r>
          </a:p>
          <a:p>
            <a:r>
              <a:rPr lang="en-GB" dirty="0" smtClean="0"/>
              <a:t>TED </a:t>
            </a:r>
            <a:r>
              <a:rPr lang="en-GB" dirty="0" err="1" smtClean="0"/>
              <a:t>Üniversitesi</a:t>
            </a:r>
            <a:r>
              <a:rPr lang="en-GB" dirty="0" smtClean="0"/>
              <a:t> </a:t>
            </a:r>
            <a:r>
              <a:rPr lang="en-GB" dirty="0" err="1" smtClean="0"/>
              <a:t>Öğrenciler</a:t>
            </a:r>
            <a:r>
              <a:rPr lang="en-GB" dirty="0" smtClean="0"/>
              <a:t> </a:t>
            </a:r>
            <a:r>
              <a:rPr lang="en-GB" dirty="0" err="1" smtClean="0"/>
              <a:t>için</a:t>
            </a:r>
            <a:r>
              <a:rPr lang="en-GB" dirty="0" smtClean="0"/>
              <a:t> </a:t>
            </a:r>
            <a:r>
              <a:rPr lang="en-GB" dirty="0" err="1" smtClean="0"/>
              <a:t>Akademik</a:t>
            </a:r>
            <a:r>
              <a:rPr lang="en-GB" dirty="0" smtClean="0"/>
              <a:t> </a:t>
            </a:r>
            <a:r>
              <a:rPr lang="en-GB" dirty="0" err="1" smtClean="0"/>
              <a:t>Dürüstlük</a:t>
            </a:r>
            <a:r>
              <a:rPr lang="en-GB" dirty="0" smtClean="0"/>
              <a:t> </a:t>
            </a:r>
            <a:r>
              <a:rPr lang="en-GB" dirty="0" err="1" smtClean="0"/>
              <a:t>Belgesi</a:t>
            </a:r>
            <a:endParaRPr lang="en-GB" dirty="0" smtClean="0">
              <a:hlinkClick r:id="rId3"/>
            </a:endParaRPr>
          </a:p>
          <a:p>
            <a:pPr marL="0" indent="0">
              <a:buNone/>
            </a:pPr>
            <a:r>
              <a:rPr lang="en-GB" sz="2400" dirty="0" smtClean="0">
                <a:hlinkClick r:id="rId3"/>
              </a:rPr>
              <a:t>https://www.tedu.edu.tr/sites/default/files/content_files/docs/Yonergeler/2019-ogrenciler_icin_akademik_durustluk_belgesi.pdf</a:t>
            </a:r>
            <a:r>
              <a:rPr lang="en-GB" sz="2400" dirty="0" smtClean="0"/>
              <a:t> </a:t>
            </a:r>
            <a:endParaRPr lang="en-GB" sz="2400" dirty="0"/>
          </a:p>
        </p:txBody>
      </p:sp>
    </p:spTree>
    <p:extLst>
      <p:ext uri="{BB962C8B-B14F-4D97-AF65-F5344CB8AC3E}">
        <p14:creationId xmlns:p14="http://schemas.microsoft.com/office/powerpoint/2010/main" val="2916946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725</TotalTime>
  <Words>1203</Words>
  <Application>Microsoft Office PowerPoint</Application>
  <PresentationFormat>Widescreen</PresentationFormat>
  <Paragraphs>156</Paragraphs>
  <Slides>36</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36</vt:i4>
      </vt:variant>
    </vt:vector>
  </HeadingPairs>
  <TitlesOfParts>
    <vt:vector size="40" baseType="lpstr">
      <vt:lpstr>Arial</vt:lpstr>
      <vt:lpstr>Calibri</vt:lpstr>
      <vt:lpstr>Calibri Light</vt:lpstr>
      <vt:lpstr>Office Theme</vt:lpstr>
      <vt:lpstr>Academic Dishonesty: Plagiarism</vt:lpstr>
      <vt:lpstr>PowerPoint Presentation</vt:lpstr>
      <vt:lpstr>PowerPoint Presentation</vt:lpstr>
      <vt:lpstr>Plagiarism – dictionary definition</vt:lpstr>
      <vt:lpstr>What is plagiarism?</vt:lpstr>
      <vt:lpstr>What is plagiarism?</vt:lpstr>
      <vt:lpstr>What is plagiarism?</vt:lpstr>
      <vt:lpstr>What is self-plagiarism?</vt:lpstr>
      <vt:lpstr>TED University Regulations</vt:lpstr>
      <vt:lpstr>Why plagiarism and self-plagiarism are wrong</vt:lpstr>
      <vt:lpstr>PowerPoint Presentation</vt:lpstr>
      <vt:lpstr>Examples to plagiarism</vt:lpstr>
      <vt:lpstr>PowerPoint Presentation</vt:lpstr>
      <vt:lpstr>Research Ethics in Economics (Twitter)</vt:lpstr>
      <vt:lpstr>PowerPoint Presentation</vt:lpstr>
      <vt:lpstr>PowerPoint Presentation</vt:lpstr>
      <vt:lpstr>Websites of interest</vt:lpstr>
      <vt:lpstr>How to avoid plagiarism </vt:lpstr>
      <vt:lpstr>How to avoid plagiarism: Proper quotation</vt:lpstr>
      <vt:lpstr>How to avoid plagiarism: Proper quotation</vt:lpstr>
      <vt:lpstr>How to avoid plagiarism: Proper quotation</vt:lpstr>
      <vt:lpstr>How to avoid plagiarism: Proper quotation</vt:lpstr>
      <vt:lpstr>How to avoid plagiarism: Proper quotation</vt:lpstr>
      <vt:lpstr>How to avoid plagiarism: Proper quotation</vt:lpstr>
      <vt:lpstr>How to avoid plagiarism: Proper quotation</vt:lpstr>
      <vt:lpstr>How to avoid plagiarism: Proper quotation</vt:lpstr>
      <vt:lpstr>“Quotation marks”</vt:lpstr>
      <vt:lpstr>“Quotation marks”</vt:lpstr>
      <vt:lpstr>Beware!</vt:lpstr>
      <vt:lpstr>Fair use</vt:lpstr>
      <vt:lpstr>Pozitif hukuk sorunu olarak intihal</vt:lpstr>
      <vt:lpstr>Yasa ve mevzuatlarda intihal</vt:lpstr>
      <vt:lpstr>Yasa ve mevzuatlarda intihal</vt:lpstr>
      <vt:lpstr>Yasa ve mevzuatlarda intihal</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Academic Honesty: Plagiarism</dc:title>
  <dc:creator>Altug Yalcintas</dc:creator>
  <cp:lastModifiedBy>Altug Yalcintas</cp:lastModifiedBy>
  <cp:revision>63</cp:revision>
  <dcterms:created xsi:type="dcterms:W3CDTF">2019-07-04T20:36:43Z</dcterms:created>
  <dcterms:modified xsi:type="dcterms:W3CDTF">2019-07-17T11:47:53Z</dcterms:modified>
</cp:coreProperties>
</file>