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63"/>
  </p:notesMasterIdLst>
  <p:sldIdLst>
    <p:sldId id="256" r:id="rId2"/>
    <p:sldId id="326" r:id="rId3"/>
    <p:sldId id="331"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327" r:id="rId23"/>
    <p:sldId id="277" r:id="rId24"/>
    <p:sldId id="278" r:id="rId25"/>
    <p:sldId id="279" r:id="rId26"/>
    <p:sldId id="280" r:id="rId27"/>
    <p:sldId id="281" r:id="rId28"/>
    <p:sldId id="282" r:id="rId29"/>
    <p:sldId id="283" r:id="rId30"/>
    <p:sldId id="284" r:id="rId31"/>
    <p:sldId id="285" r:id="rId32"/>
    <p:sldId id="286" r:id="rId33"/>
    <p:sldId id="287" r:id="rId34"/>
    <p:sldId id="293" r:id="rId35"/>
    <p:sldId id="297" r:id="rId36"/>
    <p:sldId id="301" r:id="rId37"/>
    <p:sldId id="302" r:id="rId38"/>
    <p:sldId id="303" r:id="rId39"/>
    <p:sldId id="304" r:id="rId40"/>
    <p:sldId id="305" r:id="rId41"/>
    <p:sldId id="306" r:id="rId42"/>
    <p:sldId id="307" r:id="rId43"/>
    <p:sldId id="309" r:id="rId44"/>
    <p:sldId id="311" r:id="rId45"/>
    <p:sldId id="313" r:id="rId46"/>
    <p:sldId id="315" r:id="rId47"/>
    <p:sldId id="317" r:id="rId48"/>
    <p:sldId id="319" r:id="rId49"/>
    <p:sldId id="320" r:id="rId50"/>
    <p:sldId id="321" r:id="rId51"/>
    <p:sldId id="322" r:id="rId52"/>
    <p:sldId id="323" r:id="rId53"/>
    <p:sldId id="324" r:id="rId54"/>
    <p:sldId id="333" r:id="rId55"/>
    <p:sldId id="334" r:id="rId56"/>
    <p:sldId id="335" r:id="rId57"/>
    <p:sldId id="336" r:id="rId58"/>
    <p:sldId id="337" r:id="rId59"/>
    <p:sldId id="338" r:id="rId60"/>
    <p:sldId id="330" r:id="rId61"/>
    <p:sldId id="325" r:id="rId6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08B8"/>
    <a:srgbClr val="C84486"/>
    <a:srgbClr val="B5B0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776" autoAdjust="0"/>
    <p:restoredTop sz="94660"/>
  </p:normalViewPr>
  <p:slideViewPr>
    <p:cSldViewPr>
      <p:cViewPr varScale="1">
        <p:scale>
          <a:sx n="61" d="100"/>
          <a:sy n="61" d="100"/>
        </p:scale>
        <p:origin x="78" y="34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dirty="0"/>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748F1A-B748-4EB3-9B98-E640E9D0133B}" type="datetimeFigureOut">
              <a:rPr lang="tr-TR" smtClean="0"/>
              <a:pPr/>
              <a:t>9.2.2018</a:t>
            </a:fld>
            <a:endParaRPr lang="tr-TR" dirty="0"/>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dirty="0"/>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EF8BEC-4FD2-44BF-AB9A-44DA0DF079E7}" type="slidenum">
              <a:rPr lang="tr-TR" smtClean="0"/>
              <a:pPr/>
              <a:t>‹#›</a:t>
            </a:fld>
            <a:endParaRPr lang="tr-TR" dirty="0"/>
          </a:p>
        </p:txBody>
      </p:sp>
    </p:spTree>
    <p:extLst>
      <p:ext uri="{BB962C8B-B14F-4D97-AF65-F5344CB8AC3E}">
        <p14:creationId xmlns:p14="http://schemas.microsoft.com/office/powerpoint/2010/main" val="4123480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BEF8BEC-4FD2-44BF-AB9A-44DA0DF079E7}" type="slidenum">
              <a:rPr lang="tr-TR" smtClean="0"/>
              <a:pPr/>
              <a:t>34</a:t>
            </a:fld>
            <a:endParaRPr lang="tr-TR" dirty="0"/>
          </a:p>
        </p:txBody>
      </p:sp>
    </p:spTree>
    <p:extLst>
      <p:ext uri="{BB962C8B-B14F-4D97-AF65-F5344CB8AC3E}">
        <p14:creationId xmlns:p14="http://schemas.microsoft.com/office/powerpoint/2010/main" val="2694513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BEF8BEC-4FD2-44BF-AB9A-44DA0DF079E7}" type="slidenum">
              <a:rPr lang="tr-TR" smtClean="0"/>
              <a:pPr/>
              <a:t>50</a:t>
            </a:fld>
            <a:endParaRPr lang="tr-TR" dirty="0"/>
          </a:p>
        </p:txBody>
      </p:sp>
    </p:spTree>
    <p:extLst>
      <p:ext uri="{BB962C8B-B14F-4D97-AF65-F5344CB8AC3E}">
        <p14:creationId xmlns:p14="http://schemas.microsoft.com/office/powerpoint/2010/main" val="1989422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1D8BD707-D9CF-40AE-B4C6-C98DA3205C09}" type="datetimeFigureOut">
              <a:rPr lang="en-US" smtClean="0"/>
              <a:pPr/>
              <a:t>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3" y="1387058"/>
            <a:ext cx="3297953"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3" y="2500312"/>
            <a:ext cx="3297954"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grpSp>
        <p:nvGrpSpPr>
          <p:cNvPr id="16" name="Group 15"/>
          <p:cNvGrpSpPr/>
          <p:nvPr/>
        </p:nvGrpSpPr>
        <p:grpSpPr>
          <a:xfrm>
            <a:off x="4516154" y="994387"/>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
        <p:nvSpPr>
          <p:cNvPr id="18" name="Picture Placeholder 17"/>
          <p:cNvSpPr>
            <a:spLocks noGrp="1"/>
          </p:cNvSpPr>
          <p:nvPr>
            <p:ph type="pic" sz="quarter" idx="14"/>
          </p:nvPr>
        </p:nvSpPr>
        <p:spPr>
          <a:xfrm>
            <a:off x="4674192" y="1601512"/>
            <a:ext cx="3429000" cy="3429000"/>
          </a:xfrm>
          <a:prstGeom prst="ellipse">
            <a:avLst/>
          </a:prstGeom>
          <a:ln w="76200">
            <a:solidFill>
              <a:schemeClr val="tx2">
                <a:lumMod val="75000"/>
              </a:schemeClr>
            </a:solidFill>
          </a:ln>
        </p:spPr>
        <p:txBody>
          <a:bodyPr/>
          <a:lstStyle/>
          <a:p>
            <a:r>
              <a:rPr lang="en-US" dirty="0" smtClean="0"/>
              <a:t>Click icon to add picture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56" name="Oval 55"/>
          <p:cNvSpPr>
            <a:spLocks noChangeAspect="1"/>
          </p:cNvSpPr>
          <p:nvPr/>
        </p:nvSpPr>
        <p:spPr>
          <a:xfrm>
            <a:off x="-69625" y="4042576"/>
            <a:ext cx="1743945"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ln w="317500">
                <a:solidFill>
                  <a:schemeClr val="tx1"/>
                </a:solidFill>
              </a:ln>
            </a:endParaRPr>
          </a:p>
        </p:txBody>
      </p:sp>
      <p:sp>
        <p:nvSpPr>
          <p:cNvPr id="53" name="Oval 52"/>
          <p:cNvSpPr>
            <a:spLocks noChangeAspect="1"/>
          </p:cNvSpPr>
          <p:nvPr/>
        </p:nvSpPr>
        <p:spPr>
          <a:xfrm>
            <a:off x="520638" y="1095310"/>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ln w="317500">
                <a:solidFill>
                  <a:schemeClr val="tx1"/>
                </a:solidFill>
              </a:ln>
            </a:endParaRPr>
          </a:p>
        </p:txBody>
      </p:sp>
      <p:sp>
        <p:nvSpPr>
          <p:cNvPr id="52" name="Oval 51"/>
          <p:cNvSpPr>
            <a:spLocks noChangeAspect="1"/>
          </p:cNvSpPr>
          <p:nvPr/>
        </p:nvSpPr>
        <p:spPr>
          <a:xfrm>
            <a:off x="1878729" y="282933"/>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ln w="317500">
                <a:solidFill>
                  <a:schemeClr val="tx1"/>
                </a:solidFill>
              </a:ln>
            </a:endParaRPr>
          </a:p>
        </p:txBody>
      </p:sp>
      <p:sp>
        <p:nvSpPr>
          <p:cNvPr id="54" name="Oval 53"/>
          <p:cNvSpPr>
            <a:spLocks noChangeAspect="1"/>
          </p:cNvSpPr>
          <p:nvPr/>
        </p:nvSpPr>
        <p:spPr>
          <a:xfrm>
            <a:off x="520637" y="5729135"/>
            <a:ext cx="1909234"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ln w="317500">
                <a:solidFill>
                  <a:schemeClr val="tx1"/>
                </a:solidFill>
              </a:ln>
            </a:endParaRPr>
          </a:p>
        </p:txBody>
      </p:sp>
      <p:sp>
        <p:nvSpPr>
          <p:cNvPr id="130" name="Oval 129"/>
          <p:cNvSpPr>
            <a:spLocks noChangeAspect="1"/>
          </p:cNvSpPr>
          <p:nvPr/>
        </p:nvSpPr>
        <p:spPr>
          <a:xfrm>
            <a:off x="-46711" y="-61709"/>
            <a:ext cx="1449107"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ln w="317500">
                <a:solidFill>
                  <a:schemeClr val="tx1"/>
                </a:solidFill>
              </a:ln>
            </a:endParaRPr>
          </a:p>
        </p:txBody>
      </p:sp>
      <p:sp>
        <p:nvSpPr>
          <p:cNvPr id="131" name="Oval 130"/>
          <p:cNvSpPr>
            <a:spLocks noChangeAspect="1"/>
          </p:cNvSpPr>
          <p:nvPr/>
        </p:nvSpPr>
        <p:spPr>
          <a:xfrm>
            <a:off x="924113" y="-161623"/>
            <a:ext cx="1909233"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ln w="317500">
                <a:solidFill>
                  <a:schemeClr val="tx1"/>
                </a:solidFill>
              </a:ln>
            </a:endParaRPr>
          </a:p>
        </p:txBody>
      </p:sp>
      <p:sp>
        <p:nvSpPr>
          <p:cNvPr id="132" name="Oval 131"/>
          <p:cNvSpPr>
            <a:spLocks noChangeAspect="1"/>
          </p:cNvSpPr>
          <p:nvPr/>
        </p:nvSpPr>
        <p:spPr>
          <a:xfrm>
            <a:off x="0" y="66073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ln w="317500">
                <a:solidFill>
                  <a:schemeClr val="tx1"/>
                </a:solidFill>
              </a:ln>
            </a:endParaRPr>
          </a:p>
        </p:txBody>
      </p:sp>
      <p:sp>
        <p:nvSpPr>
          <p:cNvPr id="133" name="Oval 132"/>
          <p:cNvSpPr>
            <a:spLocks noChangeAspect="1"/>
          </p:cNvSpPr>
          <p:nvPr/>
        </p:nvSpPr>
        <p:spPr>
          <a:xfrm>
            <a:off x="7497531" y="-61709"/>
            <a:ext cx="1694467"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ln w="317500">
                <a:solidFill>
                  <a:schemeClr val="tx1"/>
                </a:solidFill>
              </a:ln>
            </a:endParaRPr>
          </a:p>
        </p:txBody>
      </p:sp>
      <p:sp>
        <p:nvSpPr>
          <p:cNvPr id="134" name="Oval 133"/>
          <p:cNvSpPr>
            <a:spLocks noChangeAspect="1"/>
          </p:cNvSpPr>
          <p:nvPr/>
        </p:nvSpPr>
        <p:spPr>
          <a:xfrm>
            <a:off x="6117502" y="-61708"/>
            <a:ext cx="1909234"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ln w="317500">
                <a:solidFill>
                  <a:schemeClr val="tx1"/>
                </a:solidFill>
              </a:ln>
            </a:endParaRPr>
          </a:p>
        </p:txBody>
      </p:sp>
      <p:sp>
        <p:nvSpPr>
          <p:cNvPr id="135" name="Oval 134"/>
          <p:cNvSpPr>
            <a:spLocks noChangeAspect="1"/>
          </p:cNvSpPr>
          <p:nvPr/>
        </p:nvSpPr>
        <p:spPr>
          <a:xfrm>
            <a:off x="7494454" y="1095309"/>
            <a:ext cx="1697544"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ln w="317500">
                <a:solidFill>
                  <a:schemeClr val="tx1"/>
                </a:solidFill>
              </a:ln>
            </a:endParaRPr>
          </a:p>
        </p:txBody>
      </p:sp>
      <p:sp>
        <p:nvSpPr>
          <p:cNvPr id="136" name="Oval 135"/>
          <p:cNvSpPr>
            <a:spLocks noChangeAspect="1"/>
          </p:cNvSpPr>
          <p:nvPr/>
        </p:nvSpPr>
        <p:spPr>
          <a:xfrm>
            <a:off x="8056674" y="5140346"/>
            <a:ext cx="1137194"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ln w="317500">
                <a:solidFill>
                  <a:schemeClr val="tx1"/>
                </a:solidFill>
              </a:ln>
            </a:endParaRPr>
          </a:p>
        </p:txBody>
      </p:sp>
      <p:sp>
        <p:nvSpPr>
          <p:cNvPr id="137" name="Oval 136"/>
          <p:cNvSpPr>
            <a:spLocks noChangeAspect="1"/>
          </p:cNvSpPr>
          <p:nvPr/>
        </p:nvSpPr>
        <p:spPr>
          <a:xfrm>
            <a:off x="6661711" y="4362912"/>
            <a:ext cx="1909233"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ln w="317500">
                <a:solidFill>
                  <a:schemeClr val="tx1"/>
                </a:solidFill>
              </a:ln>
            </a:endParaRPr>
          </a:p>
        </p:txBody>
      </p:sp>
      <p:sp>
        <p:nvSpPr>
          <p:cNvPr id="138" name="Oval 137"/>
          <p:cNvSpPr>
            <a:spLocks noChangeAspect="1"/>
          </p:cNvSpPr>
          <p:nvPr/>
        </p:nvSpPr>
        <p:spPr>
          <a:xfrm>
            <a:off x="-69625" y="4948766"/>
            <a:ext cx="1353860"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ln w="317500">
                <a:solidFill>
                  <a:schemeClr val="tx1"/>
                </a:solidFill>
              </a:ln>
            </a:endParaRPr>
          </a:p>
        </p:txBody>
      </p:sp>
      <p:sp>
        <p:nvSpPr>
          <p:cNvPr id="139" name="Oval 138"/>
          <p:cNvSpPr>
            <a:spLocks noChangeAspect="1"/>
          </p:cNvSpPr>
          <p:nvPr/>
        </p:nvSpPr>
        <p:spPr>
          <a:xfrm>
            <a:off x="708471" y="4790336"/>
            <a:ext cx="1909233"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ln w="317500">
                <a:solidFill>
                  <a:schemeClr val="tx1"/>
                </a:solidFill>
              </a:ln>
            </a:endParaRPr>
          </a:p>
        </p:txBody>
      </p:sp>
      <p:sp>
        <p:nvSpPr>
          <p:cNvPr id="140" name="Oval 139"/>
          <p:cNvSpPr>
            <a:spLocks noChangeAspect="1"/>
          </p:cNvSpPr>
          <p:nvPr/>
        </p:nvSpPr>
        <p:spPr>
          <a:xfrm>
            <a:off x="6117503" y="78398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ln w="317500">
                <a:solidFill>
                  <a:schemeClr val="tx1"/>
                </a:solidFill>
              </a:ln>
            </a:endParaRPr>
          </a:p>
        </p:txBody>
      </p:sp>
      <p:sp>
        <p:nvSpPr>
          <p:cNvPr id="141" name="Oval 140"/>
          <p:cNvSpPr>
            <a:spLocks noChangeAspect="1"/>
          </p:cNvSpPr>
          <p:nvPr/>
        </p:nvSpPr>
        <p:spPr>
          <a:xfrm>
            <a:off x="6459053" y="5140346"/>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ln w="317500">
                <a:solidFill>
                  <a:schemeClr val="tx1"/>
                </a:solidFill>
              </a:ln>
            </a:endParaRPr>
          </a:p>
        </p:txBody>
      </p:sp>
      <p:sp>
        <p:nvSpPr>
          <p:cNvPr id="118" name="Oval 117"/>
          <p:cNvSpPr>
            <a:spLocks noChangeAspect="1"/>
          </p:cNvSpPr>
          <p:nvPr/>
        </p:nvSpPr>
        <p:spPr>
          <a:xfrm>
            <a:off x="8398204" y="597861"/>
            <a:ext cx="793794"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19" name="Oval 118"/>
          <p:cNvSpPr>
            <a:spLocks noChangeAspect="1"/>
          </p:cNvSpPr>
          <p:nvPr/>
        </p:nvSpPr>
        <p:spPr>
          <a:xfrm>
            <a:off x="6350100" y="206512"/>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20" name="Oval 119"/>
          <p:cNvSpPr>
            <a:spLocks noChangeAspect="1"/>
          </p:cNvSpPr>
          <p:nvPr/>
        </p:nvSpPr>
        <p:spPr>
          <a:xfrm>
            <a:off x="6872127" y="1450645"/>
            <a:ext cx="1218253"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21" name="Oval 120"/>
          <p:cNvSpPr>
            <a:spLocks noChangeAspect="1"/>
          </p:cNvSpPr>
          <p:nvPr/>
        </p:nvSpPr>
        <p:spPr>
          <a:xfrm>
            <a:off x="7219068" y="2049927"/>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22" name="Oval 121"/>
          <p:cNvSpPr>
            <a:spLocks noChangeAspect="1"/>
          </p:cNvSpPr>
          <p:nvPr/>
        </p:nvSpPr>
        <p:spPr>
          <a:xfrm>
            <a:off x="7749416" y="2661634"/>
            <a:ext cx="721308"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23" name="Oval 122"/>
          <p:cNvSpPr>
            <a:spLocks noChangeAspect="1"/>
          </p:cNvSpPr>
          <p:nvPr/>
        </p:nvSpPr>
        <p:spPr>
          <a:xfrm>
            <a:off x="685054" y="-100976"/>
            <a:ext cx="1193676"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24" name="Oval 123"/>
          <p:cNvSpPr>
            <a:spLocks noChangeAspect="1"/>
          </p:cNvSpPr>
          <p:nvPr/>
        </p:nvSpPr>
        <p:spPr>
          <a:xfrm>
            <a:off x="1502638" y="-100976"/>
            <a:ext cx="1029028"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25" name="Oval 124"/>
          <p:cNvSpPr>
            <a:spLocks noChangeAspect="1"/>
          </p:cNvSpPr>
          <p:nvPr/>
        </p:nvSpPr>
        <p:spPr>
          <a:xfrm>
            <a:off x="-69624" y="-100976"/>
            <a:ext cx="590263"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26" name="Oval 125"/>
          <p:cNvSpPr>
            <a:spLocks noChangeAspect="1"/>
          </p:cNvSpPr>
          <p:nvPr/>
        </p:nvSpPr>
        <p:spPr>
          <a:xfrm>
            <a:off x="277432" y="4321783"/>
            <a:ext cx="1396887"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27" name="Oval 126"/>
          <p:cNvSpPr>
            <a:spLocks noChangeAspect="1"/>
          </p:cNvSpPr>
          <p:nvPr/>
        </p:nvSpPr>
        <p:spPr>
          <a:xfrm>
            <a:off x="5792131" y="6489965"/>
            <a:ext cx="111593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28" name="Oval 127"/>
          <p:cNvSpPr>
            <a:spLocks noChangeAspect="1"/>
          </p:cNvSpPr>
          <p:nvPr/>
        </p:nvSpPr>
        <p:spPr>
          <a:xfrm>
            <a:off x="6127999" y="6408840"/>
            <a:ext cx="123701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29" name="Oval 128"/>
          <p:cNvSpPr>
            <a:spLocks noChangeAspect="1"/>
          </p:cNvSpPr>
          <p:nvPr/>
        </p:nvSpPr>
        <p:spPr>
          <a:xfrm>
            <a:off x="7577655" y="6408841"/>
            <a:ext cx="1211408"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97" name="Oval 96"/>
          <p:cNvSpPr>
            <a:spLocks noChangeAspect="1"/>
          </p:cNvSpPr>
          <p:nvPr/>
        </p:nvSpPr>
        <p:spPr>
          <a:xfrm>
            <a:off x="11073" y="4941986"/>
            <a:ext cx="611230" cy="61123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98" name="Oval 97"/>
          <p:cNvSpPr>
            <a:spLocks noChangeAspect="1"/>
          </p:cNvSpPr>
          <p:nvPr/>
        </p:nvSpPr>
        <p:spPr>
          <a:xfrm>
            <a:off x="-69625" y="6172569"/>
            <a:ext cx="778097"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99" name="Oval 98"/>
          <p:cNvSpPr>
            <a:spLocks noChangeAspect="1"/>
          </p:cNvSpPr>
          <p:nvPr/>
        </p:nvSpPr>
        <p:spPr>
          <a:xfrm>
            <a:off x="-69625" y="5158575"/>
            <a:ext cx="563524"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00" name="Oval 99"/>
          <p:cNvSpPr>
            <a:spLocks noChangeAspect="1"/>
          </p:cNvSpPr>
          <p:nvPr/>
        </p:nvSpPr>
        <p:spPr>
          <a:xfrm>
            <a:off x="-25758" y="482386"/>
            <a:ext cx="598416" cy="905704"/>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01" name="Oval 100"/>
          <p:cNvSpPr>
            <a:spLocks noChangeAspect="1"/>
          </p:cNvSpPr>
          <p:nvPr/>
        </p:nvSpPr>
        <p:spPr>
          <a:xfrm>
            <a:off x="474208" y="836793"/>
            <a:ext cx="910817"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02" name="Oval 101"/>
          <p:cNvSpPr>
            <a:spLocks noChangeAspect="1"/>
          </p:cNvSpPr>
          <p:nvPr/>
        </p:nvSpPr>
        <p:spPr>
          <a:xfrm>
            <a:off x="319223" y="1452260"/>
            <a:ext cx="772993"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03" name="Oval 102"/>
          <p:cNvSpPr>
            <a:spLocks noChangeAspect="1"/>
          </p:cNvSpPr>
          <p:nvPr/>
        </p:nvSpPr>
        <p:spPr>
          <a:xfrm>
            <a:off x="371257" y="1886983"/>
            <a:ext cx="610366" cy="610366"/>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04" name="Oval 103"/>
          <p:cNvSpPr>
            <a:spLocks noChangeAspect="1"/>
          </p:cNvSpPr>
          <p:nvPr/>
        </p:nvSpPr>
        <p:spPr>
          <a:xfrm>
            <a:off x="154676" y="1919682"/>
            <a:ext cx="521764"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05" name="Oval 104"/>
          <p:cNvSpPr>
            <a:spLocks noChangeAspect="1"/>
          </p:cNvSpPr>
          <p:nvPr/>
        </p:nvSpPr>
        <p:spPr>
          <a:xfrm>
            <a:off x="7302517" y="-61709"/>
            <a:ext cx="910818"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06" name="Oval 105"/>
          <p:cNvSpPr>
            <a:spLocks noChangeAspect="1"/>
          </p:cNvSpPr>
          <p:nvPr/>
        </p:nvSpPr>
        <p:spPr>
          <a:xfrm>
            <a:off x="8718124" y="-61709"/>
            <a:ext cx="473874"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07" name="Oval 106"/>
          <p:cNvSpPr>
            <a:spLocks noChangeAspect="1"/>
          </p:cNvSpPr>
          <p:nvPr/>
        </p:nvSpPr>
        <p:spPr>
          <a:xfrm>
            <a:off x="7748238" y="282933"/>
            <a:ext cx="1128521" cy="1128521"/>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08" name="Oval 107"/>
          <p:cNvSpPr>
            <a:spLocks noChangeAspect="1"/>
          </p:cNvSpPr>
          <p:nvPr/>
        </p:nvSpPr>
        <p:spPr>
          <a:xfrm>
            <a:off x="8914718" y="749603"/>
            <a:ext cx="277280"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09" name="Oval 108"/>
          <p:cNvSpPr>
            <a:spLocks noChangeAspect="1"/>
          </p:cNvSpPr>
          <p:nvPr/>
        </p:nvSpPr>
        <p:spPr>
          <a:xfrm>
            <a:off x="7590871" y="728498"/>
            <a:ext cx="969734"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10" name="Oval 109"/>
          <p:cNvSpPr>
            <a:spLocks noChangeAspect="1"/>
          </p:cNvSpPr>
          <p:nvPr/>
        </p:nvSpPr>
        <p:spPr>
          <a:xfrm>
            <a:off x="7470041" y="1326476"/>
            <a:ext cx="608190" cy="60819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11" name="Oval 110"/>
          <p:cNvSpPr>
            <a:spLocks noChangeAspect="1"/>
          </p:cNvSpPr>
          <p:nvPr/>
        </p:nvSpPr>
        <p:spPr>
          <a:xfrm>
            <a:off x="7629941" y="5611427"/>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12" name="Oval 111"/>
          <p:cNvSpPr>
            <a:spLocks noChangeAspect="1"/>
          </p:cNvSpPr>
          <p:nvPr/>
        </p:nvSpPr>
        <p:spPr>
          <a:xfrm>
            <a:off x="6972882" y="5242254"/>
            <a:ext cx="738345"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13" name="Oval 112"/>
          <p:cNvSpPr>
            <a:spLocks noChangeAspect="1"/>
          </p:cNvSpPr>
          <p:nvPr/>
        </p:nvSpPr>
        <p:spPr>
          <a:xfrm>
            <a:off x="7494454" y="4928166"/>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14" name="Oval 113"/>
          <p:cNvSpPr>
            <a:spLocks noChangeAspect="1"/>
          </p:cNvSpPr>
          <p:nvPr/>
        </p:nvSpPr>
        <p:spPr>
          <a:xfrm>
            <a:off x="8229034" y="5666511"/>
            <a:ext cx="605634"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15" name="Oval 114"/>
          <p:cNvSpPr>
            <a:spLocks noChangeAspect="1"/>
          </p:cNvSpPr>
          <p:nvPr/>
        </p:nvSpPr>
        <p:spPr>
          <a:xfrm>
            <a:off x="8078231" y="4097842"/>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16" name="Oval 115"/>
          <p:cNvSpPr>
            <a:spLocks noChangeAspect="1"/>
          </p:cNvSpPr>
          <p:nvPr/>
        </p:nvSpPr>
        <p:spPr>
          <a:xfrm>
            <a:off x="8411816" y="5057878"/>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117" name="Oval 116"/>
          <p:cNvSpPr>
            <a:spLocks noChangeAspect="1"/>
          </p:cNvSpPr>
          <p:nvPr/>
        </p:nvSpPr>
        <p:spPr>
          <a:xfrm>
            <a:off x="8688590" y="4790335"/>
            <a:ext cx="503408"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1D8BD707-D9CF-40AE-B4C6-C98DA3205C09}" type="datetimeFigureOut">
              <a:rPr lang="en-US" smtClean="0"/>
              <a:pPr/>
              <a:t>2/9/2018</a:t>
            </a:fld>
            <a:endParaRPr lang="en-US" dirty="0"/>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B6F15528-21DE-4FAA-801E-634DDDAF4B2B}" type="slidenum">
              <a:rPr lang="en-US" smtClean="0"/>
              <a:pPr/>
              <a:t>‹#›</a:t>
            </a:fld>
            <a:endParaRPr lang="en-US" dirty="0"/>
          </a:p>
        </p:txBody>
      </p:sp>
      <p:sp>
        <p:nvSpPr>
          <p:cNvPr id="55" name="Oval 54"/>
          <p:cNvSpPr>
            <a:spLocks noChangeAspect="1"/>
          </p:cNvSpPr>
          <p:nvPr/>
        </p:nvSpPr>
        <p:spPr>
          <a:xfrm>
            <a:off x="1583172" y="5454223"/>
            <a:ext cx="1909234"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ln w="317500">
                <a:solidFill>
                  <a:schemeClr val="tx1"/>
                </a:solidFill>
              </a:ln>
            </a:endParaRPr>
          </a:p>
        </p:txBody>
      </p:sp>
      <p:sp>
        <p:nvSpPr>
          <p:cNvPr id="57" name="Oval 56"/>
          <p:cNvSpPr>
            <a:spLocks noChangeAspect="1"/>
          </p:cNvSpPr>
          <p:nvPr/>
        </p:nvSpPr>
        <p:spPr>
          <a:xfrm>
            <a:off x="8570944" y="3382942"/>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58" name="Oval 57"/>
          <p:cNvSpPr>
            <a:spLocks noChangeAspect="1"/>
          </p:cNvSpPr>
          <p:nvPr/>
        </p:nvSpPr>
        <p:spPr>
          <a:xfrm>
            <a:off x="8398204" y="35360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59" name="Oval 58"/>
          <p:cNvSpPr>
            <a:spLocks noChangeAspect="1"/>
          </p:cNvSpPr>
          <p:nvPr/>
        </p:nvSpPr>
        <p:spPr>
          <a:xfrm>
            <a:off x="8608408" y="36884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60" name="Oval 59"/>
          <p:cNvSpPr>
            <a:spLocks noChangeAspect="1"/>
          </p:cNvSpPr>
          <p:nvPr/>
        </p:nvSpPr>
        <p:spPr>
          <a:xfrm>
            <a:off x="154676" y="2698928"/>
            <a:ext cx="467627" cy="46762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61" name="Oval 60"/>
          <p:cNvSpPr>
            <a:spLocks noChangeAspect="1"/>
          </p:cNvSpPr>
          <p:nvPr/>
        </p:nvSpPr>
        <p:spPr>
          <a:xfrm>
            <a:off x="474208" y="3166555"/>
            <a:ext cx="458770" cy="45877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62" name="Oval 61"/>
          <p:cNvSpPr>
            <a:spLocks noChangeAspect="1"/>
          </p:cNvSpPr>
          <p:nvPr/>
        </p:nvSpPr>
        <p:spPr>
          <a:xfrm>
            <a:off x="270258" y="3382942"/>
            <a:ext cx="352045"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63" name="Oval 62"/>
          <p:cNvSpPr>
            <a:spLocks noChangeAspect="1"/>
          </p:cNvSpPr>
          <p:nvPr/>
        </p:nvSpPr>
        <p:spPr>
          <a:xfrm>
            <a:off x="-86601" y="2581479"/>
            <a:ext cx="136044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ln w="317500">
                <a:solidFill>
                  <a:schemeClr val="tx1"/>
                </a:solidFill>
              </a:ln>
            </a:endParaRPr>
          </a:p>
        </p:txBody>
      </p:sp>
      <p:sp>
        <p:nvSpPr>
          <p:cNvPr id="64" name="Oval 63"/>
          <p:cNvSpPr>
            <a:spLocks noChangeAspect="1"/>
          </p:cNvSpPr>
          <p:nvPr/>
        </p:nvSpPr>
        <p:spPr>
          <a:xfrm>
            <a:off x="6173123" y="2395416"/>
            <a:ext cx="1218253"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Tree>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iming>
    <p:tnLst>
      <p:par>
        <p:cTn id="1" dur="indefinite" restart="never" nodeType="tmRoot"/>
      </p:par>
    </p:tnLst>
  </p:timing>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ctrTitle"/>
          </p:nvPr>
        </p:nvSpPr>
        <p:spPr/>
        <p:txBody>
          <a:bodyPr/>
          <a:lstStyle/>
          <a:p>
            <a:endParaRPr lang="tr-TR"/>
          </a:p>
        </p:txBody>
      </p:sp>
    </p:spTree>
    <p:extLst>
      <p:ext uri="{BB962C8B-B14F-4D97-AF65-F5344CB8AC3E}">
        <p14:creationId xmlns:p14="http://schemas.microsoft.com/office/powerpoint/2010/main" val="31375913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tretch>
            <a:fillRect/>
          </a:stretch>
        </p:blipFill>
        <p:spPr bwMode="auto">
          <a:xfrm>
            <a:off x="685800" y="533400"/>
            <a:ext cx="7924800"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800606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229600" cy="5516563"/>
          </a:xfrm>
        </p:spPr>
        <p:txBody>
          <a:bodyPr>
            <a:normAutofit/>
          </a:bodyPr>
          <a:lstStyle/>
          <a:p>
            <a:pPr algn="just"/>
            <a:r>
              <a:rPr lang="tr-TR" sz="2400" b="1" dirty="0" smtClean="0"/>
              <a:t>Ek </a:t>
            </a:r>
            <a:r>
              <a:rPr lang="tr-TR" sz="2400" b="1" dirty="0"/>
              <a:t>1 ‘de ön yüzü Ek 2'de arka yüzü verilen dosya örneğine uygun </a:t>
            </a:r>
            <a:r>
              <a:rPr lang="tr-TR" sz="2400" b="1" dirty="0" smtClean="0"/>
              <a:t>olarak aşağıda </a:t>
            </a:r>
            <a:r>
              <a:rPr lang="tr-TR" sz="2400" b="1" dirty="0"/>
              <a:t>belirtilen renk kodlarına uygun renkli dosyalama sistemi oluşturulur. </a:t>
            </a:r>
            <a:endParaRPr lang="tr-TR" sz="2400" b="1" dirty="0" smtClean="0"/>
          </a:p>
          <a:p>
            <a:pPr algn="just"/>
            <a:r>
              <a:rPr lang="tr-TR" sz="2400" b="1" dirty="0" smtClean="0"/>
              <a:t>Yüzlük bölümler </a:t>
            </a:r>
            <a:r>
              <a:rPr lang="tr-TR" sz="2400" b="1" dirty="0"/>
              <a:t>halinde uygulanan kodlama sisteminde onlar hanesine renk kodlanmaz.</a:t>
            </a:r>
          </a:p>
          <a:p>
            <a:pPr algn="just"/>
            <a:r>
              <a:rPr lang="tr-TR" sz="2400" b="1" dirty="0" smtClean="0"/>
              <a:t>Dosyaları </a:t>
            </a:r>
            <a:r>
              <a:rPr lang="tr-TR" sz="2400" b="1" dirty="0"/>
              <a:t>zaman kaybını önleyecek şekilde ve hemen bulunmalarını kolaylaştıracak </a:t>
            </a:r>
            <a:r>
              <a:rPr lang="tr-TR" sz="2400" b="1" dirty="0" smtClean="0"/>
              <a:t>şekilde kaldırılması </a:t>
            </a:r>
            <a:r>
              <a:rPr lang="tr-TR" sz="2400" b="1" dirty="0"/>
              <a:t>ve saklanması gerekir. Bunun içinde daha çok renkli dosyalama yöntemi tercih edilmektedir.</a:t>
            </a:r>
          </a:p>
          <a:p>
            <a:pPr>
              <a:buNone/>
            </a:pPr>
            <a:endParaRPr lang="tr-TR" dirty="0"/>
          </a:p>
        </p:txBody>
      </p:sp>
    </p:spTree>
    <p:extLst>
      <p:ext uri="{BB962C8B-B14F-4D97-AF65-F5344CB8AC3E}">
        <p14:creationId xmlns:p14="http://schemas.microsoft.com/office/powerpoint/2010/main" val="31179527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85800"/>
            <a:ext cx="8229600" cy="6019800"/>
          </a:xfrm>
        </p:spPr>
        <p:txBody>
          <a:bodyPr>
            <a:normAutofit/>
          </a:bodyPr>
          <a:lstStyle/>
          <a:p>
            <a:r>
              <a:rPr lang="tr-TR" sz="2400" b="1" dirty="0"/>
              <a:t>Bu yöntemde her bir renk farklı bir rakamı ifade etmektedir</a:t>
            </a:r>
            <a:r>
              <a:rPr lang="tr-TR" sz="2400" b="1" dirty="0" smtClean="0"/>
              <a:t>.</a:t>
            </a:r>
          </a:p>
          <a:p>
            <a:pPr marL="0" indent="0">
              <a:buNone/>
            </a:pPr>
            <a:endParaRPr lang="tr-TR" sz="2400" b="1" dirty="0"/>
          </a:p>
          <a:p>
            <a:pPr marL="0" indent="0">
              <a:buNone/>
            </a:pPr>
            <a:r>
              <a:rPr lang="tr-TR" sz="2000" b="1" dirty="0">
                <a:solidFill>
                  <a:srgbClr val="FFFF00"/>
                </a:solidFill>
              </a:rPr>
              <a:t>0. </a:t>
            </a:r>
            <a:r>
              <a:rPr lang="tr-TR" sz="2000" b="1" dirty="0"/>
              <a:t>KIRMIZI</a:t>
            </a:r>
          </a:p>
          <a:p>
            <a:pPr marL="0" indent="0">
              <a:buNone/>
            </a:pPr>
            <a:r>
              <a:rPr lang="tr-TR" sz="2000" b="1" dirty="0">
                <a:solidFill>
                  <a:srgbClr val="FFFF00"/>
                </a:solidFill>
              </a:rPr>
              <a:t>1. </a:t>
            </a:r>
            <a:r>
              <a:rPr lang="tr-TR" sz="2000" b="1" dirty="0"/>
              <a:t>GRİ</a:t>
            </a:r>
          </a:p>
          <a:p>
            <a:pPr marL="0" indent="0">
              <a:buNone/>
            </a:pPr>
            <a:r>
              <a:rPr lang="tr-TR" sz="2000" b="1" dirty="0">
                <a:solidFill>
                  <a:srgbClr val="FFFF00"/>
                </a:solidFill>
              </a:rPr>
              <a:t>2. </a:t>
            </a:r>
            <a:r>
              <a:rPr lang="tr-TR" sz="2000" b="1" dirty="0"/>
              <a:t>MAVİ</a:t>
            </a:r>
          </a:p>
          <a:p>
            <a:pPr marL="0" indent="0">
              <a:buNone/>
            </a:pPr>
            <a:r>
              <a:rPr lang="tr-TR" sz="2000" b="1" dirty="0">
                <a:solidFill>
                  <a:srgbClr val="FFFF00"/>
                </a:solidFill>
              </a:rPr>
              <a:t>3. </a:t>
            </a:r>
            <a:r>
              <a:rPr lang="tr-TR" sz="2000" b="1" dirty="0"/>
              <a:t>TURUNCU</a:t>
            </a:r>
          </a:p>
          <a:p>
            <a:pPr marL="0" indent="0">
              <a:buNone/>
            </a:pPr>
            <a:r>
              <a:rPr lang="tr-TR" sz="2000" b="1" dirty="0">
                <a:solidFill>
                  <a:srgbClr val="FFFF00"/>
                </a:solidFill>
              </a:rPr>
              <a:t>4. </a:t>
            </a:r>
            <a:r>
              <a:rPr lang="tr-TR" sz="2000" b="1" dirty="0"/>
              <a:t>MOR</a:t>
            </a:r>
          </a:p>
          <a:p>
            <a:pPr marL="0" indent="0">
              <a:buNone/>
            </a:pPr>
            <a:r>
              <a:rPr lang="tr-TR" sz="2000" b="1" dirty="0">
                <a:solidFill>
                  <a:srgbClr val="FFFF00"/>
                </a:solidFill>
              </a:rPr>
              <a:t>5. </a:t>
            </a:r>
            <a:r>
              <a:rPr lang="tr-TR" sz="2000" b="1" dirty="0"/>
              <a:t>SİYAH</a:t>
            </a:r>
          </a:p>
          <a:p>
            <a:pPr marL="0" indent="0">
              <a:buNone/>
            </a:pPr>
            <a:r>
              <a:rPr lang="tr-TR" sz="2000" b="1" dirty="0">
                <a:solidFill>
                  <a:srgbClr val="FFFF00"/>
                </a:solidFill>
              </a:rPr>
              <a:t>6. </a:t>
            </a:r>
            <a:r>
              <a:rPr lang="tr-TR" sz="2000" b="1" dirty="0"/>
              <a:t>SARİ</a:t>
            </a:r>
          </a:p>
          <a:p>
            <a:pPr marL="0" indent="0">
              <a:buNone/>
            </a:pPr>
            <a:r>
              <a:rPr lang="tr-TR" sz="2000" b="1" dirty="0">
                <a:solidFill>
                  <a:srgbClr val="FFFF00"/>
                </a:solidFill>
              </a:rPr>
              <a:t>7. </a:t>
            </a:r>
            <a:r>
              <a:rPr lang="tr-TR" sz="2000" b="1" dirty="0"/>
              <a:t>KAHVERENGİ</a:t>
            </a:r>
          </a:p>
          <a:p>
            <a:pPr marL="0" indent="0">
              <a:buNone/>
            </a:pPr>
            <a:r>
              <a:rPr lang="tr-TR" sz="2000" b="1" dirty="0">
                <a:solidFill>
                  <a:srgbClr val="FFFF00"/>
                </a:solidFill>
              </a:rPr>
              <a:t>8. </a:t>
            </a:r>
            <a:r>
              <a:rPr lang="tr-TR" sz="2000" b="1" dirty="0"/>
              <a:t>PEMBE</a:t>
            </a:r>
          </a:p>
          <a:p>
            <a:pPr marL="0" indent="0">
              <a:buNone/>
            </a:pPr>
            <a:r>
              <a:rPr lang="tr-TR" sz="2000" b="1" dirty="0">
                <a:solidFill>
                  <a:srgbClr val="FFFF00"/>
                </a:solidFill>
              </a:rPr>
              <a:t>9. </a:t>
            </a:r>
            <a:r>
              <a:rPr lang="tr-TR" sz="2000" b="1" dirty="0"/>
              <a:t>YEŞİL</a:t>
            </a:r>
          </a:p>
          <a:p>
            <a:endParaRPr lang="tr-TR" dirty="0"/>
          </a:p>
        </p:txBody>
      </p:sp>
    </p:spTree>
    <p:extLst>
      <p:ext uri="{BB962C8B-B14F-4D97-AF65-F5344CB8AC3E}">
        <p14:creationId xmlns:p14="http://schemas.microsoft.com/office/powerpoint/2010/main" val="1042703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a:bodyPr>
          <a:lstStyle/>
          <a:p>
            <a:pPr marL="0" indent="0" algn="just">
              <a:buNone/>
            </a:pPr>
            <a:r>
              <a:rPr lang="tr-TR" sz="2400" b="1" dirty="0" smtClean="0">
                <a:solidFill>
                  <a:srgbClr val="FFFF00"/>
                </a:solidFill>
              </a:rPr>
              <a:t>1)</a:t>
            </a:r>
            <a:r>
              <a:rPr lang="tr-TR" sz="2400" b="1" dirty="0" smtClean="0"/>
              <a:t>	Dosyanın </a:t>
            </a:r>
            <a:r>
              <a:rPr lang="tr-TR" sz="2400" b="1" dirty="0"/>
              <a:t>sol kenarında dikey ve uzun olarak bulunan renkli kısım yüz binleri, alt kısımdaki üç </a:t>
            </a:r>
            <a:r>
              <a:rPr lang="tr-TR" sz="2400" b="1" dirty="0" smtClean="0"/>
              <a:t>renk ise </a:t>
            </a:r>
            <a:r>
              <a:rPr lang="tr-TR" sz="2400" b="1" dirty="0"/>
              <a:t>sağdan sola on binleri, binleri ve yüzleri ifade etmektedir</a:t>
            </a:r>
            <a:r>
              <a:rPr lang="tr-TR" sz="2400" b="1" dirty="0" smtClean="0"/>
              <a:t>.</a:t>
            </a:r>
          </a:p>
          <a:p>
            <a:pPr marL="0" indent="0" algn="just">
              <a:buNone/>
            </a:pPr>
            <a:endParaRPr lang="tr-TR" sz="2400" b="1" dirty="0"/>
          </a:p>
          <a:p>
            <a:pPr marL="0" indent="0" algn="just">
              <a:buNone/>
            </a:pPr>
            <a:r>
              <a:rPr lang="tr-TR" sz="2400" b="1" dirty="0" smtClean="0">
                <a:solidFill>
                  <a:srgbClr val="FFFF00"/>
                </a:solidFill>
              </a:rPr>
              <a:t>2) </a:t>
            </a:r>
            <a:r>
              <a:rPr lang="tr-TR" sz="2400" b="1" dirty="0" smtClean="0"/>
              <a:t>Örneğin (SİYAH </a:t>
            </a:r>
            <a:r>
              <a:rPr lang="tr-TR" sz="2400" b="1" dirty="0"/>
              <a:t>+ YEŞİL + TURUNCU + MAVİ) renkli hasta dosyası rakamsal olarak 5932XX </a:t>
            </a:r>
            <a:r>
              <a:rPr lang="tr-TR" sz="2400" b="1" dirty="0" smtClean="0"/>
              <a:t>dosya numarasına </a:t>
            </a:r>
            <a:r>
              <a:rPr lang="tr-TR" sz="2400" b="1" dirty="0"/>
              <a:t>karşılık gelmektedir.</a:t>
            </a:r>
          </a:p>
          <a:p>
            <a:pPr marL="0" indent="0">
              <a:buNone/>
            </a:pPr>
            <a:endParaRPr lang="tr-TR" dirty="0"/>
          </a:p>
        </p:txBody>
      </p:sp>
    </p:spTree>
    <p:extLst>
      <p:ext uri="{BB962C8B-B14F-4D97-AF65-F5344CB8AC3E}">
        <p14:creationId xmlns:p14="http://schemas.microsoft.com/office/powerpoint/2010/main" val="19802937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287963"/>
          </a:xfrm>
        </p:spPr>
        <p:txBody>
          <a:bodyPr/>
          <a:lstStyle/>
          <a:p>
            <a:pPr marL="0" indent="0" algn="just">
              <a:buNone/>
            </a:pPr>
            <a:r>
              <a:rPr lang="tr-TR" sz="2400" b="1" dirty="0">
                <a:solidFill>
                  <a:srgbClr val="FFFF00"/>
                </a:solidFill>
              </a:rPr>
              <a:t>3</a:t>
            </a:r>
            <a:r>
              <a:rPr lang="tr-TR" sz="2400" b="1" dirty="0" smtClean="0">
                <a:solidFill>
                  <a:srgbClr val="FFFF00"/>
                </a:solidFill>
              </a:rPr>
              <a:t>) </a:t>
            </a:r>
            <a:r>
              <a:rPr lang="tr-TR" sz="2400" b="1" dirty="0"/>
              <a:t>Ek 1 ve Ek 2'de verilen örnek dosya numarasının okunma şekli</a:t>
            </a:r>
            <a:r>
              <a:rPr lang="tr-TR" sz="2400" b="1" dirty="0" smtClean="0"/>
              <a:t>;</a:t>
            </a:r>
          </a:p>
          <a:p>
            <a:pPr marL="0" indent="0" algn="just">
              <a:buNone/>
            </a:pPr>
            <a:endParaRPr lang="tr-TR" sz="2400" b="1" dirty="0"/>
          </a:p>
          <a:p>
            <a:pPr marL="0" indent="0" algn="just">
              <a:buNone/>
            </a:pPr>
            <a:r>
              <a:rPr lang="tr-TR" sz="2400" b="1" dirty="0">
                <a:solidFill>
                  <a:srgbClr val="FFFF00"/>
                </a:solidFill>
              </a:rPr>
              <a:t>4</a:t>
            </a:r>
            <a:r>
              <a:rPr lang="tr-TR" sz="2400" b="1" dirty="0" smtClean="0">
                <a:solidFill>
                  <a:srgbClr val="FFFF00"/>
                </a:solidFill>
              </a:rPr>
              <a:t>) </a:t>
            </a:r>
            <a:r>
              <a:rPr lang="tr-TR" sz="2400" b="1" dirty="0"/>
              <a:t>Kırmızıile yazılanlar sabit kalacak şekilde basılır</a:t>
            </a:r>
            <a:r>
              <a:rPr lang="tr-TR" sz="2400" b="1" dirty="0" smtClean="0"/>
              <a:t>.</a:t>
            </a:r>
          </a:p>
          <a:p>
            <a:pPr marL="0" indent="0" algn="just">
              <a:buNone/>
            </a:pPr>
            <a:endParaRPr lang="tr-TR" sz="2000" b="1" dirty="0"/>
          </a:p>
          <a:p>
            <a:pPr marL="0" indent="0" algn="just">
              <a:buNone/>
            </a:pPr>
            <a:r>
              <a:rPr lang="tr-TR" sz="2400" b="1" dirty="0">
                <a:solidFill>
                  <a:srgbClr val="FFFF00"/>
                </a:solidFill>
              </a:rPr>
              <a:t>5</a:t>
            </a:r>
            <a:r>
              <a:rPr lang="tr-TR" sz="2400" b="1" dirty="0" smtClean="0">
                <a:solidFill>
                  <a:srgbClr val="FFFF00"/>
                </a:solidFill>
              </a:rPr>
              <a:t>) </a:t>
            </a:r>
            <a:r>
              <a:rPr lang="tr-TR" sz="2400" b="1" dirty="0"/>
              <a:t>Ok işareti ile gösterilenler dosyadaki renk sisteminin uygulanmasına </a:t>
            </a:r>
            <a:r>
              <a:rPr lang="tr-TR" sz="2400" b="1" dirty="0" smtClean="0"/>
              <a:t>ait ölçüleri </a:t>
            </a:r>
            <a:r>
              <a:rPr lang="tr-TR" sz="2400" b="1" dirty="0"/>
              <a:t>göstermektedir.</a:t>
            </a:r>
          </a:p>
          <a:p>
            <a:endParaRPr lang="tr-TR" dirty="0"/>
          </a:p>
        </p:txBody>
      </p:sp>
    </p:spTree>
    <p:extLst>
      <p:ext uri="{BB962C8B-B14F-4D97-AF65-F5344CB8AC3E}">
        <p14:creationId xmlns:p14="http://schemas.microsoft.com/office/powerpoint/2010/main" val="22496183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219200"/>
            <a:ext cx="8229600" cy="4038600"/>
          </a:xfrm>
        </p:spPr>
        <p:txBody>
          <a:bodyPr>
            <a:normAutofit lnSpcReduction="10000"/>
          </a:bodyPr>
          <a:lstStyle/>
          <a:p>
            <a:pPr marL="0" indent="0" algn="just">
              <a:buNone/>
            </a:pPr>
            <a:r>
              <a:rPr lang="tr-TR" sz="2800" b="1" dirty="0"/>
              <a:t>Dosya üzerindeki yıllar</a:t>
            </a:r>
            <a:r>
              <a:rPr lang="tr-TR" sz="2800" b="1" dirty="0" smtClean="0"/>
              <a:t>;</a:t>
            </a:r>
          </a:p>
          <a:p>
            <a:pPr marL="0" indent="0" algn="just">
              <a:buNone/>
            </a:pPr>
            <a:endParaRPr lang="tr-TR" sz="2800" b="1" dirty="0"/>
          </a:p>
          <a:p>
            <a:pPr marL="0" indent="0" algn="just">
              <a:buNone/>
            </a:pPr>
            <a:r>
              <a:rPr lang="tr-TR" sz="2800" b="1" dirty="0" smtClean="0">
                <a:solidFill>
                  <a:srgbClr val="FFFF00"/>
                </a:solidFill>
              </a:rPr>
              <a:t>-</a:t>
            </a:r>
            <a:r>
              <a:rPr lang="tr-TR" sz="2800" b="1" dirty="0" smtClean="0"/>
              <a:t> Hastanın </a:t>
            </a:r>
            <a:r>
              <a:rPr lang="tr-TR" sz="2800" b="1" dirty="0"/>
              <a:t>ilk kez hastaneye hangi tarihte geldiğini belirlemek</a:t>
            </a:r>
            <a:r>
              <a:rPr lang="tr-TR" sz="2800" b="1" dirty="0" smtClean="0"/>
              <a:t>,</a:t>
            </a:r>
          </a:p>
          <a:p>
            <a:pPr marL="0" indent="0" algn="just">
              <a:buNone/>
            </a:pPr>
            <a:endParaRPr lang="tr-TR" sz="2800" b="1" dirty="0"/>
          </a:p>
          <a:p>
            <a:pPr marL="0" indent="0" algn="just">
              <a:buNone/>
            </a:pPr>
            <a:r>
              <a:rPr lang="tr-TR" sz="2800" b="1" dirty="0">
                <a:solidFill>
                  <a:srgbClr val="FFFF00"/>
                </a:solidFill>
              </a:rPr>
              <a:t>-</a:t>
            </a:r>
            <a:r>
              <a:rPr lang="tr-TR" sz="2800" b="1" dirty="0"/>
              <a:t> Dosyanın aktif veya pasif durumda olduğunu anlamak üzere </a:t>
            </a:r>
            <a:r>
              <a:rPr lang="tr-TR" sz="2800" b="1" dirty="0" smtClean="0"/>
              <a:t>iki amaçla </a:t>
            </a:r>
            <a:r>
              <a:rPr lang="tr-TR" sz="2800" b="1" dirty="0"/>
              <a:t>kullanılmaktadır.</a:t>
            </a:r>
          </a:p>
          <a:p>
            <a:endParaRPr lang="tr-TR" dirty="0"/>
          </a:p>
        </p:txBody>
      </p:sp>
    </p:spTree>
    <p:extLst>
      <p:ext uri="{BB962C8B-B14F-4D97-AF65-F5344CB8AC3E}">
        <p14:creationId xmlns:p14="http://schemas.microsoft.com/office/powerpoint/2010/main" val="11089371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09600"/>
            <a:ext cx="8229600" cy="5486400"/>
          </a:xfrm>
        </p:spPr>
        <p:txBody>
          <a:bodyPr>
            <a:normAutofit/>
          </a:bodyPr>
          <a:lstStyle/>
          <a:p>
            <a:pPr marL="0" indent="0" algn="just">
              <a:buNone/>
            </a:pPr>
            <a:r>
              <a:rPr lang="tr-TR" sz="2400" b="1" dirty="0" smtClean="0">
                <a:solidFill>
                  <a:srgbClr val="FFFF00"/>
                </a:solidFill>
              </a:rPr>
              <a:t>6) </a:t>
            </a:r>
            <a:r>
              <a:rPr lang="tr-TR" sz="2400" b="1" dirty="0"/>
              <a:t>---- orta çizgisini (her bir yüzü A4 boyutunda olacak) göstermektedir</a:t>
            </a:r>
            <a:r>
              <a:rPr lang="tr-TR" sz="2400" b="1" dirty="0" smtClean="0"/>
              <a:t>.</a:t>
            </a:r>
          </a:p>
          <a:p>
            <a:pPr marL="0" indent="0" algn="just">
              <a:buNone/>
            </a:pPr>
            <a:endParaRPr lang="tr-TR" sz="2400" b="1" dirty="0"/>
          </a:p>
          <a:p>
            <a:pPr marL="0" indent="0" algn="just">
              <a:buNone/>
            </a:pPr>
            <a:r>
              <a:rPr lang="tr-TR" sz="2400" b="1" dirty="0">
                <a:solidFill>
                  <a:srgbClr val="FFFF00"/>
                </a:solidFill>
              </a:rPr>
              <a:t>7) </a:t>
            </a:r>
            <a:r>
              <a:rPr lang="tr-TR" sz="2400" b="1" dirty="0"/>
              <a:t>Renkler etiket olarak basılabilir</a:t>
            </a:r>
            <a:r>
              <a:rPr lang="tr-TR" sz="2400" b="1" dirty="0" smtClean="0"/>
              <a:t>.</a:t>
            </a:r>
          </a:p>
          <a:p>
            <a:pPr marL="0" indent="0" algn="just">
              <a:buNone/>
            </a:pPr>
            <a:endParaRPr lang="tr-TR" sz="2400" b="1" dirty="0"/>
          </a:p>
          <a:p>
            <a:pPr marL="0" indent="0" algn="just">
              <a:buNone/>
            </a:pPr>
            <a:r>
              <a:rPr lang="tr-TR" sz="2400" b="1" dirty="0" smtClean="0">
                <a:solidFill>
                  <a:srgbClr val="FFFF00"/>
                </a:solidFill>
              </a:rPr>
              <a:t>8)</a:t>
            </a:r>
            <a:r>
              <a:rPr lang="tr-TR" sz="2400" b="1" dirty="0" smtClean="0"/>
              <a:t>Numaralar </a:t>
            </a:r>
            <a:r>
              <a:rPr lang="tr-TR" sz="2400" b="1" dirty="0"/>
              <a:t>istenirse numaratör ile basılabilir</a:t>
            </a:r>
            <a:r>
              <a:rPr lang="tr-TR" sz="2400" b="1" dirty="0" smtClean="0"/>
              <a:t>.</a:t>
            </a:r>
          </a:p>
          <a:p>
            <a:pPr marL="0" indent="0" algn="just">
              <a:buNone/>
            </a:pPr>
            <a:endParaRPr lang="tr-TR" sz="2400" b="1" dirty="0"/>
          </a:p>
          <a:p>
            <a:pPr marL="0" indent="0" algn="just">
              <a:buNone/>
            </a:pPr>
            <a:r>
              <a:rPr lang="tr-TR" sz="2400" b="1" dirty="0">
                <a:solidFill>
                  <a:srgbClr val="FFFF00"/>
                </a:solidFill>
              </a:rPr>
              <a:t>9) </a:t>
            </a:r>
            <a:r>
              <a:rPr lang="tr-TR" sz="2400" b="1" dirty="0"/>
              <a:t>Dosyanın gizli bir yerine güvenlik bandı konularak, hastalar </a:t>
            </a:r>
            <a:r>
              <a:rPr lang="tr-TR" sz="2400" b="1" dirty="0" smtClean="0"/>
              <a:t>tarafından dışarıya </a:t>
            </a:r>
            <a:r>
              <a:rPr lang="tr-TR" sz="2400" b="1" dirty="0"/>
              <a:t>çıkması önlenebilir. Bu durumda dosya teli ve güvenlik bandı için paslanmaz </a:t>
            </a:r>
            <a:r>
              <a:rPr lang="tr-TR" sz="2400" b="1" dirty="0" smtClean="0"/>
              <a:t>çelik kullanılır</a:t>
            </a:r>
            <a:r>
              <a:rPr lang="tr-TR" sz="2400" b="1" dirty="0"/>
              <a:t>.</a:t>
            </a:r>
          </a:p>
          <a:p>
            <a:pPr algn="just"/>
            <a:endParaRPr lang="tr-TR" sz="1200" dirty="0"/>
          </a:p>
        </p:txBody>
      </p:sp>
    </p:spTree>
    <p:extLst>
      <p:ext uri="{BB962C8B-B14F-4D97-AF65-F5344CB8AC3E}">
        <p14:creationId xmlns:p14="http://schemas.microsoft.com/office/powerpoint/2010/main" val="27609083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www.ttb.org.tr/mevzuat/2005ek/tibbi_kayit_dosyalar/image010.gif"/>
          <p:cNvPicPr>
            <a:picLocks noGrp="1"/>
          </p:cNvPicPr>
          <p:nvPr>
            <p:ph idx="1"/>
          </p:nvPr>
        </p:nvPicPr>
        <p:blipFill>
          <a:blip r:embed="rId2" cstate="print">
            <a:extLst>
              <a:ext uri="{28A0092B-C50C-407E-A947-70E740481C1C}">
                <a14:useLocalDpi xmlns:a14="http://schemas.microsoft.com/office/drawing/2010/main" val="0"/>
              </a:ext>
            </a:extLst>
          </a:blip>
          <a:stretch>
            <a:fillRect/>
          </a:stretch>
        </p:blipFill>
        <p:spPr bwMode="auto">
          <a:xfrm>
            <a:off x="1600200" y="685800"/>
            <a:ext cx="6019800" cy="5334000"/>
          </a:xfrm>
          <a:prstGeom prst="rect">
            <a:avLst/>
          </a:prstGeom>
          <a:noFill/>
          <a:ln>
            <a:noFill/>
          </a:ln>
        </p:spPr>
      </p:pic>
    </p:spTree>
    <p:extLst>
      <p:ext uri="{BB962C8B-B14F-4D97-AF65-F5344CB8AC3E}">
        <p14:creationId xmlns:p14="http://schemas.microsoft.com/office/powerpoint/2010/main" val="37472636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685800"/>
            <a:ext cx="7125113" cy="924475"/>
          </a:xfrm>
        </p:spPr>
        <p:txBody>
          <a:bodyPr>
            <a:normAutofit fontScale="90000"/>
          </a:bodyPr>
          <a:lstStyle/>
          <a:p>
            <a:pPr algn="ctr"/>
            <a:r>
              <a:rPr lang="tr-TR" b="1" dirty="0" smtClean="0">
                <a:solidFill>
                  <a:srgbClr val="FFFF00"/>
                </a:solidFill>
              </a:rPr>
              <a:t>HASTA DOSYASI OLUŞTURULURKEN DİKKAT EDİLMESİ GEREKENLER</a:t>
            </a:r>
            <a:endParaRPr lang="tr-TR" b="1" dirty="0">
              <a:solidFill>
                <a:srgbClr val="FFFF00"/>
              </a:solidFill>
            </a:endParaRPr>
          </a:p>
        </p:txBody>
      </p:sp>
      <p:sp>
        <p:nvSpPr>
          <p:cNvPr id="3" name="Content Placeholder 2"/>
          <p:cNvSpPr>
            <a:spLocks noGrp="1"/>
          </p:cNvSpPr>
          <p:nvPr>
            <p:ph idx="1"/>
          </p:nvPr>
        </p:nvSpPr>
        <p:spPr>
          <a:xfrm>
            <a:off x="533400" y="2133600"/>
            <a:ext cx="8229600" cy="3992563"/>
          </a:xfrm>
        </p:spPr>
        <p:txBody>
          <a:bodyPr>
            <a:normAutofit/>
          </a:bodyPr>
          <a:lstStyle/>
          <a:p>
            <a:pPr marL="0" indent="0" algn="just">
              <a:buNone/>
            </a:pPr>
            <a:r>
              <a:rPr lang="tr-TR" sz="2400" b="1" dirty="0" smtClean="0">
                <a:solidFill>
                  <a:srgbClr val="FFFF00"/>
                </a:solidFill>
              </a:rPr>
              <a:t>1.  </a:t>
            </a:r>
            <a:r>
              <a:rPr lang="tr-TR" sz="2400" b="1" dirty="0" smtClean="0"/>
              <a:t>Hastanın soyadı, adı, anne ve baba adları, doğum tarihi, doğum yeri dikkatlibir şekilde, titizlikle ve doğru bir şekilde saptanmalıdır.</a:t>
            </a:r>
          </a:p>
          <a:p>
            <a:pPr marL="0" indent="0" algn="just">
              <a:buNone/>
            </a:pPr>
            <a:endParaRPr lang="tr-TR" sz="2400" b="1" dirty="0" smtClean="0"/>
          </a:p>
          <a:p>
            <a:pPr marL="0" indent="0" algn="just">
              <a:buNone/>
            </a:pPr>
            <a:r>
              <a:rPr lang="tr-TR" sz="2400" b="1" dirty="0" smtClean="0">
                <a:solidFill>
                  <a:srgbClr val="FFFF00"/>
                </a:solidFill>
              </a:rPr>
              <a:t>2. </a:t>
            </a:r>
            <a:r>
              <a:rPr lang="tr-TR" sz="2400" b="1" dirty="0" smtClean="0"/>
              <a:t>Hastanın, daha önceden hastanede açılmış bir dosyanın olmadığı, hasta dosyaları arşiviyle ilişki kurularak öğrenilmelidir.</a:t>
            </a:r>
          </a:p>
        </p:txBody>
      </p:sp>
    </p:spTree>
    <p:extLst>
      <p:ext uri="{BB962C8B-B14F-4D97-AF65-F5344CB8AC3E}">
        <p14:creationId xmlns:p14="http://schemas.microsoft.com/office/powerpoint/2010/main" val="23891510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95400"/>
            <a:ext cx="7619999" cy="4051437"/>
          </a:xfrm>
        </p:spPr>
        <p:txBody>
          <a:bodyPr>
            <a:noAutofit/>
          </a:bodyPr>
          <a:lstStyle/>
          <a:p>
            <a:pPr marL="0" indent="0" algn="just">
              <a:buNone/>
            </a:pPr>
            <a:r>
              <a:rPr lang="tr-TR" sz="2400" b="1" dirty="0" smtClean="0">
                <a:solidFill>
                  <a:srgbClr val="FFFF00"/>
                </a:solidFill>
              </a:rPr>
              <a:t>3.	</a:t>
            </a:r>
            <a:r>
              <a:rPr lang="tr-TR" sz="2400" b="1" dirty="0" smtClean="0"/>
              <a:t>Bütün </a:t>
            </a:r>
            <a:r>
              <a:rPr lang="tr-TR" sz="2400" b="1" dirty="0"/>
              <a:t>formların gerekli yerlerine hastanın soyadı, adı, doğum yeri ile muayene edildiği bölümü ve o günün tarihi ile muayene </a:t>
            </a:r>
            <a:r>
              <a:rPr lang="tr-TR" sz="2400" b="1" dirty="0" smtClean="0"/>
              <a:t>edecek </a:t>
            </a:r>
            <a:r>
              <a:rPr lang="tr-TR" sz="2400" b="1" dirty="0"/>
              <a:t>doktorun adı yazılmalıdır</a:t>
            </a:r>
            <a:r>
              <a:rPr lang="tr-TR" sz="2400" b="1" dirty="0" smtClean="0"/>
              <a:t>.</a:t>
            </a:r>
          </a:p>
          <a:p>
            <a:pPr marL="0" indent="0" algn="just">
              <a:buNone/>
            </a:pPr>
            <a:endParaRPr lang="tr-TR" sz="2400" b="1" dirty="0"/>
          </a:p>
          <a:p>
            <a:pPr marL="0" indent="0" algn="just">
              <a:buNone/>
            </a:pPr>
            <a:r>
              <a:rPr lang="tr-TR" sz="2400" b="1" dirty="0" smtClean="0">
                <a:solidFill>
                  <a:srgbClr val="FFFF00"/>
                </a:solidFill>
              </a:rPr>
              <a:t>4. </a:t>
            </a:r>
            <a:r>
              <a:rPr lang="tr-TR" sz="2400" b="1" dirty="0" smtClean="0"/>
              <a:t>Hasta kabul kağıdına hastanın kimliği ile ilgili bütün bilgiler, doğru olarak daktilo edildikten sonra kağıdın sağ orta tarafına dosyayı açan sekreter, ad ve soyadının baş harflerini yazmalıdır.</a:t>
            </a:r>
          </a:p>
          <a:p>
            <a:pPr marL="0" indent="0" algn="just">
              <a:buNone/>
            </a:pPr>
            <a:endParaRPr lang="tr-TR" sz="2400" b="1" dirty="0" smtClean="0"/>
          </a:p>
          <a:p>
            <a:pPr marL="0" indent="0" algn="just">
              <a:buNone/>
            </a:pPr>
            <a:r>
              <a:rPr lang="tr-TR" sz="2400" b="1" dirty="0" smtClean="0">
                <a:solidFill>
                  <a:srgbClr val="FFFF00"/>
                </a:solidFill>
              </a:rPr>
              <a:t>5. </a:t>
            </a:r>
            <a:r>
              <a:rPr lang="tr-TR" sz="2400" b="1" dirty="0" smtClean="0"/>
              <a:t>İki hasta için aynı numaralı kart ve dosya açılmamalıdır.</a:t>
            </a:r>
            <a:endParaRPr lang="tr-TR" sz="2400" b="1" dirty="0"/>
          </a:p>
        </p:txBody>
      </p:sp>
    </p:spTree>
    <p:extLst>
      <p:ext uri="{BB962C8B-B14F-4D97-AF65-F5344CB8AC3E}">
        <p14:creationId xmlns:p14="http://schemas.microsoft.com/office/powerpoint/2010/main" val="804194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sz="4400" b="1" dirty="0" smtClean="0">
                <a:solidFill>
                  <a:srgbClr val="FFFF00"/>
                </a:solidFill>
              </a:rPr>
              <a:t>İÇİNDEKİLER</a:t>
            </a:r>
            <a:endParaRPr lang="tr-TR" sz="4400" b="1" dirty="0">
              <a:solidFill>
                <a:srgbClr val="FFFF00"/>
              </a:solidFill>
            </a:endParaRPr>
          </a:p>
        </p:txBody>
      </p:sp>
      <p:sp>
        <p:nvSpPr>
          <p:cNvPr id="3" name="Content Placeholder 2"/>
          <p:cNvSpPr>
            <a:spLocks noGrp="1"/>
          </p:cNvSpPr>
          <p:nvPr>
            <p:ph idx="1"/>
          </p:nvPr>
        </p:nvSpPr>
        <p:spPr>
          <a:xfrm>
            <a:off x="914400" y="2057400"/>
            <a:ext cx="7772399" cy="4051437"/>
          </a:xfrm>
        </p:spPr>
        <p:txBody>
          <a:bodyPr/>
          <a:lstStyle/>
          <a:p>
            <a:pPr marL="0" indent="0">
              <a:buNone/>
            </a:pPr>
            <a:r>
              <a:rPr lang="tr-TR" sz="2000" b="1" dirty="0">
                <a:solidFill>
                  <a:srgbClr val="FFFF00"/>
                </a:solidFill>
              </a:rPr>
              <a:t>1</a:t>
            </a:r>
            <a:r>
              <a:rPr lang="tr-TR" dirty="0">
                <a:solidFill>
                  <a:srgbClr val="FFFF00"/>
                </a:solidFill>
              </a:rPr>
              <a:t>.</a:t>
            </a:r>
            <a:r>
              <a:rPr lang="tr-TR" sz="2000" b="1" dirty="0"/>
              <a:t>	Hasta dosyalarının kapsamı</a:t>
            </a:r>
          </a:p>
          <a:p>
            <a:pPr marL="0" indent="0">
              <a:buNone/>
            </a:pPr>
            <a:r>
              <a:rPr lang="tr-TR" sz="2000" b="1" dirty="0">
                <a:solidFill>
                  <a:srgbClr val="FFFF00"/>
                </a:solidFill>
              </a:rPr>
              <a:t>2.</a:t>
            </a:r>
            <a:r>
              <a:rPr lang="tr-TR" sz="2000" b="1" dirty="0"/>
              <a:t>	Hasta dosyasının tanımı</a:t>
            </a:r>
          </a:p>
          <a:p>
            <a:pPr marL="0" indent="0">
              <a:buNone/>
            </a:pPr>
            <a:r>
              <a:rPr lang="tr-TR" sz="2000" b="1" dirty="0">
                <a:solidFill>
                  <a:srgbClr val="FFFF00"/>
                </a:solidFill>
              </a:rPr>
              <a:t>3.</a:t>
            </a:r>
            <a:r>
              <a:rPr lang="tr-TR" sz="2000" b="1" dirty="0"/>
              <a:t>	Hasta dosyası oluşturulurken dikkat edilmesi gerekenler</a:t>
            </a:r>
          </a:p>
          <a:p>
            <a:pPr marL="0" indent="0">
              <a:buNone/>
            </a:pPr>
            <a:r>
              <a:rPr lang="tr-TR" sz="2000" b="1" dirty="0">
                <a:solidFill>
                  <a:srgbClr val="FFFF00"/>
                </a:solidFill>
              </a:rPr>
              <a:t>4.	</a:t>
            </a:r>
            <a:r>
              <a:rPr lang="tr-TR" sz="2000" b="1" dirty="0"/>
              <a:t>Vekil dosyanın tanımı</a:t>
            </a:r>
          </a:p>
          <a:p>
            <a:pPr marL="0" indent="0">
              <a:buNone/>
            </a:pPr>
            <a:r>
              <a:rPr lang="tr-TR" sz="2000" b="1" dirty="0">
                <a:solidFill>
                  <a:srgbClr val="FFFF00"/>
                </a:solidFill>
              </a:rPr>
              <a:t>5</a:t>
            </a:r>
            <a:r>
              <a:rPr lang="tr-TR" sz="2000" b="1" dirty="0"/>
              <a:t>.	Hemşirelik kayıtları</a:t>
            </a:r>
          </a:p>
          <a:p>
            <a:pPr marL="0" indent="0">
              <a:buNone/>
            </a:pPr>
            <a:r>
              <a:rPr lang="tr-TR" sz="2000" b="1" dirty="0">
                <a:solidFill>
                  <a:srgbClr val="FFFF00"/>
                </a:solidFill>
              </a:rPr>
              <a:t>6.</a:t>
            </a:r>
            <a:r>
              <a:rPr lang="tr-TR" sz="2000" b="1" dirty="0"/>
              <a:t>	Hemşirelerin tuttuğu tıbbi kayıtlar</a:t>
            </a:r>
          </a:p>
          <a:p>
            <a:pPr marL="0" indent="0">
              <a:buNone/>
            </a:pPr>
            <a:r>
              <a:rPr lang="tr-TR" sz="2000" b="1" dirty="0">
                <a:solidFill>
                  <a:srgbClr val="FFFF00"/>
                </a:solidFill>
              </a:rPr>
              <a:t>7.	</a:t>
            </a:r>
            <a:r>
              <a:rPr lang="tr-TR" sz="2000" b="1" dirty="0"/>
              <a:t>Hasta dosyalarının analizi</a:t>
            </a:r>
          </a:p>
          <a:p>
            <a:pPr marL="0" indent="0">
              <a:buNone/>
            </a:pPr>
            <a:r>
              <a:rPr lang="tr-TR" sz="2000" b="1" dirty="0">
                <a:solidFill>
                  <a:srgbClr val="FFFF00"/>
                </a:solidFill>
              </a:rPr>
              <a:t>8.</a:t>
            </a:r>
            <a:r>
              <a:rPr lang="tr-TR" sz="2000" b="1" dirty="0"/>
              <a:t>	Niceliksel analiz</a:t>
            </a:r>
          </a:p>
          <a:p>
            <a:pPr marL="0" indent="0">
              <a:buNone/>
            </a:pPr>
            <a:endParaRPr lang="tr-TR" dirty="0"/>
          </a:p>
        </p:txBody>
      </p:sp>
    </p:spTree>
    <p:extLst>
      <p:ext uri="{BB962C8B-B14F-4D97-AF65-F5344CB8AC3E}">
        <p14:creationId xmlns:p14="http://schemas.microsoft.com/office/powerpoint/2010/main" val="10202101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sz="4400" b="1" dirty="0" smtClean="0">
                <a:solidFill>
                  <a:srgbClr val="FFFF00"/>
                </a:solidFill>
              </a:rPr>
              <a:t>VEKİL DOSYA</a:t>
            </a:r>
            <a:endParaRPr lang="tr-TR" sz="4400" b="1" dirty="0">
              <a:solidFill>
                <a:srgbClr val="FFFF00"/>
              </a:solidFill>
            </a:endParaRPr>
          </a:p>
        </p:txBody>
      </p:sp>
      <p:sp>
        <p:nvSpPr>
          <p:cNvPr id="3" name="Content Placeholder 2"/>
          <p:cNvSpPr>
            <a:spLocks noGrp="1"/>
          </p:cNvSpPr>
          <p:nvPr>
            <p:ph idx="1"/>
          </p:nvPr>
        </p:nvSpPr>
        <p:spPr/>
        <p:txBody>
          <a:bodyPr>
            <a:normAutofit/>
          </a:bodyPr>
          <a:lstStyle/>
          <a:p>
            <a:pPr marL="0" indent="0" algn="just">
              <a:buNone/>
            </a:pPr>
            <a:r>
              <a:rPr lang="tr-TR" sz="2400" b="1" dirty="0" smtClean="0"/>
              <a:t>	Arşivden </a:t>
            </a:r>
            <a:r>
              <a:rPr lang="tr-TR" sz="2400" b="1" dirty="0"/>
              <a:t>çıkarılan dosyaların dosya izleme fişi yardımıyla takip edilmesi amacıyla asıl dosya </a:t>
            </a:r>
            <a:r>
              <a:rPr lang="tr-TR" sz="2400" b="1" dirty="0" smtClean="0"/>
              <a:t>yerine geçici </a:t>
            </a:r>
            <a:r>
              <a:rPr lang="tr-TR" sz="2400" b="1" dirty="0"/>
              <a:t>olarak konan, esas dosyanın aynı boyutlarında olan dosyadır</a:t>
            </a:r>
            <a:r>
              <a:rPr lang="tr-TR" sz="2400" b="1" dirty="0" smtClean="0"/>
              <a:t>.</a:t>
            </a:r>
          </a:p>
          <a:p>
            <a:pPr marL="0" indent="0" algn="just">
              <a:buNone/>
            </a:pPr>
            <a:endParaRPr lang="tr-TR" sz="2400" b="1" dirty="0"/>
          </a:p>
          <a:p>
            <a:pPr marL="0" indent="0" algn="just">
              <a:buNone/>
            </a:pPr>
            <a:r>
              <a:rPr lang="tr-TR" sz="2400" b="1" dirty="0" smtClean="0"/>
              <a:t> 	Bunlar plastiktir. Araştırma </a:t>
            </a:r>
            <a:r>
              <a:rPr lang="tr-TR" sz="2400" b="1" dirty="0"/>
              <a:t>ya da başka amaçla alınan esas dosyanın aynı </a:t>
            </a:r>
            <a:r>
              <a:rPr lang="tr-TR" sz="2400" b="1" dirty="0" smtClean="0"/>
              <a:t>rengindedir</a:t>
            </a:r>
            <a:endParaRPr lang="tr-TR" sz="2400" b="1" dirty="0"/>
          </a:p>
        </p:txBody>
      </p:sp>
    </p:spTree>
    <p:extLst>
      <p:ext uri="{BB962C8B-B14F-4D97-AF65-F5344CB8AC3E}">
        <p14:creationId xmlns:p14="http://schemas.microsoft.com/office/powerpoint/2010/main" val="42621337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38200"/>
            <a:ext cx="7467600" cy="5029200"/>
          </a:xfrm>
        </p:spPr>
        <p:txBody>
          <a:bodyPr>
            <a:normAutofit fontScale="92500" lnSpcReduction="20000"/>
          </a:bodyPr>
          <a:lstStyle/>
          <a:p>
            <a:pPr algn="just"/>
            <a:r>
              <a:rPr lang="tr-TR" sz="2800" b="1" dirty="0" smtClean="0"/>
              <a:t>Dosyanın </a:t>
            </a:r>
            <a:r>
              <a:rPr lang="tr-TR" sz="2800" b="1" dirty="0"/>
              <a:t>aslı bir </a:t>
            </a:r>
            <a:r>
              <a:rPr lang="tr-TR" sz="2800" b="1" dirty="0" smtClean="0"/>
              <a:t>poliklinik tarafından </a:t>
            </a:r>
            <a:r>
              <a:rPr lang="tr-TR" sz="2800" b="1" dirty="0"/>
              <a:t>istendiği durumda sekreter dosya istek fişini doldurup arşive gönderir. </a:t>
            </a:r>
            <a:endParaRPr lang="tr-TR" sz="2800" b="1" dirty="0" smtClean="0"/>
          </a:p>
          <a:p>
            <a:pPr marL="0" indent="0" algn="just">
              <a:buNone/>
            </a:pPr>
            <a:endParaRPr lang="tr-TR" sz="2800" b="1" dirty="0" smtClean="0"/>
          </a:p>
          <a:p>
            <a:pPr algn="just"/>
            <a:r>
              <a:rPr lang="tr-TR" sz="2800" b="1" dirty="0" smtClean="0"/>
              <a:t>Arşivde </a:t>
            </a:r>
            <a:r>
              <a:rPr lang="tr-TR" sz="2800" b="1" dirty="0"/>
              <a:t>dosyanın </a:t>
            </a:r>
            <a:r>
              <a:rPr lang="tr-TR" sz="2800" b="1" dirty="0" smtClean="0"/>
              <a:t>yerine vekil </a:t>
            </a:r>
            <a:r>
              <a:rPr lang="tr-TR" sz="2800" b="1" dirty="0"/>
              <a:t>dosya konularak esas dosya istenilen polikliniğe gönderilir. </a:t>
            </a:r>
            <a:endParaRPr lang="tr-TR" sz="2800" b="1" dirty="0" smtClean="0"/>
          </a:p>
          <a:p>
            <a:pPr marL="0" indent="0" algn="just">
              <a:buNone/>
            </a:pPr>
            <a:endParaRPr lang="tr-TR" sz="2800" b="1" dirty="0" smtClean="0"/>
          </a:p>
          <a:p>
            <a:pPr algn="just"/>
            <a:r>
              <a:rPr lang="tr-TR" sz="2800" b="1" dirty="0" smtClean="0"/>
              <a:t>Başka </a:t>
            </a:r>
            <a:r>
              <a:rPr lang="tr-TR" sz="2800" b="1" dirty="0"/>
              <a:t>bir poliklinik tarafından </a:t>
            </a:r>
            <a:r>
              <a:rPr lang="tr-TR" sz="2800" b="1" dirty="0" smtClean="0"/>
              <a:t>da istendiğinde </a:t>
            </a:r>
            <a:r>
              <a:rPr lang="tr-TR" sz="2800" b="1" dirty="0"/>
              <a:t>vekil dosya sayesinde hangi bölümde olduğu tespit edilmiş olur.</a:t>
            </a:r>
          </a:p>
          <a:p>
            <a:endParaRPr lang="tr-TR" dirty="0"/>
          </a:p>
        </p:txBody>
      </p:sp>
    </p:spTree>
    <p:extLst>
      <p:ext uri="{BB962C8B-B14F-4D97-AF65-F5344CB8AC3E}">
        <p14:creationId xmlns:p14="http://schemas.microsoft.com/office/powerpoint/2010/main" val="225751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125113" cy="924475"/>
          </a:xfrm>
        </p:spPr>
        <p:txBody>
          <a:bodyPr/>
          <a:lstStyle/>
          <a:p>
            <a:pPr algn="ctr"/>
            <a:r>
              <a:rPr lang="tr-TR" sz="3600" b="1" dirty="0" smtClean="0">
                <a:solidFill>
                  <a:srgbClr val="FFFF00"/>
                </a:solidFill>
              </a:rPr>
              <a:t>VEKİL DOSYA ÖRNEĞİ</a:t>
            </a:r>
            <a:endParaRPr lang="tr-TR" sz="3600" b="1" dirty="0">
              <a:solidFill>
                <a:srgbClr val="FFFF00"/>
              </a:solidFill>
            </a:endParaRPr>
          </a:p>
        </p:txBody>
      </p:sp>
      <p:pic>
        <p:nvPicPr>
          <p:cNvPr id="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tretch>
            <a:fillRect/>
          </a:stretch>
        </p:blipFill>
        <p:spPr bwMode="auto">
          <a:xfrm>
            <a:off x="1219200" y="1752600"/>
            <a:ext cx="70866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942810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sz="3600" b="1" dirty="0" smtClean="0">
                <a:solidFill>
                  <a:srgbClr val="FFFF00"/>
                </a:solidFill>
              </a:rPr>
              <a:t>HEMŞİRELİK KAYITLARI</a:t>
            </a:r>
            <a:endParaRPr lang="tr-TR" sz="3600" b="1" dirty="0">
              <a:solidFill>
                <a:srgbClr val="FFFF00"/>
              </a:solidFill>
            </a:endParaRPr>
          </a:p>
        </p:txBody>
      </p:sp>
      <p:sp>
        <p:nvSpPr>
          <p:cNvPr id="3" name="Content Placeholder 2"/>
          <p:cNvSpPr>
            <a:spLocks noGrp="1"/>
          </p:cNvSpPr>
          <p:nvPr>
            <p:ph idx="1"/>
          </p:nvPr>
        </p:nvSpPr>
        <p:spPr>
          <a:xfrm>
            <a:off x="990600" y="1807361"/>
            <a:ext cx="7543800" cy="4051437"/>
          </a:xfrm>
        </p:spPr>
        <p:txBody>
          <a:bodyPr>
            <a:normAutofit/>
          </a:bodyPr>
          <a:lstStyle/>
          <a:p>
            <a:pPr marL="0" indent="0" algn="just">
              <a:buNone/>
            </a:pPr>
            <a:r>
              <a:rPr lang="tr-TR" sz="2400" b="1" dirty="0" smtClean="0">
                <a:solidFill>
                  <a:srgbClr val="FFFF00"/>
                </a:solidFill>
              </a:rPr>
              <a:t>1. </a:t>
            </a:r>
            <a:r>
              <a:rPr lang="tr-TR" sz="2400" b="1" dirty="0" smtClean="0"/>
              <a:t>Hemşireye yasal dayanak sağlar.</a:t>
            </a:r>
          </a:p>
          <a:p>
            <a:pPr marL="0" indent="0" algn="just">
              <a:buNone/>
            </a:pPr>
            <a:r>
              <a:rPr lang="tr-TR" sz="2400" b="1" dirty="0" smtClean="0">
                <a:solidFill>
                  <a:srgbClr val="FFFF00"/>
                </a:solidFill>
              </a:rPr>
              <a:t>2. </a:t>
            </a:r>
            <a:r>
              <a:rPr lang="tr-TR" sz="2400" b="1" dirty="0" smtClean="0"/>
              <a:t>Bakımın sürekliliğini sağlar.</a:t>
            </a:r>
          </a:p>
          <a:p>
            <a:pPr marL="0" indent="0" algn="just">
              <a:buNone/>
            </a:pPr>
            <a:r>
              <a:rPr lang="tr-TR" sz="2400" b="1" dirty="0" smtClean="0">
                <a:solidFill>
                  <a:srgbClr val="FFFF00"/>
                </a:solidFill>
              </a:rPr>
              <a:t>3. </a:t>
            </a:r>
            <a:r>
              <a:rPr lang="tr-TR" sz="2400" b="1" dirty="0" smtClean="0"/>
              <a:t>Ekip içi çalışma sağlanmış olur.</a:t>
            </a:r>
          </a:p>
          <a:p>
            <a:pPr marL="0" indent="0" algn="just">
              <a:buNone/>
            </a:pPr>
            <a:r>
              <a:rPr lang="tr-TR" sz="2400" b="1" dirty="0" smtClean="0">
                <a:solidFill>
                  <a:srgbClr val="FFFF00"/>
                </a:solidFill>
              </a:rPr>
              <a:t>4. </a:t>
            </a:r>
            <a:r>
              <a:rPr lang="tr-TR" sz="2400" b="1" dirty="0" smtClean="0"/>
              <a:t>Hemşireler arası sözlü iletişim ihtiyacı azalmış olur.</a:t>
            </a:r>
          </a:p>
          <a:p>
            <a:pPr marL="0" indent="0" algn="just">
              <a:buNone/>
            </a:pPr>
            <a:r>
              <a:rPr lang="tr-TR" sz="2400" b="1" dirty="0" smtClean="0">
                <a:solidFill>
                  <a:srgbClr val="FFFF00"/>
                </a:solidFill>
              </a:rPr>
              <a:t>5. </a:t>
            </a:r>
            <a:r>
              <a:rPr lang="tr-TR" sz="2400" b="1" dirty="0" smtClean="0"/>
              <a:t>Hemşirelik uygulamalarının denetimi kolaylaşır.</a:t>
            </a:r>
            <a:endParaRPr lang="tr-TR" sz="2400" b="1" dirty="0"/>
          </a:p>
        </p:txBody>
      </p:sp>
    </p:spTree>
    <p:extLst>
      <p:ext uri="{BB962C8B-B14F-4D97-AF65-F5344CB8AC3E}">
        <p14:creationId xmlns:p14="http://schemas.microsoft.com/office/powerpoint/2010/main" val="77383539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tr-TR" sz="3600" b="1" dirty="0">
                <a:solidFill>
                  <a:srgbClr val="FFFF00"/>
                </a:solidFill>
              </a:rPr>
              <a:t>Hemşirelerin Tuttuğu Tıbbi Kayıtlar</a:t>
            </a:r>
          </a:p>
        </p:txBody>
      </p:sp>
      <p:sp>
        <p:nvSpPr>
          <p:cNvPr id="3" name="Content Placeholder 2"/>
          <p:cNvSpPr>
            <a:spLocks noGrp="1"/>
          </p:cNvSpPr>
          <p:nvPr>
            <p:ph idx="1"/>
          </p:nvPr>
        </p:nvSpPr>
        <p:spPr>
          <a:xfrm>
            <a:off x="990600" y="1981200"/>
            <a:ext cx="7125112" cy="4051437"/>
          </a:xfrm>
        </p:spPr>
        <p:txBody>
          <a:bodyPr/>
          <a:lstStyle/>
          <a:p>
            <a:r>
              <a:rPr lang="en-AU" sz="2400" b="1" dirty="0"/>
              <a:t>Hasta </a:t>
            </a:r>
            <a:r>
              <a:rPr lang="tr-TR" sz="2400" b="1" dirty="0" smtClean="0"/>
              <a:t>k</a:t>
            </a:r>
            <a:r>
              <a:rPr lang="en-AU" sz="2400" b="1" dirty="0" smtClean="0"/>
              <a:t>abul </a:t>
            </a:r>
            <a:r>
              <a:rPr lang="en-AU" sz="2400" b="1" dirty="0"/>
              <a:t>formu,</a:t>
            </a:r>
          </a:p>
          <a:p>
            <a:r>
              <a:rPr lang="en-AU" sz="2400" b="1" dirty="0"/>
              <a:t>Hemşire gözlem formu,</a:t>
            </a:r>
          </a:p>
          <a:p>
            <a:r>
              <a:rPr lang="en-AU" sz="2400" b="1" dirty="0"/>
              <a:t>Hasta tanılama formu,</a:t>
            </a:r>
          </a:p>
          <a:p>
            <a:r>
              <a:rPr lang="en-AU" sz="2400" b="1" dirty="0"/>
              <a:t>Hasta bireysel bakım planları </a:t>
            </a:r>
          </a:p>
          <a:p>
            <a:r>
              <a:rPr lang="en-AU" sz="2400" b="1" dirty="0"/>
              <a:t>Hasta eğitim ve taburcu notları,</a:t>
            </a:r>
          </a:p>
          <a:p>
            <a:r>
              <a:rPr lang="en-AU" sz="2400" b="1" dirty="0"/>
              <a:t>Yoğun bakım, acil servis, reanimasyon vb. bölümlerine ait </a:t>
            </a:r>
            <a:r>
              <a:rPr lang="en-AU" sz="2400" b="1" dirty="0" smtClean="0"/>
              <a:t>formlar</a:t>
            </a:r>
            <a:r>
              <a:rPr lang="tr-TR" sz="2400" b="1" dirty="0" smtClean="0"/>
              <a:t>.</a:t>
            </a:r>
            <a:r>
              <a:rPr lang="en-AU" sz="2400" b="1" dirty="0" smtClean="0"/>
              <a:t>  </a:t>
            </a:r>
            <a:endParaRPr lang="en-AU" sz="2400" b="1" dirty="0"/>
          </a:p>
          <a:p>
            <a:endParaRPr lang="tr-TR" dirty="0"/>
          </a:p>
        </p:txBody>
      </p:sp>
    </p:spTree>
    <p:extLst>
      <p:ext uri="{BB962C8B-B14F-4D97-AF65-F5344CB8AC3E}">
        <p14:creationId xmlns:p14="http://schemas.microsoft.com/office/powerpoint/2010/main" val="1058821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tr-TR" sz="3600" b="1" dirty="0" smtClean="0">
                <a:solidFill>
                  <a:srgbClr val="FFFF00"/>
                </a:solidFill>
              </a:rPr>
              <a:t>HASTA DOSYALARININ ANALİZİ</a:t>
            </a:r>
            <a:endParaRPr lang="tr-TR" sz="3600" b="1" dirty="0">
              <a:solidFill>
                <a:srgbClr val="FFFF00"/>
              </a:solidFill>
            </a:endParaRPr>
          </a:p>
        </p:txBody>
      </p:sp>
      <p:sp>
        <p:nvSpPr>
          <p:cNvPr id="3" name="Content Placeholder 2"/>
          <p:cNvSpPr>
            <a:spLocks noGrp="1"/>
          </p:cNvSpPr>
          <p:nvPr>
            <p:ph idx="1"/>
          </p:nvPr>
        </p:nvSpPr>
        <p:spPr>
          <a:xfrm>
            <a:off x="914400" y="1981200"/>
            <a:ext cx="7467599" cy="4364839"/>
          </a:xfrm>
        </p:spPr>
        <p:txBody>
          <a:bodyPr>
            <a:normAutofit/>
          </a:bodyPr>
          <a:lstStyle/>
          <a:p>
            <a:pPr marL="0" indent="0" algn="just">
              <a:buNone/>
            </a:pPr>
            <a:r>
              <a:rPr lang="tr-TR" sz="2400" b="1" dirty="0" smtClean="0"/>
              <a:t>	Hasta </a:t>
            </a:r>
            <a:r>
              <a:rPr lang="tr-TR" sz="2400" b="1" dirty="0"/>
              <a:t>dosyaları sağlık kurumlarına kabul edilen hastalara daha iyi bir </a:t>
            </a:r>
            <a:r>
              <a:rPr lang="tr-TR" sz="2400" b="1" dirty="0" smtClean="0"/>
              <a:t>bakımın verilmesini </a:t>
            </a:r>
            <a:r>
              <a:rPr lang="tr-TR" sz="2400" b="1" dirty="0"/>
              <a:t>ve bu bakımın değerlendirilmesini denetlenmesini sağlayan kayıtlar </a:t>
            </a:r>
            <a:r>
              <a:rPr lang="tr-TR" sz="2400" b="1" dirty="0" smtClean="0"/>
              <a:t>olduğuna göre</a:t>
            </a:r>
            <a:r>
              <a:rPr lang="tr-TR" sz="2400" b="1" dirty="0"/>
              <a:t>, bu dosyaların hastanın doktoruna ve tedavinin gerçekleşmesini sağlayan diğer </a:t>
            </a:r>
            <a:r>
              <a:rPr lang="tr-TR" sz="2400" b="1" dirty="0" smtClean="0"/>
              <a:t>sağlık çalışanlarına </a:t>
            </a:r>
            <a:r>
              <a:rPr lang="tr-TR" sz="2400" b="1" dirty="0"/>
              <a:t>hastayla ilgili bütün bulgu ve gelişmeleri kapsayacak şekilde sunulması gerekir</a:t>
            </a:r>
            <a:r>
              <a:rPr lang="tr-TR" sz="2400" b="1" dirty="0" smtClean="0"/>
              <a:t>.</a:t>
            </a:r>
            <a:endParaRPr lang="tr-TR" sz="2400" b="1" dirty="0"/>
          </a:p>
        </p:txBody>
      </p:sp>
    </p:spTree>
    <p:extLst>
      <p:ext uri="{BB962C8B-B14F-4D97-AF65-F5344CB8AC3E}">
        <p14:creationId xmlns:p14="http://schemas.microsoft.com/office/powerpoint/2010/main" val="29106454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295400"/>
            <a:ext cx="7372557" cy="4639598"/>
          </a:xfrm>
        </p:spPr>
        <p:txBody>
          <a:bodyPr/>
          <a:lstStyle/>
          <a:p>
            <a:pPr marL="0" indent="0" algn="just">
              <a:buNone/>
            </a:pPr>
            <a:r>
              <a:rPr lang="tr-TR" dirty="0" smtClean="0"/>
              <a:t>	</a:t>
            </a:r>
            <a:r>
              <a:rPr lang="tr-TR" sz="2800" b="1" dirty="0" smtClean="0"/>
              <a:t>Tam </a:t>
            </a:r>
            <a:r>
              <a:rPr lang="tr-TR" sz="2800" b="1" dirty="0"/>
              <a:t>ve düzenli hasta dosyası, iyi bir hasta bakımının yazılı ifadesidir. </a:t>
            </a:r>
            <a:r>
              <a:rPr lang="tr-TR" sz="2800" b="1" dirty="0" smtClean="0"/>
              <a:t>Hasta dosyalarından </a:t>
            </a:r>
            <a:r>
              <a:rPr lang="tr-TR" sz="2800" b="1" dirty="0"/>
              <a:t>gerek hasta bakımı ve gerekse tıbbi araştırmalar yönünden daha verimli </a:t>
            </a:r>
            <a:r>
              <a:rPr lang="tr-TR" sz="2800" b="1" dirty="0" smtClean="0"/>
              <a:t>bir şekilde </a:t>
            </a:r>
            <a:r>
              <a:rPr lang="tr-TR" sz="2800" b="1" dirty="0"/>
              <a:t>faydalanılması, bu dosyaların belirli bir esasa göre düzenlenmesine bağlıdır.</a:t>
            </a:r>
          </a:p>
          <a:p>
            <a:endParaRPr lang="tr-TR" dirty="0"/>
          </a:p>
          <a:p>
            <a:endParaRPr lang="tr-TR" dirty="0"/>
          </a:p>
        </p:txBody>
      </p:sp>
    </p:spTree>
    <p:extLst>
      <p:ext uri="{BB962C8B-B14F-4D97-AF65-F5344CB8AC3E}">
        <p14:creationId xmlns:p14="http://schemas.microsoft.com/office/powerpoint/2010/main" val="30042394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04800"/>
            <a:ext cx="7125113" cy="924475"/>
          </a:xfrm>
        </p:spPr>
        <p:txBody>
          <a:bodyPr/>
          <a:lstStyle/>
          <a:p>
            <a:pPr algn="ctr"/>
            <a:r>
              <a:rPr lang="tr-TR" sz="3600" b="1" dirty="0" smtClean="0">
                <a:solidFill>
                  <a:srgbClr val="FFFF00"/>
                </a:solidFill>
              </a:rPr>
              <a:t>NİCELİKSEL ANALİZ</a:t>
            </a:r>
            <a:endParaRPr lang="tr-TR" sz="3600" b="1" dirty="0">
              <a:solidFill>
                <a:srgbClr val="FFFF00"/>
              </a:solidFill>
            </a:endParaRPr>
          </a:p>
        </p:txBody>
      </p:sp>
      <p:sp>
        <p:nvSpPr>
          <p:cNvPr id="3" name="Content Placeholder 2"/>
          <p:cNvSpPr>
            <a:spLocks noGrp="1"/>
          </p:cNvSpPr>
          <p:nvPr>
            <p:ph idx="1"/>
          </p:nvPr>
        </p:nvSpPr>
        <p:spPr>
          <a:xfrm>
            <a:off x="609600" y="1586345"/>
            <a:ext cx="7924800" cy="5257800"/>
          </a:xfrm>
        </p:spPr>
        <p:txBody>
          <a:bodyPr>
            <a:noAutofit/>
          </a:bodyPr>
          <a:lstStyle/>
          <a:p>
            <a:pPr marL="0" indent="0" algn="just">
              <a:buNone/>
            </a:pPr>
            <a:r>
              <a:rPr lang="tr-TR" sz="2200" b="1" dirty="0" smtClean="0"/>
              <a:t>	Hasta dosyalarının niceliksel yönden analizi, hasta dosyaları arşivindeki ilgili elemanların dosyada eksik evrak bulunmaması amacıyla yaptıkları incelemedir. </a:t>
            </a:r>
          </a:p>
          <a:p>
            <a:pPr marL="0" indent="0" algn="just">
              <a:buNone/>
            </a:pPr>
            <a:endParaRPr lang="tr-TR" sz="2200" b="1" dirty="0" smtClean="0"/>
          </a:p>
          <a:p>
            <a:pPr marL="0" indent="0" algn="just">
              <a:buNone/>
            </a:pPr>
            <a:r>
              <a:rPr lang="tr-TR" sz="2200" b="1" dirty="0" smtClean="0"/>
              <a:t>	Taburcu olan hastaların dosyaları hasta dosyaları arşivine geldiğinde, ilgili personel, dosyada olması gereken bütün formların ve raporların bulunup bulunmadığını, olması gereken sırada olup olmadığını, doğru ve standartlara uygun olarak kaydedilip kaydedilmediğini kontrol eder, varsa eksikliklerin giderilmesini sağlar. Bu işlemler, hasta dosyaları arşivinin Eksik Dosyalar Bölümünde yapılır.</a:t>
            </a:r>
          </a:p>
          <a:p>
            <a:endParaRPr lang="tr-TR" sz="2200" dirty="0"/>
          </a:p>
        </p:txBody>
      </p:sp>
    </p:spTree>
    <p:extLst>
      <p:ext uri="{BB962C8B-B14F-4D97-AF65-F5344CB8AC3E}">
        <p14:creationId xmlns:p14="http://schemas.microsoft.com/office/powerpoint/2010/main" val="36326500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sz="3600" b="1" dirty="0" smtClean="0">
                <a:solidFill>
                  <a:srgbClr val="FFFF00"/>
                </a:solidFill>
              </a:rPr>
              <a:t>NİTELİKSEL ANALİZ</a:t>
            </a:r>
            <a:endParaRPr lang="tr-TR" sz="3600" b="1" dirty="0">
              <a:solidFill>
                <a:srgbClr val="FFFF00"/>
              </a:solidFill>
            </a:endParaRPr>
          </a:p>
        </p:txBody>
      </p:sp>
      <p:sp>
        <p:nvSpPr>
          <p:cNvPr id="3" name="Content Placeholder 2"/>
          <p:cNvSpPr>
            <a:spLocks noGrp="1"/>
          </p:cNvSpPr>
          <p:nvPr>
            <p:ph idx="1"/>
          </p:nvPr>
        </p:nvSpPr>
        <p:spPr>
          <a:xfrm>
            <a:off x="838200" y="1981200"/>
            <a:ext cx="7696199" cy="4051437"/>
          </a:xfrm>
        </p:spPr>
        <p:txBody>
          <a:bodyPr/>
          <a:lstStyle/>
          <a:p>
            <a:pPr marL="0" indent="0" algn="just">
              <a:buNone/>
            </a:pPr>
            <a:r>
              <a:rPr lang="tr-TR" dirty="0"/>
              <a:t>	</a:t>
            </a:r>
            <a:r>
              <a:rPr lang="tr-TR" sz="2800" b="1" dirty="0" smtClean="0"/>
              <a:t>Hasta </a:t>
            </a:r>
            <a:r>
              <a:rPr lang="tr-TR" sz="2800" b="1" dirty="0"/>
              <a:t>dosyalarının niteliksel yönden eksikliklerinin giderilmesi hastayı tedavi </a:t>
            </a:r>
            <a:r>
              <a:rPr lang="tr-TR" sz="2800" b="1" dirty="0" smtClean="0"/>
              <a:t>eden doktorun </a:t>
            </a:r>
            <a:r>
              <a:rPr lang="tr-TR" sz="2800" b="1" dirty="0"/>
              <a:t>görevidir. Dosyanın niteliksel analizi, tıbbı kayıtların içeriğine yönelik </a:t>
            </a:r>
            <a:r>
              <a:rPr lang="tr-TR" sz="2800" b="1" dirty="0" smtClean="0"/>
              <a:t>olarak yapılan </a:t>
            </a:r>
            <a:r>
              <a:rPr lang="tr-TR" sz="2800" b="1" dirty="0"/>
              <a:t>analizdir. Bu analizde;</a:t>
            </a:r>
          </a:p>
          <a:p>
            <a:endParaRPr lang="tr-TR" dirty="0"/>
          </a:p>
        </p:txBody>
      </p:sp>
    </p:spTree>
    <p:extLst>
      <p:ext uri="{BB962C8B-B14F-4D97-AF65-F5344CB8AC3E}">
        <p14:creationId xmlns:p14="http://schemas.microsoft.com/office/powerpoint/2010/main" val="15351037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71945"/>
            <a:ext cx="8229600" cy="6172200"/>
          </a:xfrm>
        </p:spPr>
        <p:txBody>
          <a:bodyPr>
            <a:normAutofit/>
          </a:bodyPr>
          <a:lstStyle/>
          <a:p>
            <a:pPr marL="0" indent="0">
              <a:buNone/>
            </a:pPr>
            <a:r>
              <a:rPr lang="tr-TR" b="1" dirty="0" smtClean="0">
                <a:solidFill>
                  <a:srgbClr val="FFFF00"/>
                </a:solidFill>
              </a:rPr>
              <a:t></a:t>
            </a:r>
            <a:r>
              <a:rPr lang="tr-TR" dirty="0" smtClean="0"/>
              <a:t> </a:t>
            </a:r>
            <a:r>
              <a:rPr lang="tr-TR" sz="2000" b="1" dirty="0" smtClean="0"/>
              <a:t>Tıbbi kayıtların tutarlı ve doğru olup olmadığı,</a:t>
            </a:r>
          </a:p>
          <a:p>
            <a:pPr marL="0" indent="0">
              <a:buNone/>
            </a:pPr>
            <a:r>
              <a:rPr lang="tr-TR" sz="2000" b="1" dirty="0" smtClean="0">
                <a:solidFill>
                  <a:srgbClr val="FFFF00"/>
                </a:solidFill>
              </a:rPr>
              <a:t></a:t>
            </a:r>
            <a:r>
              <a:rPr lang="tr-TR" sz="2000" b="1" dirty="0" smtClean="0"/>
              <a:t> Hastaneye yatışın uygun olup olmadığı,</a:t>
            </a:r>
          </a:p>
          <a:p>
            <a:pPr marL="0" indent="0">
              <a:buNone/>
            </a:pPr>
            <a:r>
              <a:rPr lang="tr-TR" sz="2000" b="1" dirty="0" smtClean="0">
                <a:solidFill>
                  <a:srgbClr val="FFFF00"/>
                </a:solidFill>
              </a:rPr>
              <a:t></a:t>
            </a:r>
            <a:r>
              <a:rPr lang="tr-TR" sz="2000" b="1" dirty="0" smtClean="0"/>
              <a:t> Form ve kayıtların tam olup olmadığı,</a:t>
            </a:r>
          </a:p>
          <a:p>
            <a:pPr marL="0" indent="0">
              <a:buNone/>
            </a:pPr>
            <a:r>
              <a:rPr lang="tr-TR" sz="2000" b="1" dirty="0" smtClean="0">
                <a:solidFill>
                  <a:srgbClr val="FFFF00"/>
                </a:solidFill>
              </a:rPr>
              <a:t></a:t>
            </a:r>
            <a:r>
              <a:rPr lang="tr-TR" sz="2000" b="1" dirty="0" smtClean="0"/>
              <a:t> Kararların bulgular tarafından desteklenip desteklenmediği,</a:t>
            </a:r>
          </a:p>
          <a:p>
            <a:pPr marL="0" indent="0">
              <a:buNone/>
            </a:pPr>
            <a:r>
              <a:rPr lang="tr-TR" sz="2000" b="1" dirty="0" smtClean="0">
                <a:solidFill>
                  <a:srgbClr val="FFFF00"/>
                </a:solidFill>
              </a:rPr>
              <a:t></a:t>
            </a:r>
            <a:r>
              <a:rPr lang="tr-TR" sz="2000" b="1" dirty="0" smtClean="0"/>
              <a:t> Kayıtların tam ve zamanında tutulup tutulmadığı incelenir.</a:t>
            </a:r>
          </a:p>
          <a:p>
            <a:pPr marL="0" indent="0">
              <a:buNone/>
            </a:pPr>
            <a:endParaRPr lang="tr-TR" sz="2000" b="1" dirty="0" smtClean="0"/>
          </a:p>
          <a:p>
            <a:pPr marL="0" indent="0" algn="just">
              <a:buNone/>
            </a:pPr>
            <a:r>
              <a:rPr lang="tr-TR" sz="2000" b="1" dirty="0" smtClean="0"/>
              <a:t>Bu analizin temel amacı hasta bakım ve tedavi hizmetinin kalitesini yükseltmektir. Bu çalışmaların amir durumundaki diğer hekimler ve arşiv komitesi tarafından denetlenmesi gerekir</a:t>
            </a:r>
            <a:r>
              <a:rPr lang="tr-TR" dirty="0" smtClean="0"/>
              <a:t>.</a:t>
            </a: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36618267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9442" y="381000"/>
            <a:ext cx="7125113" cy="1219199"/>
          </a:xfrm>
        </p:spPr>
        <p:txBody>
          <a:bodyPr/>
          <a:lstStyle/>
          <a:p>
            <a:pPr algn="ctr"/>
            <a:r>
              <a:rPr lang="tr-TR" sz="4400" b="1" dirty="0">
                <a:solidFill>
                  <a:srgbClr val="FFFF00"/>
                </a:solidFill>
              </a:rPr>
              <a:t>İ</a:t>
            </a:r>
            <a:r>
              <a:rPr lang="tr-TR" sz="4400" b="1" dirty="0" smtClean="0">
                <a:solidFill>
                  <a:srgbClr val="FFFF00"/>
                </a:solidFill>
              </a:rPr>
              <a:t>ÇİNDEKİLER</a:t>
            </a:r>
            <a:endParaRPr lang="tr-TR" sz="4400" b="1" dirty="0">
              <a:solidFill>
                <a:srgbClr val="FFFF00"/>
              </a:solidFill>
            </a:endParaRPr>
          </a:p>
        </p:txBody>
      </p:sp>
      <p:sp>
        <p:nvSpPr>
          <p:cNvPr id="3" name="Content Placeholder 2"/>
          <p:cNvSpPr>
            <a:spLocks noGrp="1"/>
          </p:cNvSpPr>
          <p:nvPr>
            <p:ph idx="1"/>
          </p:nvPr>
        </p:nvSpPr>
        <p:spPr>
          <a:xfrm>
            <a:off x="990600" y="1828800"/>
            <a:ext cx="8001000" cy="4572000"/>
          </a:xfrm>
        </p:spPr>
        <p:txBody>
          <a:bodyPr>
            <a:normAutofit/>
          </a:bodyPr>
          <a:lstStyle/>
          <a:p>
            <a:pPr marL="0" indent="0">
              <a:buNone/>
            </a:pPr>
            <a:r>
              <a:rPr lang="tr-TR" sz="2000" b="1" dirty="0">
                <a:solidFill>
                  <a:srgbClr val="FFFF00"/>
                </a:solidFill>
              </a:rPr>
              <a:t>9.</a:t>
            </a:r>
            <a:r>
              <a:rPr lang="tr-TR" sz="2000" b="1" dirty="0"/>
              <a:t>	Niteliksel analiz</a:t>
            </a:r>
          </a:p>
          <a:p>
            <a:pPr marL="0" indent="0">
              <a:buNone/>
            </a:pPr>
            <a:r>
              <a:rPr lang="tr-TR" sz="2000" b="1" dirty="0">
                <a:solidFill>
                  <a:srgbClr val="FFFF00"/>
                </a:solidFill>
              </a:rPr>
              <a:t>10.</a:t>
            </a:r>
            <a:r>
              <a:rPr lang="tr-TR" sz="2000" b="1" dirty="0"/>
              <a:t>	Hasta dosyalarında sorumluluklar</a:t>
            </a:r>
          </a:p>
          <a:p>
            <a:pPr marL="0" indent="0">
              <a:buNone/>
            </a:pPr>
            <a:r>
              <a:rPr lang="tr-TR" sz="2000" b="1" dirty="0">
                <a:solidFill>
                  <a:srgbClr val="FFFF00"/>
                </a:solidFill>
              </a:rPr>
              <a:t>11.</a:t>
            </a:r>
            <a:r>
              <a:rPr lang="tr-TR" sz="2000" b="1" dirty="0"/>
              <a:t>	Hasta dosyasındaki formların önceliklendirilmesi</a:t>
            </a:r>
          </a:p>
          <a:p>
            <a:pPr marL="0" indent="0">
              <a:buNone/>
            </a:pPr>
            <a:r>
              <a:rPr lang="tr-TR" sz="2000" b="1" dirty="0">
                <a:solidFill>
                  <a:srgbClr val="FFFF00"/>
                </a:solidFill>
              </a:rPr>
              <a:t>12.</a:t>
            </a:r>
            <a:r>
              <a:rPr lang="tr-TR" sz="2000" b="1" dirty="0"/>
              <a:t>	Sağlık kayıtlarının niteliği</a:t>
            </a:r>
          </a:p>
          <a:p>
            <a:pPr marL="0" indent="0">
              <a:buNone/>
            </a:pPr>
            <a:r>
              <a:rPr lang="tr-TR" sz="2000" b="1" dirty="0">
                <a:solidFill>
                  <a:srgbClr val="FFFF00"/>
                </a:solidFill>
              </a:rPr>
              <a:t>13.</a:t>
            </a:r>
            <a:r>
              <a:rPr lang="tr-TR" sz="2000" b="1" dirty="0"/>
              <a:t>	Sağlık kayıtlarında düzeltme</a:t>
            </a:r>
          </a:p>
          <a:p>
            <a:pPr marL="0" indent="0">
              <a:buNone/>
            </a:pPr>
            <a:r>
              <a:rPr lang="tr-TR" sz="2000" b="1" dirty="0">
                <a:solidFill>
                  <a:srgbClr val="FFFF00"/>
                </a:solidFill>
              </a:rPr>
              <a:t>14.</a:t>
            </a:r>
            <a:r>
              <a:rPr lang="tr-TR" sz="2000" b="1" dirty="0"/>
              <a:t>	Sağlık kayıtlarında anlaşılabilirlik</a:t>
            </a:r>
          </a:p>
          <a:p>
            <a:pPr marL="0" indent="0">
              <a:buNone/>
            </a:pPr>
            <a:r>
              <a:rPr lang="tr-TR" sz="2000" b="1" dirty="0" smtClean="0">
                <a:solidFill>
                  <a:srgbClr val="FFFF00"/>
                </a:solidFill>
              </a:rPr>
              <a:t>15.</a:t>
            </a:r>
            <a:r>
              <a:rPr lang="tr-TR" sz="2000" b="1" dirty="0" smtClean="0"/>
              <a:t>	Sağlık kayıtlarının nakli</a:t>
            </a:r>
          </a:p>
          <a:p>
            <a:pPr marL="0" indent="0">
              <a:buNone/>
            </a:pPr>
            <a:r>
              <a:rPr lang="tr-TR" sz="2000" b="1" dirty="0" smtClean="0">
                <a:solidFill>
                  <a:srgbClr val="FFFF00"/>
                </a:solidFill>
              </a:rPr>
              <a:t>16</a:t>
            </a:r>
            <a:r>
              <a:rPr lang="tr-TR" sz="2000" b="1" dirty="0">
                <a:solidFill>
                  <a:srgbClr val="FFFF00"/>
                </a:solidFill>
              </a:rPr>
              <a:t>.</a:t>
            </a:r>
            <a:r>
              <a:rPr lang="tr-TR" sz="2000" b="1" dirty="0"/>
              <a:t>	Hasta dosyasında bulunan temel formlar</a:t>
            </a:r>
          </a:p>
          <a:p>
            <a:pPr marL="0" indent="0">
              <a:buNone/>
            </a:pPr>
            <a:r>
              <a:rPr lang="tr-TR" sz="2000" b="1" dirty="0">
                <a:solidFill>
                  <a:srgbClr val="FFFF00"/>
                </a:solidFill>
              </a:rPr>
              <a:t>17.</a:t>
            </a:r>
            <a:r>
              <a:rPr lang="tr-TR" sz="2000" b="1" dirty="0"/>
              <a:t>	Hasta dosyalarında bölümlendirme</a:t>
            </a:r>
          </a:p>
          <a:p>
            <a:endParaRPr lang="tr-TR" dirty="0"/>
          </a:p>
        </p:txBody>
      </p:sp>
    </p:spTree>
    <p:extLst>
      <p:ext uri="{BB962C8B-B14F-4D97-AF65-F5344CB8AC3E}">
        <p14:creationId xmlns:p14="http://schemas.microsoft.com/office/powerpoint/2010/main" val="366727327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1843" y="685800"/>
            <a:ext cx="7125113" cy="924475"/>
          </a:xfrm>
        </p:spPr>
        <p:txBody>
          <a:bodyPr>
            <a:noAutofit/>
          </a:bodyPr>
          <a:lstStyle/>
          <a:p>
            <a:pPr algn="ctr"/>
            <a:r>
              <a:rPr lang="tr-TR" sz="3600" b="1" dirty="0" smtClean="0">
                <a:solidFill>
                  <a:srgbClr val="FFFF00"/>
                </a:solidFill>
              </a:rPr>
              <a:t>HASTA DOSYALARININ SORUMLULUĞU</a:t>
            </a:r>
            <a:endParaRPr lang="tr-TR" sz="3600" b="1" dirty="0">
              <a:solidFill>
                <a:srgbClr val="FFFF00"/>
              </a:solidFill>
            </a:endParaRPr>
          </a:p>
        </p:txBody>
      </p:sp>
      <p:sp>
        <p:nvSpPr>
          <p:cNvPr id="3" name="Content Placeholder 2"/>
          <p:cNvSpPr>
            <a:spLocks noGrp="1"/>
          </p:cNvSpPr>
          <p:nvPr>
            <p:ph idx="1"/>
          </p:nvPr>
        </p:nvSpPr>
        <p:spPr>
          <a:xfrm>
            <a:off x="914400" y="1972068"/>
            <a:ext cx="7772400" cy="4364839"/>
          </a:xfrm>
        </p:spPr>
        <p:txBody>
          <a:bodyPr/>
          <a:lstStyle/>
          <a:p>
            <a:pPr marL="0" indent="0" algn="just">
              <a:buNone/>
            </a:pPr>
            <a:r>
              <a:rPr lang="tr-TR" sz="2400" b="1" dirty="0" smtClean="0"/>
              <a:t>	Başhekim öncelikli olmak üzere, başhekim ve hastane müdürü Sağlık Bakanlığı Yataklı Tedavi Kurumları İşletme Yönetmeliği’nde idari bir birim olan hasta dosyaları arşivinin, kurulması, çalıştırılması ve denetlenmesinden sorumludur. Sağlık Bakanlığı tarafından hazırlanan bu yönetmelik bakanlığa bağlı tüm kurumlar için geçerlidir.</a:t>
            </a:r>
            <a:r>
              <a:rPr lang="tr-TR" dirty="0" smtClean="0"/>
              <a:t> </a:t>
            </a:r>
            <a:endParaRPr lang="tr-TR"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2855913"/>
            <a:ext cx="8229600" cy="1146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3008313"/>
            <a:ext cx="8229600" cy="1146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3484494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62000"/>
            <a:ext cx="7543800" cy="5486400"/>
          </a:xfrm>
        </p:spPr>
        <p:txBody>
          <a:bodyPr>
            <a:normAutofit/>
          </a:bodyPr>
          <a:lstStyle/>
          <a:p>
            <a:pPr marL="0" indent="0" algn="just">
              <a:buNone/>
            </a:pPr>
            <a:r>
              <a:rPr lang="tr-TR" sz="1600" dirty="0" smtClean="0"/>
              <a:t>	</a:t>
            </a:r>
            <a:r>
              <a:rPr lang="tr-TR" sz="2500" b="1" dirty="0" smtClean="0"/>
              <a:t>Hastane yönetimin tıbbi dokümantasyonla ilgili sorumluluğu, personel sağlanması ve eğitimi, kayıtların oluşturulması, düzenlenmesi ve saklanması, hasta dosyaları arşivi oluşturulması, dokümantasyon hizmetlerinde en iyi şekilde yararlanılmasının sağlanması, ilgili komiteler ile denetim sağlanması olarak özetlenebilir.</a:t>
            </a:r>
            <a:endParaRPr lang="tr-TR" sz="2500" b="1" dirty="0"/>
          </a:p>
        </p:txBody>
      </p:sp>
    </p:spTree>
    <p:extLst>
      <p:ext uri="{BB962C8B-B14F-4D97-AF65-F5344CB8AC3E}">
        <p14:creationId xmlns:p14="http://schemas.microsoft.com/office/powerpoint/2010/main" val="48560447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tr-TR" sz="3600" b="1" dirty="0" smtClean="0">
                <a:solidFill>
                  <a:srgbClr val="FFFF00"/>
                </a:solidFill>
              </a:rPr>
              <a:t>HASTA DOSYASININ NİTELİĞİ</a:t>
            </a:r>
            <a:endParaRPr lang="tr-TR" sz="3600" b="1" dirty="0">
              <a:solidFill>
                <a:srgbClr val="FFFF00"/>
              </a:solidFill>
            </a:endParaRPr>
          </a:p>
        </p:txBody>
      </p:sp>
      <p:sp>
        <p:nvSpPr>
          <p:cNvPr id="3" name="Content Placeholder 2"/>
          <p:cNvSpPr>
            <a:spLocks noGrp="1"/>
          </p:cNvSpPr>
          <p:nvPr>
            <p:ph idx="1"/>
          </p:nvPr>
        </p:nvSpPr>
        <p:spPr>
          <a:xfrm>
            <a:off x="1143000" y="2438400"/>
            <a:ext cx="7125112" cy="4051437"/>
          </a:xfrm>
        </p:spPr>
        <p:txBody>
          <a:bodyPr>
            <a:normAutofit/>
          </a:bodyPr>
          <a:lstStyle/>
          <a:p>
            <a:pPr marL="0" indent="0" algn="ctr">
              <a:buNone/>
            </a:pPr>
            <a:r>
              <a:rPr lang="tr-TR" sz="2400" b="1" dirty="0" smtClean="0">
                <a:solidFill>
                  <a:srgbClr val="00B0F0"/>
                </a:solidFill>
              </a:rPr>
              <a:t>Hasta Dosyasındaki Formların Önceliklendirilmesi</a:t>
            </a:r>
          </a:p>
          <a:p>
            <a:pPr marL="0" indent="0" algn="ctr">
              <a:buNone/>
            </a:pPr>
            <a:endParaRPr lang="tr-TR" sz="2200" b="1" dirty="0" smtClean="0">
              <a:solidFill>
                <a:srgbClr val="00B0F0"/>
              </a:solidFill>
            </a:endParaRPr>
          </a:p>
          <a:p>
            <a:pPr marL="0" indent="0">
              <a:buNone/>
            </a:pPr>
            <a:r>
              <a:rPr lang="tr-TR" sz="2200" b="1" dirty="0" smtClean="0"/>
              <a:t>	Hasta dosyasında yer alan formlar önem bakımından 3’e ayrılır.</a:t>
            </a:r>
          </a:p>
          <a:p>
            <a:pPr marL="0" indent="0">
              <a:buNone/>
            </a:pPr>
            <a:endParaRPr lang="tr-TR" sz="2000" b="1" dirty="0" smtClean="0"/>
          </a:p>
          <a:p>
            <a:pPr marL="0" indent="0">
              <a:buNone/>
            </a:pPr>
            <a:r>
              <a:rPr lang="tr-TR" sz="2000" b="1" dirty="0" smtClean="0">
                <a:solidFill>
                  <a:srgbClr val="FFFF00"/>
                </a:solidFill>
              </a:rPr>
              <a:t>1. </a:t>
            </a:r>
            <a:r>
              <a:rPr lang="tr-TR" sz="2000" b="1" dirty="0" smtClean="0"/>
              <a:t>BİRİNCİL </a:t>
            </a:r>
            <a:r>
              <a:rPr lang="tr-TR" sz="2000" b="1" dirty="0"/>
              <a:t>(</a:t>
            </a:r>
            <a:r>
              <a:rPr lang="tr-TR" sz="2000" b="1" dirty="0" smtClean="0"/>
              <a:t>PRİMER)FORMLAR</a:t>
            </a:r>
            <a:endParaRPr lang="tr-TR" sz="2000" b="1" dirty="0"/>
          </a:p>
          <a:p>
            <a:pPr marL="0" indent="0">
              <a:buNone/>
            </a:pPr>
            <a:r>
              <a:rPr lang="tr-TR" sz="2000" b="1" dirty="0">
                <a:solidFill>
                  <a:srgbClr val="FFFF00"/>
                </a:solidFill>
              </a:rPr>
              <a:t>2. </a:t>
            </a:r>
            <a:r>
              <a:rPr lang="tr-TR" sz="2000" b="1" dirty="0"/>
              <a:t>İKİNCİL </a:t>
            </a:r>
            <a:r>
              <a:rPr lang="tr-TR" sz="2000" b="1" dirty="0" smtClean="0"/>
              <a:t>FORMLAR</a:t>
            </a:r>
          </a:p>
          <a:p>
            <a:pPr marL="0" indent="0">
              <a:buNone/>
            </a:pPr>
            <a:r>
              <a:rPr lang="tr-TR" sz="2000" b="1" dirty="0">
                <a:solidFill>
                  <a:srgbClr val="FFFF00"/>
                </a:solidFill>
              </a:rPr>
              <a:t>3. </a:t>
            </a:r>
            <a:r>
              <a:rPr lang="tr-TR" sz="2000" b="1" dirty="0"/>
              <a:t>GEÇİCİ FORMLAR</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416242598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09600"/>
            <a:ext cx="8229600" cy="5592763"/>
          </a:xfrm>
        </p:spPr>
        <p:txBody>
          <a:bodyPr>
            <a:normAutofit/>
          </a:bodyPr>
          <a:lstStyle/>
          <a:p>
            <a:pPr marL="0" indent="0" algn="ctr">
              <a:buNone/>
            </a:pPr>
            <a:r>
              <a:rPr lang="tr-TR" sz="2400" b="1" dirty="0" smtClean="0">
                <a:solidFill>
                  <a:srgbClr val="FFFF00"/>
                </a:solidFill>
              </a:rPr>
              <a:t>1. BİRİNCİL (PRİMER)FORMLAR</a:t>
            </a:r>
          </a:p>
          <a:p>
            <a:pPr marL="0" indent="0" algn="ctr">
              <a:buNone/>
            </a:pPr>
            <a:endParaRPr lang="tr-TR" sz="2000" b="1" dirty="0" smtClean="0"/>
          </a:p>
          <a:p>
            <a:pPr marL="0" indent="0">
              <a:buNone/>
            </a:pPr>
            <a:r>
              <a:rPr lang="tr-TR" sz="2000" b="1" dirty="0" smtClean="0"/>
              <a:t>	</a:t>
            </a:r>
            <a:r>
              <a:rPr lang="tr-TR" sz="2200" b="1" dirty="0" smtClean="0"/>
              <a:t>Bunlar </a:t>
            </a:r>
            <a:r>
              <a:rPr lang="tr-TR" sz="2200" b="1" dirty="0"/>
              <a:t>hastanede </a:t>
            </a:r>
            <a:r>
              <a:rPr lang="tr-TR" sz="2200" b="1" dirty="0" smtClean="0"/>
              <a:t>hasta bakım </a:t>
            </a:r>
            <a:r>
              <a:rPr lang="tr-TR" sz="2200" b="1" dirty="0"/>
              <a:t>ve tedavisi sırasında oluşturulan, onların bakımı için en temel olan </a:t>
            </a:r>
            <a:r>
              <a:rPr lang="tr-TR" sz="2200" b="1" dirty="0" smtClean="0"/>
              <a:t>ve en </a:t>
            </a:r>
            <a:r>
              <a:rPr lang="tr-TR" sz="2200" b="1" dirty="0"/>
              <a:t>önemli belgelerdir. Bunlar</a:t>
            </a:r>
            <a:r>
              <a:rPr lang="tr-TR" sz="2200" b="1" dirty="0" smtClean="0"/>
              <a:t>;</a:t>
            </a:r>
          </a:p>
          <a:p>
            <a:pPr marL="0" indent="0">
              <a:buNone/>
            </a:pPr>
            <a:endParaRPr lang="tr-TR" sz="2200" b="1" dirty="0"/>
          </a:p>
          <a:p>
            <a:pPr marL="0" indent="0">
              <a:buNone/>
            </a:pPr>
            <a:r>
              <a:rPr lang="tr-TR" sz="2200" b="1" dirty="0">
                <a:solidFill>
                  <a:srgbClr val="FFFF00"/>
                </a:solidFill>
              </a:rPr>
              <a:t>•</a:t>
            </a:r>
            <a:r>
              <a:rPr lang="tr-TR" sz="2200" b="1" dirty="0"/>
              <a:t> Gözlem (müşahade) kağıdı</a:t>
            </a:r>
          </a:p>
          <a:p>
            <a:pPr marL="0" indent="0">
              <a:buNone/>
            </a:pPr>
            <a:r>
              <a:rPr lang="tr-TR" sz="2200" b="1" dirty="0">
                <a:solidFill>
                  <a:srgbClr val="FFFF00"/>
                </a:solidFill>
              </a:rPr>
              <a:t>•</a:t>
            </a:r>
            <a:r>
              <a:rPr lang="tr-TR" sz="2200" b="1" dirty="0"/>
              <a:t> Ameliyata izin (muvaffakat) kağıdı</a:t>
            </a:r>
          </a:p>
          <a:p>
            <a:pPr marL="0" indent="0">
              <a:buNone/>
            </a:pPr>
            <a:r>
              <a:rPr lang="tr-TR" sz="2200" b="1" dirty="0">
                <a:solidFill>
                  <a:srgbClr val="FFFF00"/>
                </a:solidFill>
              </a:rPr>
              <a:t>•</a:t>
            </a:r>
            <a:r>
              <a:rPr lang="tr-TR" sz="2200" b="1" dirty="0"/>
              <a:t> Ameliyat kağıdı</a:t>
            </a:r>
          </a:p>
          <a:p>
            <a:pPr marL="0" indent="0">
              <a:buNone/>
            </a:pPr>
            <a:r>
              <a:rPr lang="tr-TR" sz="2200" b="1" dirty="0">
                <a:solidFill>
                  <a:srgbClr val="FFFF00"/>
                </a:solidFill>
              </a:rPr>
              <a:t>•</a:t>
            </a:r>
            <a:r>
              <a:rPr lang="tr-TR" sz="2200" b="1" dirty="0"/>
              <a:t> Anestezi kağıdı</a:t>
            </a:r>
          </a:p>
          <a:p>
            <a:pPr marL="0" indent="0">
              <a:buNone/>
            </a:pPr>
            <a:r>
              <a:rPr lang="tr-TR" sz="2200" b="1" dirty="0">
                <a:solidFill>
                  <a:srgbClr val="FFFF00"/>
                </a:solidFill>
              </a:rPr>
              <a:t>• </a:t>
            </a:r>
            <a:r>
              <a:rPr lang="tr-TR" sz="2200" b="1" dirty="0"/>
              <a:t>Otopsi raporu</a:t>
            </a:r>
          </a:p>
          <a:p>
            <a:pPr marL="0" indent="0">
              <a:buNone/>
            </a:pPr>
            <a:endParaRPr lang="tr-TR" dirty="0"/>
          </a:p>
        </p:txBody>
      </p:sp>
    </p:spTree>
    <p:extLst>
      <p:ext uri="{BB962C8B-B14F-4D97-AF65-F5344CB8AC3E}">
        <p14:creationId xmlns:p14="http://schemas.microsoft.com/office/powerpoint/2010/main" val="240353306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rmAutofit lnSpcReduction="10000"/>
          </a:bodyPr>
          <a:lstStyle/>
          <a:p>
            <a:pPr marL="0" indent="0" algn="ctr">
              <a:buNone/>
            </a:pPr>
            <a:r>
              <a:rPr lang="tr-TR" sz="2400" b="1" dirty="0" smtClean="0">
                <a:solidFill>
                  <a:srgbClr val="FFFF00"/>
                </a:solidFill>
              </a:rPr>
              <a:t>2. İKİNCİL FORMLAR</a:t>
            </a:r>
          </a:p>
          <a:p>
            <a:pPr marL="0" indent="0" algn="ctr">
              <a:buNone/>
            </a:pPr>
            <a:endParaRPr lang="tr-TR" sz="2400" b="1" dirty="0" smtClean="0">
              <a:solidFill>
                <a:srgbClr val="FFFF00"/>
              </a:solidFill>
            </a:endParaRPr>
          </a:p>
          <a:p>
            <a:pPr marL="0" indent="0" algn="just">
              <a:buNone/>
            </a:pPr>
            <a:r>
              <a:rPr lang="tr-TR" b="1" dirty="0" smtClean="0"/>
              <a:t>	Hastaların </a:t>
            </a:r>
            <a:r>
              <a:rPr lang="tr-TR" b="1" dirty="0"/>
              <a:t>tedavisi sırasında ihtiyaç duyulursa kullanılan belgelerdir ve adli açıdan önemlidirler.</a:t>
            </a:r>
          </a:p>
          <a:p>
            <a:pPr marL="0" indent="0" algn="just">
              <a:buNone/>
            </a:pPr>
            <a:r>
              <a:rPr lang="tr-TR" b="1" dirty="0" smtClean="0"/>
              <a:t>	Bunlardan </a:t>
            </a:r>
            <a:r>
              <a:rPr lang="tr-TR" b="1" dirty="0"/>
              <a:t>elde edilen veriler derece kağıdı ya da gözlem kağıdına yazılabilir. Asıl belgeleri </a:t>
            </a:r>
            <a:r>
              <a:rPr lang="tr-TR" b="1" dirty="0" smtClean="0"/>
              <a:t>dosyada saklamaya </a:t>
            </a:r>
            <a:r>
              <a:rPr lang="tr-TR" b="1" dirty="0"/>
              <a:t>gerek kalmaz</a:t>
            </a:r>
            <a:r>
              <a:rPr lang="tr-TR" b="1" dirty="0" smtClean="0"/>
              <a:t>.</a:t>
            </a:r>
          </a:p>
          <a:p>
            <a:pPr marL="0" indent="0" algn="just">
              <a:buNone/>
            </a:pPr>
            <a:endParaRPr lang="tr-TR" b="1" dirty="0"/>
          </a:p>
          <a:p>
            <a:pPr marL="0" indent="0" algn="just">
              <a:buNone/>
            </a:pPr>
            <a:r>
              <a:rPr lang="tr-TR" b="1" dirty="0">
                <a:solidFill>
                  <a:srgbClr val="FFFF00"/>
                </a:solidFill>
              </a:rPr>
              <a:t>İkincil belgeler:</a:t>
            </a:r>
          </a:p>
          <a:p>
            <a:pPr marL="0" indent="0" algn="just">
              <a:buNone/>
            </a:pPr>
            <a:r>
              <a:rPr lang="tr-TR" b="1" dirty="0">
                <a:solidFill>
                  <a:srgbClr val="FFFF00"/>
                </a:solidFill>
              </a:rPr>
              <a:t>• </a:t>
            </a:r>
            <a:r>
              <a:rPr lang="tr-TR" b="1" dirty="0"/>
              <a:t>Röntgen kağıdı</a:t>
            </a:r>
          </a:p>
          <a:p>
            <a:pPr marL="0" indent="0" algn="just">
              <a:buNone/>
            </a:pPr>
            <a:r>
              <a:rPr lang="tr-TR" b="1" dirty="0">
                <a:solidFill>
                  <a:srgbClr val="FFFF00"/>
                </a:solidFill>
              </a:rPr>
              <a:t>• </a:t>
            </a:r>
            <a:r>
              <a:rPr lang="tr-TR" b="1" dirty="0"/>
              <a:t>Laboratuvar kağıtları</a:t>
            </a:r>
          </a:p>
          <a:p>
            <a:pPr marL="0" indent="0" algn="just">
              <a:buNone/>
            </a:pPr>
            <a:r>
              <a:rPr lang="tr-TR" b="1" dirty="0">
                <a:solidFill>
                  <a:srgbClr val="FFFF00"/>
                </a:solidFill>
              </a:rPr>
              <a:t>• </a:t>
            </a:r>
            <a:r>
              <a:rPr lang="tr-TR" b="1" dirty="0"/>
              <a:t>Elektrokardiografi - EKG, elektroansefalografi – EEG , Manyetik Rezonans - MR</a:t>
            </a:r>
          </a:p>
          <a:p>
            <a:pPr marL="0" indent="0" algn="just">
              <a:buNone/>
            </a:pPr>
            <a:r>
              <a:rPr lang="tr-TR" b="1" dirty="0">
                <a:solidFill>
                  <a:srgbClr val="FFFF00"/>
                </a:solidFill>
              </a:rPr>
              <a:t>• </a:t>
            </a:r>
            <a:r>
              <a:rPr lang="tr-TR" b="1" dirty="0"/>
              <a:t>Raporları</a:t>
            </a:r>
          </a:p>
          <a:p>
            <a:pPr marL="0" indent="0" algn="just">
              <a:buNone/>
            </a:pPr>
            <a:r>
              <a:rPr lang="tr-TR" b="1" dirty="0">
                <a:solidFill>
                  <a:srgbClr val="FFFF00"/>
                </a:solidFill>
              </a:rPr>
              <a:t>• </a:t>
            </a:r>
            <a:r>
              <a:rPr lang="tr-TR" b="1" dirty="0"/>
              <a:t>İlaç ve yiyecek tabelası (Hasta tabelası)</a:t>
            </a:r>
          </a:p>
          <a:p>
            <a:pPr marL="0" indent="0">
              <a:buNone/>
            </a:pPr>
            <a:endParaRPr lang="tr-TR" dirty="0"/>
          </a:p>
        </p:txBody>
      </p:sp>
    </p:spTree>
    <p:extLst>
      <p:ext uri="{BB962C8B-B14F-4D97-AF65-F5344CB8AC3E}">
        <p14:creationId xmlns:p14="http://schemas.microsoft.com/office/powerpoint/2010/main" val="204855645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marL="0" indent="0" algn="ctr">
              <a:buNone/>
            </a:pPr>
            <a:r>
              <a:rPr lang="tr-TR" sz="2800" b="1" dirty="0" smtClean="0">
                <a:solidFill>
                  <a:srgbClr val="FFFF00"/>
                </a:solidFill>
              </a:rPr>
              <a:t>3. GEÇİCİ FORMLAR</a:t>
            </a:r>
          </a:p>
          <a:p>
            <a:pPr marL="0" indent="0">
              <a:buNone/>
            </a:pPr>
            <a:endParaRPr lang="tr-TR" sz="2000" b="1" dirty="0" smtClean="0"/>
          </a:p>
          <a:p>
            <a:pPr marL="0" indent="0" algn="just">
              <a:buNone/>
            </a:pPr>
            <a:r>
              <a:rPr lang="tr-TR" sz="2000" b="1" dirty="0" smtClean="0"/>
              <a:t>	</a:t>
            </a:r>
            <a:r>
              <a:rPr lang="tr-TR" sz="2200" b="1" dirty="0" smtClean="0"/>
              <a:t>Hastaların </a:t>
            </a:r>
            <a:r>
              <a:rPr lang="tr-TR" sz="2200" b="1" dirty="0"/>
              <a:t>tedavi süreci içinde kullanılan fakat sonradan tedavi ve adli sorunları tartışmak </a:t>
            </a:r>
            <a:r>
              <a:rPr lang="tr-TR" sz="2200" b="1" dirty="0" smtClean="0"/>
              <a:t>açısından bir önemi olmayan bu belgelerin saklanmasına gerek yoktur.</a:t>
            </a:r>
          </a:p>
          <a:p>
            <a:pPr marL="0" indent="0" algn="just">
              <a:buNone/>
            </a:pPr>
            <a:endParaRPr lang="tr-TR" sz="2200" b="1" dirty="0" smtClean="0"/>
          </a:p>
          <a:p>
            <a:pPr marL="0" indent="0" algn="just">
              <a:buNone/>
            </a:pPr>
            <a:r>
              <a:rPr lang="tr-TR" sz="2200" b="1" dirty="0" smtClean="0">
                <a:solidFill>
                  <a:srgbClr val="FFFF00"/>
                </a:solidFill>
              </a:rPr>
              <a:t>•</a:t>
            </a:r>
            <a:r>
              <a:rPr lang="tr-TR" sz="2200" b="1" dirty="0" smtClean="0"/>
              <a:t> </a:t>
            </a:r>
            <a:r>
              <a:rPr lang="tr-TR" sz="2200" b="1" dirty="0"/>
              <a:t>Derece, nabız, solunum kağıdı</a:t>
            </a:r>
          </a:p>
          <a:p>
            <a:pPr marL="0" indent="0" algn="just">
              <a:buNone/>
            </a:pPr>
            <a:r>
              <a:rPr lang="tr-TR" sz="2200" b="1" dirty="0">
                <a:solidFill>
                  <a:srgbClr val="FFFF00"/>
                </a:solidFill>
              </a:rPr>
              <a:t>•</a:t>
            </a:r>
            <a:r>
              <a:rPr lang="tr-TR" sz="2200" b="1" dirty="0"/>
              <a:t> Elektrolit kağıdı</a:t>
            </a:r>
          </a:p>
          <a:p>
            <a:pPr marL="0" indent="0" algn="just">
              <a:buNone/>
            </a:pPr>
            <a:r>
              <a:rPr lang="tr-TR" sz="2200" b="1" dirty="0">
                <a:solidFill>
                  <a:srgbClr val="FFFF00"/>
                </a:solidFill>
              </a:rPr>
              <a:t>•</a:t>
            </a:r>
            <a:r>
              <a:rPr lang="tr-TR" sz="2200" b="1" dirty="0"/>
              <a:t> Mayi kontrolü kağıdı</a:t>
            </a:r>
          </a:p>
          <a:p>
            <a:pPr marL="0" indent="0" algn="just">
              <a:buNone/>
            </a:pPr>
            <a:r>
              <a:rPr lang="tr-TR" sz="2200" b="1" dirty="0">
                <a:solidFill>
                  <a:srgbClr val="FFFF00"/>
                </a:solidFill>
              </a:rPr>
              <a:t>•</a:t>
            </a:r>
            <a:r>
              <a:rPr lang="tr-TR" sz="2200" b="1" dirty="0"/>
              <a:t> İdrar kayıt kağıdı</a:t>
            </a:r>
          </a:p>
          <a:p>
            <a:pPr marL="0" indent="0">
              <a:buNone/>
            </a:pPr>
            <a:endParaRPr lang="tr-TR" dirty="0"/>
          </a:p>
        </p:txBody>
      </p:sp>
    </p:spTree>
    <p:extLst>
      <p:ext uri="{BB962C8B-B14F-4D97-AF65-F5344CB8AC3E}">
        <p14:creationId xmlns:p14="http://schemas.microsoft.com/office/powerpoint/2010/main" val="65454756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533400"/>
            <a:ext cx="7125113" cy="924475"/>
          </a:xfrm>
        </p:spPr>
        <p:txBody>
          <a:bodyPr>
            <a:noAutofit/>
          </a:bodyPr>
          <a:lstStyle/>
          <a:p>
            <a:pPr algn="ctr"/>
            <a:r>
              <a:rPr lang="tr-TR" sz="3600" b="1" dirty="0" smtClean="0">
                <a:solidFill>
                  <a:srgbClr val="FFFF00"/>
                </a:solidFill>
              </a:rPr>
              <a:t>SAĞLIK KAYITLARININ NİTELİĞİ</a:t>
            </a:r>
            <a:endParaRPr lang="tr-TR" sz="3600" b="1" dirty="0">
              <a:solidFill>
                <a:srgbClr val="FFFF00"/>
              </a:solidFill>
            </a:endParaRPr>
          </a:p>
        </p:txBody>
      </p:sp>
      <p:sp>
        <p:nvSpPr>
          <p:cNvPr id="3" name="Content Placeholder 2"/>
          <p:cNvSpPr>
            <a:spLocks noGrp="1"/>
          </p:cNvSpPr>
          <p:nvPr>
            <p:ph idx="1"/>
          </p:nvPr>
        </p:nvSpPr>
        <p:spPr>
          <a:xfrm>
            <a:off x="685800" y="1807361"/>
            <a:ext cx="7772399" cy="4669639"/>
          </a:xfrm>
        </p:spPr>
        <p:txBody>
          <a:bodyPr>
            <a:normAutofit/>
          </a:bodyPr>
          <a:lstStyle/>
          <a:p>
            <a:pPr algn="just"/>
            <a:r>
              <a:rPr lang="tr-TR" sz="2400" b="1" dirty="0"/>
              <a:t>Tıbbi kayıtlar gerektiğinde kanıt olarak mahkemelere sunulabileceğinden son derece önemli belgelerdir. </a:t>
            </a:r>
          </a:p>
          <a:p>
            <a:pPr algn="just"/>
            <a:r>
              <a:rPr lang="tr-TR" sz="2400" b="1" dirty="0" smtClean="0"/>
              <a:t>Kayıtlar </a:t>
            </a:r>
            <a:r>
              <a:rPr lang="tr-TR" sz="2400" b="1" dirty="0"/>
              <a:t>ayrıntılı ve düzenli </a:t>
            </a:r>
            <a:r>
              <a:rPr lang="tr-TR" sz="2400" b="1" dirty="0" smtClean="0"/>
              <a:t>tutulmalı.</a:t>
            </a:r>
            <a:endParaRPr lang="tr-TR" sz="2400" b="1" dirty="0"/>
          </a:p>
          <a:p>
            <a:pPr algn="just"/>
            <a:r>
              <a:rPr lang="tr-TR" sz="2400" b="1" dirty="0" smtClean="0"/>
              <a:t>Okunaklı </a:t>
            </a:r>
            <a:r>
              <a:rPr lang="tr-TR" sz="2400" b="1" dirty="0"/>
              <a:t>bir şekilde </a:t>
            </a:r>
            <a:r>
              <a:rPr lang="tr-TR" sz="2400" b="1" dirty="0" smtClean="0"/>
              <a:t>yazılmalı.</a:t>
            </a:r>
            <a:endParaRPr lang="tr-TR" sz="2400" b="1" dirty="0"/>
          </a:p>
          <a:p>
            <a:pPr algn="just"/>
            <a:r>
              <a:rPr lang="tr-TR" sz="2400" b="1" dirty="0" smtClean="0"/>
              <a:t>Tıbbi kayıtlar yasal belgeler olduğundan tutulması zorunludur.</a:t>
            </a:r>
          </a:p>
          <a:p>
            <a:endParaRPr lang="tr-TR" dirty="0"/>
          </a:p>
          <a:p>
            <a:endParaRPr lang="tr-TR" dirty="0"/>
          </a:p>
        </p:txBody>
      </p:sp>
    </p:spTree>
    <p:extLst>
      <p:ext uri="{BB962C8B-B14F-4D97-AF65-F5344CB8AC3E}">
        <p14:creationId xmlns:p14="http://schemas.microsoft.com/office/powerpoint/2010/main" val="307999502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85800"/>
            <a:ext cx="7125113" cy="924475"/>
          </a:xfrm>
        </p:spPr>
        <p:txBody>
          <a:bodyPr>
            <a:noAutofit/>
          </a:bodyPr>
          <a:lstStyle/>
          <a:p>
            <a:pPr algn="ctr"/>
            <a:r>
              <a:rPr lang="tr-TR" b="1" dirty="0" smtClean="0">
                <a:solidFill>
                  <a:srgbClr val="FFFF00"/>
                </a:solidFill>
              </a:rPr>
              <a:t>SAĞLIK KAYITLARINDA DÜZELTME</a:t>
            </a:r>
            <a:endParaRPr lang="tr-TR" b="1" dirty="0">
              <a:solidFill>
                <a:srgbClr val="FFFF00"/>
              </a:solidFill>
            </a:endParaRPr>
          </a:p>
        </p:txBody>
      </p:sp>
      <p:sp>
        <p:nvSpPr>
          <p:cNvPr id="4" name="Content Placeholder 3"/>
          <p:cNvSpPr>
            <a:spLocks noGrp="1"/>
          </p:cNvSpPr>
          <p:nvPr>
            <p:ph idx="1"/>
          </p:nvPr>
        </p:nvSpPr>
        <p:spPr>
          <a:xfrm>
            <a:off x="571472" y="1928802"/>
            <a:ext cx="8077200" cy="4051437"/>
          </a:xfrm>
        </p:spPr>
        <p:txBody>
          <a:bodyPr>
            <a:normAutofit/>
          </a:bodyPr>
          <a:lstStyle/>
          <a:p>
            <a:pPr marL="0" indent="0" algn="just">
              <a:buNone/>
            </a:pPr>
            <a:r>
              <a:rPr lang="tr-TR" sz="2800" b="1" dirty="0" smtClean="0"/>
              <a:t>		Kayıtlar </a:t>
            </a:r>
            <a:r>
              <a:rPr lang="tr-TR" sz="2800" b="1" dirty="0"/>
              <a:t>tutulurken hata yapılmışsa hatanın üzeri alttaki yazı okunacak şekilde çizilmeli ve yenisi yanına yazılmalıdır. Kayıtları tutan kişi düzeltmenin yanına düzeltmenin yapıldığı tarihi ve saati not ederek </a:t>
            </a:r>
            <a:r>
              <a:rPr lang="tr-TR" sz="2800" b="1" dirty="0" smtClean="0"/>
              <a:t>imzalamalıdır.</a:t>
            </a:r>
            <a:endParaRPr lang="tr-TR" sz="2800" b="1" dirty="0"/>
          </a:p>
        </p:txBody>
      </p:sp>
    </p:spTree>
    <p:extLst>
      <p:ext uri="{BB962C8B-B14F-4D97-AF65-F5344CB8AC3E}">
        <p14:creationId xmlns:p14="http://schemas.microsoft.com/office/powerpoint/2010/main" val="198877495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tr-TR" sz="3600" b="1" dirty="0" smtClean="0">
                <a:solidFill>
                  <a:srgbClr val="FFFF00"/>
                </a:solidFill>
              </a:rPr>
              <a:t>SAĞLIK KAYITLARINDA ANLAŞILABİLİRLİK</a:t>
            </a:r>
            <a:endParaRPr lang="tr-TR" sz="3600" b="1" dirty="0">
              <a:solidFill>
                <a:srgbClr val="FFFF00"/>
              </a:solidFill>
            </a:endParaRPr>
          </a:p>
        </p:txBody>
      </p:sp>
      <p:sp>
        <p:nvSpPr>
          <p:cNvPr id="3" name="Content Placeholder 2"/>
          <p:cNvSpPr>
            <a:spLocks noGrp="1"/>
          </p:cNvSpPr>
          <p:nvPr>
            <p:ph idx="1"/>
          </p:nvPr>
        </p:nvSpPr>
        <p:spPr>
          <a:xfrm>
            <a:off x="838200" y="2057400"/>
            <a:ext cx="7620000" cy="4051437"/>
          </a:xfrm>
        </p:spPr>
        <p:txBody>
          <a:bodyPr>
            <a:normAutofit/>
          </a:bodyPr>
          <a:lstStyle/>
          <a:p>
            <a:pPr algn="just"/>
            <a:r>
              <a:rPr lang="tr-TR" sz="2400" b="1" dirty="0" smtClean="0"/>
              <a:t>Hasta dosyalarının anlaşılabilir ve okunaklı olması son derece önemli bir konudur.</a:t>
            </a:r>
          </a:p>
          <a:p>
            <a:pPr marL="0" indent="0" algn="just">
              <a:buNone/>
            </a:pPr>
            <a:endParaRPr lang="tr-TR" sz="2400" b="1" dirty="0" smtClean="0"/>
          </a:p>
          <a:p>
            <a:pPr algn="just"/>
            <a:r>
              <a:rPr lang="tr-TR" sz="2400" b="1" dirty="0" smtClean="0"/>
              <a:t>Okunaklılık sorununu çözmek için dosyalarda kompozisyon tarzında yazılardan kaçınılmalı, çeteleme, işaret koyma veya bilgisayarda yazma tercih edilmelidir.</a:t>
            </a:r>
            <a:endParaRPr lang="tr-TR" sz="2400" b="1" dirty="0"/>
          </a:p>
        </p:txBody>
      </p:sp>
    </p:spTree>
    <p:extLst>
      <p:ext uri="{BB962C8B-B14F-4D97-AF65-F5344CB8AC3E}">
        <p14:creationId xmlns:p14="http://schemas.microsoft.com/office/powerpoint/2010/main" val="47371620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609600"/>
            <a:ext cx="7125113" cy="1676400"/>
          </a:xfrm>
        </p:spPr>
        <p:txBody>
          <a:bodyPr/>
          <a:lstStyle/>
          <a:p>
            <a:pPr algn="ctr"/>
            <a:r>
              <a:rPr lang="tr-TR" sz="4000" b="1" dirty="0" smtClean="0">
                <a:solidFill>
                  <a:srgbClr val="FFFF00"/>
                </a:solidFill>
              </a:rPr>
              <a:t>SAĞLIK KAYITLARININ NAKLİ</a:t>
            </a:r>
            <a:endParaRPr lang="tr-TR" sz="4000" b="1" dirty="0">
              <a:solidFill>
                <a:srgbClr val="FFFF00"/>
              </a:solidFill>
            </a:endParaRPr>
          </a:p>
        </p:txBody>
      </p:sp>
      <p:sp>
        <p:nvSpPr>
          <p:cNvPr id="3" name="Content Placeholder 2"/>
          <p:cNvSpPr>
            <a:spLocks noGrp="1"/>
          </p:cNvSpPr>
          <p:nvPr>
            <p:ph idx="1"/>
          </p:nvPr>
        </p:nvSpPr>
        <p:spPr>
          <a:xfrm>
            <a:off x="1071538" y="1785926"/>
            <a:ext cx="7125112" cy="4051437"/>
          </a:xfrm>
        </p:spPr>
        <p:txBody>
          <a:bodyPr/>
          <a:lstStyle/>
          <a:p>
            <a:pPr marL="0" indent="0" algn="just">
              <a:buNone/>
            </a:pPr>
            <a:r>
              <a:rPr lang="tr-TR" dirty="0" smtClean="0"/>
              <a:t>	</a:t>
            </a:r>
            <a:r>
              <a:rPr lang="tr-TR" sz="3000" b="1" dirty="0" smtClean="0"/>
              <a:t>	Bir hekim yeni bir hastayı gördüğünde, eski tıbbi kayıtlarıyla ilgili bütün bilgileri merak eder ve etik olarakta eski kayıtların incelenmesi gerekir.</a:t>
            </a:r>
            <a:endParaRPr lang="tr-TR" sz="3000" b="1" dirty="0"/>
          </a:p>
        </p:txBody>
      </p:sp>
    </p:spTree>
    <p:extLst>
      <p:ext uri="{BB962C8B-B14F-4D97-AF65-F5344CB8AC3E}">
        <p14:creationId xmlns:p14="http://schemas.microsoft.com/office/powerpoint/2010/main" val="832426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4414" y="642918"/>
            <a:ext cx="7125113" cy="924475"/>
          </a:xfrm>
        </p:spPr>
        <p:txBody>
          <a:bodyPr>
            <a:noAutofit/>
          </a:bodyPr>
          <a:lstStyle/>
          <a:p>
            <a:pPr algn="ctr"/>
            <a:r>
              <a:rPr lang="tr-TR" sz="4000" b="1" dirty="0" smtClean="0">
                <a:solidFill>
                  <a:srgbClr val="FFFF00"/>
                </a:solidFill>
                <a:effectLst>
                  <a:outerShdw blurRad="38100" dist="38100" dir="2700000" algn="tl">
                    <a:srgbClr val="000000">
                      <a:alpha val="43137"/>
                    </a:srgbClr>
                  </a:outerShdw>
                </a:effectLst>
                <a:latin typeface="Arial Black" pitchFamily="34" charset="0"/>
              </a:rPr>
              <a:t>HASTA DOSYALARININ </a:t>
            </a:r>
            <a:br>
              <a:rPr lang="tr-TR" sz="4000" b="1" dirty="0" smtClean="0">
                <a:solidFill>
                  <a:srgbClr val="FFFF00"/>
                </a:solidFill>
                <a:effectLst>
                  <a:outerShdw blurRad="38100" dist="38100" dir="2700000" algn="tl">
                    <a:srgbClr val="000000">
                      <a:alpha val="43137"/>
                    </a:srgbClr>
                  </a:outerShdw>
                </a:effectLst>
                <a:latin typeface="Arial Black" pitchFamily="34" charset="0"/>
              </a:rPr>
            </a:br>
            <a:r>
              <a:rPr lang="tr-TR" sz="4000" b="1" dirty="0" smtClean="0">
                <a:solidFill>
                  <a:srgbClr val="FFFF00"/>
                </a:solidFill>
                <a:effectLst>
                  <a:outerShdw blurRad="38100" dist="38100" dir="2700000" algn="tl">
                    <a:srgbClr val="000000">
                      <a:alpha val="43137"/>
                    </a:srgbClr>
                  </a:outerShdw>
                </a:effectLst>
                <a:latin typeface="Arial Black" pitchFamily="34" charset="0"/>
              </a:rPr>
              <a:t>KAPSAMI</a:t>
            </a:r>
            <a:endParaRPr lang="tr-TR" sz="4000" b="1" dirty="0">
              <a:solidFill>
                <a:srgbClr val="FFFF00"/>
              </a:solidFill>
              <a:effectLst>
                <a:outerShdw blurRad="38100" dist="38100" dir="2700000" algn="tl">
                  <a:srgbClr val="000000">
                    <a:alpha val="43137"/>
                  </a:srgbClr>
                </a:outerShdw>
              </a:effectLst>
              <a:latin typeface="Arial Black" pitchFamily="34" charset="0"/>
            </a:endParaRPr>
          </a:p>
        </p:txBody>
      </p:sp>
      <p:sp>
        <p:nvSpPr>
          <p:cNvPr id="3" name="Content Placeholder 2"/>
          <p:cNvSpPr>
            <a:spLocks noGrp="1"/>
          </p:cNvSpPr>
          <p:nvPr>
            <p:ph idx="1"/>
          </p:nvPr>
        </p:nvSpPr>
        <p:spPr>
          <a:xfrm>
            <a:off x="467544" y="1700808"/>
            <a:ext cx="8208912" cy="4645231"/>
          </a:xfrm>
        </p:spPr>
        <p:txBody>
          <a:bodyPr>
            <a:normAutofit fontScale="92500"/>
          </a:bodyPr>
          <a:lstStyle/>
          <a:p>
            <a:pPr marL="0" indent="0" algn="just">
              <a:buNone/>
            </a:pPr>
            <a:r>
              <a:rPr lang="tr-TR" sz="2600" b="1" dirty="0" smtClean="0">
                <a:solidFill>
                  <a:srgbClr val="00B0F0"/>
                </a:solidFill>
                <a:latin typeface="Arial Black" pitchFamily="34" charset="0"/>
                <a:cs typeface="Angsana New" pitchFamily="18" charset="-34"/>
              </a:rPr>
              <a:t>	</a:t>
            </a:r>
            <a:r>
              <a:rPr lang="tr-TR" sz="2800" b="1" dirty="0" smtClean="0">
                <a:latin typeface="Arial Black" pitchFamily="34" charset="0"/>
                <a:cs typeface="Angsana New" pitchFamily="18" charset="-34"/>
              </a:rPr>
              <a:t> Hastanelerde tıbbi kayıtlarla ilgili işlemlerden oluşan süreç, Hastaların girişi, </a:t>
            </a:r>
          </a:p>
          <a:p>
            <a:pPr algn="just">
              <a:buFontTx/>
              <a:buChar char="-"/>
            </a:pPr>
            <a:r>
              <a:rPr lang="tr-TR" sz="2800" b="1" dirty="0" smtClean="0">
                <a:latin typeface="Arial Black" pitchFamily="34" charset="0"/>
                <a:cs typeface="Angsana New" pitchFamily="18" charset="-34"/>
              </a:rPr>
              <a:t>Hastanede kalışları ve taburculuğu,</a:t>
            </a:r>
          </a:p>
          <a:p>
            <a:pPr algn="just">
              <a:buFontTx/>
              <a:buChar char="-"/>
            </a:pPr>
            <a:r>
              <a:rPr lang="tr-TR" sz="2800" b="1" dirty="0" smtClean="0">
                <a:latin typeface="Arial Black" pitchFamily="34" charset="0"/>
                <a:cs typeface="Angsana New" pitchFamily="18" charset="-34"/>
              </a:rPr>
              <a:t>Kayıtların düzenlenmesi, saklaması </a:t>
            </a:r>
          </a:p>
          <a:p>
            <a:pPr algn="just">
              <a:buFontTx/>
              <a:buChar char="-"/>
            </a:pPr>
            <a:r>
              <a:rPr lang="tr-TR" sz="2800" b="1" dirty="0" smtClean="0">
                <a:latin typeface="Arial Black" pitchFamily="34" charset="0"/>
                <a:cs typeface="Angsana New" pitchFamily="18" charset="-34"/>
              </a:rPr>
              <a:t>Gerektiğinde yeniden hizmete sunulması ile ilgili işlemleri kapsamaktadır. </a:t>
            </a:r>
          </a:p>
          <a:p>
            <a:pPr marL="0" indent="0" algn="just">
              <a:buNone/>
            </a:pPr>
            <a:endParaRPr lang="tr-TR" sz="2800" b="1" dirty="0" smtClean="0">
              <a:latin typeface="Arial Black" pitchFamily="34" charset="0"/>
              <a:cs typeface="Angsana New" pitchFamily="18" charset="-34"/>
            </a:endParaRPr>
          </a:p>
          <a:p>
            <a:pPr marL="0" indent="0" algn="just">
              <a:buNone/>
            </a:pPr>
            <a:r>
              <a:rPr lang="tr-TR" sz="2800" b="1" dirty="0" smtClean="0">
                <a:latin typeface="Arial Black" pitchFamily="34" charset="0"/>
                <a:cs typeface="Angsana New" pitchFamily="18" charset="-34"/>
              </a:rPr>
              <a:t>Hastalara ait kayıtlar, kişisel dosyalarda saklanır. </a:t>
            </a:r>
            <a:endParaRPr lang="tr-TR" sz="2800" b="1" dirty="0">
              <a:latin typeface="Arial Black" pitchFamily="34" charset="0"/>
              <a:cs typeface="Angsana New" pitchFamily="18" charset="-34"/>
            </a:endParaRPr>
          </a:p>
        </p:txBody>
      </p:sp>
    </p:spTree>
    <p:extLst>
      <p:ext uri="{BB962C8B-B14F-4D97-AF65-F5344CB8AC3E}">
        <p14:creationId xmlns:p14="http://schemas.microsoft.com/office/powerpoint/2010/main" val="362229682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838200"/>
            <a:ext cx="7125113" cy="924475"/>
          </a:xfrm>
        </p:spPr>
        <p:txBody>
          <a:bodyPr/>
          <a:lstStyle/>
          <a:p>
            <a:pPr algn="ctr"/>
            <a:r>
              <a:rPr lang="tr-TR" sz="4000" b="1" dirty="0" smtClean="0">
                <a:solidFill>
                  <a:srgbClr val="FFFF00"/>
                </a:solidFill>
              </a:rPr>
              <a:t>KISALTMALAR</a:t>
            </a:r>
            <a:endParaRPr lang="tr-TR" sz="4000" b="1" dirty="0">
              <a:solidFill>
                <a:srgbClr val="FFFF00"/>
              </a:solidFill>
            </a:endParaRPr>
          </a:p>
        </p:txBody>
      </p:sp>
      <p:sp>
        <p:nvSpPr>
          <p:cNvPr id="3" name="Content Placeholder 2"/>
          <p:cNvSpPr>
            <a:spLocks noGrp="1"/>
          </p:cNvSpPr>
          <p:nvPr>
            <p:ph idx="1"/>
          </p:nvPr>
        </p:nvSpPr>
        <p:spPr>
          <a:xfrm>
            <a:off x="1219200" y="1905000"/>
            <a:ext cx="7010400" cy="4051437"/>
          </a:xfrm>
        </p:spPr>
        <p:txBody>
          <a:bodyPr/>
          <a:lstStyle/>
          <a:p>
            <a:pPr marL="0" indent="0" algn="just">
              <a:buNone/>
            </a:pPr>
            <a:r>
              <a:rPr lang="tr-TR" dirty="0" smtClean="0"/>
              <a:t>		</a:t>
            </a:r>
            <a:r>
              <a:rPr lang="tr-TR" sz="2800" b="1" dirty="0" smtClean="0"/>
              <a:t>Tıbbi kayıtların yazılması sırasında yanlış anlaşılmalara neden olacak kısaltmalar kullanılmamalıdır. Yapılan kısaltmalar herkes tarafından anlaşılır olmalı, aynı şeyi ifade etmelidir.</a:t>
            </a:r>
            <a:endParaRPr lang="tr-TR" sz="2800" b="1" dirty="0"/>
          </a:p>
        </p:txBody>
      </p:sp>
    </p:spTree>
    <p:extLst>
      <p:ext uri="{BB962C8B-B14F-4D97-AF65-F5344CB8AC3E}">
        <p14:creationId xmlns:p14="http://schemas.microsoft.com/office/powerpoint/2010/main" val="2702800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tr-TR" b="1" dirty="0" smtClean="0">
                <a:solidFill>
                  <a:srgbClr val="FFFF00"/>
                </a:solidFill>
              </a:rPr>
              <a:t>HASTA DOSYASINDA BULUNAN TEMEL FORMLAR</a:t>
            </a:r>
            <a:endParaRPr lang="tr-TR" b="1" dirty="0">
              <a:solidFill>
                <a:srgbClr val="FFFF00"/>
              </a:solidFill>
            </a:endParaRPr>
          </a:p>
        </p:txBody>
      </p:sp>
      <p:sp>
        <p:nvSpPr>
          <p:cNvPr id="3" name="Content Placeholder 2"/>
          <p:cNvSpPr>
            <a:spLocks noGrp="1"/>
          </p:cNvSpPr>
          <p:nvPr>
            <p:ph idx="1"/>
          </p:nvPr>
        </p:nvSpPr>
        <p:spPr>
          <a:xfrm>
            <a:off x="990600" y="2209800"/>
            <a:ext cx="7125112" cy="4051437"/>
          </a:xfrm>
        </p:spPr>
        <p:txBody>
          <a:bodyPr>
            <a:normAutofit/>
          </a:bodyPr>
          <a:lstStyle/>
          <a:p>
            <a:pPr marL="0" indent="0">
              <a:buNone/>
            </a:pPr>
            <a:r>
              <a:rPr lang="tr-TR" sz="2400" b="1" dirty="0">
                <a:solidFill>
                  <a:srgbClr val="FFFF00"/>
                </a:solidFill>
              </a:rPr>
              <a:t></a:t>
            </a:r>
            <a:r>
              <a:rPr lang="tr-TR" sz="2400" b="1" dirty="0"/>
              <a:t> Hasta kabul kâğıdı</a:t>
            </a:r>
          </a:p>
          <a:p>
            <a:pPr marL="0" indent="0">
              <a:buNone/>
            </a:pPr>
            <a:r>
              <a:rPr lang="tr-TR" sz="2400" b="1" dirty="0">
                <a:solidFill>
                  <a:srgbClr val="FFFF00"/>
                </a:solidFill>
              </a:rPr>
              <a:t></a:t>
            </a:r>
            <a:r>
              <a:rPr lang="tr-TR" sz="2400" b="1" dirty="0"/>
              <a:t> Hasta tabelası</a:t>
            </a:r>
          </a:p>
          <a:p>
            <a:pPr marL="0" indent="0">
              <a:buNone/>
            </a:pPr>
            <a:r>
              <a:rPr lang="tr-TR" sz="2400" b="1" dirty="0">
                <a:solidFill>
                  <a:srgbClr val="FFFF00"/>
                </a:solidFill>
              </a:rPr>
              <a:t> </a:t>
            </a:r>
            <a:r>
              <a:rPr lang="tr-TR" sz="2400" b="1" dirty="0"/>
              <a:t>Doktor gözlem </a:t>
            </a:r>
            <a:r>
              <a:rPr lang="tr-TR" sz="2400" b="1" dirty="0" smtClean="0"/>
              <a:t>formu</a:t>
            </a:r>
            <a:endParaRPr lang="tr-TR" sz="2400" b="1" dirty="0"/>
          </a:p>
          <a:p>
            <a:pPr marL="0" indent="0">
              <a:buNone/>
            </a:pPr>
            <a:r>
              <a:rPr lang="tr-TR" sz="2400" b="1" dirty="0">
                <a:solidFill>
                  <a:srgbClr val="FFFF00"/>
                </a:solidFill>
              </a:rPr>
              <a:t> </a:t>
            </a:r>
            <a:r>
              <a:rPr lang="tr-TR" sz="2400" b="1" dirty="0"/>
              <a:t>Hemşire gözlem formu</a:t>
            </a:r>
          </a:p>
          <a:p>
            <a:pPr marL="0" indent="0">
              <a:buNone/>
            </a:pPr>
            <a:r>
              <a:rPr lang="tr-TR" sz="2400" b="1" dirty="0">
                <a:solidFill>
                  <a:srgbClr val="FFFF00"/>
                </a:solidFill>
              </a:rPr>
              <a:t></a:t>
            </a:r>
            <a:r>
              <a:rPr lang="tr-TR" sz="2400" b="1" dirty="0"/>
              <a:t> Derece </a:t>
            </a:r>
            <a:r>
              <a:rPr lang="tr-TR" sz="2400" b="1" dirty="0" smtClean="0"/>
              <a:t>kağıdı</a:t>
            </a:r>
            <a:endParaRPr lang="tr-TR" sz="2400" b="1" dirty="0"/>
          </a:p>
          <a:p>
            <a:pPr marL="0" indent="0">
              <a:buNone/>
            </a:pPr>
            <a:r>
              <a:rPr lang="tr-TR" sz="2400" b="1" dirty="0">
                <a:solidFill>
                  <a:srgbClr val="FFFF00"/>
                </a:solidFill>
              </a:rPr>
              <a:t></a:t>
            </a:r>
            <a:r>
              <a:rPr lang="tr-TR" sz="2400" b="1" dirty="0"/>
              <a:t> Çıkış özeti</a:t>
            </a:r>
          </a:p>
          <a:p>
            <a:pPr marL="0" indent="0">
              <a:buNone/>
            </a:pPr>
            <a:r>
              <a:rPr lang="tr-TR" sz="2400" b="1" dirty="0">
                <a:solidFill>
                  <a:srgbClr val="FFFF00"/>
                </a:solidFill>
              </a:rPr>
              <a:t></a:t>
            </a:r>
            <a:r>
              <a:rPr lang="tr-TR" sz="2400" b="1" dirty="0"/>
              <a:t> Diğer formlar </a:t>
            </a:r>
          </a:p>
          <a:p>
            <a:endParaRPr lang="tr-TR" dirty="0"/>
          </a:p>
        </p:txBody>
      </p:sp>
    </p:spTree>
    <p:extLst>
      <p:ext uri="{BB962C8B-B14F-4D97-AF65-F5344CB8AC3E}">
        <p14:creationId xmlns:p14="http://schemas.microsoft.com/office/powerpoint/2010/main" val="126517565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sz="3600" b="1" dirty="0" smtClean="0">
                <a:solidFill>
                  <a:srgbClr val="FFFF00"/>
                </a:solidFill>
              </a:rPr>
              <a:t>HASTA KABUL KAĞIDI</a:t>
            </a:r>
            <a:endParaRPr lang="tr-TR" sz="3600" b="1" dirty="0">
              <a:solidFill>
                <a:srgbClr val="FFFF00"/>
              </a:solidFill>
            </a:endParaRPr>
          </a:p>
        </p:txBody>
      </p:sp>
      <p:sp>
        <p:nvSpPr>
          <p:cNvPr id="3" name="Content Placeholder 2"/>
          <p:cNvSpPr>
            <a:spLocks noGrp="1"/>
          </p:cNvSpPr>
          <p:nvPr>
            <p:ph idx="1"/>
          </p:nvPr>
        </p:nvSpPr>
        <p:spPr>
          <a:xfrm>
            <a:off x="838200" y="1828800"/>
            <a:ext cx="7601157" cy="4051437"/>
          </a:xfrm>
        </p:spPr>
        <p:txBody>
          <a:bodyPr/>
          <a:lstStyle/>
          <a:p>
            <a:pPr marL="0" indent="0" algn="just">
              <a:buNone/>
            </a:pPr>
            <a:r>
              <a:rPr lang="tr-TR" dirty="0" smtClean="0"/>
              <a:t>	</a:t>
            </a:r>
            <a:r>
              <a:rPr lang="tr-TR" sz="2400" b="1" dirty="0" smtClean="0"/>
              <a:t>  </a:t>
            </a:r>
            <a:r>
              <a:rPr lang="tr-TR" sz="2800" b="1" dirty="0" smtClean="0"/>
              <a:t>Bu form yatırılacak hastalar için doldurulmaktadır. Formun alt kısmı hastanın ya da velisinin hastanede kurallara uyma ve yapılacak işlemler için hastaneye izin verme yazısını içermektedir. Hasta bu kısmı imzalar.</a:t>
            </a:r>
            <a:endParaRPr lang="tr-TR" sz="2800" b="1" dirty="0"/>
          </a:p>
        </p:txBody>
      </p:sp>
    </p:spTree>
    <p:extLst>
      <p:ext uri="{BB962C8B-B14F-4D97-AF65-F5344CB8AC3E}">
        <p14:creationId xmlns:p14="http://schemas.microsoft.com/office/powerpoint/2010/main" val="68614527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sz="3600" b="1" dirty="0" smtClean="0">
                <a:solidFill>
                  <a:srgbClr val="FFFF00"/>
                </a:solidFill>
              </a:rPr>
              <a:t>HASTA TABELASI</a:t>
            </a:r>
            <a:endParaRPr lang="tr-TR" sz="3600" b="1" dirty="0">
              <a:solidFill>
                <a:srgbClr val="FFFF00"/>
              </a:solidFill>
            </a:endParaRPr>
          </a:p>
        </p:txBody>
      </p:sp>
      <p:sp>
        <p:nvSpPr>
          <p:cNvPr id="3" name="Content Placeholder 2"/>
          <p:cNvSpPr>
            <a:spLocks noGrp="1"/>
          </p:cNvSpPr>
          <p:nvPr>
            <p:ph idx="1"/>
          </p:nvPr>
        </p:nvSpPr>
        <p:spPr>
          <a:xfrm>
            <a:off x="838200" y="1807361"/>
            <a:ext cx="7619999" cy="4051437"/>
          </a:xfrm>
        </p:spPr>
        <p:txBody>
          <a:bodyPr/>
          <a:lstStyle/>
          <a:p>
            <a:pPr marL="0" indent="0" algn="just">
              <a:buNone/>
            </a:pPr>
            <a:r>
              <a:rPr lang="tr-TR" dirty="0" smtClean="0"/>
              <a:t>	</a:t>
            </a:r>
            <a:r>
              <a:rPr lang="tr-TR" sz="2800" b="1" dirty="0" smtClean="0"/>
              <a:t>  Bu form hastaya günlük vizitin de hekimin verilmesini istediği ağızdan alınacak ilaçlar, dışarıdan kullanılacak ilaçlar ve yemek çeşitlerinin yazılması içindir. Bu formun üst kısmı aynı zamanda istatistik formu olarak kullanılmaktadır.</a:t>
            </a:r>
            <a:endParaRPr lang="tr-TR" sz="2800" b="1" dirty="0"/>
          </a:p>
        </p:txBody>
      </p:sp>
    </p:spTree>
    <p:extLst>
      <p:ext uri="{BB962C8B-B14F-4D97-AF65-F5344CB8AC3E}">
        <p14:creationId xmlns:p14="http://schemas.microsoft.com/office/powerpoint/2010/main" val="355832160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838200"/>
            <a:ext cx="7125113" cy="924475"/>
          </a:xfrm>
        </p:spPr>
        <p:txBody>
          <a:bodyPr>
            <a:normAutofit/>
          </a:bodyPr>
          <a:lstStyle/>
          <a:p>
            <a:pPr algn="ctr"/>
            <a:r>
              <a:rPr lang="tr-TR" sz="3600" b="1" dirty="0" smtClean="0">
                <a:solidFill>
                  <a:srgbClr val="FFFF00"/>
                </a:solidFill>
              </a:rPr>
              <a:t>DOKTOR GÖZLEM FORMU</a:t>
            </a:r>
            <a:endParaRPr lang="tr-TR" sz="3600" b="1" dirty="0">
              <a:solidFill>
                <a:srgbClr val="FFFF00"/>
              </a:solidFill>
            </a:endParaRPr>
          </a:p>
        </p:txBody>
      </p:sp>
      <p:sp>
        <p:nvSpPr>
          <p:cNvPr id="3" name="Content Placeholder 2"/>
          <p:cNvSpPr>
            <a:spLocks noGrp="1"/>
          </p:cNvSpPr>
          <p:nvPr>
            <p:ph idx="1"/>
          </p:nvPr>
        </p:nvSpPr>
        <p:spPr>
          <a:xfrm>
            <a:off x="838200" y="1600200"/>
            <a:ext cx="7601157" cy="4051437"/>
          </a:xfrm>
        </p:spPr>
        <p:txBody>
          <a:bodyPr/>
          <a:lstStyle/>
          <a:p>
            <a:pPr marL="0" indent="0" algn="just">
              <a:buNone/>
            </a:pPr>
            <a:r>
              <a:rPr lang="tr-TR" dirty="0" smtClean="0"/>
              <a:t>	</a:t>
            </a:r>
            <a:r>
              <a:rPr lang="tr-TR" sz="2400" b="1" dirty="0" smtClean="0"/>
              <a:t>  Bu form hastayı tedavi eden doktor tarafından doldurur. Hasta yatağına yattıktan itibaren taburcu oluncaya kadar hekim tarafından hastanın günlük gelişimi ile ilgili gözlemlerin ve hastaya hekim tarafından yapılan tüm işlemlerin kronolojik bir sıra içinde yazıldığı formdur.</a:t>
            </a:r>
            <a:endParaRPr lang="tr-TR" sz="2400" b="1" dirty="0"/>
          </a:p>
        </p:txBody>
      </p:sp>
    </p:spTree>
    <p:extLst>
      <p:ext uri="{BB962C8B-B14F-4D97-AF65-F5344CB8AC3E}">
        <p14:creationId xmlns:p14="http://schemas.microsoft.com/office/powerpoint/2010/main" val="363382677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685800"/>
            <a:ext cx="7125113" cy="924475"/>
          </a:xfrm>
        </p:spPr>
        <p:txBody>
          <a:bodyPr>
            <a:normAutofit/>
          </a:bodyPr>
          <a:lstStyle/>
          <a:p>
            <a:pPr algn="ctr"/>
            <a:r>
              <a:rPr lang="tr-TR" sz="3600" b="1" dirty="0" smtClean="0">
                <a:solidFill>
                  <a:srgbClr val="FFFF00"/>
                </a:solidFill>
              </a:rPr>
              <a:t>HEMŞİRE GÖZLEM FORMU</a:t>
            </a:r>
            <a:endParaRPr lang="tr-TR" sz="3600" b="1" dirty="0">
              <a:solidFill>
                <a:srgbClr val="FFFF00"/>
              </a:solidFill>
            </a:endParaRPr>
          </a:p>
        </p:txBody>
      </p:sp>
      <p:sp>
        <p:nvSpPr>
          <p:cNvPr id="3" name="Content Placeholder 2"/>
          <p:cNvSpPr>
            <a:spLocks noGrp="1"/>
          </p:cNvSpPr>
          <p:nvPr>
            <p:ph idx="1"/>
          </p:nvPr>
        </p:nvSpPr>
        <p:spPr>
          <a:xfrm>
            <a:off x="914400" y="1905000"/>
            <a:ext cx="7620000" cy="4051437"/>
          </a:xfrm>
        </p:spPr>
        <p:txBody>
          <a:bodyPr/>
          <a:lstStyle/>
          <a:p>
            <a:pPr marL="0" indent="0" algn="just">
              <a:buNone/>
            </a:pPr>
            <a:r>
              <a:rPr lang="tr-TR" dirty="0" smtClean="0"/>
              <a:t>	  </a:t>
            </a:r>
            <a:r>
              <a:rPr lang="tr-TR" sz="2400" b="1" dirty="0" smtClean="0"/>
              <a:t>Bu form hastaya yapılan işlemlerin kliniğe kabul edildiği andan taburcu oluncaya kadar hemşire tarafından yazıldığı formdur. Hasta servise kabul edildiğinde servis hemşiresi ilk önce kliniğe kabul edildiği saat ve dakikayı kaydeder. Sonra hastaya yaptığı her işlem tarih ve saat belirterek kronolojik bir sıra içinde bu forma kaydeder.</a:t>
            </a:r>
            <a:endParaRPr lang="tr-TR" sz="2400" b="1" dirty="0"/>
          </a:p>
        </p:txBody>
      </p:sp>
    </p:spTree>
    <p:extLst>
      <p:ext uri="{BB962C8B-B14F-4D97-AF65-F5344CB8AC3E}">
        <p14:creationId xmlns:p14="http://schemas.microsoft.com/office/powerpoint/2010/main" val="245392136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85800"/>
            <a:ext cx="7125113" cy="924475"/>
          </a:xfrm>
        </p:spPr>
        <p:txBody>
          <a:bodyPr/>
          <a:lstStyle/>
          <a:p>
            <a:pPr algn="ctr"/>
            <a:r>
              <a:rPr lang="tr-TR" sz="4000" b="1" dirty="0" smtClean="0">
                <a:solidFill>
                  <a:srgbClr val="FFFF00"/>
                </a:solidFill>
              </a:rPr>
              <a:t>DERECE KAĞIDI</a:t>
            </a:r>
            <a:endParaRPr lang="tr-TR" sz="4000" b="1" dirty="0">
              <a:solidFill>
                <a:srgbClr val="FFFF00"/>
              </a:solidFill>
            </a:endParaRPr>
          </a:p>
        </p:txBody>
      </p:sp>
      <p:sp>
        <p:nvSpPr>
          <p:cNvPr id="3" name="Content Placeholder 2"/>
          <p:cNvSpPr>
            <a:spLocks noGrp="1"/>
          </p:cNvSpPr>
          <p:nvPr>
            <p:ph idx="1"/>
          </p:nvPr>
        </p:nvSpPr>
        <p:spPr>
          <a:xfrm>
            <a:off x="838200" y="1600200"/>
            <a:ext cx="7582312" cy="4669639"/>
          </a:xfrm>
        </p:spPr>
        <p:txBody>
          <a:bodyPr>
            <a:normAutofit/>
          </a:bodyPr>
          <a:lstStyle/>
          <a:p>
            <a:pPr algn="just"/>
            <a:r>
              <a:rPr lang="tr-TR" sz="2200" b="1" dirty="0"/>
              <a:t>Kliniğe yatan hastanın; solunum, nabız, derece, kan basıncı, dışkı, idrar, </a:t>
            </a:r>
            <a:r>
              <a:rPr lang="tr-TR" sz="2200" b="1" dirty="0" smtClean="0"/>
              <a:t>kusma, ağırlık </a:t>
            </a:r>
            <a:r>
              <a:rPr lang="tr-TR" sz="2200" b="1" dirty="0"/>
              <a:t>ve aldığı sıvı miktarının günlük olarak hemşireler tarafından belirlenerek </a:t>
            </a:r>
            <a:r>
              <a:rPr lang="tr-TR" sz="2200" b="1" dirty="0" smtClean="0"/>
              <a:t>kaydedildiği bir </a:t>
            </a:r>
            <a:r>
              <a:rPr lang="tr-TR" sz="2200" b="1" dirty="0"/>
              <a:t>formdur. </a:t>
            </a:r>
            <a:endParaRPr lang="tr-TR" sz="2200" b="1" dirty="0" smtClean="0"/>
          </a:p>
          <a:p>
            <a:pPr marL="0" indent="0" algn="just">
              <a:buNone/>
            </a:pPr>
            <a:endParaRPr lang="tr-TR" sz="2200" b="1" dirty="0" smtClean="0"/>
          </a:p>
          <a:p>
            <a:pPr algn="just"/>
            <a:r>
              <a:rPr lang="tr-TR" sz="2200" b="1" dirty="0" smtClean="0"/>
              <a:t>Formun </a:t>
            </a:r>
            <a:r>
              <a:rPr lang="tr-TR" sz="2200" b="1" dirty="0"/>
              <a:t>üst bölümünde hastanın kimlik bilgileri, yattığı klinik, oda ve </a:t>
            </a:r>
            <a:r>
              <a:rPr lang="tr-TR" sz="2200" b="1" dirty="0" smtClean="0"/>
              <a:t>yatak numarası </a:t>
            </a:r>
            <a:r>
              <a:rPr lang="tr-TR" sz="2200" b="1" dirty="0"/>
              <a:t>ile tedaviyi takip eden doktorun isminin yazıldığı yerler </a:t>
            </a:r>
            <a:r>
              <a:rPr lang="tr-TR" sz="2200" b="1" dirty="0" smtClean="0"/>
              <a:t>bulunmaktadır</a:t>
            </a:r>
          </a:p>
          <a:p>
            <a:pPr>
              <a:buNone/>
            </a:pPr>
            <a:endParaRPr lang="tr-TR" sz="1600" dirty="0"/>
          </a:p>
        </p:txBody>
      </p:sp>
    </p:spTree>
    <p:extLst>
      <p:ext uri="{BB962C8B-B14F-4D97-AF65-F5344CB8AC3E}">
        <p14:creationId xmlns:p14="http://schemas.microsoft.com/office/powerpoint/2010/main" val="297191029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sz="4000" b="1" dirty="0" smtClean="0">
                <a:solidFill>
                  <a:srgbClr val="FFFF00"/>
                </a:solidFill>
              </a:rPr>
              <a:t>ÇIKIŞ ÖZETİ</a:t>
            </a:r>
            <a:endParaRPr lang="tr-TR" sz="4000" b="1" dirty="0">
              <a:solidFill>
                <a:srgbClr val="FFFF00"/>
              </a:solidFill>
            </a:endParaRPr>
          </a:p>
        </p:txBody>
      </p:sp>
      <p:sp>
        <p:nvSpPr>
          <p:cNvPr id="3" name="Content Placeholder 2"/>
          <p:cNvSpPr>
            <a:spLocks noGrp="1"/>
          </p:cNvSpPr>
          <p:nvPr>
            <p:ph idx="1"/>
          </p:nvPr>
        </p:nvSpPr>
        <p:spPr>
          <a:xfrm>
            <a:off x="533400" y="1905000"/>
            <a:ext cx="7982157" cy="4364839"/>
          </a:xfrm>
        </p:spPr>
        <p:txBody>
          <a:bodyPr>
            <a:noAutofit/>
          </a:bodyPr>
          <a:lstStyle/>
          <a:p>
            <a:pPr algn="just"/>
            <a:r>
              <a:rPr lang="tr-TR" sz="2200" b="1" dirty="0"/>
              <a:t>Yatarak tedavi olan hastalara taburcu olduklarında ‘Çıkış Özeti’ verilir. </a:t>
            </a:r>
            <a:endParaRPr lang="tr-TR" sz="2200" b="1" dirty="0" smtClean="0"/>
          </a:p>
          <a:p>
            <a:pPr algn="just"/>
            <a:r>
              <a:rPr lang="tr-TR" sz="2200" b="1" dirty="0" smtClean="0"/>
              <a:t>Çıkış </a:t>
            </a:r>
            <a:r>
              <a:rPr lang="tr-TR" sz="2200" b="1" dirty="0"/>
              <a:t>Özeti hastaya </a:t>
            </a:r>
            <a:r>
              <a:rPr lang="tr-TR" sz="2200" b="1" dirty="0" smtClean="0"/>
              <a:t>konulan teşhisin</a:t>
            </a:r>
            <a:r>
              <a:rPr lang="tr-TR" sz="2200" b="1" dirty="0"/>
              <a:t>, yapılan tedavinin ve çıkıştan itibaren izlenecek hususların, uygulanacak tedavi şeklinin ve </a:t>
            </a:r>
            <a:r>
              <a:rPr lang="tr-TR" sz="2200" b="1" dirty="0" smtClean="0"/>
              <a:t>diğer gerekli </a:t>
            </a:r>
            <a:r>
              <a:rPr lang="tr-TR" sz="2200" b="1" dirty="0"/>
              <a:t>bilgilerin kaydedildiği bir formdur. </a:t>
            </a:r>
            <a:endParaRPr lang="tr-TR" sz="2200" b="1" dirty="0" smtClean="0"/>
          </a:p>
          <a:p>
            <a:pPr algn="just"/>
            <a:r>
              <a:rPr lang="tr-TR" sz="2200" b="1" dirty="0" smtClean="0"/>
              <a:t>Çıkış </a:t>
            </a:r>
            <a:r>
              <a:rPr lang="tr-TR" sz="2200" b="1" dirty="0"/>
              <a:t>özeti taburcu işleminden </a:t>
            </a:r>
            <a:r>
              <a:rPr lang="tr-TR" sz="2200" b="1" dirty="0" smtClean="0"/>
              <a:t>sonra en </a:t>
            </a:r>
            <a:r>
              <a:rPr lang="tr-TR" sz="2200" b="1" dirty="0"/>
              <a:t>kısa sürede yazılmalıdır. Çıkış özeti hastanın başka bir sağlık kuruluşuna müracaatında, daha önceki sağlık durumu </a:t>
            </a:r>
            <a:r>
              <a:rPr lang="tr-TR" sz="2200" b="1" dirty="0" smtClean="0"/>
              <a:t>hakkında bilgi </a:t>
            </a:r>
            <a:r>
              <a:rPr lang="tr-TR" sz="2200" b="1" dirty="0"/>
              <a:t>verdiği için önemlidir.</a:t>
            </a:r>
          </a:p>
        </p:txBody>
      </p:sp>
    </p:spTree>
    <p:extLst>
      <p:ext uri="{BB962C8B-B14F-4D97-AF65-F5344CB8AC3E}">
        <p14:creationId xmlns:p14="http://schemas.microsoft.com/office/powerpoint/2010/main" val="125052468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85800"/>
            <a:ext cx="7125113" cy="1219200"/>
          </a:xfrm>
        </p:spPr>
        <p:txBody>
          <a:bodyPr>
            <a:noAutofit/>
          </a:bodyPr>
          <a:lstStyle/>
          <a:p>
            <a:pPr algn="ctr"/>
            <a:r>
              <a:rPr lang="tr-TR" sz="3600" b="1" dirty="0" smtClean="0">
                <a:solidFill>
                  <a:srgbClr val="FFFF00"/>
                </a:solidFill>
              </a:rPr>
              <a:t>HASTA DOSYALARINDA BÖLÜMLENDİRME</a:t>
            </a:r>
            <a:endParaRPr lang="tr-TR" sz="3600" b="1" dirty="0">
              <a:solidFill>
                <a:srgbClr val="FFFF00"/>
              </a:solidFill>
            </a:endParaRPr>
          </a:p>
        </p:txBody>
      </p:sp>
      <p:sp>
        <p:nvSpPr>
          <p:cNvPr id="3" name="Content Placeholder 2"/>
          <p:cNvSpPr>
            <a:spLocks noGrp="1"/>
          </p:cNvSpPr>
          <p:nvPr>
            <p:ph idx="1"/>
          </p:nvPr>
        </p:nvSpPr>
        <p:spPr>
          <a:xfrm>
            <a:off x="457200" y="1905000"/>
            <a:ext cx="8229600" cy="3840163"/>
          </a:xfrm>
        </p:spPr>
        <p:txBody>
          <a:bodyPr/>
          <a:lstStyle/>
          <a:p>
            <a:pPr marL="0" indent="0">
              <a:buNone/>
            </a:pPr>
            <a:r>
              <a:rPr lang="tr-TR" sz="2600" b="1" dirty="0" smtClean="0"/>
              <a:t>  Hasta </a:t>
            </a:r>
            <a:r>
              <a:rPr lang="tr-TR" sz="2600" b="1" dirty="0"/>
              <a:t>dosyası üç bölümden oluşmaktadır</a:t>
            </a:r>
            <a:r>
              <a:rPr lang="tr-TR" sz="2600" b="1" dirty="0" smtClean="0"/>
              <a:t>:</a:t>
            </a:r>
          </a:p>
          <a:p>
            <a:pPr marL="0" indent="0">
              <a:buNone/>
            </a:pPr>
            <a:endParaRPr lang="tr-TR" sz="2600" b="1" dirty="0"/>
          </a:p>
          <a:p>
            <a:pPr marL="0" indent="0">
              <a:buNone/>
            </a:pPr>
            <a:r>
              <a:rPr lang="tr-TR" sz="2600" b="1" dirty="0">
                <a:solidFill>
                  <a:srgbClr val="FFFF00"/>
                </a:solidFill>
              </a:rPr>
              <a:t>1. </a:t>
            </a:r>
            <a:r>
              <a:rPr lang="tr-TR" sz="2600" b="1" dirty="0"/>
              <a:t>Kimlik bilgisi ile ilgili bölüm</a:t>
            </a:r>
          </a:p>
          <a:p>
            <a:pPr marL="0" indent="0">
              <a:buNone/>
            </a:pPr>
            <a:r>
              <a:rPr lang="tr-TR" sz="2600" b="1" dirty="0">
                <a:solidFill>
                  <a:srgbClr val="FFFF00"/>
                </a:solidFill>
              </a:rPr>
              <a:t>2. </a:t>
            </a:r>
            <a:r>
              <a:rPr lang="tr-TR" sz="2600" b="1" dirty="0"/>
              <a:t>Hemşirelerle ilgili olan bölüm</a:t>
            </a:r>
          </a:p>
          <a:p>
            <a:pPr marL="0" indent="0">
              <a:buNone/>
            </a:pPr>
            <a:r>
              <a:rPr lang="tr-TR" sz="2600" b="1" dirty="0">
                <a:solidFill>
                  <a:srgbClr val="FFFF00"/>
                </a:solidFill>
              </a:rPr>
              <a:t>3. </a:t>
            </a:r>
            <a:r>
              <a:rPr lang="tr-TR" sz="2600" b="1" dirty="0"/>
              <a:t>Tıbbi işlemlerle ilgili bölüm</a:t>
            </a:r>
          </a:p>
          <a:p>
            <a:endParaRPr lang="tr-TR" dirty="0"/>
          </a:p>
        </p:txBody>
      </p:sp>
    </p:spTree>
    <p:extLst>
      <p:ext uri="{BB962C8B-B14F-4D97-AF65-F5344CB8AC3E}">
        <p14:creationId xmlns:p14="http://schemas.microsoft.com/office/powerpoint/2010/main" val="9286728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0"/>
            <a:ext cx="7125113" cy="1600200"/>
          </a:xfrm>
        </p:spPr>
        <p:txBody>
          <a:bodyPr/>
          <a:lstStyle/>
          <a:p>
            <a:pPr algn="ctr"/>
            <a:r>
              <a:rPr lang="tr-TR" sz="3600" b="1" dirty="0" smtClean="0">
                <a:solidFill>
                  <a:srgbClr val="FFFF00"/>
                </a:solidFill>
              </a:rPr>
              <a:t>1. KİMLİK BİLGİSİ BÖLÜMÜ</a:t>
            </a:r>
            <a:endParaRPr lang="tr-TR" sz="3600" b="1" dirty="0">
              <a:solidFill>
                <a:srgbClr val="FFFF00"/>
              </a:solidFill>
            </a:endParaRPr>
          </a:p>
        </p:txBody>
      </p:sp>
      <p:sp>
        <p:nvSpPr>
          <p:cNvPr id="3" name="Content Placeholder 2"/>
          <p:cNvSpPr>
            <a:spLocks noGrp="1"/>
          </p:cNvSpPr>
          <p:nvPr>
            <p:ph idx="1"/>
          </p:nvPr>
        </p:nvSpPr>
        <p:spPr>
          <a:xfrm>
            <a:off x="685800" y="1981200"/>
            <a:ext cx="7753557" cy="4517239"/>
          </a:xfrm>
        </p:spPr>
        <p:txBody>
          <a:bodyPr>
            <a:noAutofit/>
          </a:bodyPr>
          <a:lstStyle/>
          <a:p>
            <a:pPr algn="just"/>
            <a:r>
              <a:rPr lang="tr-TR" sz="2400" b="1" dirty="0" smtClean="0"/>
              <a:t> </a:t>
            </a:r>
            <a:r>
              <a:rPr lang="tr-TR" sz="2400" b="1" dirty="0"/>
              <a:t>Sağlık Bakanlığı’na bağlı hastanelerde yatışına karar verilen hastalar için,</a:t>
            </a:r>
          </a:p>
          <a:p>
            <a:pPr algn="just"/>
            <a:r>
              <a:rPr lang="tr-TR" sz="2400" b="1" dirty="0"/>
              <a:t>Özel dal hastaneleri ve Üniversite hastanelerinde ise kuruma ilk başvuruyu yaptıkları sırada hasta </a:t>
            </a:r>
            <a:r>
              <a:rPr lang="tr-TR" sz="2400" b="1" dirty="0" smtClean="0"/>
              <a:t>dosyası çıkartılır</a:t>
            </a:r>
            <a:r>
              <a:rPr lang="tr-TR" sz="2400" b="1" dirty="0"/>
              <a:t>. </a:t>
            </a:r>
            <a:endParaRPr lang="tr-TR" sz="2400" b="1" dirty="0" smtClean="0"/>
          </a:p>
          <a:p>
            <a:pPr algn="just"/>
            <a:r>
              <a:rPr lang="tr-TR" sz="2400" b="1" dirty="0" smtClean="0"/>
              <a:t>Dosya </a:t>
            </a:r>
            <a:r>
              <a:rPr lang="tr-TR" sz="2400" b="1" dirty="0"/>
              <a:t>hazırlama ve kimlik bilgilerini doldurma görevi tıbbi sekreterindir. </a:t>
            </a:r>
            <a:endParaRPr lang="tr-TR" sz="2400" b="1" dirty="0" smtClean="0"/>
          </a:p>
          <a:p>
            <a:pPr algn="just"/>
            <a:r>
              <a:rPr lang="tr-TR" sz="2400" b="1" dirty="0" smtClean="0"/>
              <a:t>Daha önceden çıkartılmış </a:t>
            </a:r>
            <a:r>
              <a:rPr lang="tr-TR" sz="2400" b="1" dirty="0"/>
              <a:t>bir dosya varsa “dosya istem fişi” ile birlikte “hasta dosyası arşivinden” istenir</a:t>
            </a:r>
            <a:r>
              <a:rPr lang="tr-TR" sz="2400" b="1" dirty="0" smtClean="0"/>
              <a:t>.</a:t>
            </a:r>
            <a:endParaRPr lang="tr-TR" sz="2400" b="1" dirty="0"/>
          </a:p>
        </p:txBody>
      </p:sp>
    </p:spTree>
    <p:extLst>
      <p:ext uri="{BB962C8B-B14F-4D97-AF65-F5344CB8AC3E}">
        <p14:creationId xmlns:p14="http://schemas.microsoft.com/office/powerpoint/2010/main" val="2573644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52400"/>
            <a:ext cx="7125113" cy="924475"/>
          </a:xfrm>
        </p:spPr>
        <p:txBody>
          <a:bodyPr/>
          <a:lstStyle/>
          <a:p>
            <a:pPr algn="ctr"/>
            <a:r>
              <a:rPr lang="tr-TR" sz="3600" dirty="0" smtClean="0">
                <a:solidFill>
                  <a:srgbClr val="FFFF00"/>
                </a:solidFill>
                <a:latin typeface="Arial Black" pitchFamily="34" charset="0"/>
              </a:rPr>
              <a:t>HASTA DOSYASI</a:t>
            </a:r>
            <a:endParaRPr lang="tr-TR" sz="3600" dirty="0">
              <a:solidFill>
                <a:srgbClr val="FFFF00"/>
              </a:solidFill>
              <a:latin typeface="Arial Black" pitchFamily="34" charset="0"/>
            </a:endParaRPr>
          </a:p>
        </p:txBody>
      </p:sp>
      <p:sp>
        <p:nvSpPr>
          <p:cNvPr id="3" name="Content Placeholder 2"/>
          <p:cNvSpPr>
            <a:spLocks noGrp="1"/>
          </p:cNvSpPr>
          <p:nvPr>
            <p:ph idx="1"/>
          </p:nvPr>
        </p:nvSpPr>
        <p:spPr>
          <a:xfrm>
            <a:off x="1066800" y="2209800"/>
            <a:ext cx="7125112" cy="4343400"/>
          </a:xfrm>
        </p:spPr>
        <p:txBody>
          <a:bodyPr>
            <a:noAutofit/>
          </a:bodyPr>
          <a:lstStyle/>
          <a:p>
            <a:pPr algn="ctr"/>
            <a:r>
              <a:rPr lang="tr-TR" sz="2400" b="1" dirty="0">
                <a:solidFill>
                  <a:srgbClr val="00B0F0"/>
                </a:solidFill>
              </a:rPr>
              <a:t>YATAKLI TEDAVİ KURUMLARI TIBBÎ KAYIT VE ARŞİV HİZMETLERİ </a:t>
            </a:r>
            <a:r>
              <a:rPr lang="tr-TR" sz="2400" b="1" dirty="0" smtClean="0">
                <a:solidFill>
                  <a:srgbClr val="00B0F0"/>
                </a:solidFill>
              </a:rPr>
              <a:t>YÖNERGESİ’NE GÖRE HASTA DOSYASI:</a:t>
            </a:r>
          </a:p>
          <a:p>
            <a:pPr marL="0" indent="0" algn="ctr">
              <a:buNone/>
            </a:pPr>
            <a:endParaRPr lang="tr-TR" sz="2000" b="1" dirty="0" smtClean="0"/>
          </a:p>
          <a:p>
            <a:pPr marL="0" indent="0" algn="just">
              <a:buNone/>
            </a:pPr>
            <a:r>
              <a:rPr lang="tr-TR" sz="2400" b="1" dirty="0" smtClean="0"/>
              <a:t>	Yataklı </a:t>
            </a:r>
            <a:r>
              <a:rPr lang="tr-TR" sz="2400" b="1" dirty="0"/>
              <a:t>tedavi kurumlarına müracaat eden </a:t>
            </a:r>
            <a:r>
              <a:rPr lang="tr-TR" sz="2400" b="1" dirty="0" smtClean="0"/>
              <a:t>hastaların,</a:t>
            </a:r>
            <a:r>
              <a:rPr lang="tr-TR" sz="2400" b="1" dirty="0"/>
              <a:t> </a:t>
            </a:r>
            <a:r>
              <a:rPr lang="tr-TR" sz="2400" b="1" dirty="0" smtClean="0"/>
              <a:t>muayene</a:t>
            </a:r>
            <a:r>
              <a:rPr lang="tr-TR" sz="2400" b="1" dirty="0"/>
              <a:t>, teşhis ve tedavi evrakının muhafaza edildiği; A4 kağıdı </a:t>
            </a:r>
            <a:r>
              <a:rPr lang="tr-TR" sz="2400" b="1" dirty="0" smtClean="0"/>
              <a:t>boyutlarında,</a:t>
            </a:r>
            <a:r>
              <a:rPr lang="tr-TR" sz="2400" b="1" dirty="0"/>
              <a:t> </a:t>
            </a:r>
            <a:r>
              <a:rPr lang="tr-TR" sz="2400" b="1" dirty="0" smtClean="0"/>
              <a:t>kenarlarında </a:t>
            </a:r>
            <a:r>
              <a:rPr lang="tr-TR" sz="2400" b="1" dirty="0"/>
              <a:t>(EK-1) ve (EK-2)'de düzenlenen forma uygun renkli </a:t>
            </a:r>
            <a:r>
              <a:rPr lang="tr-TR" sz="2400" b="1" dirty="0" smtClean="0"/>
              <a:t>şeritler bulunan</a:t>
            </a:r>
            <a:r>
              <a:rPr lang="tr-TR" sz="2400" b="1" dirty="0"/>
              <a:t> </a:t>
            </a:r>
            <a:r>
              <a:rPr lang="tr-TR" sz="2400" b="1" dirty="0" smtClean="0"/>
              <a:t>kartondan </a:t>
            </a:r>
            <a:r>
              <a:rPr lang="tr-TR" sz="2400" b="1" dirty="0"/>
              <a:t>imal edilmiş ve iki kapaktan oluşan telli saklama </a:t>
            </a:r>
            <a:r>
              <a:rPr lang="tr-TR" sz="2400" b="1" dirty="0" smtClean="0"/>
              <a:t>aracıdır.</a:t>
            </a:r>
            <a:endParaRPr lang="tr-TR" sz="2400" b="1" dirty="0"/>
          </a:p>
          <a:p>
            <a:endParaRPr lang="tr-TR" sz="2400" dirty="0" smtClean="0"/>
          </a:p>
          <a:p>
            <a:endParaRPr lang="tr-TR" sz="2400" dirty="0"/>
          </a:p>
        </p:txBody>
      </p:sp>
    </p:spTree>
    <p:extLst>
      <p:ext uri="{BB962C8B-B14F-4D97-AF65-F5344CB8AC3E}">
        <p14:creationId xmlns:p14="http://schemas.microsoft.com/office/powerpoint/2010/main" val="204867705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0"/>
            <a:ext cx="8839200" cy="5364163"/>
          </a:xfrm>
        </p:spPr>
        <p:txBody>
          <a:bodyPr/>
          <a:lstStyle/>
          <a:p>
            <a:pPr algn="just"/>
            <a:r>
              <a:rPr lang="tr-TR" sz="2800" b="1" dirty="0"/>
              <a:t>Hasta dosyasında yer alan “hasta kabul kağıdına” kimlik bilgileri dikkatli bir şekilde </a:t>
            </a:r>
            <a:r>
              <a:rPr lang="tr-TR" sz="2800" b="1" dirty="0" smtClean="0"/>
              <a:t>işlenir.</a:t>
            </a:r>
          </a:p>
          <a:p>
            <a:pPr marL="0" indent="0" algn="just">
              <a:buNone/>
            </a:pPr>
            <a:endParaRPr lang="tr-TR" sz="2800" b="1" dirty="0" smtClean="0"/>
          </a:p>
          <a:p>
            <a:pPr algn="just"/>
            <a:r>
              <a:rPr lang="tr-TR" sz="2800" b="1" dirty="0" smtClean="0"/>
              <a:t>Ve</a:t>
            </a:r>
            <a:r>
              <a:rPr lang="tr-TR" sz="2800" b="1" dirty="0"/>
              <a:t> </a:t>
            </a:r>
            <a:r>
              <a:rPr lang="tr-TR" sz="2800" b="1" dirty="0" smtClean="0"/>
              <a:t>dosyanın </a:t>
            </a:r>
            <a:r>
              <a:rPr lang="tr-TR" sz="2800" b="1" dirty="0"/>
              <a:t>içine konan tüm formların ilgili kısımlarına kimlik bilgilerinin (hastanın adı, soyadı, dosya </a:t>
            </a:r>
            <a:r>
              <a:rPr lang="tr-TR" sz="2800" b="1" dirty="0" smtClean="0"/>
              <a:t>no, muayene </a:t>
            </a:r>
            <a:r>
              <a:rPr lang="tr-TR" sz="2800" b="1" dirty="0"/>
              <a:t>olduğu bölüm,tarih ve hekimin adı) yazılaması görevi tıbbi </a:t>
            </a:r>
            <a:r>
              <a:rPr lang="tr-TR" sz="2800" b="1" dirty="0" smtClean="0"/>
              <a:t>sekreterindir.</a:t>
            </a:r>
            <a:endParaRPr lang="tr-TR" sz="2800" b="1" dirty="0"/>
          </a:p>
          <a:p>
            <a:endParaRPr lang="tr-TR" dirty="0"/>
          </a:p>
        </p:txBody>
      </p:sp>
    </p:spTree>
    <p:extLst>
      <p:ext uri="{BB962C8B-B14F-4D97-AF65-F5344CB8AC3E}">
        <p14:creationId xmlns:p14="http://schemas.microsoft.com/office/powerpoint/2010/main" val="43997789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
            <a:ext cx="7125113" cy="1447800"/>
          </a:xfrm>
        </p:spPr>
        <p:txBody>
          <a:bodyPr>
            <a:noAutofit/>
          </a:bodyPr>
          <a:lstStyle/>
          <a:p>
            <a:pPr algn="ctr"/>
            <a:r>
              <a:rPr lang="tr-TR" sz="3600" b="1" dirty="0" smtClean="0">
                <a:solidFill>
                  <a:srgbClr val="FFFF00"/>
                </a:solidFill>
              </a:rPr>
              <a:t>2. HEMŞİRELERLE İLGİLİ BÖLÜM</a:t>
            </a:r>
            <a:endParaRPr lang="tr-TR" sz="3600" b="1" dirty="0">
              <a:solidFill>
                <a:srgbClr val="FFFF00"/>
              </a:solidFill>
            </a:endParaRPr>
          </a:p>
        </p:txBody>
      </p:sp>
      <p:sp>
        <p:nvSpPr>
          <p:cNvPr id="3" name="Content Placeholder 2"/>
          <p:cNvSpPr>
            <a:spLocks noGrp="1"/>
          </p:cNvSpPr>
          <p:nvPr>
            <p:ph idx="1"/>
          </p:nvPr>
        </p:nvSpPr>
        <p:spPr>
          <a:xfrm>
            <a:off x="685800" y="1981200"/>
            <a:ext cx="8077199" cy="4745839"/>
          </a:xfrm>
        </p:spPr>
        <p:txBody>
          <a:bodyPr>
            <a:normAutofit/>
          </a:bodyPr>
          <a:lstStyle/>
          <a:p>
            <a:pPr algn="just"/>
            <a:r>
              <a:rPr lang="tr-TR" sz="2400" b="1" dirty="0"/>
              <a:t>K</a:t>
            </a:r>
            <a:r>
              <a:rPr lang="tr-TR" sz="2400" b="1" dirty="0" smtClean="0"/>
              <a:t>imlik </a:t>
            </a:r>
            <a:r>
              <a:rPr lang="tr-TR" sz="2400" b="1" dirty="0"/>
              <a:t>bilgileri doldurulan ve yatışı yapılan hasta ilgili kliniğe gönderilir</a:t>
            </a:r>
            <a:r>
              <a:rPr lang="tr-TR" sz="2400" b="1" dirty="0" smtClean="0"/>
              <a:t>.</a:t>
            </a:r>
          </a:p>
          <a:p>
            <a:pPr marL="0" indent="0" algn="just">
              <a:buNone/>
            </a:pPr>
            <a:endParaRPr lang="tr-TR" sz="2400" b="1" dirty="0"/>
          </a:p>
          <a:p>
            <a:pPr algn="just"/>
            <a:r>
              <a:rPr lang="tr-TR" sz="2400" b="1" dirty="0"/>
              <a:t>Kliniklerde hastanın vital bulguları ile ilgili gözlemlerin, tedavi ve takiplerin kayıt altına </a:t>
            </a:r>
            <a:r>
              <a:rPr lang="tr-TR" sz="2400" b="1" dirty="0" smtClean="0"/>
              <a:t>alınacağı “hemşire </a:t>
            </a:r>
            <a:r>
              <a:rPr lang="tr-TR" sz="2400" b="1" dirty="0"/>
              <a:t>gözlem formu” ve “hasta izlem çizelgesi” çıkartılır. </a:t>
            </a:r>
            <a:endParaRPr lang="tr-TR" sz="2400" b="1" dirty="0" smtClean="0"/>
          </a:p>
          <a:p>
            <a:pPr marL="0" indent="0">
              <a:buNone/>
            </a:pPr>
            <a:endParaRPr lang="tr-TR" sz="2000" b="1" dirty="0" smtClean="0"/>
          </a:p>
          <a:p>
            <a:pPr marL="0" indent="0">
              <a:buNone/>
            </a:pPr>
            <a:endParaRPr lang="tr-TR" dirty="0"/>
          </a:p>
        </p:txBody>
      </p:sp>
    </p:spTree>
    <p:extLst>
      <p:ext uri="{BB962C8B-B14F-4D97-AF65-F5344CB8AC3E}">
        <p14:creationId xmlns:p14="http://schemas.microsoft.com/office/powerpoint/2010/main" val="429036624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599" cy="5249199"/>
          </a:xfrm>
        </p:spPr>
        <p:txBody>
          <a:bodyPr/>
          <a:lstStyle/>
          <a:p>
            <a:pPr marL="0" indent="0" algn="just">
              <a:buNone/>
            </a:pPr>
            <a:r>
              <a:rPr lang="tr-TR" b="1" dirty="0"/>
              <a:t>	</a:t>
            </a:r>
            <a:r>
              <a:rPr lang="tr-TR" sz="2400" b="1" dirty="0"/>
              <a:t>Vital bulgular (tansiyon, nabız solunum, ateş gibi) günlük olarak kaydedilir. Ayrıca hastaya verilen tedavi ve takiplerde (kilo, boy, idrar ve dışkı çıkışı, kusma, verilen ilaçlar gibi) hemşirelerce bu kağıtlara işlenir.</a:t>
            </a:r>
          </a:p>
          <a:p>
            <a:pPr marL="0" indent="0" algn="just">
              <a:buNone/>
            </a:pPr>
            <a:endParaRPr lang="tr-TR" sz="2400" b="1" dirty="0" smtClean="0"/>
          </a:p>
          <a:p>
            <a:pPr marL="0" indent="0" algn="just">
              <a:buNone/>
            </a:pPr>
            <a:r>
              <a:rPr lang="tr-TR" sz="2400" b="1" dirty="0"/>
              <a:t>	</a:t>
            </a:r>
            <a:r>
              <a:rPr lang="tr-TR" sz="2400" b="1" dirty="0" smtClean="0"/>
              <a:t>Hemşire </a:t>
            </a:r>
            <a:r>
              <a:rPr lang="tr-TR" sz="2400" b="1" dirty="0"/>
              <a:t>gözlem kağıtlarının saklanma zorunluluğu yoktur. </a:t>
            </a:r>
            <a:r>
              <a:rPr lang="tr-TR" sz="2400" b="1" dirty="0" smtClean="0"/>
              <a:t>Fakat</a:t>
            </a:r>
            <a:r>
              <a:rPr lang="tr-TR" sz="2400" b="1" dirty="0"/>
              <a:t> </a:t>
            </a:r>
            <a:r>
              <a:rPr lang="tr-TR" sz="2400" b="1" dirty="0" smtClean="0"/>
              <a:t>otoriteler </a:t>
            </a:r>
            <a:r>
              <a:rPr lang="tr-TR" sz="2400" b="1" dirty="0"/>
              <a:t>her ihtimale karşı saklanması gerektiğini </a:t>
            </a:r>
            <a:r>
              <a:rPr lang="tr-TR" sz="2400" b="1" dirty="0" smtClean="0"/>
              <a:t>savunmaktadırlar.</a:t>
            </a:r>
          </a:p>
          <a:p>
            <a:pPr marL="0" indent="0">
              <a:buNone/>
            </a:pPr>
            <a:endParaRPr lang="tr-TR" dirty="0"/>
          </a:p>
          <a:p>
            <a:endParaRPr lang="tr-TR" dirty="0"/>
          </a:p>
        </p:txBody>
      </p:sp>
    </p:spTree>
    <p:extLst>
      <p:ext uri="{BB962C8B-B14F-4D97-AF65-F5344CB8AC3E}">
        <p14:creationId xmlns:p14="http://schemas.microsoft.com/office/powerpoint/2010/main" val="172915240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85800"/>
            <a:ext cx="7125113" cy="1229276"/>
          </a:xfrm>
        </p:spPr>
        <p:txBody>
          <a:bodyPr>
            <a:noAutofit/>
          </a:bodyPr>
          <a:lstStyle/>
          <a:p>
            <a:pPr algn="ctr"/>
            <a:r>
              <a:rPr lang="tr-TR" sz="3600" b="1" dirty="0" smtClean="0">
                <a:solidFill>
                  <a:srgbClr val="FFFF00"/>
                </a:solidFill>
              </a:rPr>
              <a:t>3. TIBBİ İŞLEMLERLE İLGİLİ BÖLÜM</a:t>
            </a:r>
            <a:endParaRPr lang="tr-TR" sz="3600" b="1" dirty="0">
              <a:solidFill>
                <a:srgbClr val="FFFF00"/>
              </a:solidFill>
            </a:endParaRPr>
          </a:p>
        </p:txBody>
      </p:sp>
      <p:sp>
        <p:nvSpPr>
          <p:cNvPr id="3" name="Content Placeholder 2"/>
          <p:cNvSpPr>
            <a:spLocks noGrp="1"/>
          </p:cNvSpPr>
          <p:nvPr>
            <p:ph idx="1"/>
          </p:nvPr>
        </p:nvSpPr>
        <p:spPr>
          <a:xfrm>
            <a:off x="685800" y="2057400"/>
            <a:ext cx="7848600" cy="4051437"/>
          </a:xfrm>
        </p:spPr>
        <p:txBody>
          <a:bodyPr/>
          <a:lstStyle/>
          <a:p>
            <a:pPr marL="0" indent="0" algn="just">
              <a:buNone/>
            </a:pPr>
            <a:r>
              <a:rPr lang="tr-TR" dirty="0"/>
              <a:t>	</a:t>
            </a:r>
            <a:r>
              <a:rPr lang="tr-TR" sz="2400" b="1" dirty="0"/>
              <a:t> </a:t>
            </a:r>
            <a:r>
              <a:rPr lang="tr-TR" sz="2400" b="1" dirty="0" smtClean="0"/>
              <a:t> Bu </a:t>
            </a:r>
            <a:r>
              <a:rPr lang="tr-TR" sz="2400" b="1" dirty="0"/>
              <a:t>kısım hekimler tarafından doldurulur ve imzalanır. Bu </a:t>
            </a:r>
            <a:r>
              <a:rPr lang="tr-TR" sz="2400" b="1" dirty="0" smtClean="0"/>
              <a:t>bölümde hastaya </a:t>
            </a:r>
            <a:r>
              <a:rPr lang="tr-TR" sz="2400" b="1" dirty="0"/>
              <a:t>ait kimlik bilgileri özgeçmişi soygeçmişi, şikayetleri, istenenen tetkikler yapılan müdahaleler, ön tanısı, hekim gözlem ve istekleri, çıkış tarihi, son durumu ve kesin tanısı, kontrolünün olup olmadığı, varsa rapor sonuçları otopsi bulguları yer </a:t>
            </a:r>
            <a:r>
              <a:rPr lang="tr-TR" sz="2400" b="1" dirty="0" smtClean="0"/>
              <a:t>alır.</a:t>
            </a:r>
            <a:endParaRPr lang="tr-TR" sz="2400" b="1" dirty="0"/>
          </a:p>
        </p:txBody>
      </p:sp>
    </p:spTree>
    <p:extLst>
      <p:ext uri="{BB962C8B-B14F-4D97-AF65-F5344CB8AC3E}">
        <p14:creationId xmlns:p14="http://schemas.microsoft.com/office/powerpoint/2010/main" val="167790230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sz="4000" b="1" u="sng" dirty="0" smtClean="0">
                <a:solidFill>
                  <a:srgbClr val="FFFF00"/>
                </a:solidFill>
                <a:latin typeface="+mn-lt"/>
              </a:rPr>
              <a:t>SORULAR</a:t>
            </a:r>
            <a:endParaRPr lang="tr-TR" sz="4000" b="1" u="sng" dirty="0">
              <a:solidFill>
                <a:srgbClr val="FFFF00"/>
              </a:solidFill>
              <a:latin typeface="+mn-lt"/>
            </a:endParaRPr>
          </a:p>
        </p:txBody>
      </p:sp>
      <p:sp>
        <p:nvSpPr>
          <p:cNvPr id="3" name="2 İçerik Yer Tutucusu"/>
          <p:cNvSpPr>
            <a:spLocks noGrp="1"/>
          </p:cNvSpPr>
          <p:nvPr>
            <p:ph idx="1"/>
          </p:nvPr>
        </p:nvSpPr>
        <p:spPr>
          <a:xfrm>
            <a:off x="395536" y="1807361"/>
            <a:ext cx="8748464" cy="4051437"/>
          </a:xfrm>
        </p:spPr>
        <p:txBody>
          <a:bodyPr>
            <a:normAutofit lnSpcReduction="10000"/>
          </a:bodyPr>
          <a:lstStyle/>
          <a:p>
            <a:pPr marL="514350" indent="-514350">
              <a:buAutoNum type="arabicPeriod"/>
            </a:pPr>
            <a:r>
              <a:rPr lang="tr-TR" sz="2800" b="1" dirty="0" smtClean="0">
                <a:solidFill>
                  <a:srgbClr val="FFFF00"/>
                </a:solidFill>
              </a:rPr>
              <a:t>Hasta dosyasının mülkiyeti kime aittir?</a:t>
            </a:r>
          </a:p>
          <a:p>
            <a:pPr marL="514350" indent="-514350">
              <a:buNone/>
            </a:pPr>
            <a:endParaRPr lang="tr-TR" sz="2800" b="1" dirty="0" smtClean="0">
              <a:solidFill>
                <a:srgbClr val="FFFF00"/>
              </a:solidFill>
            </a:endParaRPr>
          </a:p>
          <a:p>
            <a:pPr>
              <a:buNone/>
            </a:pPr>
            <a:r>
              <a:rPr lang="tr-TR" sz="2800" b="1" dirty="0" smtClean="0">
                <a:solidFill>
                  <a:srgbClr val="FFFF00"/>
                </a:solidFill>
              </a:rPr>
              <a:t>a. </a:t>
            </a:r>
            <a:r>
              <a:rPr lang="tr-TR" sz="2800" b="1" dirty="0" smtClean="0"/>
              <a:t>Hastaneye</a:t>
            </a:r>
          </a:p>
          <a:p>
            <a:pPr>
              <a:buNone/>
            </a:pPr>
            <a:r>
              <a:rPr lang="tr-TR" sz="2800" b="1" dirty="0" smtClean="0">
                <a:solidFill>
                  <a:srgbClr val="FFFF00"/>
                </a:solidFill>
              </a:rPr>
              <a:t>b. </a:t>
            </a:r>
            <a:r>
              <a:rPr lang="tr-TR" sz="2800" b="1" dirty="0" smtClean="0"/>
              <a:t>Arşive</a:t>
            </a:r>
          </a:p>
          <a:p>
            <a:pPr>
              <a:buNone/>
            </a:pPr>
            <a:r>
              <a:rPr lang="tr-TR" sz="2800" b="1" dirty="0" smtClean="0">
                <a:solidFill>
                  <a:srgbClr val="FFFF00"/>
                </a:solidFill>
              </a:rPr>
              <a:t>c. </a:t>
            </a:r>
            <a:r>
              <a:rPr lang="tr-TR" sz="2800" b="1" dirty="0" smtClean="0"/>
              <a:t>Doktora</a:t>
            </a:r>
          </a:p>
          <a:p>
            <a:pPr>
              <a:buNone/>
            </a:pPr>
            <a:r>
              <a:rPr lang="tr-TR" sz="2800" b="1" dirty="0" smtClean="0">
                <a:solidFill>
                  <a:srgbClr val="FFFF00"/>
                </a:solidFill>
              </a:rPr>
              <a:t>d. </a:t>
            </a:r>
            <a:r>
              <a:rPr lang="tr-TR" sz="2800" b="1" dirty="0" smtClean="0"/>
              <a:t>Hastaya</a:t>
            </a:r>
          </a:p>
          <a:p>
            <a:pPr>
              <a:buNone/>
            </a:pPr>
            <a:r>
              <a:rPr lang="tr-TR" sz="2800" b="1" dirty="0" smtClean="0">
                <a:solidFill>
                  <a:srgbClr val="FFFF00"/>
                </a:solidFill>
              </a:rPr>
              <a:t>e. </a:t>
            </a:r>
            <a:r>
              <a:rPr lang="tr-TR" sz="2800" b="1" dirty="0" smtClean="0"/>
              <a:t>Sosyal Güvenlik Kurumuna</a:t>
            </a:r>
          </a:p>
          <a:p>
            <a:pPr>
              <a:buNone/>
            </a:pPr>
            <a:endParaRPr lang="tr-TR"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692696"/>
            <a:ext cx="8640960" cy="5454134"/>
          </a:xfrm>
        </p:spPr>
        <p:txBody>
          <a:bodyPr/>
          <a:lstStyle/>
          <a:p>
            <a:pPr algn="just">
              <a:buNone/>
            </a:pPr>
            <a:r>
              <a:rPr lang="tr-TR" sz="2800" b="1" dirty="0" smtClean="0"/>
              <a:t>2.	 </a:t>
            </a:r>
            <a:r>
              <a:rPr lang="tr-TR" sz="2800" b="1" dirty="0" smtClean="0">
                <a:solidFill>
                  <a:srgbClr val="FFFF00"/>
                </a:solidFill>
              </a:rPr>
              <a:t>Aşağıdakilerden hangisi hasta        dosyalarındaki birincil belgelerden değildir?</a:t>
            </a:r>
          </a:p>
          <a:p>
            <a:pPr>
              <a:buNone/>
            </a:pPr>
            <a:endParaRPr lang="tr-TR" sz="2800" b="1" dirty="0" smtClean="0"/>
          </a:p>
          <a:p>
            <a:pPr>
              <a:buNone/>
            </a:pPr>
            <a:r>
              <a:rPr lang="tr-TR" sz="2800" b="1" dirty="0" smtClean="0">
                <a:solidFill>
                  <a:srgbClr val="FFFF00"/>
                </a:solidFill>
              </a:rPr>
              <a:t>a. </a:t>
            </a:r>
            <a:r>
              <a:rPr lang="tr-TR" sz="2800" b="1" dirty="0" smtClean="0"/>
              <a:t>EKG</a:t>
            </a:r>
          </a:p>
          <a:p>
            <a:pPr>
              <a:buNone/>
            </a:pPr>
            <a:r>
              <a:rPr lang="tr-TR" sz="2800" b="1" dirty="0" smtClean="0">
                <a:solidFill>
                  <a:srgbClr val="FFFF00"/>
                </a:solidFill>
              </a:rPr>
              <a:t>b. </a:t>
            </a:r>
            <a:r>
              <a:rPr lang="tr-TR" sz="2800" b="1" dirty="0" smtClean="0"/>
              <a:t>Gözlem (müşahade) kağıdı</a:t>
            </a:r>
          </a:p>
          <a:p>
            <a:pPr>
              <a:buNone/>
            </a:pPr>
            <a:r>
              <a:rPr lang="tr-TR" sz="2800" b="1" dirty="0" smtClean="0">
                <a:solidFill>
                  <a:srgbClr val="FFFF00"/>
                </a:solidFill>
              </a:rPr>
              <a:t>c. </a:t>
            </a:r>
            <a:r>
              <a:rPr lang="tr-TR" sz="2800" b="1" dirty="0" smtClean="0"/>
              <a:t>Ameliyata izin kağıdı</a:t>
            </a:r>
          </a:p>
          <a:p>
            <a:pPr>
              <a:buNone/>
            </a:pPr>
            <a:r>
              <a:rPr lang="tr-TR" sz="2800" b="1" dirty="0" smtClean="0">
                <a:solidFill>
                  <a:srgbClr val="FFFF00"/>
                </a:solidFill>
              </a:rPr>
              <a:t>d. </a:t>
            </a:r>
            <a:r>
              <a:rPr lang="tr-TR" sz="2800" b="1" dirty="0" smtClean="0"/>
              <a:t>Otopsi raporu</a:t>
            </a:r>
          </a:p>
          <a:p>
            <a:pPr>
              <a:buNone/>
            </a:pPr>
            <a:r>
              <a:rPr lang="tr-TR" sz="2800" b="1" dirty="0" smtClean="0">
                <a:solidFill>
                  <a:srgbClr val="FFFF00"/>
                </a:solidFill>
              </a:rPr>
              <a:t>e. </a:t>
            </a:r>
            <a:r>
              <a:rPr lang="tr-TR" sz="2800" b="1" dirty="0" smtClean="0"/>
              <a:t>Anestezi kağıdı</a:t>
            </a:r>
          </a:p>
          <a:p>
            <a:pPr>
              <a:buNone/>
            </a:pPr>
            <a:r>
              <a:rPr lang="tr-TR" dirty="0" smtClean="0"/>
              <a:t> </a:t>
            </a:r>
            <a:endParaRPr lang="tr-TR"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a:spLocks noGrp="1"/>
          </p:cNvSpPr>
          <p:nvPr>
            <p:ph idx="1"/>
          </p:nvPr>
        </p:nvSpPr>
        <p:spPr>
          <a:xfrm>
            <a:off x="395536" y="1052737"/>
            <a:ext cx="8568952" cy="4806062"/>
          </a:xfrm>
        </p:spPr>
        <p:txBody>
          <a:bodyPr/>
          <a:lstStyle/>
          <a:p>
            <a:pPr marL="514350" indent="-514350" algn="just">
              <a:buNone/>
            </a:pPr>
            <a:r>
              <a:rPr lang="tr-TR" sz="2800" b="1" dirty="0" smtClean="0"/>
              <a:t>3.</a:t>
            </a:r>
            <a:r>
              <a:rPr lang="tr-TR" sz="2800" b="1" dirty="0" smtClean="0">
                <a:solidFill>
                  <a:srgbClr val="FFFF00"/>
                </a:solidFill>
              </a:rPr>
              <a:t>	Dosyalama da kullanılan renklerde pembe hangi sayıyı ifade etmektedir?</a:t>
            </a:r>
          </a:p>
          <a:p>
            <a:pPr marL="514350" indent="-514350" algn="just">
              <a:buNone/>
            </a:pPr>
            <a:endParaRPr lang="tr-TR" sz="2800" b="1" dirty="0" smtClean="0">
              <a:solidFill>
                <a:srgbClr val="FFFF00"/>
              </a:solidFill>
            </a:endParaRPr>
          </a:p>
          <a:p>
            <a:pPr algn="just">
              <a:buNone/>
            </a:pPr>
            <a:r>
              <a:rPr lang="tr-TR" sz="2800" b="1" dirty="0" smtClean="0">
                <a:solidFill>
                  <a:srgbClr val="FFFF00"/>
                </a:solidFill>
              </a:rPr>
              <a:t>a.</a:t>
            </a:r>
            <a:r>
              <a:rPr lang="tr-TR" sz="2800" b="1" dirty="0" smtClean="0"/>
              <a:t> 0</a:t>
            </a:r>
          </a:p>
          <a:p>
            <a:pPr algn="just">
              <a:buNone/>
            </a:pPr>
            <a:r>
              <a:rPr lang="tr-TR" sz="2800" b="1" dirty="0" smtClean="0">
                <a:solidFill>
                  <a:srgbClr val="FFFF00"/>
                </a:solidFill>
              </a:rPr>
              <a:t>b. </a:t>
            </a:r>
            <a:r>
              <a:rPr lang="tr-TR" sz="2800" b="1" dirty="0" smtClean="0"/>
              <a:t>3</a:t>
            </a:r>
          </a:p>
          <a:p>
            <a:pPr algn="just">
              <a:buNone/>
            </a:pPr>
            <a:r>
              <a:rPr lang="tr-TR" sz="2800" b="1" dirty="0" smtClean="0">
                <a:solidFill>
                  <a:srgbClr val="FFFF00"/>
                </a:solidFill>
              </a:rPr>
              <a:t>c. </a:t>
            </a:r>
            <a:r>
              <a:rPr lang="tr-TR" sz="2800" b="1" dirty="0" smtClean="0"/>
              <a:t>4</a:t>
            </a:r>
          </a:p>
          <a:p>
            <a:pPr algn="just">
              <a:buNone/>
            </a:pPr>
            <a:r>
              <a:rPr lang="tr-TR" sz="2800" b="1" dirty="0" smtClean="0">
                <a:solidFill>
                  <a:srgbClr val="FFFF00"/>
                </a:solidFill>
              </a:rPr>
              <a:t>d. </a:t>
            </a:r>
            <a:r>
              <a:rPr lang="tr-TR" sz="2800" b="1" dirty="0" smtClean="0"/>
              <a:t>6</a:t>
            </a:r>
          </a:p>
          <a:p>
            <a:pPr algn="just">
              <a:buNone/>
            </a:pPr>
            <a:r>
              <a:rPr lang="tr-TR" sz="2800" b="1" dirty="0" smtClean="0">
                <a:solidFill>
                  <a:srgbClr val="FFFF00"/>
                </a:solidFill>
              </a:rPr>
              <a:t>e. </a:t>
            </a:r>
            <a:r>
              <a:rPr lang="tr-TR" sz="2800" b="1" dirty="0" smtClean="0"/>
              <a:t>8</a:t>
            </a:r>
          </a:p>
          <a:p>
            <a:pPr algn="just"/>
            <a:endParaRPr lang="tr-TR"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548680"/>
            <a:ext cx="7992887" cy="5310119"/>
          </a:xfrm>
        </p:spPr>
        <p:txBody>
          <a:bodyPr>
            <a:normAutofit/>
          </a:bodyPr>
          <a:lstStyle/>
          <a:p>
            <a:pPr>
              <a:buAutoNum type="arabicPeriod" startAt="4"/>
            </a:pPr>
            <a:r>
              <a:rPr lang="tr-TR" sz="2600" b="1" dirty="0" smtClean="0">
                <a:solidFill>
                  <a:srgbClr val="FFFF00"/>
                </a:solidFill>
              </a:rPr>
              <a:t> 59832 dosya numarası aşağıdakilerden hangisine karşılık gelmektedir?</a:t>
            </a:r>
          </a:p>
          <a:p>
            <a:pPr>
              <a:buNone/>
            </a:pPr>
            <a:endParaRPr lang="tr-TR" sz="2600" b="1" dirty="0" smtClean="0"/>
          </a:p>
          <a:p>
            <a:pPr algn="just">
              <a:buNone/>
            </a:pPr>
            <a:r>
              <a:rPr lang="tr-TR" sz="2600" b="1" dirty="0" smtClean="0">
                <a:solidFill>
                  <a:srgbClr val="FFFF00"/>
                </a:solidFill>
              </a:rPr>
              <a:t>a. </a:t>
            </a:r>
            <a:r>
              <a:rPr lang="tr-TR" sz="2600" b="1" dirty="0" smtClean="0"/>
              <a:t>Siyah, yeşil, pembe, mavi, turuncu</a:t>
            </a:r>
          </a:p>
          <a:p>
            <a:pPr lvl="0">
              <a:buNone/>
            </a:pPr>
            <a:r>
              <a:rPr lang="tr-TR" sz="2600" b="1" dirty="0" smtClean="0">
                <a:solidFill>
                  <a:srgbClr val="FFFF00"/>
                </a:solidFill>
              </a:rPr>
              <a:t>b. </a:t>
            </a:r>
            <a:r>
              <a:rPr lang="tr-TR" sz="2600" b="1" dirty="0" smtClean="0"/>
              <a:t>Siyah, yeşil, kahverengi, mor, gri</a:t>
            </a:r>
          </a:p>
          <a:p>
            <a:pPr lvl="0">
              <a:buNone/>
            </a:pPr>
            <a:r>
              <a:rPr lang="tr-TR" sz="2600" b="1" dirty="0" smtClean="0">
                <a:solidFill>
                  <a:srgbClr val="FFFF00"/>
                </a:solidFill>
              </a:rPr>
              <a:t>c. </a:t>
            </a:r>
            <a:r>
              <a:rPr lang="tr-TR" sz="2600" b="1" dirty="0" smtClean="0"/>
              <a:t>Siyah, yeşil, pembe, turuncu, mavi</a:t>
            </a:r>
          </a:p>
          <a:p>
            <a:pPr lvl="0">
              <a:buNone/>
            </a:pPr>
            <a:r>
              <a:rPr lang="tr-TR" sz="2600" b="1" dirty="0" smtClean="0">
                <a:solidFill>
                  <a:srgbClr val="FFFF00"/>
                </a:solidFill>
              </a:rPr>
              <a:t>d. </a:t>
            </a:r>
            <a:r>
              <a:rPr lang="tr-TR" sz="2600" b="1" dirty="0" smtClean="0"/>
              <a:t>Siyah, yeşil, pembe, sarı, mavi</a:t>
            </a:r>
          </a:p>
          <a:p>
            <a:pPr lvl="0">
              <a:buNone/>
            </a:pPr>
            <a:r>
              <a:rPr lang="tr-TR" sz="2600" b="1" dirty="0" smtClean="0">
                <a:solidFill>
                  <a:srgbClr val="FFFF00"/>
                </a:solidFill>
              </a:rPr>
              <a:t>e. </a:t>
            </a:r>
            <a:r>
              <a:rPr lang="tr-TR" sz="2600" b="1" dirty="0" smtClean="0"/>
              <a:t>Siyah, yeşil, pembe, kırmızı, mavi</a:t>
            </a:r>
          </a:p>
          <a:p>
            <a:pPr>
              <a:buNone/>
            </a:pPr>
            <a:r>
              <a:rPr lang="tr-TR" dirty="0" smtClean="0"/>
              <a:t> </a:t>
            </a:r>
          </a:p>
          <a:p>
            <a:pPr>
              <a:buNone/>
            </a:pPr>
            <a:endParaRPr lang="tr-TR"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836713"/>
            <a:ext cx="8568952" cy="5022086"/>
          </a:xfrm>
        </p:spPr>
        <p:txBody>
          <a:bodyPr/>
          <a:lstStyle/>
          <a:p>
            <a:pPr algn="just">
              <a:buNone/>
            </a:pPr>
            <a:r>
              <a:rPr lang="tr-TR" sz="2400" b="1" dirty="0" smtClean="0"/>
              <a:t>  5. </a:t>
            </a:r>
            <a:r>
              <a:rPr lang="tr-TR" sz="2400" b="1" dirty="0" smtClean="0">
                <a:solidFill>
                  <a:srgbClr val="FFFF00"/>
                </a:solidFill>
              </a:rPr>
              <a:t>Aşağıdakilerden hangisi niteliksel analizde incelemez?</a:t>
            </a:r>
          </a:p>
          <a:p>
            <a:pPr algn="just">
              <a:buNone/>
            </a:pPr>
            <a:r>
              <a:rPr lang="tr-TR" sz="2400" b="1" dirty="0" smtClean="0"/>
              <a:t> </a:t>
            </a:r>
            <a:r>
              <a:rPr lang="tr-TR" sz="2400" b="1" dirty="0" smtClean="0">
                <a:solidFill>
                  <a:srgbClr val="FFFF00"/>
                </a:solidFill>
              </a:rPr>
              <a:t>a.	</a:t>
            </a:r>
            <a:r>
              <a:rPr lang="tr-TR" sz="2400" b="1" dirty="0" smtClean="0"/>
              <a:t>Tıbbi kayıtların tutarlı ve doğru olup olmadığı,</a:t>
            </a:r>
          </a:p>
          <a:p>
            <a:pPr algn="just">
              <a:buNone/>
            </a:pPr>
            <a:r>
              <a:rPr lang="tr-TR" sz="2400" b="1" dirty="0" smtClean="0">
                <a:solidFill>
                  <a:srgbClr val="FFFF00"/>
                </a:solidFill>
              </a:rPr>
              <a:t> b.	</a:t>
            </a:r>
            <a:r>
              <a:rPr lang="tr-TR" sz="2400" b="1" dirty="0" smtClean="0"/>
              <a:t>Hastaneye yatışın uygun olup olmadığı,</a:t>
            </a:r>
          </a:p>
          <a:p>
            <a:pPr algn="just">
              <a:buNone/>
            </a:pPr>
            <a:r>
              <a:rPr lang="tr-TR" sz="2400" b="1" dirty="0" smtClean="0"/>
              <a:t> </a:t>
            </a:r>
            <a:r>
              <a:rPr lang="tr-TR" sz="2400" b="1" dirty="0" smtClean="0">
                <a:solidFill>
                  <a:srgbClr val="FFFF00"/>
                </a:solidFill>
              </a:rPr>
              <a:t>c.	</a:t>
            </a:r>
            <a:r>
              <a:rPr lang="tr-TR" sz="2400" b="1" dirty="0" smtClean="0"/>
              <a:t>Form ve kayıtların tam olup olmadığı</a:t>
            </a:r>
          </a:p>
          <a:p>
            <a:pPr algn="just">
              <a:buNone/>
            </a:pPr>
            <a:r>
              <a:rPr lang="tr-TR" sz="2400" b="1" dirty="0" smtClean="0">
                <a:solidFill>
                  <a:srgbClr val="FFFF00"/>
                </a:solidFill>
              </a:rPr>
              <a:t> d.	</a:t>
            </a:r>
            <a:r>
              <a:rPr lang="tr-TR" sz="2400" b="1" dirty="0" smtClean="0"/>
              <a:t>Hasta dosyasında olması gereken bütün    formların ve raporların bulunup bulunmadığını, olması gereken sırada olup olmadığını,</a:t>
            </a:r>
          </a:p>
          <a:p>
            <a:pPr algn="just">
              <a:buNone/>
            </a:pPr>
            <a:r>
              <a:rPr lang="tr-TR" sz="2400" b="1" dirty="0" smtClean="0">
                <a:solidFill>
                  <a:srgbClr val="FFFF00"/>
                </a:solidFill>
              </a:rPr>
              <a:t> e.	</a:t>
            </a:r>
            <a:r>
              <a:rPr lang="tr-TR" sz="2400" b="1" dirty="0" smtClean="0"/>
              <a:t>Kayıtların tam ve zamanında tutulup tutulmadığı</a:t>
            </a:r>
          </a:p>
          <a:p>
            <a:endParaRPr lang="tr-TR"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sz="4400" b="1" u="sng" dirty="0" smtClean="0">
                <a:solidFill>
                  <a:srgbClr val="FFFF00"/>
                </a:solidFill>
              </a:rPr>
              <a:t>CEVAPLAR</a:t>
            </a:r>
            <a:endParaRPr lang="tr-TR" sz="4400" b="1" u="sng" dirty="0">
              <a:solidFill>
                <a:srgbClr val="FFFF00"/>
              </a:solidFill>
            </a:endParaRPr>
          </a:p>
        </p:txBody>
      </p:sp>
      <p:sp>
        <p:nvSpPr>
          <p:cNvPr id="3" name="2 İçerik Yer Tutucusu"/>
          <p:cNvSpPr>
            <a:spLocks noGrp="1"/>
          </p:cNvSpPr>
          <p:nvPr>
            <p:ph idx="1"/>
          </p:nvPr>
        </p:nvSpPr>
        <p:spPr/>
        <p:txBody>
          <a:bodyPr/>
          <a:lstStyle/>
          <a:p>
            <a:pPr lvl="0">
              <a:buNone/>
            </a:pPr>
            <a:r>
              <a:rPr lang="tr-TR" sz="2800" b="1" dirty="0" smtClean="0"/>
              <a:t>1. </a:t>
            </a:r>
            <a:r>
              <a:rPr lang="tr-TR" sz="2800" b="1" smtClean="0">
                <a:solidFill>
                  <a:srgbClr val="FFFF00"/>
                </a:solidFill>
              </a:rPr>
              <a:t>A</a:t>
            </a:r>
            <a:endParaRPr lang="tr-TR" sz="2800" b="1" dirty="0" smtClean="0">
              <a:solidFill>
                <a:srgbClr val="FFFF00"/>
              </a:solidFill>
            </a:endParaRPr>
          </a:p>
          <a:p>
            <a:pPr lvl="0">
              <a:buNone/>
            </a:pPr>
            <a:r>
              <a:rPr lang="tr-TR" sz="2800" b="1" dirty="0" smtClean="0"/>
              <a:t>2. </a:t>
            </a:r>
            <a:r>
              <a:rPr lang="tr-TR" sz="2800" b="1" dirty="0" smtClean="0">
                <a:solidFill>
                  <a:srgbClr val="FFFF00"/>
                </a:solidFill>
              </a:rPr>
              <a:t>A</a:t>
            </a:r>
          </a:p>
          <a:p>
            <a:pPr lvl="0">
              <a:buNone/>
            </a:pPr>
            <a:r>
              <a:rPr lang="tr-TR" sz="2800" b="1" dirty="0" smtClean="0"/>
              <a:t>3.</a:t>
            </a:r>
            <a:r>
              <a:rPr lang="tr-TR" sz="2800" b="1" dirty="0" smtClean="0">
                <a:solidFill>
                  <a:srgbClr val="FFFF00"/>
                </a:solidFill>
              </a:rPr>
              <a:t> E</a:t>
            </a:r>
          </a:p>
          <a:p>
            <a:pPr lvl="0">
              <a:buNone/>
            </a:pPr>
            <a:r>
              <a:rPr lang="tr-TR" sz="2800" b="1" dirty="0" smtClean="0"/>
              <a:t>4. </a:t>
            </a:r>
            <a:r>
              <a:rPr lang="tr-TR" sz="2800" b="1" dirty="0" smtClean="0">
                <a:solidFill>
                  <a:srgbClr val="FFFF00"/>
                </a:solidFill>
              </a:rPr>
              <a:t>C</a:t>
            </a:r>
          </a:p>
          <a:p>
            <a:pPr lvl="0">
              <a:buNone/>
            </a:pPr>
            <a:r>
              <a:rPr lang="tr-TR" sz="2800" b="1" dirty="0" smtClean="0"/>
              <a:t>5.</a:t>
            </a:r>
            <a:r>
              <a:rPr lang="tr-TR" sz="2800" b="1" dirty="0" smtClean="0">
                <a:solidFill>
                  <a:srgbClr val="FFFF00"/>
                </a:solidFill>
              </a:rPr>
              <a:t> D</a:t>
            </a:r>
          </a:p>
          <a:p>
            <a:pPr>
              <a:buNone/>
            </a:pP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990600"/>
            <a:ext cx="7125112" cy="4051437"/>
          </a:xfrm>
        </p:spPr>
        <p:txBody>
          <a:bodyPr>
            <a:normAutofit/>
          </a:bodyPr>
          <a:lstStyle/>
          <a:p>
            <a:pPr marL="0" indent="0">
              <a:buNone/>
            </a:pPr>
            <a:endParaRPr lang="tr-TR" sz="2800" dirty="0" smtClean="0"/>
          </a:p>
          <a:p>
            <a:pPr marL="0" indent="0">
              <a:buNone/>
            </a:pPr>
            <a:r>
              <a:rPr lang="tr-TR" sz="4000" dirty="0" smtClean="0">
                <a:latin typeface="Arial Black" pitchFamily="34" charset="0"/>
              </a:rPr>
              <a:t>	Hasta </a:t>
            </a:r>
            <a:r>
              <a:rPr lang="tr-TR" sz="4000" dirty="0">
                <a:latin typeface="Arial Black" pitchFamily="34" charset="0"/>
              </a:rPr>
              <a:t>dosyaları kime; niçin, nerede, ne zaman ve nasıl bir hasta bakımı </a:t>
            </a:r>
            <a:r>
              <a:rPr lang="tr-TR" sz="4000" dirty="0" smtClean="0">
                <a:latin typeface="Arial Black" pitchFamily="34" charset="0"/>
              </a:rPr>
              <a:t>verildiğini içeren belgelerdir</a:t>
            </a:r>
            <a:r>
              <a:rPr lang="tr-TR" sz="2800" dirty="0">
                <a:latin typeface="Arial Black" pitchFamily="34" charset="0"/>
              </a:rPr>
              <a:t>.</a:t>
            </a:r>
          </a:p>
          <a:p>
            <a:endParaRPr lang="tr-TR" dirty="0"/>
          </a:p>
        </p:txBody>
      </p:sp>
    </p:spTree>
    <p:extLst>
      <p:ext uri="{BB962C8B-B14F-4D97-AF65-F5344CB8AC3E}">
        <p14:creationId xmlns:p14="http://schemas.microsoft.com/office/powerpoint/2010/main" val="207960426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
            <a:ext cx="7125113" cy="1295399"/>
          </a:xfrm>
        </p:spPr>
        <p:txBody>
          <a:bodyPr/>
          <a:lstStyle/>
          <a:p>
            <a:pPr algn="ctr"/>
            <a:r>
              <a:rPr lang="tr-TR" sz="4400" b="1" dirty="0">
                <a:solidFill>
                  <a:srgbClr val="FFFF00"/>
                </a:solidFill>
              </a:rPr>
              <a:t>KAYNAKÇA</a:t>
            </a:r>
          </a:p>
        </p:txBody>
      </p:sp>
      <p:sp>
        <p:nvSpPr>
          <p:cNvPr id="3" name="Content Placeholder 2"/>
          <p:cNvSpPr>
            <a:spLocks noGrp="1"/>
          </p:cNvSpPr>
          <p:nvPr>
            <p:ph idx="1"/>
          </p:nvPr>
        </p:nvSpPr>
        <p:spPr>
          <a:xfrm>
            <a:off x="685800" y="1295400"/>
            <a:ext cx="8001000" cy="5562600"/>
          </a:xfrm>
        </p:spPr>
        <p:txBody>
          <a:bodyPr>
            <a:noAutofit/>
          </a:bodyPr>
          <a:lstStyle/>
          <a:p>
            <a:r>
              <a:rPr lang="tr-TR" b="1" dirty="0" smtClean="0"/>
              <a:t>Başkent üniversitesi Yayınları, Ankara, 2005.</a:t>
            </a:r>
          </a:p>
          <a:p>
            <a:r>
              <a:rPr lang="tr-TR" b="1" dirty="0" smtClean="0"/>
              <a:t>Sağlık Bakanlığı, Yayın No:450</a:t>
            </a:r>
          </a:p>
          <a:p>
            <a:r>
              <a:rPr lang="tr-TR" b="1" dirty="0" smtClean="0"/>
              <a:t>Meb.gov.tr. modüller</a:t>
            </a:r>
          </a:p>
          <a:p>
            <a:r>
              <a:rPr lang="tr-TR" b="1" dirty="0" smtClean="0"/>
              <a:t>http://www.who.int/classifications/icd/ICDRevisinon .pdf.</a:t>
            </a:r>
          </a:p>
          <a:p>
            <a:r>
              <a:rPr lang="tr-TR" b="1" dirty="0" smtClean="0"/>
              <a:t>http://www.istanbulsaglik.gov.tr/w/mev/mev_yeni/pdf/gen_cerrahi_mudahele.pdf</a:t>
            </a:r>
          </a:p>
          <a:p>
            <a:r>
              <a:rPr lang="tr-TR" b="1" dirty="0" smtClean="0"/>
              <a:t>http://fbe.atauni.edu.tr/eajm/Makaleler\1991\1991-2\10.pdf</a:t>
            </a:r>
          </a:p>
          <a:p>
            <a:r>
              <a:rPr lang="tr-TR" b="1" dirty="0" smtClean="0"/>
              <a:t>Artukoğlu, A; (2002) Tıbbi Dokümantasyon Ankara: Türksev Yayıncılık</a:t>
            </a:r>
          </a:p>
          <a:p>
            <a:r>
              <a:rPr lang="tr-TR" b="1" dirty="0" smtClean="0"/>
              <a:t>Çatalca, H (200) http://www.merih.com</a:t>
            </a:r>
          </a:p>
          <a:p>
            <a:r>
              <a:rPr lang="tr-TR" b="1" dirty="0" smtClean="0"/>
              <a:t>Demircan A. (1996) Tıbbi Dokümantasyon Tokat: Gaziosman paşa Üniversite Yayını</a:t>
            </a:r>
            <a:endParaRPr lang="tr-TR" b="1" dirty="0"/>
          </a:p>
        </p:txBody>
      </p:sp>
    </p:spTree>
    <p:extLst>
      <p:ext uri="{BB962C8B-B14F-4D97-AF65-F5344CB8AC3E}">
        <p14:creationId xmlns:p14="http://schemas.microsoft.com/office/powerpoint/2010/main" val="239208572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66800" y="2743200"/>
            <a:ext cx="7467600" cy="1200329"/>
          </a:xfrm>
          <a:prstGeom prst="rect">
            <a:avLst/>
          </a:prstGeom>
          <a:noFill/>
        </p:spPr>
        <p:txBody>
          <a:bodyPr wrap="square" lIns="91440" tIns="45720" rIns="91440" bIns="45720">
            <a:spAutoFit/>
          </a:bodyPr>
          <a:lstStyle/>
          <a:p>
            <a:pPr algn="ctr"/>
            <a:r>
              <a:rPr lang="tr-TR" sz="6600" b="1" cap="none" spc="0" dirty="0" smtClean="0">
                <a:ln w="17780" cmpd="sng">
                  <a:solidFill>
                    <a:srgbClr val="FFFFFF"/>
                  </a:solidFill>
                  <a:prstDash val="solid"/>
                  <a:miter lim="800000"/>
                </a:ln>
                <a:solidFill>
                  <a:srgbClr val="FFFF00"/>
                </a:solidFill>
                <a:effectLst>
                  <a:outerShdw blurRad="50800" algn="tl" rotWithShape="0">
                    <a:srgbClr val="000000"/>
                  </a:outerShdw>
                </a:effectLst>
              </a:rPr>
              <a:t> </a:t>
            </a:r>
            <a:r>
              <a:rPr lang="tr-TR" sz="6000" b="1" cap="none" spc="0" dirty="0" smtClean="0">
                <a:ln w="17780" cmpd="sng">
                  <a:solidFill>
                    <a:srgbClr val="FFFFFF"/>
                  </a:solidFill>
                  <a:prstDash val="solid"/>
                  <a:miter lim="800000"/>
                </a:ln>
                <a:solidFill>
                  <a:srgbClr val="FFFF00"/>
                </a:solidFill>
                <a:effectLst>
                  <a:outerShdw blurRad="50800" algn="tl" rotWithShape="0">
                    <a:srgbClr val="000000"/>
                  </a:outerShdw>
                </a:effectLst>
              </a:rPr>
              <a:t> </a:t>
            </a:r>
            <a:r>
              <a:rPr lang="tr-TR" sz="7200" b="1" cap="none" spc="0" dirty="0" smtClean="0">
                <a:ln w="17780" cmpd="sng">
                  <a:solidFill>
                    <a:srgbClr val="FFFFFF"/>
                  </a:solidFill>
                  <a:prstDash val="solid"/>
                  <a:miter lim="800000"/>
                </a:ln>
                <a:solidFill>
                  <a:srgbClr val="FF0000"/>
                </a:solidFill>
                <a:effectLst>
                  <a:outerShdw blurRad="50800" algn="tl" rotWithShape="0">
                    <a:srgbClr val="000000"/>
                  </a:outerShdw>
                </a:effectLst>
                <a:sym typeface="Wingdings" pitchFamily="2" charset="2"/>
              </a:rPr>
              <a:t> </a:t>
            </a:r>
            <a:endParaRPr lang="en-US" sz="7200" b="1" cap="none" spc="0" dirty="0">
              <a:ln w="17780" cmpd="sng">
                <a:solidFill>
                  <a:srgbClr val="FFFFFF"/>
                </a:solidFill>
                <a:prstDash val="solid"/>
                <a:miter lim="800000"/>
              </a:ln>
              <a:solidFill>
                <a:srgbClr val="FF0000"/>
              </a:solidFill>
              <a:effectLst>
                <a:outerShdw blurRad="50800" algn="tl" rotWithShape="0">
                  <a:srgbClr val="000000"/>
                </a:outerShdw>
              </a:effectLst>
            </a:endParaRPr>
          </a:p>
        </p:txBody>
      </p:sp>
      <p:sp>
        <p:nvSpPr>
          <p:cNvPr id="7" name="Sun 6"/>
          <p:cNvSpPr/>
          <p:nvPr/>
        </p:nvSpPr>
        <p:spPr>
          <a:xfrm>
            <a:off x="990600" y="228600"/>
            <a:ext cx="1676400" cy="1371600"/>
          </a:xfrm>
          <a:prstGeom prst="sun">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Tree>
    <p:extLst>
      <p:ext uri="{BB962C8B-B14F-4D97-AF65-F5344CB8AC3E}">
        <p14:creationId xmlns:p14="http://schemas.microsoft.com/office/powerpoint/2010/main" val="35198467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143000"/>
            <a:ext cx="7467600" cy="4563398"/>
          </a:xfrm>
        </p:spPr>
        <p:txBody>
          <a:bodyPr>
            <a:noAutofit/>
          </a:bodyPr>
          <a:lstStyle/>
          <a:p>
            <a:pPr marL="0" indent="0" algn="just">
              <a:buNone/>
            </a:pPr>
            <a:r>
              <a:rPr lang="tr-TR" sz="3000" b="1" dirty="0" smtClean="0">
                <a:latin typeface="Arial Black" pitchFamily="34" charset="0"/>
              </a:rPr>
              <a:t>	</a:t>
            </a:r>
            <a:r>
              <a:rPr lang="tr-TR" sz="3000" b="1" dirty="0" smtClean="0">
                <a:latin typeface="+mj-lt"/>
              </a:rPr>
              <a:t>Herhangi </a:t>
            </a:r>
            <a:r>
              <a:rPr lang="tr-TR" sz="3000" b="1" dirty="0">
                <a:latin typeface="+mj-lt"/>
              </a:rPr>
              <a:t>bir sağlık kurumuna sağlık hizmeti almak için </a:t>
            </a:r>
            <a:r>
              <a:rPr lang="tr-TR" sz="3000" b="1" dirty="0" smtClean="0">
                <a:latin typeface="+mj-lt"/>
              </a:rPr>
              <a:t>başvuran kişilere uygulanan, tüm </a:t>
            </a:r>
            <a:r>
              <a:rPr lang="tr-TR" sz="3000" b="1" dirty="0">
                <a:latin typeface="+mj-lt"/>
              </a:rPr>
              <a:t>tıbbi </a:t>
            </a:r>
            <a:r>
              <a:rPr lang="tr-TR" sz="3000" b="1" dirty="0" smtClean="0">
                <a:latin typeface="+mj-lt"/>
              </a:rPr>
              <a:t>işlemlerle </a:t>
            </a:r>
            <a:r>
              <a:rPr lang="tr-TR" sz="3000" b="1" dirty="0">
                <a:latin typeface="+mj-lt"/>
              </a:rPr>
              <a:t>ilgili bilgileri, </a:t>
            </a:r>
            <a:r>
              <a:rPr lang="tr-TR" sz="3000" b="1" dirty="0" smtClean="0">
                <a:latin typeface="+mj-lt"/>
              </a:rPr>
              <a:t> kurumun işleyişine  </a:t>
            </a:r>
            <a:r>
              <a:rPr lang="tr-TR" sz="3000" b="1" dirty="0">
                <a:latin typeface="+mj-lt"/>
              </a:rPr>
              <a:t>uygun olarak doğru ve düzenli bir </a:t>
            </a:r>
            <a:r>
              <a:rPr lang="tr-TR" sz="3000" b="1" dirty="0" smtClean="0">
                <a:latin typeface="+mj-lt"/>
              </a:rPr>
              <a:t>şekilde </a:t>
            </a:r>
            <a:r>
              <a:rPr lang="tr-TR" sz="3000" b="1" dirty="0">
                <a:latin typeface="+mj-lt"/>
              </a:rPr>
              <a:t>doldurulan tıbbi dokümanların </a:t>
            </a:r>
            <a:r>
              <a:rPr lang="tr-TR" sz="3000" b="1" dirty="0" smtClean="0">
                <a:latin typeface="+mj-lt"/>
              </a:rPr>
              <a:t>oluşturduğu </a:t>
            </a:r>
            <a:r>
              <a:rPr lang="tr-TR" sz="3000" b="1" dirty="0">
                <a:latin typeface="+mj-lt"/>
              </a:rPr>
              <a:t>belge topluluğuna, </a:t>
            </a:r>
            <a:r>
              <a:rPr lang="tr-TR" sz="3000" b="1" dirty="0">
                <a:solidFill>
                  <a:srgbClr val="FFFF00"/>
                </a:solidFill>
                <a:latin typeface="+mj-lt"/>
              </a:rPr>
              <a:t>hasta dosyası </a:t>
            </a:r>
            <a:r>
              <a:rPr lang="tr-TR" sz="3000" b="1" dirty="0">
                <a:latin typeface="+mj-lt"/>
              </a:rPr>
              <a:t>denir.</a:t>
            </a:r>
          </a:p>
          <a:p>
            <a:pPr algn="just"/>
            <a:endParaRPr lang="tr-TR" sz="3000" b="1" dirty="0">
              <a:latin typeface="Arial Black" pitchFamily="34" charset="0"/>
            </a:endParaRPr>
          </a:p>
        </p:txBody>
      </p:sp>
    </p:spTree>
    <p:extLst>
      <p:ext uri="{BB962C8B-B14F-4D97-AF65-F5344CB8AC3E}">
        <p14:creationId xmlns:p14="http://schemas.microsoft.com/office/powerpoint/2010/main" val="17124476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7224" y="1000108"/>
            <a:ext cx="7467600" cy="4051437"/>
          </a:xfrm>
        </p:spPr>
        <p:txBody>
          <a:bodyPr>
            <a:noAutofit/>
          </a:bodyPr>
          <a:lstStyle/>
          <a:p>
            <a:pPr marL="0" indent="0" algn="just">
              <a:buNone/>
            </a:pPr>
            <a:r>
              <a:rPr lang="tr-TR" sz="3200" dirty="0" smtClean="0"/>
              <a:t>	</a:t>
            </a:r>
            <a:r>
              <a:rPr lang="tr-TR" sz="3200" b="1" dirty="0" smtClean="0"/>
              <a:t>Sağlık kurumlarında hasta dosyalarıyla ilgili işlemler Sağlık Bakanlığı tarafından çıkarılan </a:t>
            </a:r>
            <a:r>
              <a:rPr lang="tr-TR" sz="3200" b="1" dirty="0" smtClean="0">
                <a:solidFill>
                  <a:srgbClr val="FFFF00"/>
                </a:solidFill>
              </a:rPr>
              <a:t>Yataklı Tedavi Kurumları Tıbbi Kayıt ve Arşiv Hizmetleri Yönergesi’ne </a:t>
            </a:r>
            <a:r>
              <a:rPr lang="tr-TR" sz="3200" b="1" dirty="0" smtClean="0"/>
              <a:t>göre düzenlenir. </a:t>
            </a:r>
            <a:endParaRPr lang="tr-TR" sz="3200" b="1" dirty="0"/>
          </a:p>
        </p:txBody>
      </p:sp>
    </p:spTree>
    <p:extLst>
      <p:ext uri="{BB962C8B-B14F-4D97-AF65-F5344CB8AC3E}">
        <p14:creationId xmlns:p14="http://schemas.microsoft.com/office/powerpoint/2010/main" val="20356399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pPr algn="ctr"/>
            <a:r>
              <a:rPr lang="tr-TR" b="1" dirty="0" smtClean="0">
                <a:solidFill>
                  <a:srgbClr val="FFFF00"/>
                </a:solidFill>
              </a:rPr>
              <a:t>HASTA DOSYASI ÖRNEĞİ</a:t>
            </a:r>
            <a:endParaRPr lang="tr-TR" b="1" dirty="0">
              <a:solidFill>
                <a:srgbClr val="FFFF00"/>
              </a:solidFill>
            </a:endParaRPr>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tretch>
            <a:fillRect/>
          </a:stretch>
        </p:blipFill>
        <p:spPr bwMode="auto">
          <a:xfrm>
            <a:off x="755576" y="1484784"/>
            <a:ext cx="80010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41302132"/>
      </p:ext>
    </p:extLst>
  </p:cSld>
  <p:clrMapOvr>
    <a:masterClrMapping/>
  </p:clrMapOvr>
  <p:timing>
    <p:tnLst>
      <p:par>
        <p:cTn id="1" dur="indefinite" restart="never" nodeType="tmRoot"/>
      </p:par>
    </p:tnLst>
  </p:timing>
</p:sld>
</file>

<file path=ppt/theme/theme1.xml><?xml version="1.0" encoding="utf-8"?>
<a:theme xmlns:a="http://schemas.openxmlformats.org/drawingml/2006/main" name="Summer">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umm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TC101972873[[fn=Summer]]</Template>
  <TotalTime>820</TotalTime>
  <Words>1144</Words>
  <Application>Microsoft Office PowerPoint</Application>
  <PresentationFormat>Ekran Gösterisi (4:3)</PresentationFormat>
  <Paragraphs>275</Paragraphs>
  <Slides>61</Slides>
  <Notes>2</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61</vt:i4>
      </vt:variant>
    </vt:vector>
  </HeadingPairs>
  <TitlesOfParts>
    <vt:vector size="71" baseType="lpstr">
      <vt:lpstr>Angsana New</vt:lpstr>
      <vt:lpstr>Arial</vt:lpstr>
      <vt:lpstr>Arial Black</vt:lpstr>
      <vt:lpstr>Calibri</vt:lpstr>
      <vt:lpstr>Courier New</vt:lpstr>
      <vt:lpstr>Trebuchet MS</vt:lpstr>
      <vt:lpstr>Verdana</vt:lpstr>
      <vt:lpstr>Wingdings</vt:lpstr>
      <vt:lpstr>Wingdings 2</vt:lpstr>
      <vt:lpstr>Summer</vt:lpstr>
      <vt:lpstr>PowerPoint Sunusu</vt:lpstr>
      <vt:lpstr>İÇİNDEKİLER</vt:lpstr>
      <vt:lpstr>İÇİNDEKİLER</vt:lpstr>
      <vt:lpstr>HASTA DOSYALARININ  KAPSAMI</vt:lpstr>
      <vt:lpstr>HASTA DOSYASI</vt:lpstr>
      <vt:lpstr>PowerPoint Sunusu</vt:lpstr>
      <vt:lpstr>PowerPoint Sunusu</vt:lpstr>
      <vt:lpstr>PowerPoint Sunusu</vt:lpstr>
      <vt:lpstr>HASTA DOSYASI ÖRNEĞİ</vt:lpstr>
      <vt:lpstr>PowerPoint Sunusu</vt:lpstr>
      <vt:lpstr>PowerPoint Sunusu</vt:lpstr>
      <vt:lpstr>PowerPoint Sunusu</vt:lpstr>
      <vt:lpstr>PowerPoint Sunusu</vt:lpstr>
      <vt:lpstr>PowerPoint Sunusu</vt:lpstr>
      <vt:lpstr>PowerPoint Sunusu</vt:lpstr>
      <vt:lpstr>PowerPoint Sunusu</vt:lpstr>
      <vt:lpstr>PowerPoint Sunusu</vt:lpstr>
      <vt:lpstr>HASTA DOSYASI OLUŞTURULURKEN DİKKAT EDİLMESİ GEREKENLER</vt:lpstr>
      <vt:lpstr>PowerPoint Sunusu</vt:lpstr>
      <vt:lpstr>VEKİL DOSYA</vt:lpstr>
      <vt:lpstr>PowerPoint Sunusu</vt:lpstr>
      <vt:lpstr>VEKİL DOSYA ÖRNEĞİ</vt:lpstr>
      <vt:lpstr>HEMŞİRELİK KAYITLARI</vt:lpstr>
      <vt:lpstr>Hemşirelerin Tuttuğu Tıbbi Kayıtlar</vt:lpstr>
      <vt:lpstr>HASTA DOSYALARININ ANALİZİ</vt:lpstr>
      <vt:lpstr>PowerPoint Sunusu</vt:lpstr>
      <vt:lpstr>NİCELİKSEL ANALİZ</vt:lpstr>
      <vt:lpstr>NİTELİKSEL ANALİZ</vt:lpstr>
      <vt:lpstr>PowerPoint Sunusu</vt:lpstr>
      <vt:lpstr>HASTA DOSYALARININ SORUMLULUĞU</vt:lpstr>
      <vt:lpstr>PowerPoint Sunusu</vt:lpstr>
      <vt:lpstr>HASTA DOSYASININ NİTELİĞİ</vt:lpstr>
      <vt:lpstr>PowerPoint Sunusu</vt:lpstr>
      <vt:lpstr>PowerPoint Sunusu</vt:lpstr>
      <vt:lpstr>PowerPoint Sunusu</vt:lpstr>
      <vt:lpstr>SAĞLIK KAYITLARININ NİTELİĞİ</vt:lpstr>
      <vt:lpstr>SAĞLIK KAYITLARINDA DÜZELTME</vt:lpstr>
      <vt:lpstr>SAĞLIK KAYITLARINDA ANLAŞILABİLİRLİK</vt:lpstr>
      <vt:lpstr>SAĞLIK KAYITLARININ NAKLİ</vt:lpstr>
      <vt:lpstr>KISALTMALAR</vt:lpstr>
      <vt:lpstr>HASTA DOSYASINDA BULUNAN TEMEL FORMLAR</vt:lpstr>
      <vt:lpstr>HASTA KABUL KAĞIDI</vt:lpstr>
      <vt:lpstr>HASTA TABELASI</vt:lpstr>
      <vt:lpstr>DOKTOR GÖZLEM FORMU</vt:lpstr>
      <vt:lpstr>HEMŞİRE GÖZLEM FORMU</vt:lpstr>
      <vt:lpstr>DERECE KAĞIDI</vt:lpstr>
      <vt:lpstr>ÇIKIŞ ÖZETİ</vt:lpstr>
      <vt:lpstr>HASTA DOSYALARINDA BÖLÜMLENDİRME</vt:lpstr>
      <vt:lpstr>1. KİMLİK BİLGİSİ BÖLÜMÜ</vt:lpstr>
      <vt:lpstr>PowerPoint Sunusu</vt:lpstr>
      <vt:lpstr>2. HEMŞİRELERLE İLGİLİ BÖLÜM</vt:lpstr>
      <vt:lpstr>PowerPoint Sunusu</vt:lpstr>
      <vt:lpstr>3. TIBBİ İŞLEMLERLE İLGİLİ BÖLÜM</vt:lpstr>
      <vt:lpstr>SORULAR</vt:lpstr>
      <vt:lpstr>PowerPoint Sunusu</vt:lpstr>
      <vt:lpstr>PowerPoint Sunusu</vt:lpstr>
      <vt:lpstr>PowerPoint Sunusu</vt:lpstr>
      <vt:lpstr>PowerPoint Sunusu</vt:lpstr>
      <vt:lpstr>CEVAPLAR</vt:lpstr>
      <vt:lpstr>KAYNAKÇA</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AYSEL</dc:creator>
  <cp:lastModifiedBy>Zeynep Köksal</cp:lastModifiedBy>
  <cp:revision>79</cp:revision>
  <dcterms:created xsi:type="dcterms:W3CDTF">2006-08-16T00:00:00Z</dcterms:created>
  <dcterms:modified xsi:type="dcterms:W3CDTF">2018-02-09T09:04:12Z</dcterms:modified>
</cp:coreProperties>
</file>