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81" r:id="rId3"/>
    <p:sldId id="282" r:id="rId4"/>
    <p:sldId id="291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2" r:id="rId14"/>
    <p:sldId id="293" r:id="rId15"/>
    <p:sldId id="29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03" autoAdjust="0"/>
    <p:restoredTop sz="94660"/>
  </p:normalViewPr>
  <p:slideViewPr>
    <p:cSldViewPr>
      <p:cViewPr varScale="1">
        <p:scale>
          <a:sx n="66" d="100"/>
          <a:sy n="66" d="100"/>
        </p:scale>
        <p:origin x="1308" y="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45634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34318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75524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20901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44131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29984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53753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92898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97635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2269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79488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50313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0909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BLM258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/>
              <a:t>2</a:t>
            </a:r>
            <a:r>
              <a:rPr lang="tr-TR" dirty="0" smtClean="0"/>
              <a:t>: Database System Concepts and Architecture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Fundamentals of Database Systems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Elmasri-Navathe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Three-Schema Architecture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Internal level:</a:t>
            </a:r>
          </a:p>
          <a:p>
            <a:pPr lvl="1"/>
            <a:r>
              <a:rPr lang="tr-TR" b="1" dirty="0" smtClean="0"/>
              <a:t>In this level, the physical storage structure of the database is described.</a:t>
            </a:r>
          </a:p>
          <a:p>
            <a:r>
              <a:rPr lang="tr-TR" b="1" dirty="0" smtClean="0"/>
              <a:t>Conceptual level:</a:t>
            </a:r>
          </a:p>
          <a:p>
            <a:pPr lvl="1"/>
            <a:r>
              <a:rPr lang="tr-TR" b="1" dirty="0" smtClean="0"/>
              <a:t>This level speciifes the structure of the whole database for a community of users.</a:t>
            </a:r>
          </a:p>
          <a:p>
            <a:r>
              <a:rPr lang="tr-TR" b="1" dirty="0" smtClean="0"/>
              <a:t>External or view level:</a:t>
            </a:r>
          </a:p>
          <a:p>
            <a:pPr lvl="1"/>
            <a:r>
              <a:rPr lang="tr-TR" b="1" dirty="0" smtClean="0"/>
              <a:t>The part of the database for a particular user group is interested in  is described.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1416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Three-Schema Architecture</a:t>
            </a:r>
            <a:endParaRPr lang="en-US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4876800" y="5694643"/>
            <a:ext cx="3502152" cy="553757"/>
          </a:xfrm>
        </p:spPr>
        <p:txBody>
          <a:bodyPr/>
          <a:lstStyle/>
          <a:p>
            <a:endParaRPr lang="tr-TR" b="1" dirty="0" smtClean="0">
              <a:solidFill>
                <a:schemeClr val="tx1"/>
              </a:solidFill>
            </a:endParaRPr>
          </a:p>
          <a:p>
            <a:r>
              <a:rPr lang="tr-TR" b="1" dirty="0" smtClean="0">
                <a:solidFill>
                  <a:schemeClr val="tx1"/>
                </a:solidFill>
              </a:rPr>
              <a:t>Fundamentals </a:t>
            </a:r>
            <a:r>
              <a:rPr lang="tr-TR" b="1" dirty="0">
                <a:solidFill>
                  <a:schemeClr val="tx1"/>
                </a:solidFill>
              </a:rPr>
              <a:t>of Database </a:t>
            </a:r>
            <a:r>
              <a:rPr lang="tr-TR" b="1" dirty="0" smtClean="0">
                <a:solidFill>
                  <a:schemeClr val="tx1"/>
                </a:solidFill>
              </a:rPr>
              <a:t>Systems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Sixth Edition</a:t>
            </a:r>
            <a:endParaRPr lang="tr-TR" b="1" dirty="0">
              <a:solidFill>
                <a:schemeClr val="tx1"/>
              </a:solidFill>
            </a:endParaRPr>
          </a:p>
          <a:p>
            <a:r>
              <a:rPr lang="tr-TR" b="1" dirty="0">
                <a:solidFill>
                  <a:schemeClr val="tx1"/>
                </a:solidFill>
              </a:rPr>
              <a:t>Elmasri-Navathe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375709"/>
            <a:ext cx="7267575" cy="408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4995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Data Independence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It is the ability to change the schema at one level without having to change the schema at the next higher level in a database system.</a:t>
            </a:r>
          </a:p>
          <a:p>
            <a:pPr marL="68580" indent="0">
              <a:buNone/>
            </a:pPr>
            <a:endParaRPr lang="tr-TR" b="1" dirty="0" smtClean="0"/>
          </a:p>
          <a:p>
            <a:r>
              <a:rPr lang="tr-TR" b="1" dirty="0" smtClean="0"/>
              <a:t>There are two types of data independence:</a:t>
            </a:r>
          </a:p>
          <a:p>
            <a:pPr lvl="1"/>
            <a:r>
              <a:rPr lang="tr-TR" b="1" dirty="0" smtClean="0"/>
              <a:t>Logical</a:t>
            </a:r>
          </a:p>
          <a:p>
            <a:pPr lvl="1"/>
            <a:r>
              <a:rPr lang="tr-TR" b="1" dirty="0" smtClean="0"/>
              <a:t>Physical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9834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4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DBMS Languages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Data definition language (DDL)</a:t>
            </a:r>
          </a:p>
          <a:p>
            <a:endParaRPr lang="tr-TR" b="1" dirty="0"/>
          </a:p>
          <a:p>
            <a:r>
              <a:rPr lang="tr-TR" b="1" dirty="0" smtClean="0"/>
              <a:t>Storage definition language (SDL)</a:t>
            </a:r>
          </a:p>
          <a:p>
            <a:endParaRPr lang="tr-TR" b="1" dirty="0"/>
          </a:p>
          <a:p>
            <a:r>
              <a:rPr lang="tr-TR" b="1" dirty="0" smtClean="0"/>
              <a:t>View definition language (VDL)</a:t>
            </a:r>
          </a:p>
          <a:p>
            <a:endParaRPr lang="tr-TR" b="1" dirty="0"/>
          </a:p>
          <a:p>
            <a:r>
              <a:rPr lang="tr-TR" b="1" dirty="0" smtClean="0"/>
              <a:t>Data manipulation language (DML)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369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4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DBMS Languages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High-level or nonprocedural DML</a:t>
            </a:r>
          </a:p>
          <a:p>
            <a:pPr lvl="1"/>
            <a:r>
              <a:rPr lang="tr-TR" b="1" dirty="0" smtClean="0"/>
              <a:t>Set-at-a-time or set-oriented</a:t>
            </a:r>
          </a:p>
          <a:p>
            <a:r>
              <a:rPr lang="tr-TR" b="1" dirty="0" smtClean="0"/>
              <a:t>Low-level or procedural DML</a:t>
            </a:r>
          </a:p>
          <a:p>
            <a:pPr lvl="1"/>
            <a:r>
              <a:rPr lang="tr-TR" b="1" dirty="0" smtClean="0"/>
              <a:t>Must be embedded in a general-purpose programming language</a:t>
            </a:r>
          </a:p>
          <a:p>
            <a:pPr lvl="1"/>
            <a:r>
              <a:rPr lang="tr-TR" b="1" dirty="0" smtClean="0"/>
              <a:t>Record-at-a-time</a:t>
            </a:r>
          </a:p>
          <a:p>
            <a:pPr lvl="1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021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4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DBMS Interfaces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pPr lvl="1"/>
            <a:r>
              <a:rPr lang="tr-TR" b="1" dirty="0" smtClean="0"/>
              <a:t>Menu-based interfaces for Web clients or browsing</a:t>
            </a:r>
          </a:p>
          <a:p>
            <a:pPr lvl="1"/>
            <a:r>
              <a:rPr lang="tr-TR" b="1" dirty="0" smtClean="0"/>
              <a:t>Forms-based interfaces</a:t>
            </a:r>
          </a:p>
          <a:p>
            <a:pPr lvl="1"/>
            <a:r>
              <a:rPr lang="tr-TR" b="1" dirty="0" smtClean="0"/>
              <a:t>Graphical user interfaces</a:t>
            </a:r>
          </a:p>
          <a:p>
            <a:pPr lvl="1"/>
            <a:r>
              <a:rPr lang="tr-TR" b="1" dirty="0" smtClean="0"/>
              <a:t>Natural language interfaces</a:t>
            </a:r>
          </a:p>
          <a:p>
            <a:pPr lvl="1"/>
            <a:r>
              <a:rPr lang="tr-TR" b="1" dirty="0" smtClean="0"/>
              <a:t>Speech input and output</a:t>
            </a:r>
          </a:p>
          <a:p>
            <a:pPr lvl="1"/>
            <a:r>
              <a:rPr lang="tr-TR" b="1" dirty="0" smtClean="0"/>
              <a:t>Interfaces for parametric users</a:t>
            </a:r>
          </a:p>
          <a:p>
            <a:pPr lvl="1"/>
            <a:r>
              <a:rPr lang="tr-TR" b="1" dirty="0" smtClean="0"/>
              <a:t>Interfaces for the DBA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076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492" y="990600"/>
            <a:ext cx="7186108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Data Models, Schemas and Instances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Three-Schema Architecture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Data Independence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Database Languages and Interfaces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62000" y="208228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Database System Concepts and Architecture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Basic client/server DBMS architecture</a:t>
            </a:r>
          </a:p>
          <a:p>
            <a:pPr lvl="1"/>
            <a:r>
              <a:rPr lang="tr-TR" b="1" dirty="0" smtClean="0"/>
              <a:t>Client module</a:t>
            </a:r>
          </a:p>
          <a:p>
            <a:pPr lvl="1"/>
            <a:r>
              <a:rPr lang="tr-TR" b="1" dirty="0" smtClean="0"/>
              <a:t>Server module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92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Data Models, Schemas and Instances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Data abstraction is the fundemantal concept with respect to data models.</a:t>
            </a:r>
          </a:p>
          <a:p>
            <a:pPr marL="68580" indent="0">
              <a:buNone/>
            </a:pPr>
            <a:endParaRPr lang="tr-TR" b="1" dirty="0" smtClean="0"/>
          </a:p>
          <a:p>
            <a:r>
              <a:rPr lang="tr-TR" b="1" dirty="0" smtClean="0"/>
              <a:t>Data abstraction is defined as the suppression of details of data organization and storage</a:t>
            </a:r>
          </a:p>
          <a:p>
            <a:pPr marL="68580" indent="0">
              <a:buNone/>
            </a:pPr>
            <a:endParaRPr lang="tr-TR" b="1" dirty="0" smtClean="0"/>
          </a:p>
          <a:p>
            <a:r>
              <a:rPr lang="tr-TR" b="1" dirty="0" smtClean="0"/>
              <a:t>Its main goal is to highlight the essential features to improve understanding of data.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728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Data Models, Schemas and Instances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Data model may be considered as the collection of concepts that define the structure of a database.</a:t>
            </a:r>
          </a:p>
          <a:p>
            <a:pPr marL="68580" indent="0">
              <a:buNone/>
            </a:pPr>
            <a:endParaRPr lang="tr-TR" b="1" dirty="0" smtClean="0"/>
          </a:p>
          <a:p>
            <a:r>
              <a:rPr lang="tr-TR" b="1" dirty="0" smtClean="0"/>
              <a:t>To achieve data abstraction, data model is used.</a:t>
            </a:r>
          </a:p>
          <a:p>
            <a:pPr marL="68580" indent="0">
              <a:buNone/>
            </a:pPr>
            <a:endParaRPr lang="tr-TR" b="1" dirty="0" smtClean="0"/>
          </a:p>
          <a:p>
            <a:r>
              <a:rPr lang="tr-TR" b="1" dirty="0" smtClean="0"/>
              <a:t>Data model specifies the basic operations like retrievals and updates on the database.</a:t>
            </a:r>
          </a:p>
          <a:p>
            <a:pPr marL="68580" indent="0">
              <a:buNone/>
            </a:pPr>
            <a:endParaRPr lang="tr-TR" b="1" dirty="0" smtClean="0"/>
          </a:p>
          <a:p>
            <a:r>
              <a:rPr lang="tr-TR" b="1" dirty="0" smtClean="0"/>
              <a:t>It also allows database designer to create a set of valid operations on database objects.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178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Data Models, Schemas and Instances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Data Models Categories</a:t>
            </a:r>
          </a:p>
          <a:p>
            <a:pPr lvl="1"/>
            <a:r>
              <a:rPr lang="tr-TR" b="1" dirty="0" smtClean="0"/>
              <a:t>High-level or conceptual data models</a:t>
            </a:r>
          </a:p>
          <a:p>
            <a:pPr lvl="2"/>
            <a:r>
              <a:rPr lang="tr-TR" b="1" dirty="0" smtClean="0"/>
              <a:t>Many users perceive data in this manner.</a:t>
            </a:r>
          </a:p>
          <a:p>
            <a:pPr marL="685800" lvl="2" indent="0">
              <a:buNone/>
            </a:pPr>
            <a:endParaRPr lang="tr-TR" b="1" dirty="0" smtClean="0"/>
          </a:p>
          <a:p>
            <a:pPr lvl="1"/>
            <a:r>
              <a:rPr lang="tr-TR" b="1" dirty="0" smtClean="0"/>
              <a:t>Low-level or physical data models</a:t>
            </a:r>
          </a:p>
          <a:p>
            <a:pPr lvl="2"/>
            <a:r>
              <a:rPr lang="tr-TR" b="1" dirty="0" smtClean="0"/>
              <a:t>Describes the details of data storage on computer media</a:t>
            </a:r>
          </a:p>
          <a:p>
            <a:pPr marL="685800" lvl="2" indent="0">
              <a:buNone/>
            </a:pPr>
            <a:endParaRPr lang="tr-TR" b="1" dirty="0" smtClean="0"/>
          </a:p>
          <a:p>
            <a:pPr lvl="1"/>
            <a:r>
              <a:rPr lang="tr-TR" b="1" dirty="0" smtClean="0"/>
              <a:t>Representational data models</a:t>
            </a:r>
          </a:p>
          <a:p>
            <a:pPr lvl="2"/>
            <a:r>
              <a:rPr lang="tr-TR" b="1" dirty="0" smtClean="0"/>
              <a:t>Easily understood by end users</a:t>
            </a:r>
          </a:p>
          <a:p>
            <a:pPr lvl="2"/>
            <a:r>
              <a:rPr lang="tr-TR" b="1" dirty="0" smtClean="0"/>
              <a:t>Similar to how data organized in computer storage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80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Data Models, Schemas and Instances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Entity</a:t>
            </a:r>
          </a:p>
          <a:p>
            <a:pPr lvl="1"/>
            <a:r>
              <a:rPr lang="tr-TR" b="1" dirty="0" smtClean="0"/>
              <a:t>Represents a real-world object or concept</a:t>
            </a:r>
          </a:p>
          <a:p>
            <a:r>
              <a:rPr lang="tr-TR" b="1" dirty="0" smtClean="0"/>
              <a:t>Attribute</a:t>
            </a:r>
          </a:p>
          <a:p>
            <a:pPr lvl="1"/>
            <a:r>
              <a:rPr lang="tr-TR" b="1" dirty="0" smtClean="0"/>
              <a:t>Describes an entity</a:t>
            </a:r>
          </a:p>
          <a:p>
            <a:r>
              <a:rPr lang="tr-TR" b="1" dirty="0" smtClean="0"/>
              <a:t>Relationship among two or more entities</a:t>
            </a:r>
          </a:p>
          <a:p>
            <a:pPr lvl="1"/>
            <a:r>
              <a:rPr lang="tr-TR" b="1" dirty="0" smtClean="0"/>
              <a:t>Entity-Relationship model (ER model)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905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Data Models, Schemas and Instances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Relational data </a:t>
            </a:r>
            <a:r>
              <a:rPr lang="tr-TR" b="1" dirty="0"/>
              <a:t>m</a:t>
            </a:r>
            <a:r>
              <a:rPr lang="tr-TR" b="1" dirty="0" smtClean="0"/>
              <a:t>odel is used commonly in commercial DBMSs</a:t>
            </a:r>
          </a:p>
          <a:p>
            <a:pPr marL="68580" indent="0">
              <a:buNone/>
            </a:pPr>
            <a:endParaRPr lang="tr-TR" b="1" dirty="0" smtClean="0"/>
          </a:p>
          <a:p>
            <a:r>
              <a:rPr lang="tr-TR" b="1" dirty="0" smtClean="0"/>
              <a:t>Object data model is a new family of higher-level implementation data model</a:t>
            </a:r>
          </a:p>
          <a:p>
            <a:endParaRPr lang="tr-TR" b="1" dirty="0"/>
          </a:p>
          <a:p>
            <a:r>
              <a:rPr lang="tr-TR" b="1" dirty="0" smtClean="0"/>
              <a:t>Physical data model deals with how data is stored in disk.</a:t>
            </a:r>
          </a:p>
          <a:p>
            <a:pPr lvl="1"/>
            <a:r>
              <a:rPr lang="tr-TR" b="1" dirty="0" smtClean="0"/>
              <a:t>Access path</a:t>
            </a:r>
          </a:p>
          <a:p>
            <a:pPr lvl="1"/>
            <a:r>
              <a:rPr lang="tr-TR" b="1" dirty="0" smtClean="0"/>
              <a:t>Index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4196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Data Models, Schemas and Instances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Define a new database:</a:t>
            </a:r>
          </a:p>
          <a:p>
            <a:pPr lvl="1"/>
            <a:r>
              <a:rPr lang="tr-TR" b="1" dirty="0" smtClean="0"/>
              <a:t>Specify database schema</a:t>
            </a:r>
          </a:p>
          <a:p>
            <a:r>
              <a:rPr lang="tr-TR" b="1" dirty="0" smtClean="0"/>
              <a:t>Initial state:</a:t>
            </a:r>
          </a:p>
          <a:p>
            <a:pPr lvl="1"/>
            <a:r>
              <a:rPr lang="tr-TR" b="1" dirty="0" smtClean="0"/>
              <a:t>Populated or loaded with the initial data</a:t>
            </a:r>
          </a:p>
          <a:p>
            <a:r>
              <a:rPr lang="tr-TR" b="1" dirty="0" smtClean="0"/>
              <a:t>Valid state:</a:t>
            </a:r>
          </a:p>
          <a:p>
            <a:pPr lvl="1"/>
            <a:r>
              <a:rPr lang="tr-TR" b="1" dirty="0" smtClean="0"/>
              <a:t>It is the state that satisfies the structure and constraints specified in the schema</a:t>
            </a:r>
          </a:p>
          <a:p>
            <a:r>
              <a:rPr lang="tr-TR" b="1" dirty="0" smtClean="0"/>
              <a:t>Schema evolution:</a:t>
            </a:r>
          </a:p>
          <a:p>
            <a:pPr lvl="1"/>
            <a:r>
              <a:rPr lang="tr-TR" b="1" dirty="0" smtClean="0"/>
              <a:t>As application requirements change, modifications are applied to schema.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571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9001</TotalTime>
  <Words>542</Words>
  <Application>Microsoft Office PowerPoint</Application>
  <PresentationFormat>On-screen Show (4:3)</PresentationFormat>
  <Paragraphs>130</Paragraphs>
  <Slides>15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Calibri</vt:lpstr>
      <vt:lpstr>Century Gothic</vt:lpstr>
      <vt:lpstr>Wingdings 2</vt:lpstr>
      <vt:lpstr>Austin</vt:lpstr>
      <vt:lpstr>BLM258</vt:lpstr>
      <vt:lpstr>Outline</vt:lpstr>
      <vt:lpstr>Database System Concepts and Architecture</vt:lpstr>
      <vt:lpstr>Data Models, Schemas and Instances</vt:lpstr>
      <vt:lpstr>Data Models, Schemas and Instances</vt:lpstr>
      <vt:lpstr>Data Models, Schemas and Instances</vt:lpstr>
      <vt:lpstr>Data Models, Schemas and Instances</vt:lpstr>
      <vt:lpstr>Data Models, Schemas and Instances</vt:lpstr>
      <vt:lpstr>Data Models, Schemas and Instances</vt:lpstr>
      <vt:lpstr>Three-Schema Architecture</vt:lpstr>
      <vt:lpstr>Three-Schema Architecture</vt:lpstr>
      <vt:lpstr>Data Independence</vt:lpstr>
      <vt:lpstr>DBMS Languages</vt:lpstr>
      <vt:lpstr>DBMS Languages</vt:lpstr>
      <vt:lpstr>DBMS Interfaces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456</cp:revision>
  <dcterms:created xsi:type="dcterms:W3CDTF">2006-08-16T00:00:00Z</dcterms:created>
  <dcterms:modified xsi:type="dcterms:W3CDTF">2019-12-03T21:42:26Z</dcterms:modified>
</cp:coreProperties>
</file>