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8913-5F7F-472E-8406-5B4D25CC340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9087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8913-5F7F-472E-8406-5B4D25CC340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7058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8913-5F7F-472E-8406-5B4D25CC340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2954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6970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6300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1892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2882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19792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80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5188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897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8913-5F7F-472E-8406-5B4D25CC340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28788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497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44842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8048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8913-5F7F-472E-8406-5B4D25CC340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6613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8913-5F7F-472E-8406-5B4D25CC340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913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8913-5F7F-472E-8406-5B4D25CC340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327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8913-5F7F-472E-8406-5B4D25CC340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040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8913-5F7F-472E-8406-5B4D25CC340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5188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8913-5F7F-472E-8406-5B4D25CC340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3923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8913-5F7F-472E-8406-5B4D25CC340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542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F8913-5F7F-472E-8406-5B4D25CC3405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F8141-37C5-4802-9419-54F1FBB3E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510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42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879601" y="355600"/>
            <a:ext cx="6931025" cy="820738"/>
          </a:xfrm>
        </p:spPr>
        <p:txBody>
          <a:bodyPr/>
          <a:lstStyle/>
          <a:p>
            <a:pPr algn="ctr" eaLnBrk="1" hangingPunct="1"/>
            <a:r>
              <a:rPr lang="tr-TR" altLang="tr-TR" sz="2800" b="1" dirty="0">
                <a:solidFill>
                  <a:srgbClr val="FF0000"/>
                </a:solidFill>
              </a:rPr>
              <a:t>INFECTION DISEASE AND SPREADING</a:t>
            </a:r>
            <a:endParaRPr lang="tr-TR" altLang="tr-TR" sz="2800" b="1" dirty="0">
              <a:solidFill>
                <a:srgbClr val="FF0000"/>
              </a:solidFill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976"/>
            <a:ext cx="8229600" cy="5400675"/>
          </a:xfrm>
        </p:spPr>
        <p:txBody>
          <a:bodyPr/>
          <a:lstStyle/>
          <a:p>
            <a:pPr eaLnBrk="1" hangingPunct="1"/>
            <a:endParaRPr lang="tr-TR" altLang="tr-TR" sz="2400" dirty="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Contaminant Shapes of Microorganisms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Reservoir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Cattle are reserves of blue-tongue virus for sheep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Chickens are reserves of C. jejuni for sheep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Anthrax reserves for dirt animals carrying B. anthracis spores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Vector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The mechanical vector (flies which are vectors of M. bovis)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Biological vector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Mosquito - Diroflaria immitis (life cycle)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Ixodes kenesi - Louping ill virusu (reproduction)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Tick - Babesia species (life cycle + reproduction)</a:t>
            </a: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Sterkorian transmission</a:t>
            </a:r>
            <a:endParaRPr lang="tr-TR" altLang="tr-TR" sz="2000" b="1" dirty="0">
              <a:solidFill>
                <a:srgbClr val="FFFF00"/>
              </a:solidFill>
            </a:endParaRPr>
          </a:p>
          <a:p>
            <a:pPr lvl="1" eaLnBrk="1" hangingPunct="1">
              <a:buFontTx/>
              <a:buNone/>
            </a:pPr>
            <a:endParaRPr lang="tr-TR" altLang="tr-TR" sz="2400" dirty="0">
              <a:solidFill>
                <a:srgbClr val="FFFF00"/>
              </a:solidFill>
            </a:endParaRPr>
          </a:p>
          <a:p>
            <a:pPr lvl="1" eaLnBrk="1" hangingPunct="1"/>
            <a:endParaRPr lang="tr-TR" altLang="tr-TR" dirty="0" smtClean="0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dirty="0" smtClean="0">
              <a:solidFill>
                <a:srgbClr val="FFFF00"/>
              </a:solidFill>
            </a:endParaRPr>
          </a:p>
        </p:txBody>
      </p:sp>
      <p:sp>
        <p:nvSpPr>
          <p:cNvPr id="40964" name="Line 4"/>
          <p:cNvSpPr>
            <a:spLocks noChangeShapeType="1"/>
          </p:cNvSpPr>
          <p:nvPr/>
        </p:nvSpPr>
        <p:spPr bwMode="auto">
          <a:xfrm>
            <a:off x="2135189" y="1484313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39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46275" y="239714"/>
            <a:ext cx="6929438" cy="820737"/>
          </a:xfrm>
        </p:spPr>
        <p:txBody>
          <a:bodyPr/>
          <a:lstStyle/>
          <a:p>
            <a:pPr algn="ctr" eaLnBrk="1" hangingPunct="1"/>
            <a:r>
              <a:rPr lang="tr-TR" altLang="tr-TR" sz="2800" b="1" dirty="0">
                <a:solidFill>
                  <a:srgbClr val="FF0000"/>
                </a:solidFill>
              </a:rPr>
              <a:t>INFECTION DISEASE AND SPREADING</a:t>
            </a:r>
            <a:endParaRPr lang="tr-TR" altLang="tr-TR" sz="2800" b="1" dirty="0">
              <a:solidFill>
                <a:srgbClr val="FF0000"/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tr-TR" altLang="tr-TR" sz="2400" b="1" dirty="0">
                <a:solidFill>
                  <a:srgbClr val="FF0000"/>
                </a:solidFill>
              </a:rPr>
              <a:t>Hosts Tiers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Last host - rabies, dog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Definitive host - Taenia pisiformis, dog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Primer (natural) host - Distemper virus, dog; Scum viral, cattle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Sekonder host - C. jejuni, sheep primer, wild birds sekonder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Paratenik host - Parasitology is synonymous with sekonder host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Intermediate host - A host with parasitic breeding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Strengthening host - Increasing the number of sensitive animals in the population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Random host - B. abortus, bull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Link host - Link between other host types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Concealed host - Aeromonas species, snake</a:t>
            </a:r>
            <a:endParaRPr lang="tr-TR" altLang="tr-TR" sz="2000" b="1" dirty="0">
              <a:solidFill>
                <a:srgbClr val="FFFF00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tr-TR" altLang="tr-TR" sz="2000" b="1" dirty="0">
              <a:solidFill>
                <a:srgbClr val="FFFF00"/>
              </a:solidFill>
            </a:endParaRPr>
          </a:p>
          <a:p>
            <a:pPr lvl="1" eaLnBrk="1" hangingPunct="1">
              <a:lnSpc>
                <a:spcPct val="90000"/>
              </a:lnSpc>
            </a:pPr>
            <a:endParaRPr lang="tr-TR" altLang="tr-TR" sz="3600" dirty="0">
              <a:solidFill>
                <a:srgbClr val="FFFF00"/>
              </a:solidFill>
            </a:endParaRPr>
          </a:p>
          <a:p>
            <a:pPr lvl="3" eaLnBrk="1" hangingPunct="1">
              <a:lnSpc>
                <a:spcPct val="90000"/>
              </a:lnSpc>
              <a:buFontTx/>
              <a:buNone/>
            </a:pPr>
            <a:endParaRPr lang="tr-TR" altLang="tr-TR" sz="2800" dirty="0">
              <a:solidFill>
                <a:srgbClr val="FFFF00"/>
              </a:solidFill>
            </a:endParaRP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>
            <a:off x="2135189" y="1268413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22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400" b="1" dirty="0">
                <a:solidFill>
                  <a:srgbClr val="FF0000"/>
                </a:solidFill>
              </a:rPr>
              <a:t>INFECTION DISEASE AND SPREADING</a:t>
            </a:r>
            <a:endParaRPr lang="tr-TR" altLang="tr-TR" sz="2400" b="1" dirty="0">
              <a:solidFill>
                <a:srgbClr val="FF0000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en-US" altLang="tr-TR" sz="2000" b="1" dirty="0">
                <a:solidFill>
                  <a:srgbClr val="FFFF00"/>
                </a:solidFill>
              </a:rPr>
              <a:t>Moving infections away</a:t>
            </a:r>
          </a:p>
          <a:p>
            <a:pPr eaLnBrk="1" hangingPunct="1"/>
            <a:r>
              <a:rPr lang="en-US" altLang="tr-TR" sz="2000" b="1" dirty="0">
                <a:solidFill>
                  <a:srgbClr val="FFFF00"/>
                </a:solidFill>
              </a:rPr>
              <a:t>Animal movements</a:t>
            </a:r>
          </a:p>
          <a:p>
            <a:pPr eaLnBrk="1" hangingPunct="1"/>
            <a:r>
              <a:rPr lang="en-US" altLang="tr-TR" sz="2000" b="1" dirty="0">
                <a:solidFill>
                  <a:srgbClr val="FFFF00"/>
                </a:solidFill>
              </a:rPr>
              <a:t>Legal animal movements (quarantine)</a:t>
            </a:r>
          </a:p>
          <a:p>
            <a:pPr eaLnBrk="1" hangingPunct="1"/>
            <a:r>
              <a:rPr lang="en-US" altLang="tr-TR" sz="2000" b="1" dirty="0">
                <a:solidFill>
                  <a:srgbClr val="FFFF00"/>
                </a:solidFill>
              </a:rPr>
              <a:t>Illegal animal movements - rinderpest outbreaks in Turkey</a:t>
            </a:r>
          </a:p>
          <a:p>
            <a:pPr eaLnBrk="1" hangingPunct="1"/>
            <a:r>
              <a:rPr lang="en-US" altLang="tr-TR" sz="2000" b="1" dirty="0">
                <a:solidFill>
                  <a:srgbClr val="FFFF00"/>
                </a:solidFill>
              </a:rPr>
              <a:t>Natural migrations</a:t>
            </a:r>
          </a:p>
          <a:p>
            <a:pPr eaLnBrk="1" hangingPunct="1"/>
            <a:r>
              <a:rPr lang="en-US" altLang="tr-TR" sz="2000" b="1" dirty="0">
                <a:solidFill>
                  <a:srgbClr val="FFFF00"/>
                </a:solidFill>
              </a:rPr>
              <a:t>Biological products and fomites</a:t>
            </a:r>
          </a:p>
          <a:p>
            <a:pPr eaLnBrk="1" hangingPunct="1"/>
            <a:r>
              <a:rPr lang="en-US" altLang="tr-TR" sz="2000" b="1" dirty="0">
                <a:solidFill>
                  <a:srgbClr val="FFFF00"/>
                </a:solidFill>
              </a:rPr>
              <a:t>Biological products such as vaccine and serum</a:t>
            </a:r>
          </a:p>
          <a:p>
            <a:pPr eaLnBrk="1" hangingPunct="1"/>
            <a:r>
              <a:rPr lang="en-US" altLang="tr-TR" sz="2000" b="1" dirty="0">
                <a:solidFill>
                  <a:srgbClr val="FFFF00"/>
                </a:solidFill>
              </a:rPr>
              <a:t>Animal feed raw materials (BSE)</a:t>
            </a:r>
          </a:p>
          <a:p>
            <a:pPr eaLnBrk="1" hangingPunct="1"/>
            <a:r>
              <a:rPr lang="en-US" altLang="tr-TR" sz="2000" b="1" dirty="0">
                <a:solidFill>
                  <a:srgbClr val="FFFF00"/>
                </a:solidFill>
              </a:rPr>
              <a:t>Wind and stream</a:t>
            </a:r>
          </a:p>
          <a:p>
            <a:pPr eaLnBrk="1" hangingPunct="1"/>
            <a:r>
              <a:rPr lang="en-US" altLang="tr-TR" sz="2000" b="1" dirty="0">
                <a:solidFill>
                  <a:srgbClr val="FFFF00"/>
                </a:solidFill>
              </a:rPr>
              <a:t>The formation of droplet nuclei and the effect of trench wave in foot-and-mouth disease</a:t>
            </a:r>
          </a:p>
          <a:p>
            <a:pPr eaLnBrk="1" hangingPunct="1"/>
            <a:r>
              <a:rPr lang="en-US" altLang="tr-TR" sz="2000" b="1" dirty="0">
                <a:solidFill>
                  <a:srgbClr val="FFFF00"/>
                </a:solidFill>
              </a:rPr>
              <a:t>Blue-tongue outbreak in Portugal, created by vector mosquitoes, carried by wind from North Africa</a:t>
            </a:r>
            <a:endParaRPr lang="tr-TR" altLang="tr-TR" sz="2000" b="1" dirty="0">
              <a:solidFill>
                <a:srgbClr val="FFFF00"/>
              </a:solidFill>
            </a:endParaRPr>
          </a:p>
          <a:p>
            <a:pPr lvl="1" eaLnBrk="1" hangingPunct="1">
              <a:buFontTx/>
              <a:buNone/>
            </a:pPr>
            <a:endParaRPr lang="tr-TR" altLang="tr-TR" sz="2000" dirty="0">
              <a:solidFill>
                <a:srgbClr val="FFFF00"/>
              </a:solidFill>
            </a:endParaRPr>
          </a:p>
          <a:p>
            <a:pPr lvl="1" eaLnBrk="1" hangingPunct="1"/>
            <a:endParaRPr lang="tr-TR" altLang="tr-TR" sz="2000" dirty="0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dirty="0" smtClean="0">
              <a:solidFill>
                <a:srgbClr val="FFFF00"/>
              </a:solidFill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>
            <a:off x="2135189" y="1268413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1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800" b="1" dirty="0">
                <a:solidFill>
                  <a:srgbClr val="FF0000"/>
                </a:solidFill>
              </a:rPr>
              <a:t>INFECTION DISEASE AND SPREADING</a:t>
            </a:r>
            <a:endParaRPr lang="tr-TR" altLang="tr-TR" sz="2800" b="1" dirty="0">
              <a:solidFill>
                <a:srgbClr val="FFFF00"/>
              </a:solidFill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 sz="2000" b="1" dirty="0">
                <a:solidFill>
                  <a:srgbClr val="FFFF00"/>
                </a:solidFill>
              </a:rPr>
              <a:t>Factors Related to Infection Diffusion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000" b="1" dirty="0">
                <a:solidFill>
                  <a:srgbClr val="FFFF00"/>
                </a:solidFill>
              </a:rPr>
              <a:t>The role of </a:t>
            </a:r>
            <a:r>
              <a:rPr lang="en-US" altLang="tr-TR" sz="2000" b="1" dirty="0" err="1">
                <a:solidFill>
                  <a:srgbClr val="FFFF00"/>
                </a:solidFill>
              </a:rPr>
              <a:t>hoster</a:t>
            </a:r>
            <a:r>
              <a:rPr lang="en-US" altLang="tr-TR" sz="2000" b="1" dirty="0">
                <a:solidFill>
                  <a:srgbClr val="FFFF00"/>
                </a:solidFill>
              </a:rPr>
              <a:t>, agent, environment determiner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000" b="1" dirty="0">
                <a:solidFill>
                  <a:srgbClr val="FFFF00"/>
                </a:solidFill>
              </a:rPr>
              <a:t>Incubation period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000" b="1" dirty="0" err="1">
                <a:solidFill>
                  <a:srgbClr val="FFFF00"/>
                </a:solidFill>
              </a:rPr>
              <a:t>Prepatent</a:t>
            </a:r>
            <a:r>
              <a:rPr lang="en-US" altLang="tr-TR" sz="2000" b="1" dirty="0">
                <a:solidFill>
                  <a:srgbClr val="FFFF00"/>
                </a:solidFill>
              </a:rPr>
              <a:t> period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000" b="1" dirty="0">
                <a:solidFill>
                  <a:srgbClr val="FFFF00"/>
                </a:solidFill>
              </a:rPr>
              <a:t>Incubation period (incubation period)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000" b="1" dirty="0">
                <a:solidFill>
                  <a:srgbClr val="FFFF00"/>
                </a:solidFill>
              </a:rPr>
              <a:t>In order to spread infections with a short incubation period, a high host density is needed - Distemper, dog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000" b="1" dirty="0">
                <a:solidFill>
                  <a:srgbClr val="FFFF00"/>
                </a:solidFill>
              </a:rPr>
              <a:t>Infections with long incubation periods can spread easily even in the population with low host density - Leptospirosis, 12-24 months urinary output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000" b="1" dirty="0">
                <a:solidFill>
                  <a:srgbClr val="FFFF00"/>
                </a:solidFill>
              </a:rPr>
              <a:t>Effective contact (possible conditions of infection)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000" b="1" dirty="0">
                <a:solidFill>
                  <a:srgbClr val="FFFF00"/>
                </a:solidFill>
              </a:rPr>
              <a:t>Effective contact time is short in seasonal or vector-based diseases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000" b="1" dirty="0">
                <a:solidFill>
                  <a:srgbClr val="FFFF00"/>
                </a:solidFill>
              </a:rPr>
              <a:t>In Anthrax's disease, the duration of the lasting contact with the spore is long</a:t>
            </a:r>
            <a:endParaRPr lang="tr-TR" altLang="tr-TR" sz="2000" b="1" dirty="0">
              <a:solidFill>
                <a:srgbClr val="FFFF00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tr-TR" altLang="tr-TR" sz="2000" b="1" dirty="0">
              <a:solidFill>
                <a:srgbClr val="FFFF00"/>
              </a:solidFill>
            </a:endParaRPr>
          </a:p>
          <a:p>
            <a:pPr lvl="1" eaLnBrk="1" hangingPunct="1">
              <a:lnSpc>
                <a:spcPct val="90000"/>
              </a:lnSpc>
            </a:pPr>
            <a:endParaRPr lang="tr-TR" altLang="tr-TR" sz="3200" b="1" dirty="0">
              <a:solidFill>
                <a:srgbClr val="FFFF00"/>
              </a:solidFill>
            </a:endParaRPr>
          </a:p>
          <a:p>
            <a:pPr lvl="3" eaLnBrk="1" hangingPunct="1">
              <a:lnSpc>
                <a:spcPct val="90000"/>
              </a:lnSpc>
              <a:buFontTx/>
              <a:buNone/>
            </a:pPr>
            <a:endParaRPr lang="tr-TR" altLang="tr-TR" sz="2400" dirty="0">
              <a:solidFill>
                <a:srgbClr val="FFFF00"/>
              </a:solidFill>
            </a:endParaRP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>
            <a:off x="2135189" y="1196975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87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361</Words>
  <Application>Microsoft Office PowerPoint</Application>
  <PresentationFormat>Widescreen</PresentationFormat>
  <Paragraphs>53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Kimono</vt:lpstr>
      <vt:lpstr>INFECTION DISEASE AND SPREADING</vt:lpstr>
      <vt:lpstr>INFECTION DISEASE AND SPREADING</vt:lpstr>
      <vt:lpstr>INFECTION DISEASE AND SPREADING</vt:lpstr>
      <vt:lpstr>INFECTION DISEASE AND SPREADING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İNFEKSİYONLARIN BULAŞMASI ve YAYILMASI</dc:title>
  <dc:creator>Windows Kullanıcısı</dc:creator>
  <cp:lastModifiedBy>Windows Kullanıcısı</cp:lastModifiedBy>
  <cp:revision>2</cp:revision>
  <dcterms:created xsi:type="dcterms:W3CDTF">2018-02-14T10:02:54Z</dcterms:created>
  <dcterms:modified xsi:type="dcterms:W3CDTF">2018-02-15T08:52:00Z</dcterms:modified>
</cp:coreProperties>
</file>