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74" r:id="rId6"/>
    <p:sldId id="273" r:id="rId7"/>
    <p:sldId id="259" r:id="rId8"/>
    <p:sldId id="272" r:id="rId9"/>
    <p:sldId id="269" r:id="rId10"/>
    <p:sldId id="270" r:id="rId11"/>
    <p:sldId id="271" r:id="rId12"/>
    <p:sldId id="278" r:id="rId13"/>
    <p:sldId id="280" r:id="rId14"/>
    <p:sldId id="281" r:id="rId15"/>
    <p:sldId id="282" r:id="rId16"/>
    <p:sldId id="283" r:id="rId17"/>
    <p:sldId id="284" r:id="rId18"/>
    <p:sldId id="285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48" autoAdjust="0"/>
  </p:normalViewPr>
  <p:slideViewPr>
    <p:cSldViewPr>
      <p:cViewPr varScale="1">
        <p:scale>
          <a:sx n="106" d="100"/>
          <a:sy n="106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19.11.2013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19.11.2013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19.11.2013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19.11.2013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Resim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1785918" y="714356"/>
            <a:ext cx="514353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/>
              <a:t>ÇİM ÖRTÜLERİNİN KALİTE ÖLÇÜTLERİ</a:t>
            </a:r>
            <a:endParaRPr lang="tr-TR" sz="2400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14348" y="5500702"/>
            <a:ext cx="8143932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Bir çim alanın kalitesini değerlendirirken, bitkilerin bireysel özellikleri yanında yeşil örtü özelliklerini de iyi incelemek gerekir.  Çünkü yalın olarak kaliteli olan bir türün karışımdaki performansı başarılı olamayabilir.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357166"/>
            <a:ext cx="8286776" cy="45243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Diğer Kalite Ölçütleri: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R="0" lvl="0" indent="29638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Renk, </a:t>
            </a:r>
          </a:p>
          <a:p>
            <a:pPr marR="0" lvl="0" indent="29638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Kuru madde verimi, </a:t>
            </a:r>
          </a:p>
          <a:p>
            <a:pPr marR="0" lvl="0" indent="29638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Sürgün dayanıklılığı, </a:t>
            </a:r>
          </a:p>
          <a:p>
            <a:pPr marR="0" lvl="0" indent="29638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Biçim sonrası büyüme hızı, </a:t>
            </a:r>
          </a:p>
          <a:p>
            <a:pPr marR="0" lvl="0" indent="29638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Botanik kompozisyon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Bunların en önemlisi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renk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tir. Ancak yeşilin tonu bireylerin tercihine göre değişebilmektedir. Bazıları açık yeşil isterken bazıları koyu yeşil isteyebilmektedir. Bu yüzden hangisinin daha kaliteli olduğunu belirlemek yerine, genellikle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yeşilin tonu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 belirtmek daha doğru olmaktadır.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Yeşil alandaki bitkilerin sağlığını, hastalık ve zararlı durumunu göstermek açısından önem taşıyan yeşil rengin belirlenmesinde klorofil indeksi (1 dm</a:t>
            </a:r>
            <a:r>
              <a:rPr kumimoji="0" lang="tr-TR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alanda miligram olarak klorofil miktarı), değişik fotoseller ve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spektrofotometreler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yanında ‘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Renk Iskalası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’ da kullanılmaktadır.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sh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714348" y="1028343"/>
            <a:ext cx="7572428" cy="36933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Kuru madde verimi</a:t>
            </a:r>
            <a:r>
              <a:rPr lang="tr-T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de yeşil alanın canlılığı ve güçlülüğü, büyüme hızı ve gücü açısından çok iyi fikir vermektedir.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Çim bitkilerinin sürgünleri</a:t>
            </a:r>
            <a:r>
              <a:rPr lang="tr-T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sapları veya </a:t>
            </a:r>
            <a:r>
              <a:rPr lang="tr-TR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stolonlarının</a:t>
            </a:r>
            <a:r>
              <a:rPr lang="tr-T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çekme ve koparmaya karşı dirençlerini ölçerek de dayanıklılıkları hakkında bilgiler elde edilip, tür seçiminde kullanılabilir.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Botanik kompozisyon</a:t>
            </a:r>
            <a:r>
              <a:rPr lang="tr-T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da önemlidir. Örneğin ekim sırasında 40:40:20 oranında hazırlanan bir karışımın yeşil örtüde ne ölçüde gerçekleşebildiğini saptamak için botanik kompozisyon ölçülebilir. Bunun için 1 dm</a:t>
            </a:r>
            <a:r>
              <a:rPr lang="tr-TR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tr-T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1 m</a:t>
            </a:r>
            <a:r>
              <a:rPr lang="tr-TR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tr-T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vb. alanlar biçilir, türlere ayrılır, her tür ayrı ayrı tartılıp toplama oranlanarak karışımdaki oranı hesaplanır. Ayrıca gözle tahminle de hesaplanabilir.   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sh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Resim 48" descr="ÇİM TALİMATNAME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2" t="31089" r="25510" b="8417"/>
          <a:stretch/>
        </p:blipFill>
        <p:spPr>
          <a:xfrm>
            <a:off x="-1" y="230474"/>
            <a:ext cx="9144001" cy="6183087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187624" y="548680"/>
            <a:ext cx="7416824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Ekim </a:t>
            </a:r>
            <a:r>
              <a:rPr lang="tr-TR" b="1" dirty="0"/>
              <a:t>Yılında ( 1. yıl) Yapılacak Gözlemler     </a:t>
            </a:r>
          </a:p>
          <a:p>
            <a:pPr algn="just"/>
            <a:r>
              <a:rPr lang="tr-TR" b="1" dirty="0" smtClean="0"/>
              <a:t>Çıkış </a:t>
            </a:r>
            <a:r>
              <a:rPr lang="tr-TR" b="1" dirty="0"/>
              <a:t>hızı (gün) </a:t>
            </a:r>
          </a:p>
          <a:p>
            <a:pPr algn="just"/>
            <a:r>
              <a:rPr lang="tr-TR" dirty="0"/>
              <a:t>Ekim tarihi ile parselde %50 çıkışın tespit edildiği tarih arasındaki  gün sayısıdır. </a:t>
            </a:r>
          </a:p>
          <a:p>
            <a:pPr algn="just"/>
            <a:r>
              <a:rPr lang="tr-TR" b="1" dirty="0" smtClean="0"/>
              <a:t>Kaplama </a:t>
            </a:r>
            <a:r>
              <a:rPr lang="tr-TR" b="1" dirty="0"/>
              <a:t>hızı (gün) </a:t>
            </a:r>
          </a:p>
          <a:p>
            <a:pPr algn="just"/>
            <a:r>
              <a:rPr lang="tr-TR" dirty="0"/>
              <a:t>Ekim tarihi ile parselin %75’inin tamamen bitki ile kaplandığı tarih arasındaki gün sayısıdır.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80656" y="2852936"/>
            <a:ext cx="7423792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 smtClean="0"/>
              <a:t>İkinci </a:t>
            </a:r>
            <a:r>
              <a:rPr lang="tr-TR" b="1" dirty="0"/>
              <a:t>Yıl Yapılacak Gözlemler </a:t>
            </a:r>
          </a:p>
          <a:p>
            <a:r>
              <a:rPr lang="tr-TR" b="1" dirty="0" smtClean="0"/>
              <a:t>Kışa </a:t>
            </a:r>
            <a:r>
              <a:rPr lang="tr-TR" b="1" dirty="0"/>
              <a:t>dayanıklılık (1-9) </a:t>
            </a:r>
          </a:p>
          <a:p>
            <a:r>
              <a:rPr lang="tr-TR" dirty="0"/>
              <a:t>Gözlemler; Şubat ayı sonunda, ilkbahar büyüme başlangıcından önce yapılır. </a:t>
            </a:r>
          </a:p>
          <a:p>
            <a:r>
              <a:rPr lang="tr-TR" dirty="0"/>
              <a:t>1 = Çok kötü (Bitkilerin tümü ölü)  </a:t>
            </a:r>
          </a:p>
          <a:p>
            <a:r>
              <a:rPr lang="tr-TR" dirty="0"/>
              <a:t>3 =  Kötü (Bitkilerin %50 si ölü )  </a:t>
            </a:r>
          </a:p>
          <a:p>
            <a:r>
              <a:rPr lang="tr-TR" dirty="0"/>
              <a:t>5 = Orta (Parselin tümü sararmış)  </a:t>
            </a:r>
          </a:p>
          <a:p>
            <a:r>
              <a:rPr lang="tr-TR" dirty="0"/>
              <a:t>7 =  İyi (Parselin%50’den azı sararmış)      </a:t>
            </a:r>
          </a:p>
          <a:p>
            <a:r>
              <a:rPr lang="tr-TR" dirty="0"/>
              <a:t>9 =  Çok iyi (Parselde herhangi bir sararma yok) </a:t>
            </a:r>
          </a:p>
        </p:txBody>
      </p:sp>
    </p:spTree>
    <p:extLst>
      <p:ext uri="{BB962C8B-B14F-4D97-AF65-F5344CB8AC3E}">
        <p14:creationId xmlns:p14="http://schemas.microsoft.com/office/powerpoint/2010/main" val="3969587518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1560" y="620688"/>
            <a:ext cx="7848872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 smtClean="0"/>
              <a:t>Kaplama </a:t>
            </a:r>
            <a:r>
              <a:rPr lang="tr-TR" b="1" dirty="0"/>
              <a:t>derecesi (1-9) (%) </a:t>
            </a:r>
          </a:p>
          <a:p>
            <a:r>
              <a:rPr lang="tr-TR" dirty="0"/>
              <a:t>Serin iklim çimleri İlkbahar gelişme döneminde; sıcak iklim çimleri de yaz başlangıcında olmak üzere  2’nci biçimden hemen sonra, parselin bitki ile kaplı olduğu alan  tespit edilir ve  aşağıdaki gibi sınıflandırılır. </a:t>
            </a:r>
          </a:p>
          <a:p>
            <a:r>
              <a:rPr lang="tr-TR" dirty="0"/>
              <a:t>1 = Çok seyrek </a:t>
            </a:r>
            <a:r>
              <a:rPr lang="tr-TR" dirty="0" smtClean="0"/>
              <a:t>(% 20</a:t>
            </a:r>
            <a:r>
              <a:rPr lang="tr-TR" dirty="0"/>
              <a:t>) </a:t>
            </a:r>
            <a:endParaRPr lang="tr-TR" dirty="0" smtClean="0"/>
          </a:p>
          <a:p>
            <a:r>
              <a:rPr lang="tr-TR" dirty="0" smtClean="0"/>
              <a:t>3 = Seyrek (% 20-40)</a:t>
            </a:r>
          </a:p>
          <a:p>
            <a:r>
              <a:rPr lang="tr-TR" dirty="0" smtClean="0"/>
              <a:t>5 =Orta (% 40-60)</a:t>
            </a:r>
            <a:endParaRPr lang="tr-TR" dirty="0"/>
          </a:p>
          <a:p>
            <a:r>
              <a:rPr lang="tr-TR" dirty="0"/>
              <a:t>7 = Sık </a:t>
            </a:r>
            <a:r>
              <a:rPr lang="tr-TR" dirty="0" smtClean="0"/>
              <a:t>(% 60-80</a:t>
            </a:r>
            <a:r>
              <a:rPr lang="tr-TR" dirty="0"/>
              <a:t>) </a:t>
            </a:r>
          </a:p>
          <a:p>
            <a:r>
              <a:rPr lang="tr-TR" dirty="0" smtClean="0"/>
              <a:t>9 </a:t>
            </a:r>
            <a:r>
              <a:rPr lang="tr-TR" dirty="0"/>
              <a:t>= Çok sık </a:t>
            </a:r>
            <a:r>
              <a:rPr lang="tr-TR" dirty="0" smtClean="0"/>
              <a:t>(% 80-100</a:t>
            </a:r>
            <a:r>
              <a:rPr lang="tr-TR" dirty="0"/>
              <a:t>)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611560" y="3429000"/>
            <a:ext cx="7459362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 smtClean="0"/>
              <a:t>Yaprak </a:t>
            </a:r>
            <a:r>
              <a:rPr lang="tr-TR" b="1" dirty="0"/>
              <a:t>dokusu (1-9) </a:t>
            </a:r>
          </a:p>
          <a:p>
            <a:r>
              <a:rPr lang="tr-TR" dirty="0"/>
              <a:t>Yaprak dokusunun genişliği ; çeşidi temsil edecek boyuttaki  yapraklarda ve yaprağın en geniş yerinde cetvel ile ölçülerek tespit edilir. </a:t>
            </a:r>
          </a:p>
          <a:p>
            <a:r>
              <a:rPr lang="tr-TR" dirty="0"/>
              <a:t>1 = Çok kaba (4 mm’den fazla) </a:t>
            </a:r>
          </a:p>
          <a:p>
            <a:r>
              <a:rPr lang="tr-TR" dirty="0"/>
              <a:t>3 =  Kaba (3-4 mm) </a:t>
            </a:r>
          </a:p>
          <a:p>
            <a:r>
              <a:rPr lang="tr-TR" dirty="0"/>
              <a:t>5 = Orta (2-3 mm) </a:t>
            </a:r>
          </a:p>
          <a:p>
            <a:r>
              <a:rPr lang="tr-TR" dirty="0"/>
              <a:t>7 =  İnce (1-2 mm) </a:t>
            </a:r>
          </a:p>
          <a:p>
            <a:r>
              <a:rPr lang="tr-TR" dirty="0" smtClean="0"/>
              <a:t>9 </a:t>
            </a:r>
            <a:r>
              <a:rPr lang="tr-TR" dirty="0"/>
              <a:t>= Çok ince ( 1 mm’den daha az) </a:t>
            </a:r>
          </a:p>
        </p:txBody>
      </p:sp>
    </p:spTree>
    <p:extLst>
      <p:ext uri="{BB962C8B-B14F-4D97-AF65-F5344CB8AC3E}">
        <p14:creationId xmlns:p14="http://schemas.microsoft.com/office/powerpoint/2010/main" val="990282866"/>
      </p:ext>
    </p:extLst>
  </p:cSld>
  <p:clrMapOvr>
    <a:masterClrMapping/>
  </p:clrMapOvr>
  <p:transition spd="med">
    <p:push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55576" y="476672"/>
            <a:ext cx="8136904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 smtClean="0"/>
              <a:t>Yaprak </a:t>
            </a:r>
            <a:r>
              <a:rPr lang="tr-TR" b="1" dirty="0"/>
              <a:t>rengi (1-9) </a:t>
            </a:r>
          </a:p>
          <a:p>
            <a:r>
              <a:rPr lang="tr-TR" dirty="0"/>
              <a:t>Gözlemler; İlkbahar, Yaz, Sonbahar ve Kış mevsimlerinde ve her mevsimin karakteristik yaprak rengini temsil eden ayların orta döneminde yapılır. </a:t>
            </a:r>
            <a:endParaRPr lang="tr-TR" dirty="0" smtClean="0"/>
          </a:p>
          <a:p>
            <a:r>
              <a:rPr lang="tr-TR" dirty="0" smtClean="0"/>
              <a:t>1 </a:t>
            </a:r>
            <a:r>
              <a:rPr lang="tr-TR" dirty="0"/>
              <a:t>=  Sarı  </a:t>
            </a:r>
          </a:p>
          <a:p>
            <a:r>
              <a:rPr lang="tr-TR" dirty="0" smtClean="0"/>
              <a:t>3 </a:t>
            </a:r>
            <a:r>
              <a:rPr lang="tr-TR" dirty="0"/>
              <a:t>=  Açık sarı-yeşil  </a:t>
            </a:r>
          </a:p>
          <a:p>
            <a:r>
              <a:rPr lang="tr-TR" dirty="0" smtClean="0"/>
              <a:t>5 </a:t>
            </a:r>
            <a:r>
              <a:rPr lang="tr-TR" dirty="0"/>
              <a:t>=  Yeşil </a:t>
            </a:r>
          </a:p>
          <a:p>
            <a:r>
              <a:rPr lang="tr-TR" dirty="0" smtClean="0"/>
              <a:t>7 </a:t>
            </a:r>
            <a:r>
              <a:rPr lang="tr-TR" dirty="0"/>
              <a:t>=  Koyu yeşil </a:t>
            </a:r>
          </a:p>
          <a:p>
            <a:r>
              <a:rPr lang="tr-TR" dirty="0" smtClean="0"/>
              <a:t>9 </a:t>
            </a:r>
            <a:r>
              <a:rPr lang="tr-TR" dirty="0"/>
              <a:t>=  Çok koyu yeşil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827584" y="3068960"/>
            <a:ext cx="7992888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 smtClean="0"/>
              <a:t>Yenilenme </a:t>
            </a:r>
            <a:r>
              <a:rPr lang="tr-TR" b="1" dirty="0"/>
              <a:t>gücü (1-5) </a:t>
            </a:r>
          </a:p>
          <a:p>
            <a:r>
              <a:rPr lang="tr-TR" dirty="0"/>
              <a:t>İlkbahar döneminde ve 2. biçimden önce türler kendi aralarında  1-5 skalasına göre  </a:t>
            </a:r>
          </a:p>
          <a:p>
            <a:r>
              <a:rPr lang="tr-TR" dirty="0"/>
              <a:t>değerlendirilir. </a:t>
            </a:r>
          </a:p>
          <a:p>
            <a:r>
              <a:rPr lang="tr-TR" dirty="0" smtClean="0"/>
              <a:t>1 </a:t>
            </a:r>
            <a:r>
              <a:rPr lang="tr-TR" dirty="0"/>
              <a:t>= Çok hızlı büyüme </a:t>
            </a:r>
          </a:p>
          <a:p>
            <a:r>
              <a:rPr lang="tr-TR" dirty="0" smtClean="0"/>
              <a:t>3 </a:t>
            </a:r>
            <a:r>
              <a:rPr lang="tr-TR" dirty="0"/>
              <a:t>= Orta büyüme </a:t>
            </a:r>
          </a:p>
          <a:p>
            <a:r>
              <a:rPr lang="tr-TR" dirty="0" smtClean="0"/>
              <a:t>5 </a:t>
            </a:r>
            <a:r>
              <a:rPr lang="tr-TR" dirty="0"/>
              <a:t>= Çok yavaş büyüme </a:t>
            </a:r>
          </a:p>
        </p:txBody>
      </p:sp>
    </p:spTree>
    <p:extLst>
      <p:ext uri="{BB962C8B-B14F-4D97-AF65-F5344CB8AC3E}">
        <p14:creationId xmlns:p14="http://schemas.microsoft.com/office/powerpoint/2010/main" val="1968249963"/>
      </p:ext>
    </p:extLst>
  </p:cSld>
  <p:clrMapOvr>
    <a:masterClrMapping/>
  </p:clrMapOvr>
  <p:transition spd="med">
    <p:push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3568" y="620688"/>
            <a:ext cx="777686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 smtClean="0"/>
              <a:t>Kardeş </a:t>
            </a:r>
            <a:r>
              <a:rPr lang="tr-TR" b="1" dirty="0"/>
              <a:t>sayısı (1-5)  </a:t>
            </a:r>
          </a:p>
          <a:p>
            <a:r>
              <a:rPr lang="tr-TR" dirty="0"/>
              <a:t>İlkbaharda 2. biçimden hemen sonra kardeşlerin bitki dokusu içerisindeki sıklık   durumu  incelenir ve 1-5 skalasına göre değerlendirilir. </a:t>
            </a:r>
          </a:p>
          <a:p>
            <a:r>
              <a:rPr lang="tr-TR" dirty="0"/>
              <a:t> 	 	1 = Çok seyrek </a:t>
            </a:r>
          </a:p>
          <a:p>
            <a:r>
              <a:rPr lang="tr-TR" dirty="0"/>
              <a:t> 	 	3 = Orta </a:t>
            </a:r>
          </a:p>
          <a:p>
            <a:r>
              <a:rPr lang="tr-TR" dirty="0"/>
              <a:t> 	 	5 = Çok sık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697106" y="2708920"/>
            <a:ext cx="805135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 smtClean="0"/>
              <a:t>Genel </a:t>
            </a:r>
            <a:r>
              <a:rPr lang="tr-TR" b="1" dirty="0"/>
              <a:t>görünüm (1-9) </a:t>
            </a:r>
          </a:p>
          <a:p>
            <a:r>
              <a:rPr lang="tr-TR" dirty="0"/>
              <a:t>Parsel; her mevsim genel çim özelliği, </a:t>
            </a:r>
            <a:r>
              <a:rPr lang="tr-TR" dirty="0" err="1"/>
              <a:t>üniformite</a:t>
            </a:r>
            <a:r>
              <a:rPr lang="tr-TR" dirty="0"/>
              <a:t>, renk, doku, canlılık, yabancı ot, hastalık ve zararlılar bakımından  gözlenir ve 1-9 skalasına göre değerlendirilir. </a:t>
            </a:r>
          </a:p>
          <a:p>
            <a:r>
              <a:rPr lang="tr-TR" dirty="0" smtClean="0"/>
              <a:t>1 </a:t>
            </a:r>
            <a:r>
              <a:rPr lang="tr-TR" dirty="0"/>
              <a:t>= Çok kötü          </a:t>
            </a:r>
          </a:p>
          <a:p>
            <a:r>
              <a:rPr lang="tr-TR" dirty="0" smtClean="0"/>
              <a:t>3 </a:t>
            </a:r>
            <a:r>
              <a:rPr lang="tr-TR" dirty="0"/>
              <a:t>= Kötü </a:t>
            </a:r>
          </a:p>
          <a:p>
            <a:r>
              <a:rPr lang="tr-TR" dirty="0"/>
              <a:t>5 = Orta </a:t>
            </a:r>
          </a:p>
          <a:p>
            <a:r>
              <a:rPr lang="tr-TR" dirty="0"/>
              <a:t>7 = İyi </a:t>
            </a:r>
          </a:p>
          <a:p>
            <a:r>
              <a:rPr lang="tr-TR" dirty="0"/>
              <a:t>9 = Çok iyi </a:t>
            </a:r>
          </a:p>
        </p:txBody>
      </p:sp>
    </p:spTree>
    <p:extLst>
      <p:ext uri="{BB962C8B-B14F-4D97-AF65-F5344CB8AC3E}">
        <p14:creationId xmlns:p14="http://schemas.microsoft.com/office/powerpoint/2010/main" val="3783950083"/>
      </p:ext>
    </p:extLst>
  </p:cSld>
  <p:clrMapOvr>
    <a:masterClrMapping/>
  </p:clrMapOvr>
  <p:transition spd="med">
    <p:push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1560" y="980728"/>
            <a:ext cx="792088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 smtClean="0"/>
              <a:t>Yabancı </a:t>
            </a:r>
            <a:r>
              <a:rPr lang="tr-TR" b="1" dirty="0"/>
              <a:t>ot  oranı (1-5) </a:t>
            </a:r>
          </a:p>
          <a:p>
            <a:r>
              <a:rPr lang="tr-TR" dirty="0"/>
              <a:t> İkinci yıl, vejetasyon  dönemi sonunda yapılan son biçimden sonra parseldeki yabancı bitki oranı gözlenir ve  1-5 skalasına göre değerlendirme yapılır. </a:t>
            </a:r>
          </a:p>
          <a:p>
            <a:r>
              <a:rPr lang="tr-TR" dirty="0"/>
              <a:t> </a:t>
            </a:r>
            <a:r>
              <a:rPr lang="tr-TR" dirty="0" smtClean="0"/>
              <a:t>1 </a:t>
            </a:r>
            <a:r>
              <a:rPr lang="tr-TR" dirty="0"/>
              <a:t>= Çok </a:t>
            </a:r>
          </a:p>
          <a:p>
            <a:r>
              <a:rPr lang="tr-TR" dirty="0"/>
              <a:t> </a:t>
            </a:r>
            <a:r>
              <a:rPr lang="tr-TR" dirty="0" smtClean="0"/>
              <a:t>3 </a:t>
            </a:r>
            <a:r>
              <a:rPr lang="tr-TR" dirty="0"/>
              <a:t>= Orta </a:t>
            </a:r>
          </a:p>
          <a:p>
            <a:r>
              <a:rPr lang="tr-TR" dirty="0"/>
              <a:t> </a:t>
            </a:r>
            <a:r>
              <a:rPr lang="tr-TR" dirty="0" smtClean="0"/>
              <a:t>5 </a:t>
            </a:r>
            <a:r>
              <a:rPr lang="tr-TR" dirty="0"/>
              <a:t>= Yabancı bitki yok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755576" y="3136900"/>
            <a:ext cx="7128792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 smtClean="0"/>
              <a:t>Seyrekleşme </a:t>
            </a:r>
            <a:r>
              <a:rPr lang="tr-TR" b="1" dirty="0"/>
              <a:t>derecesi </a:t>
            </a:r>
          </a:p>
          <a:p>
            <a:r>
              <a:rPr lang="tr-TR" dirty="0" smtClean="0"/>
              <a:t>İkinci </a:t>
            </a:r>
            <a:r>
              <a:rPr lang="tr-TR" dirty="0"/>
              <a:t>yıl, vejetasyon  dönemi  sonunda  parselin çim örtüsünde seyrekleşme derecesi gözlenir, 1-9 skalasına göre değerlendirme yapılır. </a:t>
            </a:r>
          </a:p>
          <a:p>
            <a:r>
              <a:rPr lang="tr-TR" dirty="0"/>
              <a:t>1 = Çok seyrek   </a:t>
            </a:r>
          </a:p>
          <a:p>
            <a:r>
              <a:rPr lang="tr-TR" dirty="0"/>
              <a:t>3 = Seyrek   </a:t>
            </a:r>
          </a:p>
          <a:p>
            <a:r>
              <a:rPr lang="tr-TR" dirty="0"/>
              <a:t>5 = Orta </a:t>
            </a:r>
          </a:p>
          <a:p>
            <a:r>
              <a:rPr lang="tr-TR" dirty="0"/>
              <a:t>7 = Sık </a:t>
            </a:r>
          </a:p>
          <a:p>
            <a:r>
              <a:rPr lang="tr-TR" dirty="0"/>
              <a:t>9 = Çok sık     </a:t>
            </a:r>
          </a:p>
        </p:txBody>
      </p:sp>
    </p:spTree>
    <p:extLst>
      <p:ext uri="{BB962C8B-B14F-4D97-AF65-F5344CB8AC3E}">
        <p14:creationId xmlns:p14="http://schemas.microsoft.com/office/powerpoint/2010/main" val="3571123936"/>
      </p:ext>
    </p:extLst>
  </p:cSld>
  <p:clrMapOvr>
    <a:masterClrMapping/>
  </p:clrMapOvr>
  <p:transition spd="med">
    <p:push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772212"/>
      </p:ext>
    </p:extLst>
  </p:cSld>
  <p:clrMapOvr>
    <a:masterClrMapping/>
  </p:clrMapOvr>
  <p:transition spd="med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olympic%20turf%20trays%20mr_500x3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Metin kutusu"/>
          <p:cNvSpPr txBox="1"/>
          <p:nvPr/>
        </p:nvSpPr>
        <p:spPr>
          <a:xfrm>
            <a:off x="428596" y="428604"/>
            <a:ext cx="3857652" cy="24006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Üniformite</a:t>
            </a:r>
            <a:r>
              <a:rPr lang="tr-T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Sıklık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Doku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Düzlük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Diğer kalite Ölçütleri</a:t>
            </a:r>
            <a:endParaRPr lang="tr-T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cim.jpg"/>
          <p:cNvPicPr>
            <a:picLocks noChangeAspect="1"/>
          </p:cNvPicPr>
          <p:nvPr/>
        </p:nvPicPr>
        <p:blipFill>
          <a:blip r:embed="rId2"/>
          <a:srcRect t="22346" b="19717"/>
          <a:stretch>
            <a:fillRect/>
          </a:stretch>
        </p:blipFill>
        <p:spPr bwMode="auto">
          <a:xfrm>
            <a:off x="-1" y="1571636"/>
            <a:ext cx="9140513" cy="5286388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-11036"/>
            <a:ext cx="8643998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tr-T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Üniformite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(Tek Düzelik):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Kaliteli bir yeşil alan 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genel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görünümü ile tam bir bütünlük sergilemeli, 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çıplak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alanlar ve yabancı bitkiler, 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hastalık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 zararlılardan kaynaklanan sararmalar ile 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bozulma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 çürüme sonucu oluşan anormallikler içermemelidir. 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5720" y="44624"/>
            <a:ext cx="8643966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Sıklık: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Birim alanda bulunan sürgün sayısını ifade eden sıklık değerinin yüksek olması istenir. Çünkü sık sürgün,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yabancı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bitkileri engelleme,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alanı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tamamen örtme ve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iyi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bir yeşil bitki örtüsü oluşturma açısından önemlidir.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Resim" descr="DSCN31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619584"/>
            <a:ext cx="6925056" cy="51937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brilliant-kbg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0"/>
            <a:ext cx="6143636" cy="6880872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467544" y="764704"/>
            <a:ext cx="5357850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Yeşil alanın sıklığı üzerine etki eden faktörler </a:t>
            </a:r>
          </a:p>
          <a:p>
            <a:r>
              <a:rPr lang="tr-T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Bitki türü </a:t>
            </a:r>
          </a:p>
          <a:p>
            <a:r>
              <a:rPr lang="tr-T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Kullanma şekli,</a:t>
            </a:r>
          </a:p>
          <a:p>
            <a:r>
              <a:rPr lang="tr-T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İklim, </a:t>
            </a:r>
          </a:p>
          <a:p>
            <a:r>
              <a:rPr lang="tr-T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Mevsim, </a:t>
            </a:r>
          </a:p>
          <a:p>
            <a:r>
              <a:rPr lang="tr-T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Toprak nemi, </a:t>
            </a:r>
          </a:p>
          <a:p>
            <a:r>
              <a:rPr lang="tr-T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Makasla veya makinayla sık ve derinden biçim</a:t>
            </a:r>
          </a:p>
          <a:p>
            <a:r>
              <a:rPr lang="tr-T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Azotlu gübreleme</a:t>
            </a:r>
            <a:endParaRPr lang="tr-TR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paspalum-golf alanlar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928934"/>
            <a:ext cx="6126786" cy="3770330"/>
          </a:xfrm>
          <a:prstGeom prst="rect">
            <a:avLst/>
          </a:prstGeom>
        </p:spPr>
      </p:pic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1214412" y="214290"/>
          <a:ext cx="6215108" cy="31546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496300"/>
                <a:gridCol w="2198128"/>
                <a:gridCol w="152068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Arial" pitchFamily="34" charset="0"/>
                          <a:cs typeface="Arial" pitchFamily="34" charset="0"/>
                        </a:rPr>
                        <a:t>Bitki Cins ve Türü</a:t>
                      </a:r>
                      <a:endParaRPr lang="tr-TR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Arial" pitchFamily="34" charset="0"/>
                          <a:cs typeface="Arial" pitchFamily="34" charset="0"/>
                        </a:rPr>
                        <a:t>Sürgün Sayısı (</a:t>
                      </a:r>
                      <a:r>
                        <a:rPr lang="tr-TR" sz="1800" b="1" dirty="0" smtClean="0">
                          <a:latin typeface="Arial" pitchFamily="34" charset="0"/>
                          <a:cs typeface="Arial" pitchFamily="34" charset="0"/>
                        </a:rPr>
                        <a:t>adet/dm</a:t>
                      </a:r>
                      <a:r>
                        <a:rPr lang="tr-TR" sz="1800" b="1" baseline="30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tr-TR" sz="1800" b="1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latin typeface="Arial" pitchFamily="34" charset="0"/>
                          <a:cs typeface="Arial" pitchFamily="34" charset="0"/>
                        </a:rPr>
                        <a:t>Sıklık Tanımı</a:t>
                      </a:r>
                      <a:endParaRPr lang="tr-TR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latin typeface="Arial" pitchFamily="34" charset="0"/>
                          <a:cs typeface="Arial" pitchFamily="34" charset="0"/>
                        </a:rPr>
                        <a:t>Stolonlu</a:t>
                      </a:r>
                      <a:r>
                        <a:rPr lang="tr-TR" sz="18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800" b="1" dirty="0" err="1">
                          <a:latin typeface="Arial" pitchFamily="34" charset="0"/>
                          <a:cs typeface="Arial" pitchFamily="34" charset="0"/>
                        </a:rPr>
                        <a:t>Tavusotu</a:t>
                      </a:r>
                      <a:endParaRPr lang="tr-TR" sz="18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Arial" pitchFamily="34" charset="0"/>
                          <a:cs typeface="Arial" pitchFamily="34" charset="0"/>
                        </a:rPr>
                        <a:t>Kırmızı Yumak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Arial" pitchFamily="34" charset="0"/>
                          <a:cs typeface="Arial" pitchFamily="34" charset="0"/>
                        </a:rPr>
                        <a:t>Çayır </a:t>
                      </a:r>
                      <a:r>
                        <a:rPr lang="tr-TR" sz="1800" b="1" dirty="0" err="1">
                          <a:latin typeface="Arial" pitchFamily="34" charset="0"/>
                          <a:cs typeface="Arial" pitchFamily="34" charset="0"/>
                        </a:rPr>
                        <a:t>Salkımotu</a:t>
                      </a:r>
                      <a:endParaRPr lang="tr-TR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b="1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latin typeface="Arial" pitchFamily="34" charset="0"/>
                          <a:cs typeface="Arial" pitchFamily="34" charset="0"/>
                        </a:rPr>
                        <a:t>200’den fazla</a:t>
                      </a:r>
                      <a:endParaRPr lang="tr-TR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b="1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latin typeface="Arial" pitchFamily="34" charset="0"/>
                          <a:cs typeface="Arial" pitchFamily="34" charset="0"/>
                        </a:rPr>
                        <a:t>Yüksek</a:t>
                      </a:r>
                      <a:endParaRPr lang="tr-TR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Arial" pitchFamily="34" charset="0"/>
                          <a:cs typeface="Arial" pitchFamily="34" charset="0"/>
                        </a:rPr>
                        <a:t>İngiliz Çimi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Arial" pitchFamily="34" charset="0"/>
                          <a:cs typeface="Arial" pitchFamily="34" charset="0"/>
                        </a:rPr>
                        <a:t>Çayır </a:t>
                      </a:r>
                      <a:r>
                        <a:rPr lang="tr-TR" sz="1800" b="1" dirty="0" err="1">
                          <a:latin typeface="Arial" pitchFamily="34" charset="0"/>
                          <a:cs typeface="Arial" pitchFamily="34" charset="0"/>
                        </a:rPr>
                        <a:t>Salkımotu</a:t>
                      </a:r>
                      <a:endParaRPr lang="tr-TR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latin typeface="Arial" pitchFamily="34" charset="0"/>
                          <a:cs typeface="Arial" pitchFamily="34" charset="0"/>
                        </a:rPr>
                        <a:t>100-200</a:t>
                      </a:r>
                      <a:endParaRPr lang="tr-TR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latin typeface="Arial" pitchFamily="34" charset="0"/>
                          <a:cs typeface="Arial" pitchFamily="34" charset="0"/>
                        </a:rPr>
                        <a:t>Orta</a:t>
                      </a:r>
                      <a:endParaRPr lang="tr-TR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Arial" pitchFamily="34" charset="0"/>
                          <a:cs typeface="Arial" pitchFamily="34" charset="0"/>
                        </a:rPr>
                        <a:t>Çayır Yumağı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Arial" pitchFamily="34" charset="0"/>
                          <a:cs typeface="Arial" pitchFamily="34" charset="0"/>
                        </a:rPr>
                        <a:t>Kamışsı Yumak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Arial" pitchFamily="34" charset="0"/>
                          <a:cs typeface="Arial" pitchFamily="34" charset="0"/>
                        </a:rPr>
                        <a:t>Çayır </a:t>
                      </a:r>
                      <a:r>
                        <a:rPr lang="tr-TR" sz="1800" b="1" dirty="0" err="1">
                          <a:latin typeface="Arial" pitchFamily="34" charset="0"/>
                          <a:cs typeface="Arial" pitchFamily="34" charset="0"/>
                        </a:rPr>
                        <a:t>Kelpkuyruğu</a:t>
                      </a:r>
                      <a:endParaRPr lang="tr-TR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Arial" pitchFamily="34" charset="0"/>
                          <a:cs typeface="Arial" pitchFamily="34" charset="0"/>
                        </a:rPr>
                        <a:t>100’den az</a:t>
                      </a:r>
                      <a:endParaRPr lang="tr-TR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Arial" pitchFamily="34" charset="0"/>
                          <a:cs typeface="Arial" pitchFamily="34" charset="0"/>
                        </a:rPr>
                        <a:t>Az</a:t>
                      </a:r>
                      <a:endParaRPr lang="tr-TR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Cynodon_dactylon_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1406" y="71414"/>
            <a:ext cx="4357718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3.Doku: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Yeşil dokuyu oluşturan temel unsur yaprak ayalarının genişliğidir. Bitki türlerine göre değişebilir. 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Doku üzerine en etkili faktörler: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Biçim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yüksekliği,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gübreleme miktarı ve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kapak şeklinde uygulanacak organik gübrelemedir.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tr-T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86050" y="5863256"/>
            <a:ext cx="6286544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Yaprak genişliği koşullara göre farklı olacağı için türlerin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max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ve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min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yaprak ayası genişlikleri bilinmeli ve tür seçimi ona göre yapılmalıdır. Aksi halde çim tesisi üniform olmaz. </a:t>
            </a:r>
            <a:endParaRPr kumimoji="0" lang="tr-T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142877" y="382924"/>
          <a:ext cx="4929189" cy="5760720"/>
        </p:xfrm>
        <a:graphic>
          <a:graphicData uri="http://schemas.openxmlformats.org/drawingml/2006/table">
            <a:tbl>
              <a:tblPr>
                <a:effectLst>
                  <a:outerShdw blurRad="40000" dist="20000" dir="5400000" rotWithShape="0">
                    <a:srgbClr val="000000">
                      <a:alpha val="52000"/>
                    </a:srgbClr>
                  </a:outerShdw>
                </a:effectLst>
                <a:tableStyleId>{284E427A-3D55-4303-BF80-6455036E1DE7}</a:tableStyleId>
              </a:tblPr>
              <a:tblGrid>
                <a:gridCol w="1979811"/>
                <a:gridCol w="1240582"/>
                <a:gridCol w="1708796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Bitki Türü</a:t>
                      </a:r>
                      <a:endParaRPr lang="tr-T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Yaprak Ayası Genişliği</a:t>
                      </a:r>
                      <a:endParaRPr lang="tr-T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Doku Tanım</a:t>
                      </a:r>
                      <a:endParaRPr lang="tr-T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Koyun Yumağı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Japon Çimi</a:t>
                      </a:r>
                      <a:endParaRPr lang="tr-T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1 mm’den az</a:t>
                      </a:r>
                      <a:endParaRPr lang="tr-T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Çok ince</a:t>
                      </a:r>
                      <a:endParaRPr lang="tr-T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Kırmızı Yumak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Japon Çimi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Kaba Salkımotu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Bermuda Çimleri</a:t>
                      </a:r>
                      <a:endParaRPr lang="tr-T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dirty="0"/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1-2 mm</a:t>
                      </a:r>
                      <a:endParaRPr lang="tr-T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/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İnce</a:t>
                      </a:r>
                      <a:endParaRPr lang="tr-T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err="1"/>
                        <a:t>Stolonlu</a:t>
                      </a:r>
                      <a:r>
                        <a:rPr lang="tr-TR" sz="1800" dirty="0"/>
                        <a:t> </a:t>
                      </a:r>
                      <a:r>
                        <a:rPr lang="tr-TR" sz="1800" dirty="0" err="1"/>
                        <a:t>Tavusotu</a:t>
                      </a:r>
                      <a:endParaRPr lang="tr-TR" sz="1800" dirty="0"/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Çayır </a:t>
                      </a:r>
                      <a:r>
                        <a:rPr lang="tr-TR" sz="1800" dirty="0" err="1"/>
                        <a:t>Salkımotu</a:t>
                      </a:r>
                      <a:endParaRPr lang="tr-TR" sz="1800" dirty="0"/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Yıllık </a:t>
                      </a:r>
                      <a:r>
                        <a:rPr lang="tr-TR" sz="1800" dirty="0" err="1"/>
                        <a:t>Salkımotu</a:t>
                      </a:r>
                      <a:endParaRPr lang="tr-TR" sz="1800" dirty="0"/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err="1"/>
                        <a:t>Mandaotu</a:t>
                      </a:r>
                      <a:endParaRPr lang="tr-T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dirty="0"/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2-3 mm</a:t>
                      </a:r>
                      <a:endParaRPr lang="tr-T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dirty="0"/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Orta</a:t>
                      </a:r>
                      <a:endParaRPr lang="tr-T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Çayır Yumağı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İtalyan Çimi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Ak Tavusotu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Çayır Kelpkuyruğu</a:t>
                      </a:r>
                      <a:endParaRPr lang="tr-T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/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3-4 mm</a:t>
                      </a:r>
                      <a:endParaRPr lang="tr-T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dirty="0"/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Kaba</a:t>
                      </a:r>
                      <a:endParaRPr lang="tr-T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Kamışsı Yumak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Parlak Yalancıdarı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Yengeç Çimi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Halı Çimi</a:t>
                      </a:r>
                      <a:endParaRPr lang="tr-T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dirty="0"/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4 </a:t>
                      </a:r>
                      <a:r>
                        <a:rPr lang="tr-TR" sz="1800" dirty="0" err="1"/>
                        <a:t>mm’den</a:t>
                      </a:r>
                      <a:r>
                        <a:rPr lang="tr-TR" sz="1800" dirty="0"/>
                        <a:t> fazla</a:t>
                      </a:r>
                      <a:endParaRPr lang="tr-T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dirty="0"/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Çok Kaba</a:t>
                      </a:r>
                      <a:endParaRPr lang="tr-T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2 Resim" descr="B.inermi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928802"/>
            <a:ext cx="4071962" cy="3030298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160-SPT_p0828_28c1belen_embedded_prod_affiliate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429124" cy="6858001"/>
          </a:xfrm>
          <a:prstGeom prst="rect">
            <a:avLst/>
          </a:prstGeom>
        </p:spPr>
      </p:pic>
      <p:pic>
        <p:nvPicPr>
          <p:cNvPr id="4" name="3 Resim" descr="imlerin_zerindeki_futbol_topu.jpg"/>
          <p:cNvPicPr>
            <a:picLocks noChangeAspect="1"/>
          </p:cNvPicPr>
          <p:nvPr/>
        </p:nvPicPr>
        <p:blipFill>
          <a:blip r:embed="rId3"/>
          <a:srcRect l="1845" t="21654" r="29528" b="4429"/>
          <a:stretch>
            <a:fillRect/>
          </a:stretch>
        </p:blipFill>
        <p:spPr>
          <a:xfrm>
            <a:off x="4500562" y="3106733"/>
            <a:ext cx="4643438" cy="3751268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2844" y="174476"/>
            <a:ext cx="857252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Düzlük: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Düz bir yüzeye sahip olmalıdır. Bu konuda ölçüt; yuvarlanan bir topun hareketini etkileyecek hiçbir engelin bulunmaması şeklinde tanımlanabilir.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sh dir="d"/>
  </p:transition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992</Words>
  <Application>Microsoft Office PowerPoint</Application>
  <PresentationFormat>Ekran Gösterisi (4:3)</PresentationFormat>
  <Paragraphs>169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cp:lastModifiedBy>user</cp:lastModifiedBy>
  <cp:revision>22</cp:revision>
  <dcterms:modified xsi:type="dcterms:W3CDTF">2013-11-19T09:09:22Z</dcterms:modified>
</cp:coreProperties>
</file>