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2" r:id="rId3"/>
    <p:sldId id="262" r:id="rId4"/>
    <p:sldId id="263" r:id="rId5"/>
    <p:sldId id="264" r:id="rId6"/>
    <p:sldId id="261" r:id="rId7"/>
    <p:sldId id="267" r:id="rId8"/>
    <p:sldId id="268" r:id="rId9"/>
    <p:sldId id="269" r:id="rId10"/>
    <p:sldId id="271" r:id="rId11"/>
    <p:sldId id="273" r:id="rId12"/>
    <p:sldId id="274" r:id="rId13"/>
    <p:sldId id="275" r:id="rId14"/>
    <p:sldId id="278" r:id="rId15"/>
    <p:sldId id="279" r:id="rId16"/>
    <p:sldId id="280" r:id="rId17"/>
    <p:sldId id="282" r:id="rId18"/>
    <p:sldId id="283" r:id="rId19"/>
    <p:sldId id="284" r:id="rId20"/>
    <p:sldId id="286" r:id="rId21"/>
    <p:sldId id="289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27" r:id="rId36"/>
    <p:sldId id="304" r:id="rId37"/>
    <p:sldId id="305" r:id="rId38"/>
    <p:sldId id="328" r:id="rId39"/>
    <p:sldId id="329" r:id="rId40"/>
    <p:sldId id="306" r:id="rId41"/>
    <p:sldId id="307" r:id="rId42"/>
    <p:sldId id="330" r:id="rId43"/>
    <p:sldId id="311" r:id="rId44"/>
    <p:sldId id="310" r:id="rId45"/>
    <p:sldId id="313" r:id="rId46"/>
    <p:sldId id="331" r:id="rId47"/>
    <p:sldId id="332" r:id="rId48"/>
    <p:sldId id="312" r:id="rId49"/>
    <p:sldId id="333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D0234"/>
    <a:srgbClr val="000066"/>
    <a:srgbClr val="DA2A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77F0-0ED8-4358-9224-D6273DFCCF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C075-8D91-4B57-9DA3-88B40C84AA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820A-5E18-4FB9-BBF1-4ABD45132C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BC57-AF61-4AF4-9D6C-0E37B0F480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DE5A-DD5C-490F-91D3-3D598926A3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4D63-B981-4B4E-8441-B74629CD0C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BED4-2A20-44D3-BA51-5D521B6797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4973-B12A-4A08-8DED-25E60EDD92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3811-3E39-4B83-A6A2-1F2006C576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57AE-9426-4B57-97D0-E00928FD02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4FF0-4034-4388-AECD-DA6D6DBB91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930517-2751-4F7A-9510-EB0E44CEAC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Kanser Tedavisinde Yeni Moleküller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Anjiyogenezin Basamakları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1. Endotel hücre aktivasyonu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800" b="1" smtClean="0"/>
              <a:t>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800" b="1" smtClean="0"/>
              <a:t>   </a:t>
            </a:r>
            <a:r>
              <a:rPr lang="tr-TR" sz="2400" smtClean="0"/>
              <a:t> - NO aracılığı ile vazodilatasyon gerçekleşir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- VEGF ve Angiopoietin-2 ile damar geçirgenliğinde artış olur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- Anjiyogenezin diğer basamakları için zemin hazırlar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1400" b="1" i="1" smtClean="0"/>
              <a:t>                                                                              </a:t>
            </a:r>
            <a:r>
              <a:rPr lang="tr-TR" sz="1800" b="1" i="1" smtClean="0"/>
              <a:t>Raza A et al.  Am J Hematol. 2010;85:593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</a:t>
            </a:r>
            <a:r>
              <a:rPr lang="tr-TR" sz="2800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Anjiyogenezin Basamakları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sz="2800" b="1" smtClean="0">
              <a:solidFill>
                <a:srgbClr val="DA2A18"/>
              </a:solidFill>
            </a:endParaRP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2. Proteazların serbestleşmesi ve bazal membran yıkımı</a:t>
            </a:r>
          </a:p>
          <a:p>
            <a:pPr eaLnBrk="1" hangingPunct="1">
              <a:buFontTx/>
              <a:buNone/>
            </a:pPr>
            <a:endParaRPr lang="tr-TR" sz="2800" b="1" smtClean="0">
              <a:solidFill>
                <a:srgbClr val="DA2A18"/>
              </a:solidFill>
            </a:endParaRPr>
          </a:p>
          <a:p>
            <a:pPr eaLnBrk="1" hangingPunct="1">
              <a:buFontTx/>
              <a:buNone/>
            </a:pPr>
            <a:r>
              <a:rPr lang="tr-TR" sz="2400" smtClean="0"/>
              <a:t>     - Matriks metalloproteinazlar tarafından gerçekleştirilir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- Bu endopeptidazlar epitel hücreleri, endotel hücreleri,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  inflamatuar hücreler ve fibroblastlar tarafından üretilirler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Anjiyogenezin Basamakları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3. Endotel hücrelerinin migrasyonu ve proliferasyonu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>
              <a:solidFill>
                <a:srgbClr val="DA2A18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Bu süreçte plazminojen aktivatör sistem, VEGF,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bFGF (basic fibroblast growth factor) ve adezyon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moleküllerinden integrinler rol oynarlar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Perisitlerden farklılaşan endotel hücreleri dokuya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invaze olurlar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6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                            </a:t>
            </a:r>
            <a:r>
              <a:rPr lang="tr-TR" sz="1800" b="1" i="1" smtClean="0"/>
              <a:t>Lieken S et al. Biochemical Pharmacology 2001;61:253-270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Anjiyogenezin Basamakları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4. Lümen ve yeni bazal membran oluşumu</a:t>
            </a: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    Kan akımının başlaması</a:t>
            </a:r>
          </a:p>
          <a:p>
            <a:pPr eaLnBrk="1" hangingPunct="1">
              <a:buFontTx/>
              <a:buNone/>
            </a:pPr>
            <a:endParaRPr lang="tr-TR" sz="2400" smtClean="0">
              <a:solidFill>
                <a:srgbClr val="DA2A18"/>
              </a:solidFill>
            </a:endParaRPr>
          </a:p>
          <a:p>
            <a:pPr eaLnBrk="1" hangingPunct="1">
              <a:buFontTx/>
              <a:buNone/>
            </a:pPr>
            <a:r>
              <a:rPr lang="tr-TR" sz="2400" smtClean="0"/>
              <a:t>     - PDGF (platelet derived growth factor)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- TGF-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 (transforming growth factor-beta)</a:t>
            </a:r>
          </a:p>
          <a:p>
            <a:pPr eaLnBrk="1" hangingPunct="1">
              <a:buFontTx/>
              <a:buNone/>
            </a:pP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- FGF-1 (fibroblast growth factor-1)</a:t>
            </a:r>
          </a:p>
          <a:p>
            <a:pPr eaLnBrk="1" hangingPunct="1">
              <a:buFontTx/>
              <a:buNone/>
            </a:pPr>
            <a:endParaRPr lang="tr-TR" sz="1600" b="1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1600" b="1" i="1" smtClean="0"/>
              <a:t>               </a:t>
            </a:r>
          </a:p>
          <a:p>
            <a:pPr eaLnBrk="1" hangingPunct="1">
              <a:buFontTx/>
              <a:buNone/>
            </a:pPr>
            <a:r>
              <a:rPr lang="tr-TR" sz="1800" b="1" i="1" smtClean="0"/>
              <a:t>                            Dincaslan H. Turkiye Klinikleri J Pediatr Sci 2009;5(4):188</a:t>
            </a:r>
            <a:endParaRPr lang="tr-TR" sz="1800" b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l-GR" sz="1600" b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1. VEGF (vascular endothelial growth factor)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Endotel hücreleri ve tümör hücrelerinden salgılanır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VEGF-A, B, C, D, E ve PLGF-1, 2 (plasental growth factor)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Reseptör tirozin kinaz aktivitesine sahip 3 reseptörü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VEGFR-1, 2 ve 3 tür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VEGF-C ve D yi bağlayan VEGFR-3 lemfanjiyogenezde rol alır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- Tümör anjiyogenezinde rol alan esas izoform VEGF-A 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VEGF</a:t>
            </a:r>
          </a:p>
          <a:p>
            <a:pPr eaLnBrk="1" hangingPunct="1"/>
            <a:endParaRPr lang="tr-TR" sz="2400" smtClean="0">
              <a:solidFill>
                <a:srgbClr val="DA2A18"/>
              </a:solidFill>
            </a:endParaRPr>
          </a:p>
          <a:p>
            <a:pPr eaLnBrk="1" hangingPunct="1"/>
            <a:r>
              <a:rPr lang="tr-TR" sz="2400" smtClean="0"/>
              <a:t>Damar geçirgenliğinde artış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Endotel hücre proliferasyonu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Endotel hücrelerinin göçü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Tübüler vasküler yapının oluşumu</a:t>
            </a:r>
          </a:p>
          <a:p>
            <a:pPr eaLnBrk="1" hangingPunct="1">
              <a:buFontTx/>
              <a:buNone/>
            </a:pPr>
            <a:endParaRPr lang="tr-TR" sz="1600" b="1" i="1" smtClean="0"/>
          </a:p>
          <a:p>
            <a:pPr eaLnBrk="1" hangingPunct="1">
              <a:buFontTx/>
              <a:buNone/>
            </a:pPr>
            <a:r>
              <a:rPr lang="tr-TR" sz="1600" b="1" i="1" smtClean="0"/>
              <a:t>                                                                           </a:t>
            </a:r>
            <a:r>
              <a:rPr lang="tr-TR" sz="1800" b="1" i="1" smtClean="0"/>
              <a:t>Witsch E et al. Physiology 2010;25:85</a:t>
            </a:r>
          </a:p>
          <a:p>
            <a:pPr eaLnBrk="1" hangingPunct="1">
              <a:buFontTx/>
              <a:buNone/>
            </a:pPr>
            <a:endParaRPr lang="tr-TR" sz="1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u="sng" smtClean="0">
                <a:solidFill>
                  <a:srgbClr val="DA2A18"/>
                </a:solidFill>
              </a:rPr>
              <a:t>VEGF salınımını arttıran faktörler</a:t>
            </a:r>
          </a:p>
          <a:p>
            <a:pPr eaLnBrk="1" hangingPunct="1">
              <a:buFontTx/>
              <a:buNone/>
            </a:pPr>
            <a:endParaRPr lang="tr-TR" sz="2400" b="1" u="sng" smtClean="0">
              <a:solidFill>
                <a:srgbClr val="DA2A18"/>
              </a:solidFill>
            </a:endParaRPr>
          </a:p>
          <a:p>
            <a:pPr eaLnBrk="1" hangingPunct="1">
              <a:buFontTx/>
              <a:buNone/>
            </a:pPr>
            <a:r>
              <a:rPr lang="tr-TR" sz="2400" smtClean="0"/>
              <a:t>     - PDGF (platelet derived growth factor)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- TNF-</a:t>
            </a:r>
            <a:r>
              <a:rPr lang="el-GR" sz="2400" smtClean="0">
                <a:cs typeface="Arial" charset="0"/>
              </a:rPr>
              <a:t>α</a:t>
            </a: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- TGF-</a:t>
            </a:r>
            <a:r>
              <a:rPr lang="el-GR" sz="2400" smtClean="0">
                <a:cs typeface="Arial" charset="0"/>
              </a:rPr>
              <a:t>β</a:t>
            </a: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- IL-1</a:t>
            </a:r>
            <a:r>
              <a:rPr lang="el-GR" sz="2400" smtClean="0">
                <a:cs typeface="Arial" charset="0"/>
              </a:rPr>
              <a:t>β</a:t>
            </a: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- </a:t>
            </a:r>
            <a:r>
              <a:rPr lang="tr-TR" sz="2800" b="1" i="1" smtClean="0">
                <a:cs typeface="Arial" charset="0"/>
              </a:rPr>
              <a:t>HİPOKSİ</a:t>
            </a:r>
            <a:endParaRPr lang="el-GR" sz="2800" b="1" i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tr-TR" sz="2800" b="1" i="1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86200" y="3657600"/>
            <a:ext cx="4419600" cy="879475"/>
          </a:xfrm>
          <a:prstGeom prst="rect">
            <a:avLst/>
          </a:prstGeom>
          <a:solidFill>
            <a:srgbClr val="0000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VEGF mRNA transkripsiyonunda artış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Anjiyogenezis-Hipoksi İlişkisi</a:t>
            </a:r>
            <a:r>
              <a:rPr lang="tr-TR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HIF (Hypoxia Inducible Factor)</a:t>
            </a:r>
            <a:endParaRPr lang="tr-TR" sz="2400" b="1" smtClean="0"/>
          </a:p>
          <a:p>
            <a:pPr eaLnBrk="1" hangingPunct="1"/>
            <a:r>
              <a:rPr lang="tr-TR" sz="2400" smtClean="0"/>
              <a:t>Normal oksijen düzeylerinde HIF-</a:t>
            </a:r>
            <a:r>
              <a:rPr lang="el-GR" sz="2400" smtClean="0">
                <a:cs typeface="Arial" charset="0"/>
              </a:rPr>
              <a:t>α</a:t>
            </a:r>
            <a:r>
              <a:rPr lang="tr-TR" sz="2400" smtClean="0">
                <a:cs typeface="Arial" charset="0"/>
              </a:rPr>
              <a:t> alt ünitesi inaktiftir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Hipokside </a:t>
            </a:r>
            <a:r>
              <a:rPr lang="el-GR" sz="2400" smtClean="0">
                <a:cs typeface="Arial" charset="0"/>
              </a:rPr>
              <a:t>α</a:t>
            </a:r>
            <a:r>
              <a:rPr lang="tr-TR" sz="2400" smtClean="0">
                <a:cs typeface="Arial" charset="0"/>
              </a:rPr>
              <a:t> ve 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 alt üniteleri birleşir ve hücrede hipoksiye adaptasyon süreci başlar</a:t>
            </a: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   - Glikoliz</a:t>
            </a: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   - Anjiyogenez</a:t>
            </a:r>
          </a:p>
          <a:p>
            <a:pPr eaLnBrk="1" hangingPunct="1">
              <a:buFontTx/>
              <a:buNone/>
            </a:pPr>
            <a:r>
              <a:rPr lang="tr-TR" sz="2400" smtClean="0">
                <a:cs typeface="Arial" charset="0"/>
              </a:rPr>
              <a:t>        - Büyüme faktörlerinin salgılanması</a:t>
            </a:r>
            <a:endParaRPr lang="el-GR" sz="2400" smtClean="0">
              <a:cs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i="1"/>
              <a:t>                                                        </a:t>
            </a:r>
            <a:r>
              <a:rPr lang="tr-TR" b="1" i="1"/>
              <a:t>Mabjeesh NJ et al. Histol Histopathol. 2007;22:559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Hipoksi – HIF İlişkisi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8077200" cy="4953000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2. FGF (fibroblast growth factor)</a:t>
            </a:r>
          </a:p>
          <a:p>
            <a:pPr eaLnBrk="1" hangingPunct="1"/>
            <a:r>
              <a:rPr lang="tr-TR" sz="2400" smtClean="0"/>
              <a:t>FGF-1 ve 2 başta olmak üzere 22 üyesi mevcut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Monositler, makrofajlar, endotel hücrelerinden salgılanır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Endotel hücre proliferasyonu ve migrasyonu, yara iyileşmesi, kemotaksi, keratinositlerin organizasyonu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Özellikle FGF-2 potent anjiyogenik bir büyüme faktörüdür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i="1"/>
              <a:t>              </a:t>
            </a:r>
          </a:p>
          <a:p>
            <a:pPr>
              <a:spcBef>
                <a:spcPct val="50000"/>
              </a:spcBef>
            </a:pPr>
            <a:r>
              <a:rPr lang="tr-TR" b="1" i="1"/>
              <a:t>                                        Korc M et al. Curr Cancer Drug Targets 2009;9:639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Seminer Sunum Planı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Kanser gelişimi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Anjiyogenez nedir?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Anjiyogenezde rol alan moleküller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Anjiyogenezde rol alan moleküllerin prognostik değerleri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Antianjiyogenik moleküller ve etki mekanizmaları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3. PDGF (platelet derived growth factor)</a:t>
            </a:r>
          </a:p>
          <a:p>
            <a:pPr eaLnBrk="1" hangingPunct="1"/>
            <a:r>
              <a:rPr lang="tr-TR" sz="2400" smtClean="0"/>
              <a:t>Trombosit, makrofaj, nötrofil, düz kas hücreleri, perisit ve fibroblastlardan salgılanır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Yeni damarların biçimlendirilmesi ve büyümesini, endotel hücresi, perisitler ve düz kas hücrelerinin  organizasyonunu sağlar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PDGFR-</a:t>
            </a:r>
            <a:r>
              <a:rPr lang="el-GR" sz="2400" smtClean="0">
                <a:cs typeface="Arial" charset="0"/>
              </a:rPr>
              <a:t>α</a:t>
            </a:r>
            <a:r>
              <a:rPr lang="tr-TR" sz="2400" smtClean="0">
                <a:cs typeface="Arial" charset="0"/>
              </a:rPr>
              <a:t> ve 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 tirozin kinaz reseptörlerini kullanır ve daha çok parakrin tipte etkisi vardır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4. EGF (epidermal growth factor family)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Toplam 11 üyeden oluşur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EGFR-3 (HER3) reseptörü hariç tüm reseptörler tirozin kinaz aktivitesine sahiptir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Makrofaj, monosit, epitel hücresi, tümör hücresi ve nöral hücreler tarafından salgılanır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Direkt olarak anjiyogenezi uyarmaz ancak regüle eder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Hücre proliferasyonu, organ gelişimi, doku onarımı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600200"/>
            <a:ext cx="2438400" cy="4525963"/>
          </a:xfrm>
        </p:spPr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EGF</a:t>
            </a:r>
          </a:p>
          <a:p>
            <a:pPr eaLnBrk="1" hangingPunct="1"/>
            <a:r>
              <a:rPr lang="tr-TR" sz="2400" smtClean="0"/>
              <a:t>TGF-</a:t>
            </a:r>
            <a:r>
              <a:rPr lang="el-GR" sz="2400" smtClean="0">
                <a:cs typeface="Arial" charset="0"/>
              </a:rPr>
              <a:t>α</a:t>
            </a:r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NRG 1-4</a:t>
            </a:r>
          </a:p>
          <a:p>
            <a:pPr eaLnBrk="1" hangingPunct="1"/>
            <a:r>
              <a:rPr lang="tr-TR" sz="2400" smtClean="0">
                <a:cs typeface="Arial" charset="0"/>
              </a:rPr>
              <a:t>Amphiregulin</a:t>
            </a:r>
          </a:p>
          <a:p>
            <a:pPr eaLnBrk="1" hangingPunct="1"/>
            <a:r>
              <a:rPr lang="tr-TR" sz="2400" smtClean="0">
                <a:cs typeface="Arial" charset="0"/>
              </a:rPr>
              <a:t>Epiregulin</a:t>
            </a:r>
          </a:p>
          <a:p>
            <a:pPr eaLnBrk="1" hangingPunct="1"/>
            <a:r>
              <a:rPr lang="tr-TR" sz="2400" smtClean="0">
                <a:cs typeface="Arial" charset="0"/>
              </a:rPr>
              <a:t>Epigen</a:t>
            </a:r>
          </a:p>
          <a:p>
            <a:pPr eaLnBrk="1" hangingPunct="1"/>
            <a:r>
              <a:rPr lang="tr-TR" sz="2400" smtClean="0">
                <a:cs typeface="Arial" charset="0"/>
              </a:rPr>
              <a:t>HB-EGF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5. TGF-</a:t>
            </a:r>
            <a:r>
              <a:rPr lang="el-GR" sz="2800" b="1" smtClean="0">
                <a:solidFill>
                  <a:srgbClr val="DA2A18"/>
                </a:solidFill>
                <a:cs typeface="Arial" charset="0"/>
              </a:rPr>
              <a:t>β</a:t>
            </a:r>
            <a:r>
              <a:rPr lang="tr-TR" sz="2800" b="1" smtClean="0">
                <a:solidFill>
                  <a:srgbClr val="DA2A18"/>
                </a:solidFill>
                <a:cs typeface="Arial" charset="0"/>
              </a:rPr>
              <a:t> (transforming growth factor </a:t>
            </a:r>
            <a:r>
              <a:rPr lang="el-GR" sz="2800" b="1" smtClean="0">
                <a:solidFill>
                  <a:srgbClr val="DA2A18"/>
                </a:solidFill>
                <a:cs typeface="Arial" charset="0"/>
              </a:rPr>
              <a:t>β</a:t>
            </a:r>
            <a:r>
              <a:rPr lang="tr-TR" sz="2800" b="1" smtClean="0">
                <a:solidFill>
                  <a:srgbClr val="DA2A18"/>
                </a:solidFill>
                <a:cs typeface="Arial" charset="0"/>
              </a:rPr>
              <a:t>)</a:t>
            </a:r>
          </a:p>
          <a:p>
            <a:pPr eaLnBrk="1" hangingPunct="1"/>
            <a:r>
              <a:rPr lang="tr-TR" sz="2400" smtClean="0">
                <a:cs typeface="Arial" charset="0"/>
              </a:rPr>
              <a:t>TGF-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1-3 izoformları mevcuttur 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Hemen hemen tüm hücrelerden salgılanır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Proanjiyogenik-antianjiyogenik , hücre farklılaşması, embriyonel gelişim, yara iyileşmesi, </a:t>
            </a:r>
            <a:r>
              <a:rPr lang="tr-TR" sz="2400" b="1" i="1" smtClean="0">
                <a:cs typeface="Arial" charset="0"/>
              </a:rPr>
              <a:t>potent büyüme inhibisyonu, fibrozis</a:t>
            </a:r>
          </a:p>
          <a:p>
            <a:pPr eaLnBrk="1" hangingPunct="1"/>
            <a:endParaRPr lang="tr-TR" sz="2400" b="1" i="1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Düşük miktarlarda anjiyogenik, fazla miktarlarda antianjiyogenik özellik taşır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endParaRPr lang="el-GR" sz="2400" smtClean="0">
              <a:cs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4400" y="63246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i="1"/>
              <a:t>                                    </a:t>
            </a:r>
            <a:r>
              <a:rPr lang="tr-TR" b="1" i="1"/>
              <a:t>Bernabeu C et al. Biochim Biophys Acta 2009;1792:954</a:t>
            </a:r>
            <a:endParaRPr lang="el-GR" b="1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Anjiyogeneziste Rol Alan Mediatörler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tr-TR" sz="2400" smtClean="0"/>
              <a:t>Matriks metalloproteinazlar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Plazminojen aktivatör sistem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Hücre adezyon molekülleri (integrinler, cadherinler, immünglobulin süpergen ailesi, selektinler)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Anjiyopoetinler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Tirozin kinaz reseptörleri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400" b="1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8534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400"/>
          </a:p>
          <a:p>
            <a:pPr>
              <a:spcBef>
                <a:spcPct val="50000"/>
              </a:spcBef>
            </a:pPr>
            <a:r>
              <a:rPr lang="tr-TR" sz="1400"/>
              <a:t>                                           </a:t>
            </a:r>
            <a:r>
              <a:rPr lang="tr-TR" b="1" i="1"/>
              <a:t>Dincaslan H. Turkiye Klinikleri J Pediatr Sci 2009;5(4):188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bg1"/>
                </a:solidFill>
              </a:rPr>
              <a:t>Anjiyogenik Büyüme Faktörlerinin Kanser Tanısında Prognostik Önemi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Kanserin tedavisi planlanırken hastalığın türü kadar hasta bazında değerlendirilen prognoz faktörleri de önem taşımaktadır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- Hastalığın yaygınlığı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Hastanın yaşı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Hastalığa zemin hazırlayan bir patolojinin varlığı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Biyokimyasal belirteçler (beyaz küre sayısı, ESH, LDH, NSE, ferritin, AFP, 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-hCG,...)</a:t>
            </a:r>
            <a:endParaRPr lang="el-GR" sz="24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bg1"/>
                </a:solidFill>
              </a:rPr>
              <a:t>Anjiyogenik Büyüme Faktörlerinin Kanser Tanısında Prognostik Önemi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tr-TR" sz="2400" smtClean="0"/>
              <a:t>Son yıllarda yapılan çalışmalarda VEGF, FGF, TGF-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 ve IGF, EGF gibi anjiyogenik büyüme faktörlerinin kanserde prognoz açısından önem taşıdığı gösterilmiştir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Yüksek düzeydeki tümör aktivitesi, fazla miktarda anjiyogenez ve metastaz daha yüksek düzeylerdeki büyüme faktörleri ile ilişkilendirilmiş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Ayrıca serumda yüksek düzeyde büyüme faktörüne sahip hastaların daha kötü prognoza sahip olduğu saptanmış</a:t>
            </a:r>
            <a:endParaRPr lang="el-GR" sz="2400" smtClean="0">
              <a:cs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6248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i="1"/>
              <a:t>                                            Kristina M et al CA Cancer J Clin 2010;60:222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VEGF ve Prognoz Açısından Değeri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Lenfoma</a:t>
            </a:r>
          </a:p>
          <a:p>
            <a:pPr eaLnBrk="1" hangingPunct="1"/>
            <a:r>
              <a:rPr lang="tr-TR" smtClean="0"/>
              <a:t>Baş ve boyun kanserleri</a:t>
            </a:r>
          </a:p>
          <a:p>
            <a:pPr eaLnBrk="1" hangingPunct="1"/>
            <a:r>
              <a:rPr lang="tr-TR" smtClean="0"/>
              <a:t>Meme kanseri</a:t>
            </a:r>
          </a:p>
          <a:p>
            <a:pPr eaLnBrk="1" hangingPunct="1"/>
            <a:r>
              <a:rPr lang="tr-TR" smtClean="0"/>
              <a:t>Kolorektal kanser</a:t>
            </a:r>
          </a:p>
          <a:p>
            <a:pPr eaLnBrk="1" hangingPunct="1"/>
            <a:r>
              <a:rPr lang="tr-TR" smtClean="0"/>
              <a:t>Renal hücreli karsinom</a:t>
            </a:r>
          </a:p>
          <a:p>
            <a:pPr eaLnBrk="1" hangingPunct="1"/>
            <a:r>
              <a:rPr lang="tr-TR" smtClean="0"/>
              <a:t>Akciğer kanseri (küçük hücreli olmayan)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8610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i="1"/>
              <a:t>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tr-TR" b="1" i="1"/>
              <a:t>                                                                 Latham AM et al. Integr Biol 2010;2:397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FGF ve Prognoz Açısından Değeri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Lenfoma</a:t>
            </a:r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Akciğer Kanseri (küçük hücreli olmayan)</a:t>
            </a:r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Mesane kanseri</a:t>
            </a:r>
            <a:r>
              <a:rPr lang="tr-TR" sz="1800" b="1" i="1" smtClean="0"/>
              <a:t>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i="1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i="1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i="1" smtClean="0"/>
              <a:t>                                              Berger W et al Int J Cancer. 1999;83:415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i="1" smtClean="0"/>
              <a:t>                                        Gazzaniga P et al Int J Oncol. 1999;14:1123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TGF-</a:t>
            </a:r>
            <a:r>
              <a:rPr lang="el-GR" sz="3600" b="1" smtClean="0">
                <a:solidFill>
                  <a:schemeClr val="bg1"/>
                </a:solidFill>
                <a:cs typeface="Arial" charset="0"/>
              </a:rPr>
              <a:t>β</a:t>
            </a:r>
            <a:r>
              <a:rPr lang="tr-TR" sz="3600" b="1" smtClean="0">
                <a:solidFill>
                  <a:schemeClr val="bg1"/>
                </a:solidFill>
              </a:rPr>
              <a:t> ve Prognoz Açısından Değeri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343400" cy="4876800"/>
          </a:xfrm>
        </p:spPr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Meme kanseri</a:t>
            </a:r>
          </a:p>
          <a:p>
            <a:pPr eaLnBrk="1" hangingPunct="1"/>
            <a:r>
              <a:rPr lang="tr-TR" sz="2400" smtClean="0"/>
              <a:t>Prostat kanseri</a:t>
            </a:r>
          </a:p>
          <a:p>
            <a:pPr eaLnBrk="1" hangingPunct="1"/>
            <a:r>
              <a:rPr lang="tr-TR" sz="2400" smtClean="0"/>
              <a:t>Renal hücreli karsinom</a:t>
            </a:r>
          </a:p>
          <a:p>
            <a:pPr eaLnBrk="1" hangingPunct="1"/>
            <a:r>
              <a:rPr lang="tr-TR" sz="2400" smtClean="0"/>
              <a:t>Melanom</a:t>
            </a:r>
          </a:p>
          <a:p>
            <a:pPr eaLnBrk="1" hangingPunct="1"/>
            <a:r>
              <a:rPr lang="tr-TR" sz="2400" smtClean="0"/>
              <a:t>Pankreas kanseri</a:t>
            </a:r>
          </a:p>
          <a:p>
            <a:pPr eaLnBrk="1" hangingPunct="1"/>
            <a:r>
              <a:rPr lang="tr-TR" sz="2400" smtClean="0"/>
              <a:t>Multiple myeloma</a:t>
            </a:r>
          </a:p>
          <a:p>
            <a:pPr eaLnBrk="1" hangingPunct="1"/>
            <a:r>
              <a:rPr lang="tr-TR" sz="2400" smtClean="0"/>
              <a:t>NHL</a:t>
            </a:r>
          </a:p>
          <a:p>
            <a:pPr eaLnBrk="1" hangingPunct="1"/>
            <a:r>
              <a:rPr lang="tr-TR" sz="2400" smtClean="0"/>
              <a:t>Küçük hücreli AC kanseri</a:t>
            </a:r>
          </a:p>
          <a:p>
            <a:pPr eaLnBrk="1" hangingPunct="1"/>
            <a:r>
              <a:rPr lang="tr-TR" sz="2400" smtClean="0"/>
              <a:t>Kolorektal kanser</a:t>
            </a:r>
          </a:p>
          <a:p>
            <a:pPr eaLnBrk="1" hangingPunct="1"/>
            <a:r>
              <a:rPr lang="tr-TR" sz="2400" smtClean="0"/>
              <a:t>Over kanseri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67200" cy="5105400"/>
          </a:xfrm>
        </p:spPr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Serviks kanseri</a:t>
            </a:r>
          </a:p>
          <a:p>
            <a:pPr eaLnBrk="1" hangingPunct="1"/>
            <a:r>
              <a:rPr lang="tr-TR" sz="2400" smtClean="0"/>
              <a:t>Mesane kanseri</a:t>
            </a:r>
          </a:p>
          <a:p>
            <a:pPr eaLnBrk="1" hangingPunct="1"/>
            <a:r>
              <a:rPr lang="tr-TR" sz="2400" smtClean="0"/>
              <a:t>Kaposi sarkomu</a:t>
            </a:r>
          </a:p>
          <a:p>
            <a:pPr eaLnBrk="1" hangingPunct="1"/>
            <a:r>
              <a:rPr lang="tr-TR" sz="2400" smtClean="0"/>
              <a:t>Glioma</a:t>
            </a:r>
          </a:p>
          <a:p>
            <a:pPr eaLnBrk="1" hangingPunct="1"/>
            <a:r>
              <a:rPr lang="tr-TR" sz="2400" smtClean="0"/>
              <a:t>Baş-boyun kanseri</a:t>
            </a:r>
          </a:p>
          <a:p>
            <a:pPr eaLnBrk="1" hangingPunct="1"/>
            <a:r>
              <a:rPr lang="tr-TR" sz="2400" smtClean="0"/>
              <a:t>Tiroid kanseri</a:t>
            </a:r>
          </a:p>
          <a:p>
            <a:pPr eaLnBrk="1" hangingPunct="1"/>
            <a:r>
              <a:rPr lang="tr-TR" sz="2400" smtClean="0"/>
              <a:t>Özefagus kanseri</a:t>
            </a:r>
          </a:p>
          <a:p>
            <a:pPr eaLnBrk="1" hangingPunct="1"/>
            <a:r>
              <a:rPr lang="tr-TR" sz="2400" smtClean="0"/>
              <a:t>Mide kanseri</a:t>
            </a:r>
          </a:p>
          <a:p>
            <a:pPr eaLnBrk="1" hangingPunct="1"/>
            <a:r>
              <a:rPr lang="tr-TR" sz="2400" smtClean="0"/>
              <a:t>Hepatosellüler kanser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971800" y="609600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i="1"/>
              <a:t>                          Teicher BA et al. Clin Cancer Res2007;13:21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Kanser Gelişimi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sz="2800" smtClean="0"/>
              <a:t>Kanser esas olarak </a:t>
            </a:r>
            <a:r>
              <a:rPr lang="tr-TR" sz="2800" b="1" i="1" smtClean="0"/>
              <a:t>genetik mutasyonlar</a:t>
            </a:r>
            <a:endParaRPr lang="tr-TR" sz="2800" smtClean="0"/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nedeniyle gelişmektedir</a:t>
            </a:r>
          </a:p>
          <a:p>
            <a:pPr marL="609600" indent="-609600" eaLnBrk="1" hangingPunct="1"/>
            <a:endParaRPr lang="tr-TR" sz="2800" smtClean="0"/>
          </a:p>
          <a:p>
            <a:pPr marL="609600" indent="-609600" eaLnBrk="1" hangingPunct="1"/>
            <a:r>
              <a:rPr lang="tr-TR" sz="2400" smtClean="0"/>
              <a:t>Sinyal iletimi</a:t>
            </a:r>
          </a:p>
          <a:p>
            <a:pPr marL="609600" indent="-609600" eaLnBrk="1" hangingPunct="1"/>
            <a:r>
              <a:rPr lang="tr-TR" sz="2400" smtClean="0"/>
              <a:t>Hücre siklus kontrolü</a:t>
            </a:r>
          </a:p>
          <a:p>
            <a:pPr marL="609600" indent="-609600" eaLnBrk="1" hangingPunct="1"/>
            <a:r>
              <a:rPr lang="tr-TR" sz="2400" smtClean="0"/>
              <a:t>DNA tamir mekanizmaları</a:t>
            </a:r>
          </a:p>
          <a:p>
            <a:pPr marL="609600" indent="-609600" eaLnBrk="1" hangingPunct="1"/>
            <a:r>
              <a:rPr lang="tr-TR" sz="2400" smtClean="0"/>
              <a:t>Hücresel büyüme ve farklılaşma</a:t>
            </a:r>
          </a:p>
          <a:p>
            <a:pPr marL="609600" indent="-609600" eaLnBrk="1" hangingPunct="1"/>
            <a:r>
              <a:rPr lang="tr-TR" sz="2400" smtClean="0"/>
              <a:t>Programlanmış hücre ölümü (Apopitozis)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Kanser Tedavisi ve Antianjiyogenik Moleküller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2400" smtClean="0"/>
              <a:t>Hastalığa ve hastaya en uygun tedavi seçilmeli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Kürü sağlayacak ve kısa ve uzun dönem yan etkileri en az olacak tedavi yöntemi uygulanmalı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  - Kemoterapi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  - Radyoterapi              Tek ya da kombinasyon tedavisi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  - Cerrahi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  </a:t>
            </a:r>
            <a:r>
              <a:rPr lang="tr-TR" sz="2800" b="1" smtClean="0">
                <a:solidFill>
                  <a:srgbClr val="DA2A18"/>
                </a:solidFill>
              </a:rPr>
              <a:t>*** ANTİANJİYOGENİK MOLEKÜLLER***</a:t>
            </a:r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>
            <a:off x="3352800" y="36576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76200">
            <a:solidFill>
              <a:srgbClr val="DA2A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r>
              <a:rPr lang="tr-TR" sz="2800" smtClean="0"/>
              <a:t>Büyüme faktörleri bugün için halen araştırılmakta, kanserin biyolojisi hakkında fikir vermektedir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Bazı kanser türlerinde prognoz faktörü olarak kullanılmakta</a:t>
            </a:r>
          </a:p>
          <a:p>
            <a:pPr eaLnBrk="1" hangingPunct="1">
              <a:buFontTx/>
              <a:buNone/>
            </a:pPr>
            <a:endParaRPr lang="tr-TR" sz="2800" smtClean="0"/>
          </a:p>
          <a:p>
            <a:pPr eaLnBrk="1" hangingPunct="1"/>
            <a:r>
              <a:rPr lang="tr-TR" sz="2800" smtClean="0"/>
              <a:t>Esas olarak amaçlanan ise </a:t>
            </a:r>
            <a:r>
              <a:rPr lang="tr-TR" sz="2800" b="1" i="1" smtClean="0"/>
              <a:t>“anjiyogenez inhibisyonu” </a:t>
            </a:r>
            <a:r>
              <a:rPr lang="tr-TR" sz="2800" smtClean="0"/>
              <a:t>nun tedavide kullanılmasıdır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tr-TR" sz="2400" smtClean="0"/>
              <a:t>Anjiyogenezdeki hedef hücre endotel hücresi olup stabildir, mutasyon oranı düşüktür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             </a:t>
            </a:r>
            <a:r>
              <a:rPr lang="tr-TR" sz="2800" b="1" i="1" smtClean="0">
                <a:solidFill>
                  <a:srgbClr val="DA2A18"/>
                </a:solidFill>
              </a:rPr>
              <a:t>DİRENÇ GELİŞİMİ ZORDUR</a:t>
            </a:r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Endotel hücrelerinden salgılanan büyüme faktörleri tümörün gelişimine katkıda bulunmaktadır</a:t>
            </a:r>
          </a:p>
          <a:p>
            <a:pPr eaLnBrk="1" hangingPunct="1"/>
            <a:endParaRPr lang="tr-TR" sz="2800" b="1" i="1" smtClean="0"/>
          </a:p>
          <a:p>
            <a:pPr eaLnBrk="1" hangingPunct="1">
              <a:buFontTx/>
              <a:buNone/>
            </a:pPr>
            <a:r>
              <a:rPr lang="tr-TR" sz="2800" b="1" i="1" smtClean="0">
                <a:solidFill>
                  <a:srgbClr val="DA2A18"/>
                </a:solidFill>
              </a:rPr>
              <a:t>     DAHA AZ ENDOTEL DAHA AZ BÜYÜME </a:t>
            </a:r>
          </a:p>
          <a:p>
            <a:pPr eaLnBrk="1" hangingPunct="1">
              <a:buFontTx/>
              <a:buNone/>
            </a:pPr>
            <a:r>
              <a:rPr lang="tr-TR" sz="2800" b="1" i="1" smtClean="0">
                <a:solidFill>
                  <a:srgbClr val="DA2A18"/>
                </a:solidFill>
              </a:rPr>
              <a:t>                   FAKTÖRÜ DEMEKTİR</a:t>
            </a:r>
            <a:endParaRPr lang="tr-TR" sz="2400" smtClean="0">
              <a:solidFill>
                <a:srgbClr val="DA2A18"/>
              </a:solidFill>
            </a:endParaRPr>
          </a:p>
          <a:p>
            <a:pPr eaLnBrk="1" hangingPunct="1">
              <a:buFontTx/>
              <a:buNone/>
            </a:pPr>
            <a:endParaRPr lang="tr-TR" sz="2400" smtClean="0">
              <a:solidFill>
                <a:srgbClr val="DA2A18"/>
              </a:solidFill>
            </a:endParaRPr>
          </a:p>
          <a:p>
            <a:pPr eaLnBrk="1" hangingPunct="1"/>
            <a:endParaRPr lang="tr-TR" sz="1800" smtClean="0"/>
          </a:p>
          <a:p>
            <a:pPr eaLnBrk="1" hangingPunct="1"/>
            <a:endParaRPr lang="tr-TR" sz="18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1400" b="1" i="1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r-TR" sz="1400" b="1" i="1"/>
              <a:t>                                     </a:t>
            </a:r>
            <a:r>
              <a:rPr lang="tr-TR" b="1" i="1"/>
              <a:t>Dincaslan H. Turkiye Klinikleri J Pediatr Sci 2009;5(4):188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1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bg1"/>
                </a:solidFill>
              </a:rPr>
              <a:t>Antianjiyogenik Moleküller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14800" cy="4267200"/>
          </a:xfrm>
          <a:solidFill>
            <a:srgbClr val="000066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2000" smtClean="0">
                <a:solidFill>
                  <a:srgbClr val="FFFF00"/>
                </a:solidFill>
              </a:rPr>
              <a:t>BF ve reseptörüne, soluble reseptörüne karşı monoklonal antikorlar (mAbs, TRAPs)</a:t>
            </a:r>
          </a:p>
          <a:p>
            <a:pPr eaLnBrk="1" hangingPunct="1"/>
            <a:endParaRPr lang="tr-TR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tr-TR" sz="2000" smtClean="0">
                <a:solidFill>
                  <a:srgbClr val="FFFF00"/>
                </a:solidFill>
              </a:rPr>
              <a:t>Tirozin kinaz inhibitörleri (TKIs)</a:t>
            </a:r>
          </a:p>
          <a:p>
            <a:pPr eaLnBrk="1" hangingPunct="1"/>
            <a:endParaRPr lang="tr-TR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tr-TR" sz="2000" smtClean="0">
                <a:solidFill>
                  <a:srgbClr val="FFFF00"/>
                </a:solidFill>
              </a:rPr>
              <a:t>Heat shock protein blokörü (HSPs)</a:t>
            </a:r>
          </a:p>
          <a:p>
            <a:pPr eaLnBrk="1" hangingPunct="1"/>
            <a:endParaRPr lang="tr-TR" sz="2000" smtClean="0">
              <a:solidFill>
                <a:srgbClr val="FFFF00"/>
              </a:solidFill>
            </a:endParaRPr>
          </a:p>
          <a:p>
            <a:pPr eaLnBrk="1" hangingPunct="1"/>
            <a:r>
              <a:rPr lang="tr-TR" sz="2000" smtClean="0">
                <a:solidFill>
                  <a:srgbClr val="FFFF00"/>
                </a:solidFill>
              </a:rPr>
              <a:t>Histon deasetilaz, metil transferaz antagonistleri (HDACs, MTase)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Moleküllerin Avantajları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Endotel hücrelerinin stabil genomlarından dolayı moleküle direnç geliştirmeleri oldukça zordur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Hem endotel hem de tümör hücresi birlikte hedef alınırsa daha etkin tedavi sağlanır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Konvansiyonel kemoterapi kürleri arasındaki 2-3 haftalık periodlar bu moleküller için gerekli değildir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tr-TR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sz="2400" smtClean="0"/>
              <a:t>Diğer kanser ilaçlarına göre yan etkileri daha azdır çünkü molekül endotele spesifik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Tedavinin Hedefleri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Yeni damar oluşumunu engellemek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Tümör vaskülaritesinde gerileme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Mevcut damar yapısını stabil hale getirmek ve bu yolla kemoterapötiklerin tümör dokusuna ideal şekilde ulaşması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Tümör mikroçevresini tümörün büyümesi için elverişsiz hale getirmek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Büyüme Faktörü İnhibitörleri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400" smtClean="0"/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smtClean="0">
                <a:solidFill>
                  <a:srgbClr val="DA2A18"/>
                </a:solidFill>
              </a:rPr>
              <a:t>Bevacizumab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VEGF-A’ ı bağlar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Kolorektal, meme, glioblastom, renal hücreli kanserde onaylı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VEGF düzeyinin yüksek saptandığı kanserlerde etkin olabilir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Özellikle kolorektal kanserde sağkalım ve progresyonsuz geçen zamanı arttırıyor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3733800" y="61722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i="1"/>
              <a:t>                   </a:t>
            </a:r>
            <a:r>
              <a:rPr lang="tr-TR" b="1" i="1"/>
              <a:t>Hurwitz H et al. NEJM 2004;350:2335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Büyüme Faktörü İnhibitörleri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tr-TR" sz="2400" smtClean="0"/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mtClean="0"/>
              <a:t>Çocuklarda yapılan çalışmalar</a:t>
            </a:r>
          </a:p>
          <a:p>
            <a:pPr eaLnBrk="1" hangingPunct="1">
              <a:buFontTx/>
              <a:buNone/>
            </a:pPr>
            <a:r>
              <a:rPr lang="tr-TR" smtClean="0"/>
              <a:t>       - Glioblastoma</a:t>
            </a:r>
          </a:p>
          <a:p>
            <a:pPr eaLnBrk="1" hangingPunct="1">
              <a:buFontTx/>
              <a:buNone/>
            </a:pPr>
            <a:r>
              <a:rPr lang="tr-TR" smtClean="0"/>
              <a:t>       - Epandimoma</a:t>
            </a:r>
          </a:p>
          <a:p>
            <a:pPr eaLnBrk="1" hangingPunct="1">
              <a:buFontTx/>
              <a:buNone/>
            </a:pPr>
            <a:r>
              <a:rPr lang="tr-TR" smtClean="0"/>
              <a:t>       - Kolorektal kanser</a:t>
            </a:r>
          </a:p>
          <a:p>
            <a:pPr eaLnBrk="1" hangingPunct="1">
              <a:buFontTx/>
              <a:buNone/>
            </a:pPr>
            <a:r>
              <a:rPr lang="tr-TR" smtClean="0"/>
              <a:t>       - Nöroblastom</a:t>
            </a:r>
            <a:r>
              <a:rPr lang="tr-TR" sz="2400" smtClean="0"/>
              <a:t> </a:t>
            </a:r>
          </a:p>
          <a:p>
            <a:pPr eaLnBrk="1" hangingPunct="1">
              <a:buFontTx/>
              <a:buNone/>
            </a:pPr>
            <a:endParaRPr lang="tr-TR" sz="1400" b="1" i="1" smtClean="0"/>
          </a:p>
          <a:p>
            <a:pPr eaLnBrk="1" hangingPunct="1">
              <a:buFontTx/>
              <a:buNone/>
            </a:pPr>
            <a:endParaRPr lang="tr-TR" sz="180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Lenf nodlarında gerileme, radyolojik olarak tümör boyutunda küçülme saptanmış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/>
              <a:t> Bevacizumab çocukluk çağı kanserlerinde etkin olabilir ancak daha fazla çalışmaya ihtiyaç var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Kanser Gelişiminde Rol Oynayan Genler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1. Proto-onkogenler:</a:t>
            </a:r>
            <a:r>
              <a:rPr lang="tr-TR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     - Normal hücre fonksiyonlarının sürdürülmesini sağlarlar</a:t>
            </a:r>
          </a:p>
          <a:p>
            <a:pPr marL="609600" indent="-609600" eaLnBrk="1" hangingPunct="1">
              <a:buFontTx/>
              <a:buNone/>
            </a:pPr>
            <a:r>
              <a:rPr lang="tr-TR" sz="2400" smtClean="0"/>
              <a:t>     - Amplifikasyon, nokta mutasyonu, translokasyon yolu ile </a:t>
            </a:r>
            <a:r>
              <a:rPr lang="tr-TR" sz="2400" b="1" i="1" smtClean="0"/>
              <a:t>ONKOGENLER</a:t>
            </a:r>
            <a:r>
              <a:rPr lang="tr-TR" sz="2400" smtClean="0"/>
              <a:t> e dönüşürler</a:t>
            </a:r>
          </a:p>
        </p:txBody>
      </p:sp>
      <p:sp>
        <p:nvSpPr>
          <p:cNvPr id="9220" name="AutoShape 5" descr="f4-u1"/>
          <p:cNvSpPr>
            <a:spLocks noChangeAspect="1" noChangeArrowheads="1"/>
          </p:cNvSpPr>
          <p:nvPr/>
        </p:nvSpPr>
        <p:spPr bwMode="auto">
          <a:xfrm>
            <a:off x="2133600" y="5715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21" name="AutoShape 7" descr="f4-u1"/>
          <p:cNvSpPr>
            <a:spLocks noChangeAspect="1" noChangeArrowheads="1"/>
          </p:cNvSpPr>
          <p:nvPr/>
        </p:nvSpPr>
        <p:spPr bwMode="auto">
          <a:xfrm>
            <a:off x="2133600" y="5715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962400" y="3657600"/>
            <a:ext cx="5029200" cy="2468563"/>
          </a:xfrm>
          <a:prstGeom prst="rect">
            <a:avLst/>
          </a:prstGeom>
          <a:solidFill>
            <a:srgbClr val="DA2A1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>
                <a:solidFill>
                  <a:schemeClr val="bg1"/>
                </a:solidFill>
              </a:rPr>
              <a:t> </a:t>
            </a:r>
            <a:r>
              <a:rPr lang="tr-TR" b="1">
                <a:solidFill>
                  <a:schemeClr val="bg1"/>
                </a:solidFill>
              </a:rPr>
              <a:t>MYC          Amplifikasyon        Nöroblastom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b="1">
                <a:solidFill>
                  <a:schemeClr val="bg1"/>
                </a:solidFill>
              </a:rPr>
              <a:t> RAS          Nokta mutasyon     AML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b="1">
                <a:solidFill>
                  <a:schemeClr val="bg1"/>
                </a:solidFill>
              </a:rPr>
              <a:t> RET                                           MEN II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b="1">
                <a:solidFill>
                  <a:schemeClr val="bg1"/>
                </a:solidFill>
              </a:rPr>
              <a:t> t (9:22)      Translokasyon       AML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b="1">
                <a:solidFill>
                  <a:schemeClr val="bg1"/>
                </a:solidFill>
              </a:rPr>
              <a:t> t (14:18)                                    Burkitt Lenf.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b="1">
                <a:solidFill>
                  <a:schemeClr val="bg1"/>
                </a:solidFill>
              </a:rPr>
              <a:t> t (15:17)                                    AML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Büyüme Faktörü İnhibitörleri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24600" y="44196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/>
              <a:t>VEGF-1 </a:t>
            </a:r>
          </a:p>
          <a:p>
            <a:pPr algn="ctr">
              <a:spcBef>
                <a:spcPct val="50000"/>
              </a:spcBef>
            </a:pPr>
            <a:r>
              <a:rPr lang="tr-TR" sz="2400" b="1"/>
              <a:t>VEGF-2</a:t>
            </a:r>
          </a:p>
          <a:p>
            <a:pPr algn="ctr">
              <a:spcBef>
                <a:spcPct val="50000"/>
              </a:spcBef>
            </a:pPr>
            <a:r>
              <a:rPr lang="tr-TR" sz="2400" b="1"/>
              <a:t>IgG Fc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5791200" cy="7016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b="1">
                <a:solidFill>
                  <a:srgbClr val="FFFF00"/>
                </a:solidFill>
              </a:rPr>
              <a:t>VEGF-A ya yüksek afinite ile bağlanır ve reseptörüne bağlanmasını engeller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096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019800" y="6096000"/>
            <a:ext cx="2971800" cy="49530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Aflibercept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Büyüme Faktörü İnhibitörleri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Aflibercept</a:t>
            </a:r>
          </a:p>
          <a:p>
            <a:pPr eaLnBrk="1" hangingPunct="1"/>
            <a:r>
              <a:rPr lang="tr-TR" sz="2400" smtClean="0"/>
              <a:t>Xenograft modellerde tümör ile ilişkili tüm anjiyogenezisi durdurmuş ve tümörleri neredeyse avasküler hale getirmiş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Faz 2 çalışmalarda over kanserinde hastaların %8’inde tümör dokusunda %30’ a varan küçülme sağlamış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                                     </a:t>
            </a:r>
            <a:r>
              <a:rPr lang="tr-TR" sz="1800" b="1" i="1" smtClean="0"/>
              <a:t>Tew WP et al J Clin Oncol 2007;25:5508</a:t>
            </a:r>
          </a:p>
          <a:p>
            <a:pPr eaLnBrk="1" hangingPunct="1"/>
            <a:endParaRPr lang="tr-TR" sz="1800" smtClean="0"/>
          </a:p>
          <a:p>
            <a:pPr eaLnBrk="1" hangingPunct="1"/>
            <a:r>
              <a:rPr lang="tr-TR" sz="2400" smtClean="0"/>
              <a:t>Prostat, kolorektal, over, tiroid kanserlerinde çalışmalar devam ediyor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144000" cy="4029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228600" y="64770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i="1"/>
              <a:t>                                                                                               J Chin Med Assoc 2010;73(9):449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Reseptör Tirozin Kinaz İnhibitörleri</a:t>
            </a:r>
            <a:r>
              <a:rPr lang="tr-TR" sz="36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İnhibisyonları hem onkoprotein sinyal iletimini engeller hem de anjiyogenezin basamaklarını bloke eder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Hem endotel hücresini hem de kanser hücresini hedef alır çünkü her iki hücrede de eksprese olur</a:t>
            </a:r>
          </a:p>
          <a:p>
            <a:pPr eaLnBrk="1" hangingPunct="1"/>
            <a:endParaRPr lang="tr-TR" sz="2800" smtClean="0"/>
          </a:p>
          <a:p>
            <a:pPr eaLnBrk="1" hangingPunct="1">
              <a:buFontTx/>
              <a:buNone/>
            </a:pPr>
            <a:r>
              <a:rPr lang="tr-TR" sz="1800" b="1" i="1" smtClean="0"/>
              <a:t>                                             Staton CA. Expert Opin Drug Discov 2009;4:961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Reseptör Tirozin Kinaz İnhibitörleri</a:t>
            </a:r>
            <a:r>
              <a:rPr lang="tr-TR" smtClean="0"/>
              <a:t>  </a:t>
            </a:r>
          </a:p>
        </p:txBody>
      </p:sp>
      <p:pic>
        <p:nvPicPr>
          <p:cNvPr id="65539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4419600" cy="5638800"/>
          </a:xfrm>
          <a:noFill/>
          <a:ln w="38100">
            <a:solidFill>
              <a:schemeClr val="tx1"/>
            </a:solidFill>
          </a:ln>
        </p:spPr>
      </p:pic>
      <p:pic>
        <p:nvPicPr>
          <p:cNvPr id="65540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219200"/>
            <a:ext cx="4648200" cy="56388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Reseptör Tirozin Kinaz İnhibitörleri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Sorafenib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Raf kinaz, VEGFR, PDGFR inhibitörü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in vitro güçlü antianjiyogenik özelliği var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- 2005 yılında renal hücreli karsinom ve 2005 yılında HCC için FDA onayı aldı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- flt-3 (CD135) (+) refrakter AML olgularında kullanılıyor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92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8001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/>
              <a:t>Sorafenib monoterapisi, yüksek riskli hasta grubunda hem allo-SCT öncesinde hem de allo-SCT sonrasında belirgin klinik aktiviteye sahiptir</a:t>
            </a:r>
          </a:p>
          <a:p>
            <a:pPr>
              <a:spcBef>
                <a:spcPct val="50000"/>
              </a:spcBef>
            </a:pPr>
            <a:endParaRPr lang="tr-TR" sz="2400"/>
          </a:p>
          <a:p>
            <a:pPr>
              <a:spcBef>
                <a:spcPct val="50000"/>
              </a:spcBef>
            </a:pPr>
            <a:r>
              <a:rPr lang="tr-TR" b="1" i="1"/>
              <a:t>                                                                                       Blood 2009;113:6567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bg1"/>
                </a:solidFill>
              </a:rPr>
              <a:t>Reseptör Tirozin Kinaz İnhibitörleri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smtClean="0">
                <a:solidFill>
                  <a:srgbClr val="DA2A18"/>
                </a:solidFill>
              </a:rPr>
              <a:t>Sunitinib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- 2006 dan beri GİST ve metastatik renal hücreli karsinom için FDA onayı var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- In vitro xenograft modellerinde, solid tümörlerde belirgin büyüme inhibisyonu yapmaktadır ve bu etkisi öncelikli olarak antianjiyogenik etkisine bağlıdır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                              </a:t>
            </a:r>
            <a:r>
              <a:rPr lang="tr-TR" sz="1800" b="1" i="1" smtClean="0"/>
              <a:t>Maris JM et al. Pediatr Blood Cancer 2008;51:42</a:t>
            </a:r>
            <a:r>
              <a:rPr lang="tr-TR" sz="2400" smtClean="0"/>
              <a:t> </a:t>
            </a:r>
          </a:p>
          <a:p>
            <a:pPr eaLnBrk="1" hangingPunct="1"/>
            <a:endParaRPr lang="tr-TR" sz="2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Reseptör Tirozin Kinaz İnhibitörleri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Erlotinib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  - Kemoterapiye refrakter akciğer kanserlerinde ve pankreas kanserlerinde gemsitabin ile kombine kullanımı için FDA onayı var</a:t>
            </a:r>
          </a:p>
          <a:p>
            <a:pPr eaLnBrk="1" hangingPunct="1">
              <a:buFontTx/>
              <a:buNone/>
            </a:pPr>
            <a:endParaRPr lang="tr-TR" sz="2800" b="1" smtClean="0"/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Imatinib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  - Bcr-Abl inhibisyonu 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  - PDGFR inhibisyonu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495800" y="4953000"/>
            <a:ext cx="1676400" cy="0"/>
          </a:xfrm>
          <a:prstGeom prst="line">
            <a:avLst/>
          </a:prstGeom>
          <a:noFill/>
          <a:ln w="57150">
            <a:solidFill>
              <a:srgbClr val="DA2A1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chemeClr val="bg1"/>
                </a:solidFill>
              </a:rPr>
              <a:t>Reseptör Tirozin Kinaz İnhibitörleri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A phase 2 trial of </a:t>
            </a:r>
            <a:r>
              <a:rPr lang="tr-TR" sz="2400" b="1" i="1" u="sng" smtClean="0">
                <a:solidFill>
                  <a:srgbClr val="DA2A18"/>
                </a:solidFill>
              </a:rPr>
              <a:t>imatinib mesylate</a:t>
            </a:r>
            <a:r>
              <a:rPr lang="tr-TR" sz="2400" smtClean="0"/>
              <a:t> in patients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b="1" i="1" u="sng" smtClean="0">
                <a:solidFill>
                  <a:srgbClr val="DA2A18"/>
                </a:solidFill>
              </a:rPr>
              <a:t>recurrent nonresectable chondrosarcomas</a:t>
            </a:r>
            <a:r>
              <a:rPr lang="tr-TR" sz="2400" smtClean="0"/>
              <a:t> expressing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platelet-derived growth factor receptor-α or -β: 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Italian Sarcoma Group study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800" b="1" i="1" smtClean="0"/>
              <a:t>                                                                           Grignani G et al. Cancer 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8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8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Imatinib: as adjuvant therapy for </a:t>
            </a:r>
            <a:r>
              <a:rPr lang="tr-TR" sz="2400" b="1" i="1" u="sng" smtClean="0">
                <a:solidFill>
                  <a:srgbClr val="DA2A18"/>
                </a:solidFill>
              </a:rPr>
              <a:t>gastrointestinal stromal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b="1" i="1" u="sng" smtClean="0">
                <a:solidFill>
                  <a:srgbClr val="DA2A18"/>
                </a:solidFill>
              </a:rPr>
              <a:t>tumour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800" b="1" i="1" smtClean="0"/>
              <a:t>                                                                    Sanford M et al. 2010;70(15):1963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Kanser Gelişiminde Rol Oynayan Genler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A2A18"/>
                </a:solidFill>
              </a:rPr>
              <a:t>2. Tümör Supresör Genler: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- Hücre büyümesi ve programlı hücre ölümünde kilit rol</a:t>
            </a:r>
          </a:p>
          <a:p>
            <a:pPr eaLnBrk="1" hangingPunct="1">
              <a:buFontTx/>
              <a:buNone/>
            </a:pPr>
            <a:r>
              <a:rPr lang="tr-TR" sz="2400" smtClean="0"/>
              <a:t>       oynarlar</a:t>
            </a:r>
            <a:endParaRPr lang="tr-TR" sz="2400" b="1" smtClean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24400" y="2667000"/>
            <a:ext cx="4038600" cy="3963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400" b="1" i="1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000066"/>
                </a:solidFill>
              </a:rPr>
              <a:t>Rb</a:t>
            </a:r>
            <a:r>
              <a:rPr lang="tr-TR" sz="2400"/>
              <a:t>              Retinoblastom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000066"/>
                </a:solidFill>
              </a:rPr>
              <a:t>p53</a:t>
            </a:r>
            <a:r>
              <a:rPr lang="tr-TR" sz="2400"/>
              <a:t>            Meme, akciğer,</a:t>
            </a:r>
          </a:p>
          <a:p>
            <a:pPr>
              <a:spcBef>
                <a:spcPct val="50000"/>
              </a:spcBef>
            </a:pPr>
            <a:r>
              <a:rPr lang="tr-TR" sz="2400"/>
              <a:t>kolorektal, özefagus, mide, over, prostat, gliom, sarkom, bazı lösemiler</a:t>
            </a: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DA2A18"/>
                </a:solidFill>
              </a:rPr>
              <a:t>“ GENOMUN BEKÇİLERİ”</a:t>
            </a:r>
          </a:p>
          <a:p>
            <a:pPr>
              <a:spcBef>
                <a:spcPct val="50000"/>
              </a:spcBef>
            </a:pPr>
            <a:endParaRPr lang="tr-TR" sz="2400" b="1">
              <a:solidFill>
                <a:srgbClr val="DA2A18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410200" y="3352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DA2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410200" y="3886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DA2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 İnhibisyonunun Bilinen ve Potansiyel Yan Etkileri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Gastrointestinal perforasyonlar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Yara iyileşmesinde gecikme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Kanama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Hipertansiyon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Proteinüri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Tromboz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                                    </a:t>
            </a:r>
            <a:r>
              <a:rPr lang="tr-TR" sz="1600" b="1" i="1" smtClean="0"/>
              <a:t>Chen HX et al. Nat Rev Clin Oncol 2009;6:465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                                                                    Zangari M et al. J Clin Oncol 2009;27:4865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1600" b="1" i="1" smtClean="0"/>
              <a:t>                                                 Higa GM et al. Expert Rev Anticancer Ther 2009;9:999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6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b="1" smtClean="0"/>
              <a:t>     </a:t>
            </a:r>
            <a:r>
              <a:rPr lang="tr-TR" sz="2400" b="1" i="1" smtClean="0">
                <a:solidFill>
                  <a:srgbClr val="DA2A18"/>
                </a:solidFill>
              </a:rPr>
              <a:t>BU YAN ETKİLERİ ÖNGÖRMEK MÜMKÜN DEĞİL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Moleküllere Direnç Gelişimi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Bu moleküllere karşı birçok tümör direnç geliştirebilme özelliğine sahip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Anjiyogenezi regüle eden birçok yol var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Mutasyonlar sonucu diğer yollar da kullanılabilmekte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Bu nedenle tek yol blokajı efektif olmayabilir</a:t>
            </a:r>
          </a:p>
          <a:p>
            <a:pPr eaLnBrk="1" hangingPunct="1"/>
            <a:endParaRPr lang="tr-TR" sz="2400" smtClean="0"/>
          </a:p>
          <a:p>
            <a:pPr eaLnBrk="1" hangingPunct="1">
              <a:buFontTx/>
              <a:buNone/>
            </a:pPr>
            <a:r>
              <a:rPr lang="tr-TR" sz="1800" b="1" i="1" smtClean="0"/>
              <a:t>                                          Eikesdal HP et al Semin Cancer Biol. 2009;19:310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Bu moleküllere alınan yanıtı değerlendirebilmek için bir takım belirteçlere ihtiyaç var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VEGF, FGF, TGF-</a:t>
            </a:r>
            <a:r>
              <a:rPr lang="el-GR" sz="2400" smtClean="0">
                <a:cs typeface="Arial" charset="0"/>
              </a:rPr>
              <a:t>β</a:t>
            </a:r>
            <a:r>
              <a:rPr lang="tr-TR" sz="2400" smtClean="0">
                <a:cs typeface="Arial" charset="0"/>
              </a:rPr>
              <a:t> ile ilgili çalışmalar mevcut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/>
            <a:r>
              <a:rPr lang="tr-TR" sz="2400" smtClean="0">
                <a:cs typeface="Arial" charset="0"/>
              </a:rPr>
              <a:t>Ancak bu belirteçlerle ilgili daha çok çalışmaya ihtiyaç var</a:t>
            </a:r>
          </a:p>
          <a:p>
            <a:pPr eaLnBrk="1" hangingPunct="1"/>
            <a:endParaRPr lang="tr-TR" sz="24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r-TR" sz="1800" b="1" i="1" smtClean="0">
                <a:cs typeface="Arial" charset="0"/>
              </a:rPr>
              <a:t>                                                    Park JW et al Clin Cancer Res.2004;10:3885</a:t>
            </a:r>
          </a:p>
          <a:p>
            <a:pPr eaLnBrk="1" hangingPunct="1">
              <a:buFontTx/>
              <a:buNone/>
            </a:pPr>
            <a:r>
              <a:rPr lang="tr-TR" sz="1800" b="1" i="1" smtClean="0">
                <a:cs typeface="Arial" charset="0"/>
              </a:rPr>
              <a:t>                                          Brown A et al Cancer Metastasis Rev.2008;27:415</a:t>
            </a:r>
            <a:endParaRPr lang="el-GR" sz="1800" b="1" i="1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Moleküllerden Ne Bekliyoruz?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600" smtClean="0"/>
              <a:t>Tümörü yok mu edecek, büyümesini mi durduracak?</a:t>
            </a:r>
          </a:p>
          <a:p>
            <a:pPr eaLnBrk="1" hangingPunct="1"/>
            <a:endParaRPr lang="tr-TR" sz="2600" smtClean="0"/>
          </a:p>
          <a:p>
            <a:pPr eaLnBrk="1" hangingPunct="1"/>
            <a:r>
              <a:rPr lang="tr-TR" sz="2600" smtClean="0"/>
              <a:t>Sitostatik olarak kullanılacaksa tümör vaskülaritesini normalize etmenin yolu bulunmalı</a:t>
            </a:r>
          </a:p>
          <a:p>
            <a:pPr eaLnBrk="1" hangingPunct="1"/>
            <a:endParaRPr lang="tr-TR" sz="2600" smtClean="0"/>
          </a:p>
          <a:p>
            <a:pPr eaLnBrk="1" hangingPunct="1"/>
            <a:r>
              <a:rPr lang="tr-TR" sz="2600" smtClean="0"/>
              <a:t>Bu sayede kemoterapötiklerin tümör dokusuna daha rahat ulaşması sağlanabilir</a:t>
            </a:r>
          </a:p>
          <a:p>
            <a:pPr eaLnBrk="1" hangingPunct="1"/>
            <a:endParaRPr lang="tr-TR" sz="2600" smtClean="0"/>
          </a:p>
          <a:p>
            <a:pPr eaLnBrk="1" hangingPunct="1">
              <a:buFontTx/>
              <a:buNone/>
            </a:pPr>
            <a:r>
              <a:rPr lang="tr-TR" sz="1800" b="1" i="1" smtClean="0"/>
              <a:t>                                               Kristina M et al. CA Cancer J Clin 2010;60:222</a:t>
            </a:r>
          </a:p>
          <a:p>
            <a:pPr eaLnBrk="1" hangingPunct="1"/>
            <a:endParaRPr lang="tr-T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Moleküllerden Ne Bekliyoruz?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İn vitro çalışmalarda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- RTK inhibitörleri kemoterapötik ajanlar ve radyoterapi ile birlikte uygulandığında daha efektif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2400" smtClean="0"/>
              <a:t>                                            </a:t>
            </a:r>
            <a:r>
              <a:rPr lang="tr-TR" sz="1600" b="1" i="1" smtClean="0"/>
              <a:t>Steeghs N et al. Ann Surg Oncol.2007;14:942</a:t>
            </a:r>
          </a:p>
          <a:p>
            <a:pPr eaLnBrk="1" hangingPunct="1">
              <a:buFontTx/>
              <a:buNone/>
            </a:pPr>
            <a:endParaRPr lang="tr-TR" sz="1600" b="1" i="1" smtClean="0"/>
          </a:p>
          <a:p>
            <a:pPr eaLnBrk="1" hangingPunct="1">
              <a:buFontTx/>
              <a:buNone/>
            </a:pPr>
            <a:r>
              <a:rPr lang="tr-TR" sz="2400" smtClean="0"/>
              <a:t>    - Anjiyogenez inhibitörleri KT/RT ile kombine tedavide daha etkindir</a:t>
            </a:r>
          </a:p>
          <a:p>
            <a:pPr eaLnBrk="1" hangingPunct="1">
              <a:buFontTx/>
              <a:buNone/>
            </a:pPr>
            <a:endParaRPr lang="tr-TR" sz="2400" smtClean="0"/>
          </a:p>
          <a:p>
            <a:pPr eaLnBrk="1" hangingPunct="1">
              <a:buFontTx/>
              <a:buNone/>
            </a:pPr>
            <a:r>
              <a:rPr lang="tr-TR" sz="1600" b="1" i="1" smtClean="0"/>
              <a:t>                                                                 Nieder C et al. Cancer Treat Rev.2006;32:348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Antianjiyogenik Moleküllerden Ne Bekliyoruz?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Antianjiyogenik moleküller kombine tedavide kullanıldığında </a:t>
            </a:r>
          </a:p>
          <a:p>
            <a:pPr eaLnBrk="1" hangingPunct="1"/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smtClean="0"/>
              <a:t>    - Kullanılan KT/RT dozunu aşağı çekebilir</a:t>
            </a:r>
          </a:p>
          <a:p>
            <a:pPr eaLnBrk="1" hangingPunct="1">
              <a:buFontTx/>
              <a:buNone/>
            </a:pPr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smtClean="0"/>
              <a:t>    - Daha az yan etki gelişimi</a:t>
            </a:r>
          </a:p>
          <a:p>
            <a:pPr eaLnBrk="1" hangingPunct="1">
              <a:buFontTx/>
              <a:buNone/>
            </a:pPr>
            <a:endParaRPr lang="tr-TR" sz="2800" smtClean="0"/>
          </a:p>
          <a:p>
            <a:pPr eaLnBrk="1" hangingPunct="1">
              <a:buFontTx/>
              <a:buNone/>
            </a:pPr>
            <a:r>
              <a:rPr lang="tr-TR" sz="2800" smtClean="0"/>
              <a:t>    - Daha etkin 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Özetle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Kanser gelişiminde </a:t>
            </a:r>
            <a:r>
              <a:rPr lang="tr-TR" sz="2400" b="1" i="1" smtClean="0"/>
              <a:t>genetik mutasyonlar</a:t>
            </a:r>
            <a:r>
              <a:rPr lang="tr-TR" sz="2400" smtClean="0"/>
              <a:t> en önemli rolü oynar</a:t>
            </a:r>
          </a:p>
          <a:p>
            <a:pPr eaLnBrk="1" hangingPunct="1">
              <a:lnSpc>
                <a:spcPct val="90000"/>
              </a:lnSpc>
            </a:pPr>
            <a:endParaRPr lang="tr-TR" sz="2400" b="1" i="1" smtClean="0"/>
          </a:p>
          <a:p>
            <a:pPr eaLnBrk="1" hangingPunct="1">
              <a:lnSpc>
                <a:spcPct val="90000"/>
              </a:lnSpc>
            </a:pPr>
            <a:r>
              <a:rPr lang="tr-TR" sz="2400" b="1" i="1" smtClean="0"/>
              <a:t>Anjiyogenez</a:t>
            </a:r>
            <a:r>
              <a:rPr lang="tr-TR" sz="2400" smtClean="0"/>
              <a:t> tümör dokusunun </a:t>
            </a:r>
            <a:r>
              <a:rPr lang="tr-TR" sz="2400" b="1" i="1" smtClean="0"/>
              <a:t>kanlanması, büyümesi</a:t>
            </a:r>
            <a:r>
              <a:rPr lang="tr-TR" sz="2400" smtClean="0"/>
              <a:t> ve</a:t>
            </a:r>
            <a:r>
              <a:rPr lang="tr-TR" sz="2400" b="1" i="1" smtClean="0"/>
              <a:t> metastaz yapması</a:t>
            </a:r>
            <a:r>
              <a:rPr lang="tr-TR" sz="2400" smtClean="0"/>
              <a:t> için gerekli bir süreçtir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Anjiyogenezde </a:t>
            </a:r>
            <a:r>
              <a:rPr lang="tr-TR" sz="2400" b="1" i="1" smtClean="0"/>
              <a:t>endotel hücresi, büyüme faktörleri</a:t>
            </a:r>
            <a:r>
              <a:rPr lang="tr-TR" sz="2400" smtClean="0"/>
              <a:t> ve büyüme faktörlerinin </a:t>
            </a:r>
            <a:r>
              <a:rPr lang="tr-TR" sz="2400" b="1" i="1" smtClean="0"/>
              <a:t>tirozin kinaz aktivitesine sahip</a:t>
            </a:r>
            <a:r>
              <a:rPr lang="tr-TR" sz="2400" smtClean="0"/>
              <a:t> </a:t>
            </a:r>
            <a:r>
              <a:rPr lang="tr-TR" sz="2400" b="1" i="1" smtClean="0"/>
              <a:t>reseptörleri</a:t>
            </a:r>
            <a:r>
              <a:rPr lang="tr-TR" sz="2400" smtClean="0"/>
              <a:t> başrolü oynarlar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Antianjiyogenik moleküllere </a:t>
            </a:r>
            <a:r>
              <a:rPr lang="tr-TR" sz="2400" b="1" i="1" smtClean="0"/>
              <a:t>direnç</a:t>
            </a:r>
            <a:r>
              <a:rPr lang="tr-TR" sz="2400" smtClean="0"/>
              <a:t> gelişebilir</a:t>
            </a:r>
          </a:p>
          <a:p>
            <a:pPr eaLnBrk="1" hangingPunct="1">
              <a:lnSpc>
                <a:spcPct val="90000"/>
              </a:lnSpc>
            </a:pPr>
            <a:endParaRPr lang="tr-TR" sz="2400" b="1" i="1" smtClean="0"/>
          </a:p>
          <a:p>
            <a:pPr eaLnBrk="1" hangingPunct="1">
              <a:lnSpc>
                <a:spcPct val="90000"/>
              </a:lnSpc>
            </a:pPr>
            <a:r>
              <a:rPr lang="tr-TR" sz="2400" b="1" i="1" smtClean="0"/>
              <a:t>KT ve/veya RT ile kombine</a:t>
            </a:r>
            <a:r>
              <a:rPr lang="tr-TR" sz="2400" smtClean="0"/>
              <a:t> kullanıldıklarında </a:t>
            </a:r>
            <a:r>
              <a:rPr lang="tr-TR" sz="2400" b="1" i="1" smtClean="0"/>
              <a:t>daha</a:t>
            </a:r>
            <a:r>
              <a:rPr lang="tr-TR" sz="2400" smtClean="0"/>
              <a:t> </a:t>
            </a:r>
            <a:r>
              <a:rPr lang="tr-TR" sz="2400" b="1" i="1" smtClean="0"/>
              <a:t>etkin</a:t>
            </a:r>
            <a:r>
              <a:rPr lang="tr-TR" sz="2400" smtClean="0"/>
              <a:t> oldukları çalışmalarda gösterilmiştir</a:t>
            </a:r>
          </a:p>
          <a:p>
            <a:pPr eaLnBrk="1" hangingPunct="1">
              <a:lnSpc>
                <a:spcPct val="90000"/>
              </a:lnSpc>
            </a:pP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tr-TR" sz="2800" smtClean="0"/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1. Yeterli miktarda </a:t>
            </a:r>
            <a:r>
              <a:rPr lang="tr-TR" sz="2800" b="1" i="1" smtClean="0"/>
              <a:t>büyüme faktörü</a:t>
            </a:r>
            <a:r>
              <a:rPr lang="tr-TR" sz="2800" smtClean="0"/>
              <a:t> sentezleyebilmek 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2. Büyümeyi durduran faktörlere yanıtsızlık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3. Apopitozisin inhibisyonu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4. Sonsuz replikasyon potansiyeline sahip olmak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5. Doku invazyonu ve metastaz</a:t>
            </a:r>
          </a:p>
          <a:p>
            <a:pPr marL="609600" indent="-609600" eaLnBrk="1" hangingPunct="1">
              <a:buFontTx/>
              <a:buNone/>
            </a:pPr>
            <a:r>
              <a:rPr lang="tr-TR" sz="2800" smtClean="0"/>
              <a:t>6. </a:t>
            </a:r>
            <a:r>
              <a:rPr lang="tr-TR" sz="2800" b="1" i="1" smtClean="0"/>
              <a:t>ANJİYOGENEZ</a:t>
            </a:r>
          </a:p>
          <a:p>
            <a:pPr marL="609600" indent="-609600" eaLnBrk="1" hangingPunct="1">
              <a:buFontTx/>
              <a:buNone/>
            </a:pPr>
            <a:endParaRPr lang="tr-TR" sz="2800" b="1" i="1" smtClean="0"/>
          </a:p>
          <a:p>
            <a:pPr marL="609600" indent="-609600" eaLnBrk="1" hangingPunct="1">
              <a:buFontTx/>
              <a:buNone/>
            </a:pPr>
            <a:r>
              <a:rPr lang="tr-TR" sz="1800" b="1" i="1" smtClean="0"/>
              <a:t>                                                     Hanahan D, Weinberg RA. Cell. 2000;100:57-70</a:t>
            </a:r>
          </a:p>
        </p:txBody>
      </p:sp>
      <p:sp>
        <p:nvSpPr>
          <p:cNvPr id="12291" name="Text Box 4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Kanserin Moleküler ve Hücresel Biyolojisi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 – Kanser İlişkisi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800600" y="2743200"/>
            <a:ext cx="4191000" cy="2320925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Solid tümörler, tümör mikroçevresine proanjiyogenik faktörler salgılayarak yeni damarların oluşumunu sağlarlar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bg1"/>
                </a:solidFill>
              </a:rPr>
              <a:t>Anjiyogenezis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Anjiyogenezis, mevcut kan damarlarından yeni kan damarlarının oluşmasıdır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Fizyolojik ve patolojik süreçlerde rol oynar</a:t>
            </a:r>
          </a:p>
          <a:p>
            <a:pPr eaLnBrk="1" hangingPunct="1"/>
            <a:endParaRPr lang="tr-TR" smtClean="0"/>
          </a:p>
          <a:p>
            <a:pPr algn="ctr" eaLnBrk="1" hangingPunct="1">
              <a:buFontTx/>
              <a:buNone/>
            </a:pPr>
            <a:r>
              <a:rPr lang="tr-TR" sz="1600" b="1" i="1" smtClean="0"/>
              <a:t>                               </a:t>
            </a:r>
            <a:r>
              <a:rPr lang="tr-TR" sz="1800" b="1" i="1" smtClean="0"/>
              <a:t>Dincaslan H. Turkiye Klinikleri J Pediatr Sci 2009;5(4):188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A2A18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bg1"/>
                </a:solidFill>
              </a:rPr>
              <a:t>Anjiyogenezisin Görüldüğü Fizyolojik ve Patolojik Süreçler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000066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FFFF00"/>
                </a:solidFill>
              </a:rPr>
              <a:t>FİZYOLOJİK</a:t>
            </a:r>
          </a:p>
          <a:p>
            <a:pPr eaLnBrk="1" hangingPunct="1"/>
            <a:endParaRPr lang="tr-TR" sz="2400" smtClean="0">
              <a:solidFill>
                <a:srgbClr val="FFFF00"/>
              </a:solidFill>
            </a:endParaRP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Yara iyileşmesi</a:t>
            </a:r>
          </a:p>
          <a:p>
            <a:pPr eaLnBrk="1" hangingPunct="1"/>
            <a:endParaRPr lang="tr-TR" b="1" smtClean="0">
              <a:solidFill>
                <a:schemeClr val="bg1"/>
              </a:solidFill>
            </a:endParaRP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Menstrual siklus</a:t>
            </a:r>
          </a:p>
          <a:p>
            <a:pPr eaLnBrk="1" hangingPunct="1"/>
            <a:endParaRPr lang="tr-TR" b="1" smtClean="0">
              <a:solidFill>
                <a:schemeClr val="bg1"/>
              </a:solidFill>
            </a:endParaRP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Embriyogenez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000066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FFFF00"/>
                </a:solidFill>
              </a:rPr>
              <a:t>PATOLOJİK</a:t>
            </a:r>
          </a:p>
          <a:p>
            <a:pPr eaLnBrk="1" hangingPunct="1"/>
            <a:endParaRPr lang="tr-TR" smtClean="0">
              <a:solidFill>
                <a:srgbClr val="FFFF00"/>
              </a:solidFill>
            </a:endParaRPr>
          </a:p>
          <a:p>
            <a:pPr eaLnBrk="1" hangingPunct="1"/>
            <a:r>
              <a:rPr lang="tr-TR" b="1" i="1" smtClean="0">
                <a:solidFill>
                  <a:schemeClr val="bg1"/>
                </a:solidFill>
              </a:rPr>
              <a:t>MALİGNİTELER</a:t>
            </a: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Ateroskleroz</a:t>
            </a: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Hemanjiyomlar</a:t>
            </a: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Romatoid artrit</a:t>
            </a:r>
          </a:p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Diyabetik retinopati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2196</Words>
  <Application>Microsoft PowerPoint</Application>
  <PresentationFormat>Ekran Gösterisi (4:3)</PresentationFormat>
  <Paragraphs>481</Paragraphs>
  <Slides>56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9" baseType="lpstr">
      <vt:lpstr>Arial</vt:lpstr>
      <vt:lpstr>Calibri</vt:lpstr>
      <vt:lpstr>Default Design</vt:lpstr>
      <vt:lpstr>Kanser Tedavisinde Yeni Moleküller</vt:lpstr>
      <vt:lpstr>Seminer Sunum Planı</vt:lpstr>
      <vt:lpstr>Kanser Gelişimi</vt:lpstr>
      <vt:lpstr>Kanser Gelişiminde Rol Oynayan Genler</vt:lpstr>
      <vt:lpstr>Kanser Gelişiminde Rol Oynayan Genler</vt:lpstr>
      <vt:lpstr>Kanserin Moleküler ve Hücresel Biyolojisi</vt:lpstr>
      <vt:lpstr>Anjiyogenez – Kanser İlişkisi</vt:lpstr>
      <vt:lpstr>Anjiyogenezis</vt:lpstr>
      <vt:lpstr>Anjiyogenezisin Görüldüğü Fizyolojik ve Patolojik Süreçler</vt:lpstr>
      <vt:lpstr>Anjiyogenezin Basamakları</vt:lpstr>
      <vt:lpstr>Anjiyogenezin Basamakları</vt:lpstr>
      <vt:lpstr>Anjiyogenezin Basamakları</vt:lpstr>
      <vt:lpstr>Anjiyogenezin Basamakları</vt:lpstr>
      <vt:lpstr>Anjiyogeneziste Rol Alan Mediatörler</vt:lpstr>
      <vt:lpstr>Anjiyogeneziste Rol Alan Mediatörler</vt:lpstr>
      <vt:lpstr>Anjiyogeneziste Rol Alan Mediatörler</vt:lpstr>
      <vt:lpstr>Anjiyogenezis-Hipoksi İlişkisi </vt:lpstr>
      <vt:lpstr>Hipoksi – HIF İlişkisi</vt:lpstr>
      <vt:lpstr>Anjiyogeneziste Rol Alan Mediatörler</vt:lpstr>
      <vt:lpstr>Anjiyogeneziste Rol Alan Mediatörler</vt:lpstr>
      <vt:lpstr>Anjiyogeneziste Rol Alan Mediatörler</vt:lpstr>
      <vt:lpstr>Anjiyogeneziste Rol Alan Mediatörler</vt:lpstr>
      <vt:lpstr>Anjiyogeneziste Rol Alan Mediatörler</vt:lpstr>
      <vt:lpstr>Anjiyogeneziste Rol Alan Mediatörler</vt:lpstr>
      <vt:lpstr>Anjiyogenik Büyüme Faktörlerinin Kanser Tanısında Prognostik Önemi</vt:lpstr>
      <vt:lpstr>Anjiyogenik Büyüme Faktörlerinin Kanser Tanısında Prognostik Önemi</vt:lpstr>
      <vt:lpstr>VEGF ve Prognoz Açısından Değeri</vt:lpstr>
      <vt:lpstr>FGF ve Prognoz Açısından Değeri</vt:lpstr>
      <vt:lpstr>TGF-β ve Prognoz Açısından Değeri</vt:lpstr>
      <vt:lpstr>Kanser Tedavisi ve Antianjiyogenik Moleküller</vt:lpstr>
      <vt:lpstr>Antianjiyogenik Moleküller</vt:lpstr>
      <vt:lpstr>Antianjiyogenik Moleküller</vt:lpstr>
      <vt:lpstr>Antianjiyogenik Moleküller</vt:lpstr>
      <vt:lpstr>Antianjiyogenik Moleküllerin Avantajları</vt:lpstr>
      <vt:lpstr>Antianjiyogenik Tedavinin Hedefleri</vt:lpstr>
      <vt:lpstr>Büyüme Faktörü İnhibitörleri</vt:lpstr>
      <vt:lpstr>Büyüme Faktörü İnhibitörleri</vt:lpstr>
      <vt:lpstr>Slayt 38</vt:lpstr>
      <vt:lpstr>Slayt 39</vt:lpstr>
      <vt:lpstr>Büyüme Faktörü İnhibitörleri</vt:lpstr>
      <vt:lpstr>Büyüme Faktörü İnhibitörleri</vt:lpstr>
      <vt:lpstr>Slayt 42</vt:lpstr>
      <vt:lpstr>Reseptör Tirozin Kinaz İnhibitörleri </vt:lpstr>
      <vt:lpstr>Reseptör Tirozin Kinaz İnhibitörleri  </vt:lpstr>
      <vt:lpstr>Reseptör Tirozin Kinaz İnhibitörleri</vt:lpstr>
      <vt:lpstr>Slayt 46</vt:lpstr>
      <vt:lpstr>Reseptör Tirozin Kinaz İnhibitörleri</vt:lpstr>
      <vt:lpstr>Reseptör Tirozin Kinaz İnhibitörleri</vt:lpstr>
      <vt:lpstr>Reseptör Tirozin Kinaz İnhibitörleri</vt:lpstr>
      <vt:lpstr>Anjiyogenez İnhibisyonunun Bilinen ve Potansiyel Yan Etkileri</vt:lpstr>
      <vt:lpstr>Antianjiyogenik Moleküllere Direnç Gelişimi </vt:lpstr>
      <vt:lpstr>Antianjiyogenik Moleküller</vt:lpstr>
      <vt:lpstr>Antianjiyogenik Moleküllerden Ne Bekliyoruz?</vt:lpstr>
      <vt:lpstr>Antianjiyogenik Moleküllerden Ne Bekliyoruz?</vt:lpstr>
      <vt:lpstr>Antianjiyogenik Moleküllerden Ne Bekliyoruz?</vt:lpstr>
      <vt:lpstr>Özetle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SİMGE</dc:creator>
  <cp:lastModifiedBy>user</cp:lastModifiedBy>
  <cp:revision>91</cp:revision>
  <cp:lastPrinted>1601-01-01T00:00:00Z</cp:lastPrinted>
  <dcterms:created xsi:type="dcterms:W3CDTF">1601-01-01T00:00:00Z</dcterms:created>
  <dcterms:modified xsi:type="dcterms:W3CDTF">2018-05-17T10:17:13Z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