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89" r:id="rId2"/>
    <p:sldId id="291" r:id="rId3"/>
    <p:sldId id="292" r:id="rId4"/>
    <p:sldId id="293" r:id="rId5"/>
    <p:sldId id="295" r:id="rId6"/>
    <p:sldId id="263" r:id="rId7"/>
    <p:sldId id="319" r:id="rId8"/>
    <p:sldId id="321" r:id="rId9"/>
    <p:sldId id="262" r:id="rId10"/>
    <p:sldId id="322" r:id="rId11"/>
    <p:sldId id="320" r:id="rId12"/>
    <p:sldId id="325" r:id="rId13"/>
    <p:sldId id="327" r:id="rId14"/>
    <p:sldId id="329" r:id="rId15"/>
    <p:sldId id="328" r:id="rId16"/>
    <p:sldId id="264" r:id="rId17"/>
    <p:sldId id="266" r:id="rId18"/>
    <p:sldId id="331" r:id="rId19"/>
    <p:sldId id="267" r:id="rId20"/>
    <p:sldId id="286" r:id="rId21"/>
    <p:sldId id="268" r:id="rId22"/>
    <p:sldId id="333" r:id="rId23"/>
    <p:sldId id="277" r:id="rId24"/>
    <p:sldId id="260" r:id="rId25"/>
    <p:sldId id="334" r:id="rId26"/>
    <p:sldId id="270" r:id="rId27"/>
    <p:sldId id="271" r:id="rId28"/>
    <p:sldId id="272" r:id="rId29"/>
    <p:sldId id="273" r:id="rId30"/>
    <p:sldId id="274" r:id="rId31"/>
    <p:sldId id="337" r:id="rId32"/>
    <p:sldId id="283" r:id="rId33"/>
    <p:sldId id="308" r:id="rId34"/>
    <p:sldId id="342" r:id="rId35"/>
    <p:sldId id="309" r:id="rId36"/>
    <p:sldId id="311" r:id="rId37"/>
    <p:sldId id="312" r:id="rId38"/>
    <p:sldId id="341" r:id="rId39"/>
    <p:sldId id="343" r:id="rId40"/>
    <p:sldId id="275" r:id="rId41"/>
    <p:sldId id="278"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87050" autoAdjust="0"/>
  </p:normalViewPr>
  <p:slideViewPr>
    <p:cSldViewPr snapToGrid="0">
      <p:cViewPr varScale="1">
        <p:scale>
          <a:sx n="79" d="100"/>
          <a:sy n="79" d="100"/>
        </p:scale>
        <p:origin x="-978" y="-90"/>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A96E40-9BCB-457E-98D7-46CB4724BDA4}" type="datetimeFigureOut">
              <a:rPr lang="tr-TR" smtClean="0"/>
              <a:pPr/>
              <a:t>14/05/2018</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6988E7-2BED-4005-9A41-4B3EBE186EA3}" type="slidenum">
              <a:rPr lang="tr-TR" smtClean="0"/>
              <a:pPr/>
              <a:t>‹#›</a:t>
            </a:fld>
            <a:endParaRPr lang="tr-TR"/>
          </a:p>
        </p:txBody>
      </p:sp>
    </p:spTree>
    <p:extLst>
      <p:ext uri="{BB962C8B-B14F-4D97-AF65-F5344CB8AC3E}">
        <p14:creationId xmlns="" xmlns:p14="http://schemas.microsoft.com/office/powerpoint/2010/main" val="57839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Slayt Görüntüsü Yer Tutucusu"/>
          <p:cNvSpPr>
            <a:spLocks noGrp="1" noRot="1" noChangeAspect="1" noTextEdit="1"/>
          </p:cNvSpPr>
          <p:nvPr>
            <p:ph type="sldImg"/>
          </p:nvPr>
        </p:nvSpPr>
        <p:spPr>
          <a:ln/>
        </p:spPr>
      </p:sp>
      <p:sp>
        <p:nvSpPr>
          <p:cNvPr id="4099"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ltLang="tr-TR" smtClean="0"/>
          </a:p>
        </p:txBody>
      </p:sp>
      <p:sp>
        <p:nvSpPr>
          <p:cNvPr id="4100" name="3 Slayt Numarası Yer Tutucusu"/>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spcBef>
                <a:spcPct val="0"/>
              </a:spcBef>
            </a:pPr>
            <a:fld id="{49ABCC2A-3C3B-43FF-BEB8-F4DECE8AC627}" type="slidenum">
              <a:rPr lang="tr-TR" altLang="tr-TR">
                <a:latin typeface="Times New Roman" pitchFamily="18" charset="0"/>
              </a:rPr>
              <a:pPr>
                <a:spcBef>
                  <a:spcPct val="0"/>
                </a:spcBef>
              </a:pPr>
              <a:t>1</a:t>
            </a:fld>
            <a:endParaRPr lang="tr-TR" altLang="tr-TR">
              <a:latin typeface="Times New Roman" pitchFamily="18" charset="0"/>
            </a:endParaRPr>
          </a:p>
        </p:txBody>
      </p:sp>
    </p:spTree>
    <p:extLst>
      <p:ext uri="{BB962C8B-B14F-4D97-AF65-F5344CB8AC3E}">
        <p14:creationId xmlns="" xmlns:p14="http://schemas.microsoft.com/office/powerpoint/2010/main" val="452206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Slayt Görüntüsü Yer Tutucusu"/>
          <p:cNvSpPr>
            <a:spLocks noGrp="1" noRot="1" noChangeAspect="1" noTextEdit="1"/>
          </p:cNvSpPr>
          <p:nvPr>
            <p:ph type="sldImg"/>
          </p:nvPr>
        </p:nvSpPr>
        <p:spPr>
          <a:ln/>
        </p:spPr>
      </p:sp>
      <p:sp>
        <p:nvSpPr>
          <p:cNvPr id="11267"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 typeface="+mj-lt"/>
              <a:buNone/>
              <a:defRPr/>
            </a:pPr>
            <a:r>
              <a:rPr lang="tr-TR" b="1" dirty="0" smtClean="0">
                <a:solidFill>
                  <a:srgbClr val="FF0000"/>
                </a:solidFill>
              </a:rPr>
              <a:t>1.Büyüme faktörleri</a:t>
            </a:r>
          </a:p>
          <a:p>
            <a:pPr marL="171450" indent="-171450">
              <a:buFont typeface="Arial" panose="020B0604020202020204" pitchFamily="34" charset="0"/>
              <a:buChar char="•"/>
              <a:defRPr/>
            </a:pPr>
            <a:r>
              <a:rPr lang="tr-TR" dirty="0" smtClean="0"/>
              <a:t>Bütün normal hücreler çoğalmak için büyüme faktörlerinin uyarısına gerek duyarlar.</a:t>
            </a:r>
          </a:p>
          <a:p>
            <a:pPr marL="171450" indent="-171450">
              <a:buFont typeface="Arial" panose="020B0604020202020204" pitchFamily="34" charset="0"/>
              <a:buChar char="•"/>
              <a:defRPr/>
            </a:pPr>
            <a:r>
              <a:rPr lang="tr-TR" dirty="0" smtClean="0"/>
              <a:t>kanser hücreleri duyarlı oldukları büyüme faktörünü sentezleyerek </a:t>
            </a:r>
            <a:r>
              <a:rPr lang="tr-TR" dirty="0" err="1" smtClean="0"/>
              <a:t>otokrin</a:t>
            </a:r>
            <a:r>
              <a:rPr lang="tr-TR" dirty="0" smtClean="0"/>
              <a:t> özelliği de kazanırlar.</a:t>
            </a:r>
          </a:p>
          <a:p>
            <a:pPr>
              <a:buFont typeface="+mj-lt"/>
              <a:buNone/>
              <a:defRPr/>
            </a:pPr>
            <a:r>
              <a:rPr lang="tr-TR" b="1" dirty="0" smtClean="0"/>
              <a:t>2.Büyüme faktör reseptörleri</a:t>
            </a:r>
          </a:p>
          <a:p>
            <a:pPr marL="171450" indent="-171450">
              <a:buFont typeface="Arial" panose="020B0604020202020204" pitchFamily="34" charset="0"/>
              <a:buChar char="•"/>
              <a:defRPr/>
            </a:pPr>
            <a:r>
              <a:rPr lang="tr-TR" dirty="0" smtClean="0"/>
              <a:t>Mutant reseptör proteinleri, ortamda büyüme faktörleri olmasa bile hücreye devamlı </a:t>
            </a:r>
            <a:r>
              <a:rPr lang="tr-TR" dirty="0" err="1" smtClean="0"/>
              <a:t>mitojenik</a:t>
            </a:r>
            <a:r>
              <a:rPr lang="tr-TR" dirty="0" smtClean="0"/>
              <a:t> sinyal verirler.</a:t>
            </a:r>
          </a:p>
          <a:p>
            <a:pPr>
              <a:buFont typeface="+mj-lt"/>
              <a:buNone/>
              <a:defRPr/>
            </a:pPr>
            <a:r>
              <a:rPr lang="tr-TR" b="1" dirty="0" smtClean="0"/>
              <a:t>3.Sinyal ileten proteinler</a:t>
            </a:r>
          </a:p>
          <a:p>
            <a:pPr marL="171450" indent="-171450">
              <a:buFont typeface="Arial" panose="020B0604020202020204" pitchFamily="34" charset="0"/>
              <a:buChar char="•"/>
              <a:defRPr/>
            </a:pPr>
            <a:r>
              <a:rPr lang="tr-TR" dirty="0" smtClean="0"/>
              <a:t>Hücre </a:t>
            </a:r>
            <a:r>
              <a:rPr lang="tr-TR" dirty="0" err="1" smtClean="0"/>
              <a:t>membranının</a:t>
            </a:r>
            <a:r>
              <a:rPr lang="tr-TR" dirty="0" smtClean="0"/>
              <a:t> iç yüzünde bulunur.</a:t>
            </a:r>
            <a:r>
              <a:rPr lang="tr-TR" baseline="0" dirty="0" smtClean="0"/>
              <a:t> </a:t>
            </a:r>
            <a:r>
              <a:rPr lang="tr-TR" dirty="0" smtClean="0"/>
              <a:t>dış ortamdan uyarıları alır ve </a:t>
            </a:r>
            <a:r>
              <a:rPr lang="tr-TR" dirty="0" err="1" smtClean="0"/>
              <a:t>nükleusa</a:t>
            </a:r>
            <a:r>
              <a:rPr lang="tr-TR" dirty="0" smtClean="0"/>
              <a:t> iletirler.</a:t>
            </a:r>
          </a:p>
          <a:p>
            <a:pPr>
              <a:buFont typeface="+mj-lt"/>
              <a:buNone/>
              <a:defRPr/>
            </a:pPr>
            <a:r>
              <a:rPr lang="tr-TR" b="1" dirty="0" smtClean="0"/>
              <a:t>4.Nükleer transkripsiyon faktörleri</a:t>
            </a:r>
          </a:p>
          <a:p>
            <a:pPr marL="171450" indent="-171450">
              <a:buFont typeface="Arial" panose="020B0604020202020204" pitchFamily="34" charset="0"/>
              <a:buChar char="•"/>
              <a:defRPr/>
            </a:pPr>
            <a:r>
              <a:rPr lang="tr-TR" dirty="0" err="1" smtClean="0"/>
              <a:t>Nükleusta</a:t>
            </a:r>
            <a:r>
              <a:rPr lang="tr-TR" dirty="0" smtClean="0"/>
              <a:t> bulunup DNA </a:t>
            </a:r>
            <a:r>
              <a:rPr lang="tr-TR" dirty="0" err="1" smtClean="0"/>
              <a:t>replikasyonu</a:t>
            </a:r>
            <a:r>
              <a:rPr lang="tr-TR" dirty="0" smtClean="0"/>
              <a:t> ve hücre bölünmesinden sorumludurlar.</a:t>
            </a:r>
          </a:p>
          <a:p>
            <a:pPr marL="171450" indent="-171450">
              <a:buFont typeface="Arial" panose="020B0604020202020204" pitchFamily="34" charset="0"/>
              <a:buChar char="•"/>
              <a:defRPr/>
            </a:pPr>
            <a:r>
              <a:rPr lang="tr-TR" dirty="0" smtClean="0"/>
              <a:t>Bölünme </a:t>
            </a:r>
            <a:r>
              <a:rPr lang="tr-TR" dirty="0" err="1" smtClean="0"/>
              <a:t>siklusuna</a:t>
            </a:r>
            <a:r>
              <a:rPr lang="tr-TR" dirty="0" smtClean="0"/>
              <a:t> giriş dahil, bütün bölünme aşamalarını kontrol ederler.</a:t>
            </a:r>
          </a:p>
          <a:p>
            <a:endParaRPr lang="tr-TR" altLang="tr-TR" dirty="0" smtClean="0"/>
          </a:p>
        </p:txBody>
      </p:sp>
      <p:sp>
        <p:nvSpPr>
          <p:cNvPr id="11268" name="3 Slayt Numarası Yer Tutucusu"/>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spcBef>
                <a:spcPct val="0"/>
              </a:spcBef>
            </a:pPr>
            <a:fld id="{2423556E-9FB5-4EA7-8BE0-426FD0F722D1}" type="slidenum">
              <a:rPr lang="tr-TR" altLang="tr-TR">
                <a:latin typeface="Times New Roman" pitchFamily="18" charset="0"/>
              </a:rPr>
              <a:pPr>
                <a:spcBef>
                  <a:spcPct val="0"/>
                </a:spcBef>
              </a:pPr>
              <a:t>5</a:t>
            </a:fld>
            <a:endParaRPr lang="tr-TR" altLang="tr-TR">
              <a:latin typeface="Times New Roman" pitchFamily="18" charset="0"/>
            </a:endParaRPr>
          </a:p>
        </p:txBody>
      </p:sp>
    </p:spTree>
    <p:extLst>
      <p:ext uri="{BB962C8B-B14F-4D97-AF65-F5344CB8AC3E}">
        <p14:creationId xmlns="" xmlns:p14="http://schemas.microsoft.com/office/powerpoint/2010/main" val="3503312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Tek başına </a:t>
            </a:r>
            <a:r>
              <a:rPr lang="tr-TR" dirty="0" err="1" smtClean="0"/>
              <a:t>Bcr-Abl</a:t>
            </a:r>
            <a:r>
              <a:rPr lang="tr-TR" dirty="0" smtClean="0"/>
              <a:t> geninin çalışması KML gelişimi için gerekli ve yeterlidir.</a:t>
            </a:r>
          </a:p>
          <a:p>
            <a:endParaRPr lang="tr-TR" dirty="0"/>
          </a:p>
        </p:txBody>
      </p:sp>
      <p:sp>
        <p:nvSpPr>
          <p:cNvPr id="4" name="Slayt Numarası Yer Tutucusu 3"/>
          <p:cNvSpPr>
            <a:spLocks noGrp="1"/>
          </p:cNvSpPr>
          <p:nvPr>
            <p:ph type="sldNum" sz="quarter" idx="10"/>
          </p:nvPr>
        </p:nvSpPr>
        <p:spPr/>
        <p:txBody>
          <a:bodyPr/>
          <a:lstStyle/>
          <a:p>
            <a:fld id="{E26988E7-2BED-4005-9A41-4B3EBE186EA3}" type="slidenum">
              <a:rPr lang="tr-TR" smtClean="0"/>
              <a:pPr/>
              <a:t>18</a:t>
            </a:fld>
            <a:endParaRPr lang="tr-TR"/>
          </a:p>
        </p:txBody>
      </p:sp>
    </p:spTree>
    <p:extLst>
      <p:ext uri="{BB962C8B-B14F-4D97-AF65-F5344CB8AC3E}">
        <p14:creationId xmlns="" xmlns:p14="http://schemas.microsoft.com/office/powerpoint/2010/main" val="1468920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Tümör </a:t>
            </a:r>
            <a:r>
              <a:rPr lang="tr-TR" dirty="0" err="1" smtClean="0"/>
              <a:t>supresör</a:t>
            </a:r>
            <a:r>
              <a:rPr lang="tr-TR" dirty="0" smtClean="0"/>
              <a:t> genler, bir gaz pedalı görevi görür.</a:t>
            </a:r>
            <a:endParaRPr lang="tr-TR" dirty="0"/>
          </a:p>
        </p:txBody>
      </p:sp>
      <p:sp>
        <p:nvSpPr>
          <p:cNvPr id="4" name="Slayt Numarası Yer Tutucusu 3"/>
          <p:cNvSpPr>
            <a:spLocks noGrp="1"/>
          </p:cNvSpPr>
          <p:nvPr>
            <p:ph type="sldNum" sz="quarter" idx="10"/>
          </p:nvPr>
        </p:nvSpPr>
        <p:spPr/>
        <p:txBody>
          <a:bodyPr/>
          <a:lstStyle/>
          <a:p>
            <a:fld id="{E26988E7-2BED-4005-9A41-4B3EBE186EA3}" type="slidenum">
              <a:rPr lang="tr-TR" smtClean="0"/>
              <a:pPr/>
              <a:t>24</a:t>
            </a:fld>
            <a:endParaRPr lang="tr-TR"/>
          </a:p>
        </p:txBody>
      </p:sp>
    </p:spTree>
    <p:extLst>
      <p:ext uri="{BB962C8B-B14F-4D97-AF65-F5344CB8AC3E}">
        <p14:creationId xmlns="" xmlns:p14="http://schemas.microsoft.com/office/powerpoint/2010/main" val="1742802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193018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337923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300955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450889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2073204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2157653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1423821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2248643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171293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136773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96B9F0-3EA7-4A21-A18B-DD6AF66D36E2}" type="datetimeFigureOut">
              <a:rPr lang="tr-TR" smtClean="0"/>
              <a:pPr/>
              <a:t>14/05/2018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2925804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6B9F0-3EA7-4A21-A18B-DD6AF66D36E2}" type="datetimeFigureOut">
              <a:rPr lang="tr-TR" smtClean="0"/>
              <a:pPr/>
              <a:t>14/05/2018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F16D8-B4B0-4F17-85D7-4A1E69B8557D}" type="slidenum">
              <a:rPr lang="tr-TR" smtClean="0"/>
              <a:pPr/>
              <a:t>‹#›</a:t>
            </a:fld>
            <a:endParaRPr lang="tr-TR"/>
          </a:p>
        </p:txBody>
      </p:sp>
    </p:spTree>
    <p:extLst>
      <p:ext uri="{BB962C8B-B14F-4D97-AF65-F5344CB8AC3E}">
        <p14:creationId xmlns="" xmlns:p14="http://schemas.microsoft.com/office/powerpoint/2010/main" val="4016132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334434" y="115889"/>
            <a:ext cx="11523133"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tr-TR" altLang="tr-TR" sz="4000" b="1" dirty="0">
                <a:latin typeface="Copperplate Gothic Light" pitchFamily="34" charset="0"/>
              </a:rPr>
              <a:t>PROTOONKOGEN, ONKOGEN VE TÜMÖR SUPRESÖR GENLER</a:t>
            </a:r>
            <a:endParaRPr lang="en-US" altLang="tr-TR" sz="4000" b="1" dirty="0">
              <a:latin typeface="Copperplate Gothic Light" pitchFamily="34" charset="0"/>
            </a:endParaRPr>
          </a:p>
        </p:txBody>
      </p:sp>
    </p:spTree>
    <p:extLst>
      <p:ext uri="{BB962C8B-B14F-4D97-AF65-F5344CB8AC3E}">
        <p14:creationId xmlns="" xmlns:p14="http://schemas.microsoft.com/office/powerpoint/2010/main" val="356226730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0219" y="294968"/>
            <a:ext cx="8827686" cy="6415548"/>
          </a:xfrm>
        </p:spPr>
        <p:txBody>
          <a:bodyPr/>
          <a:lstStyle/>
          <a:p>
            <a:endParaRPr lang="tr-TR" sz="2200" b="1" dirty="0" smtClean="0"/>
          </a:p>
          <a:p>
            <a:endParaRPr lang="tr-TR" sz="2200" b="1" dirty="0"/>
          </a:p>
          <a:p>
            <a:r>
              <a:rPr lang="tr-TR" sz="2200" b="1" dirty="0" smtClean="0"/>
              <a:t>Spesifik</a:t>
            </a:r>
            <a:r>
              <a:rPr lang="tr-TR" sz="2200" b="1" dirty="0" smtClean="0">
                <a:solidFill>
                  <a:srgbClr val="FF0000"/>
                </a:solidFill>
              </a:rPr>
              <a:t> </a:t>
            </a:r>
            <a:r>
              <a:rPr lang="tr-TR" sz="2200" b="1" dirty="0" err="1"/>
              <a:t>Ras</a:t>
            </a:r>
            <a:r>
              <a:rPr lang="tr-TR" sz="2200" b="1" dirty="0"/>
              <a:t> geni mutasyonları kolon, akciğer, meme ve mesane kanserleri gibi birçok farklı kanser hücrelerinde sıklıkla gözlenir ve neredeyse tüm olgularda </a:t>
            </a:r>
            <a:r>
              <a:rPr lang="tr-TR" sz="2200" b="1" dirty="0" err="1"/>
              <a:t>kodon</a:t>
            </a:r>
            <a:r>
              <a:rPr lang="tr-TR" sz="2200" b="1" dirty="0"/>
              <a:t> 12, 13 ve 61’de saptanır</a:t>
            </a:r>
            <a:r>
              <a:rPr lang="tr-TR" sz="2200" b="1" dirty="0" smtClean="0"/>
              <a:t>.</a:t>
            </a:r>
          </a:p>
          <a:p>
            <a:endParaRPr lang="tr-TR" sz="2200" b="1" dirty="0"/>
          </a:p>
          <a:p>
            <a:pPr marL="0" indent="0">
              <a:buNone/>
            </a:pPr>
            <a:endParaRPr lang="tr-TR" sz="2200" b="1" dirty="0"/>
          </a:p>
          <a:p>
            <a:r>
              <a:rPr lang="tr-TR" sz="2200" b="1" dirty="0"/>
              <a:t>Bu mutasyonlar, </a:t>
            </a:r>
            <a:r>
              <a:rPr lang="tr-TR" sz="2200" b="1" dirty="0" err="1" smtClean="0"/>
              <a:t>GTP’nin</a:t>
            </a:r>
            <a:r>
              <a:rPr lang="tr-TR" sz="2200" b="1" dirty="0" smtClean="0"/>
              <a:t> </a:t>
            </a:r>
            <a:r>
              <a:rPr lang="tr-TR" sz="2200" b="1" dirty="0" err="1"/>
              <a:t>GDP’ye</a:t>
            </a:r>
            <a:r>
              <a:rPr lang="tr-TR" sz="2200" b="1" dirty="0"/>
              <a:t> hidrolizini engellerler ve böylece </a:t>
            </a:r>
            <a:r>
              <a:rPr lang="tr-TR" sz="2200" b="1" dirty="0" err="1"/>
              <a:t>Ras</a:t>
            </a:r>
            <a:r>
              <a:rPr lang="tr-TR" sz="2200" b="1" dirty="0"/>
              <a:t> proteinini aktif formda tutarak hücreyi sürekli bölünmeye teşvik ederler.</a:t>
            </a:r>
          </a:p>
          <a:p>
            <a:endParaRPr lang="tr-TR" dirty="0"/>
          </a:p>
        </p:txBody>
      </p:sp>
    </p:spTree>
    <p:extLst>
      <p:ext uri="{BB962C8B-B14F-4D97-AF65-F5344CB8AC3E}">
        <p14:creationId xmlns="" xmlns:p14="http://schemas.microsoft.com/office/powerpoint/2010/main" val="1697967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8206" y="191729"/>
            <a:ext cx="10129426" cy="6563032"/>
          </a:xfrm>
        </p:spPr>
        <p:txBody>
          <a:bodyPr>
            <a:normAutofit/>
          </a:bodyPr>
          <a:lstStyle/>
          <a:p>
            <a:pPr marL="0" indent="0">
              <a:buNone/>
            </a:pPr>
            <a:r>
              <a:rPr lang="tr-TR" b="1" dirty="0" smtClean="0">
                <a:solidFill>
                  <a:srgbClr val="000066"/>
                </a:solidFill>
              </a:rPr>
              <a:t>BRAF </a:t>
            </a:r>
          </a:p>
          <a:p>
            <a:r>
              <a:rPr lang="tr-TR" b="1" dirty="0"/>
              <a:t>N</a:t>
            </a:r>
            <a:r>
              <a:rPr lang="tr-TR" b="1" dirty="0" smtClean="0"/>
              <a:t>okta </a:t>
            </a:r>
            <a:r>
              <a:rPr lang="tr-TR" b="1" dirty="0"/>
              <a:t>mutasyonlar sonrasında aktive olan diğer bir </a:t>
            </a:r>
            <a:r>
              <a:rPr lang="tr-TR" b="1" dirty="0" err="1"/>
              <a:t>onkogen</a:t>
            </a:r>
            <a:r>
              <a:rPr lang="tr-TR" b="1" dirty="0"/>
              <a:t> olup bir </a:t>
            </a:r>
            <a:r>
              <a:rPr lang="tr-TR" b="1" dirty="0" err="1"/>
              <a:t>tirozin</a:t>
            </a:r>
            <a:r>
              <a:rPr lang="tr-TR" b="1" dirty="0"/>
              <a:t> </a:t>
            </a:r>
            <a:r>
              <a:rPr lang="tr-TR" b="1" dirty="0" err="1"/>
              <a:t>kinazı</a:t>
            </a:r>
            <a:r>
              <a:rPr lang="tr-TR" b="1" dirty="0"/>
              <a:t> </a:t>
            </a:r>
            <a:r>
              <a:rPr lang="tr-TR" b="1" dirty="0" smtClean="0"/>
              <a:t>kodlar.</a:t>
            </a:r>
          </a:p>
          <a:p>
            <a:r>
              <a:rPr lang="tr-TR" b="1" dirty="0" smtClean="0"/>
              <a:t>Aktivasyon </a:t>
            </a:r>
            <a:r>
              <a:rPr lang="tr-TR" b="1" dirty="0"/>
              <a:t>sonrasında; sırasıyla </a:t>
            </a:r>
            <a:r>
              <a:rPr lang="tr-TR" b="1" dirty="0">
                <a:solidFill>
                  <a:srgbClr val="FF0000"/>
                </a:solidFill>
              </a:rPr>
              <a:t>MEK (MAPKK)</a:t>
            </a:r>
            <a:r>
              <a:rPr lang="tr-TR" b="1" dirty="0"/>
              <a:t> ve </a:t>
            </a:r>
            <a:r>
              <a:rPr lang="tr-TR" b="1" dirty="0">
                <a:solidFill>
                  <a:srgbClr val="FF0000"/>
                </a:solidFill>
              </a:rPr>
              <a:t>ERK (MAPK) </a:t>
            </a:r>
            <a:r>
              <a:rPr lang="tr-TR" b="1" dirty="0" err="1"/>
              <a:t>kinazların</a:t>
            </a:r>
            <a:r>
              <a:rPr lang="tr-TR" b="1" dirty="0"/>
              <a:t> aktivasyonu gözlenir. Bu aktivasyon zinciri sonrasında transkripsiyon faktörlerinin </a:t>
            </a:r>
            <a:r>
              <a:rPr lang="tr-TR" b="1" dirty="0" smtClean="0"/>
              <a:t>ekspresyonu artar.</a:t>
            </a:r>
          </a:p>
          <a:p>
            <a:r>
              <a:rPr lang="tr-TR" b="1" dirty="0" err="1" smtClean="0"/>
              <a:t>Malign</a:t>
            </a:r>
            <a:r>
              <a:rPr lang="tr-TR" b="1" dirty="0" smtClean="0"/>
              <a:t> </a:t>
            </a:r>
            <a:r>
              <a:rPr lang="tr-TR" b="1" dirty="0" err="1"/>
              <a:t>melanomaların</a:t>
            </a:r>
            <a:r>
              <a:rPr lang="tr-TR" b="1" dirty="0"/>
              <a:t> %70’i ile farklı tümör tiplerinin birçoğunda </a:t>
            </a:r>
            <a:r>
              <a:rPr lang="tr-TR" b="1" dirty="0" err="1"/>
              <a:t>Braf</a:t>
            </a:r>
            <a:r>
              <a:rPr lang="tr-TR" b="1" dirty="0"/>
              <a:t> geninin </a:t>
            </a:r>
            <a:r>
              <a:rPr lang="tr-TR" b="1" dirty="0" err="1"/>
              <a:t>kinaz</a:t>
            </a:r>
            <a:r>
              <a:rPr lang="tr-TR" b="1" dirty="0"/>
              <a:t> domaininde meydana gelen aminoasit değişiklikleri </a:t>
            </a:r>
            <a:r>
              <a:rPr lang="tr-TR" b="1" dirty="0" smtClean="0"/>
              <a:t>mevcuttur.</a:t>
            </a:r>
          </a:p>
          <a:p>
            <a:r>
              <a:rPr lang="tr-TR" b="1" dirty="0" smtClean="0"/>
              <a:t>Olguların </a:t>
            </a:r>
            <a:r>
              <a:rPr lang="tr-TR" b="1" dirty="0"/>
              <a:t>çoğunda </a:t>
            </a:r>
            <a:r>
              <a:rPr lang="tr-TR" b="1" dirty="0" err="1"/>
              <a:t>kodon</a:t>
            </a:r>
            <a:r>
              <a:rPr lang="tr-TR" b="1" dirty="0"/>
              <a:t> 600 mutasyonları </a:t>
            </a:r>
            <a:r>
              <a:rPr lang="tr-TR" b="1" dirty="0" smtClean="0"/>
              <a:t>saptanmaktadır.</a:t>
            </a:r>
          </a:p>
          <a:p>
            <a:r>
              <a:rPr lang="tr-TR" b="1" dirty="0" smtClean="0"/>
              <a:t>Bununla </a:t>
            </a:r>
            <a:r>
              <a:rPr lang="tr-TR" b="1" dirty="0"/>
              <a:t>birlikte; bazen bir gen füzyonu sonrasında da aktive olabilir.</a:t>
            </a:r>
          </a:p>
          <a:p>
            <a:endParaRPr lang="tr-TR" dirty="0"/>
          </a:p>
        </p:txBody>
      </p:sp>
    </p:spTree>
    <p:extLst>
      <p:ext uri="{BB962C8B-B14F-4D97-AF65-F5344CB8AC3E}">
        <p14:creationId xmlns="" xmlns:p14="http://schemas.microsoft.com/office/powerpoint/2010/main" val="2178876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7702" y="899651"/>
            <a:ext cx="10926097" cy="5277311"/>
          </a:xfrm>
        </p:spPr>
        <p:txBody>
          <a:bodyPr/>
          <a:lstStyle/>
          <a:p>
            <a:pPr marL="0" indent="0">
              <a:buNone/>
            </a:pPr>
            <a:r>
              <a:rPr lang="tr-TR" b="1" dirty="0" smtClean="0">
                <a:solidFill>
                  <a:srgbClr val="FF0000"/>
                </a:solidFill>
              </a:rPr>
              <a:t>2. </a:t>
            </a:r>
            <a:r>
              <a:rPr lang="tr-TR" b="1" dirty="0" err="1" smtClean="0">
                <a:solidFill>
                  <a:srgbClr val="FF0000"/>
                </a:solidFill>
              </a:rPr>
              <a:t>Amplifikasyon</a:t>
            </a:r>
            <a:endParaRPr lang="tr-TR" b="1" dirty="0">
              <a:solidFill>
                <a:srgbClr val="FF0000"/>
              </a:solidFill>
            </a:endParaRPr>
          </a:p>
          <a:p>
            <a:r>
              <a:rPr lang="tr-TR" b="1" dirty="0"/>
              <a:t>Birçok kanser hücresi, yapısal olarak normal bir </a:t>
            </a:r>
            <a:r>
              <a:rPr lang="tr-TR" b="1" dirty="0" err="1"/>
              <a:t>onkogenin</a:t>
            </a:r>
            <a:r>
              <a:rPr lang="tr-TR" b="1" dirty="0"/>
              <a:t> </a:t>
            </a:r>
            <a:r>
              <a:rPr lang="tr-TR" b="1" dirty="0" err="1"/>
              <a:t>multipl</a:t>
            </a:r>
            <a:r>
              <a:rPr lang="tr-TR" b="1" dirty="0"/>
              <a:t> kopyalarını </a:t>
            </a:r>
            <a:r>
              <a:rPr lang="tr-TR" b="1" dirty="0" smtClean="0"/>
              <a:t>içerir.</a:t>
            </a:r>
          </a:p>
          <a:p>
            <a:r>
              <a:rPr lang="tr-TR" b="1" dirty="0" smtClean="0"/>
              <a:t>Meme </a:t>
            </a:r>
            <a:r>
              <a:rPr lang="tr-TR" b="1" dirty="0"/>
              <a:t>kanserlerinde sıklıkla gözlenen </a:t>
            </a:r>
            <a:r>
              <a:rPr lang="tr-TR" b="1" dirty="0">
                <a:solidFill>
                  <a:srgbClr val="000066"/>
                </a:solidFill>
              </a:rPr>
              <a:t>ERBB2 (HER2)</a:t>
            </a:r>
            <a:r>
              <a:rPr lang="tr-TR" b="1" dirty="0"/>
              <a:t> ile daha nadir saptanan </a:t>
            </a:r>
            <a:r>
              <a:rPr lang="tr-TR" b="1" dirty="0">
                <a:solidFill>
                  <a:srgbClr val="000066"/>
                </a:solidFill>
              </a:rPr>
              <a:t>TOP2A</a:t>
            </a:r>
            <a:r>
              <a:rPr lang="tr-TR" b="1" dirty="0">
                <a:solidFill>
                  <a:srgbClr val="FF0000"/>
                </a:solidFill>
              </a:rPr>
              <a:t> </a:t>
            </a:r>
            <a:r>
              <a:rPr lang="tr-TR" b="1" dirty="0"/>
              <a:t>ve </a:t>
            </a:r>
            <a:r>
              <a:rPr lang="tr-TR" b="1" dirty="0">
                <a:solidFill>
                  <a:srgbClr val="000066"/>
                </a:solidFill>
              </a:rPr>
              <a:t>MYC</a:t>
            </a:r>
            <a:r>
              <a:rPr lang="tr-TR" b="1" dirty="0">
                <a:solidFill>
                  <a:srgbClr val="FF0000"/>
                </a:solidFill>
              </a:rPr>
              <a:t> </a:t>
            </a:r>
            <a:r>
              <a:rPr lang="tr-TR" b="1" dirty="0" err="1"/>
              <a:t>amplifikasyonları</a:t>
            </a:r>
            <a:r>
              <a:rPr lang="tr-TR" b="1" dirty="0"/>
              <a:t> ve akciğer kanserlerinde gözlenen </a:t>
            </a:r>
            <a:r>
              <a:rPr lang="tr-TR" b="1" dirty="0">
                <a:solidFill>
                  <a:srgbClr val="000066"/>
                </a:solidFill>
              </a:rPr>
              <a:t>EGFR</a:t>
            </a:r>
            <a:r>
              <a:rPr lang="tr-TR" b="1" dirty="0">
                <a:solidFill>
                  <a:srgbClr val="FF0000"/>
                </a:solidFill>
              </a:rPr>
              <a:t> </a:t>
            </a:r>
            <a:r>
              <a:rPr lang="tr-TR" b="1" dirty="0" err="1"/>
              <a:t>amplifikasyonları</a:t>
            </a:r>
            <a:r>
              <a:rPr lang="tr-TR" b="1" dirty="0"/>
              <a:t> bunlardan bazılarıdır.</a:t>
            </a:r>
          </a:p>
          <a:p>
            <a:r>
              <a:rPr lang="tr-TR" b="1" dirty="0" err="1"/>
              <a:t>Amplifikasyon</a:t>
            </a:r>
            <a:r>
              <a:rPr lang="tr-TR" b="1" dirty="0"/>
              <a:t> gözlenen hücrelerde bazen yüzlerce kopya </a:t>
            </a:r>
            <a:r>
              <a:rPr lang="tr-TR" b="1" dirty="0" smtClean="0"/>
              <a:t>gözlenebilir.</a:t>
            </a:r>
          </a:p>
          <a:p>
            <a:r>
              <a:rPr lang="tr-TR" b="1" dirty="0" smtClean="0"/>
              <a:t>Hangi </a:t>
            </a:r>
            <a:r>
              <a:rPr lang="tr-TR" b="1" dirty="0"/>
              <a:t>şekilde meydana gelirse gelsin sonuçta ilgili genin ürettiği protein miktarında büyük artışlar gözlenir.</a:t>
            </a:r>
          </a:p>
          <a:p>
            <a:endParaRPr lang="tr-TR" dirty="0"/>
          </a:p>
        </p:txBody>
      </p:sp>
    </p:spTree>
    <p:extLst>
      <p:ext uri="{BB962C8B-B14F-4D97-AF65-F5344CB8AC3E}">
        <p14:creationId xmlns="" xmlns:p14="http://schemas.microsoft.com/office/powerpoint/2010/main" val="2129241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231" y="176981"/>
            <a:ext cx="10425557" cy="6799006"/>
          </a:xfrm>
        </p:spPr>
        <p:txBody>
          <a:bodyPr>
            <a:normAutofit/>
          </a:bodyPr>
          <a:lstStyle/>
          <a:p>
            <a:pPr marL="0" indent="0">
              <a:buNone/>
            </a:pPr>
            <a:r>
              <a:rPr lang="tr-TR" b="1" dirty="0" err="1">
                <a:solidFill>
                  <a:srgbClr val="FF0000"/>
                </a:solidFill>
              </a:rPr>
              <a:t>Epidermal</a:t>
            </a:r>
            <a:r>
              <a:rPr lang="tr-TR" b="1" dirty="0">
                <a:solidFill>
                  <a:srgbClr val="FF0000"/>
                </a:solidFill>
              </a:rPr>
              <a:t> Büyüme Faktörü Reseptörü (</a:t>
            </a:r>
            <a:r>
              <a:rPr lang="tr-TR" b="1" dirty="0" err="1">
                <a:solidFill>
                  <a:srgbClr val="FF0000"/>
                </a:solidFill>
              </a:rPr>
              <a:t>ErbB</a:t>
            </a:r>
            <a:r>
              <a:rPr lang="tr-TR" b="1" dirty="0">
                <a:solidFill>
                  <a:srgbClr val="FF0000"/>
                </a:solidFill>
              </a:rPr>
              <a:t>: </a:t>
            </a:r>
            <a:r>
              <a:rPr lang="tr-TR" b="1" dirty="0" err="1">
                <a:solidFill>
                  <a:srgbClr val="FF0000"/>
                </a:solidFill>
              </a:rPr>
              <a:t>Epidermal</a:t>
            </a:r>
            <a:r>
              <a:rPr lang="tr-TR" b="1" dirty="0">
                <a:solidFill>
                  <a:srgbClr val="FF0000"/>
                </a:solidFill>
              </a:rPr>
              <a:t> </a:t>
            </a:r>
            <a:r>
              <a:rPr lang="tr-TR" b="1" dirty="0" err="1">
                <a:solidFill>
                  <a:srgbClr val="FF0000"/>
                </a:solidFill>
              </a:rPr>
              <a:t>Growth</a:t>
            </a:r>
            <a:r>
              <a:rPr lang="tr-TR" b="1" dirty="0">
                <a:solidFill>
                  <a:srgbClr val="FF0000"/>
                </a:solidFill>
              </a:rPr>
              <a:t> </a:t>
            </a:r>
            <a:r>
              <a:rPr lang="tr-TR" b="1" dirty="0" err="1">
                <a:solidFill>
                  <a:srgbClr val="FF0000"/>
                </a:solidFill>
              </a:rPr>
              <a:t>Factor</a:t>
            </a:r>
            <a:r>
              <a:rPr lang="tr-TR" b="1" dirty="0">
                <a:solidFill>
                  <a:srgbClr val="FF0000"/>
                </a:solidFill>
              </a:rPr>
              <a:t> </a:t>
            </a:r>
            <a:r>
              <a:rPr lang="tr-TR" b="1" dirty="0" err="1" smtClean="0">
                <a:solidFill>
                  <a:srgbClr val="FF0000"/>
                </a:solidFill>
              </a:rPr>
              <a:t>Receptor</a:t>
            </a:r>
            <a:r>
              <a:rPr lang="tr-TR" b="1" dirty="0" smtClean="0">
                <a:solidFill>
                  <a:srgbClr val="FF0000"/>
                </a:solidFill>
              </a:rPr>
              <a:t>)</a:t>
            </a:r>
            <a:endParaRPr lang="tr-TR" sz="2400" b="1" dirty="0" smtClean="0">
              <a:solidFill>
                <a:srgbClr val="FF0000"/>
              </a:solidFill>
            </a:endParaRPr>
          </a:p>
          <a:p>
            <a:r>
              <a:rPr lang="tr-TR" sz="2400" b="1" dirty="0" err="1"/>
              <a:t>ErbB</a:t>
            </a:r>
            <a:r>
              <a:rPr lang="tr-TR" sz="2400" b="1" dirty="0"/>
              <a:t> gen ailesi, </a:t>
            </a:r>
            <a:r>
              <a:rPr lang="tr-TR" sz="2400" b="1" dirty="0" err="1"/>
              <a:t>tirozin</a:t>
            </a:r>
            <a:r>
              <a:rPr lang="tr-TR" sz="2400" b="1" dirty="0"/>
              <a:t> </a:t>
            </a:r>
            <a:r>
              <a:rPr lang="tr-TR" sz="2400" b="1" dirty="0" err="1"/>
              <a:t>kinaz</a:t>
            </a:r>
            <a:r>
              <a:rPr lang="tr-TR" sz="2400" b="1" dirty="0"/>
              <a:t> reseptörleri süper ailesine ait olan </a:t>
            </a:r>
            <a:r>
              <a:rPr lang="tr-TR" sz="2400" b="1" dirty="0" err="1"/>
              <a:t>transmembran</a:t>
            </a:r>
            <a:r>
              <a:rPr lang="tr-TR" sz="2400" b="1" dirty="0"/>
              <a:t> reseptör proteinleri kodlar. Bunlar, normal hücrelerin çoğalmasında ve farklılaşmasında önemli rol oynarlar</a:t>
            </a:r>
            <a:r>
              <a:rPr lang="tr-TR" sz="2400" b="1" dirty="0" smtClean="0"/>
              <a:t>.</a:t>
            </a:r>
            <a:endParaRPr lang="tr-TR" sz="2400" b="1" dirty="0" smtClean="0">
              <a:solidFill>
                <a:srgbClr val="FF0000"/>
              </a:solidFill>
            </a:endParaRPr>
          </a:p>
          <a:p>
            <a:r>
              <a:rPr lang="tr-TR" sz="2400" b="1" dirty="0" err="1" smtClean="0"/>
              <a:t>Epidermal</a:t>
            </a:r>
            <a:r>
              <a:rPr lang="tr-TR" sz="2400" b="1" dirty="0" smtClean="0"/>
              <a:t> </a:t>
            </a:r>
            <a:r>
              <a:rPr lang="tr-TR" sz="2400" b="1" dirty="0"/>
              <a:t>büyüme faktörü reseptörü ailesi, </a:t>
            </a:r>
            <a:r>
              <a:rPr lang="tr-TR" sz="2400" b="1" dirty="0" err="1"/>
              <a:t>Ras</a:t>
            </a:r>
            <a:r>
              <a:rPr lang="tr-TR" sz="2400" b="1" dirty="0"/>
              <a:t>– MAPK yolağıyla bağlantılı olarak hücre döngüsünü regülasyonunda önemli rol </a:t>
            </a:r>
            <a:r>
              <a:rPr lang="tr-TR" sz="2400" b="1" dirty="0" smtClean="0"/>
              <a:t>oynar.</a:t>
            </a:r>
          </a:p>
          <a:p>
            <a:r>
              <a:rPr lang="tr-TR" sz="2400" b="1" dirty="0" err="1" smtClean="0"/>
              <a:t>ErbB</a:t>
            </a:r>
            <a:r>
              <a:rPr lang="tr-TR" sz="2400" b="1" dirty="0" smtClean="0"/>
              <a:t> </a:t>
            </a:r>
            <a:r>
              <a:rPr lang="tr-TR" sz="2400" b="1" dirty="0"/>
              <a:t>reseptör gen ailesinin dört üyesi vardır: </a:t>
            </a:r>
            <a:r>
              <a:rPr lang="tr-TR" sz="2400" b="1" dirty="0">
                <a:solidFill>
                  <a:srgbClr val="000066"/>
                </a:solidFill>
              </a:rPr>
              <a:t>ErbB1</a:t>
            </a:r>
            <a:r>
              <a:rPr lang="tr-TR" sz="2400" b="1" dirty="0"/>
              <a:t>, </a:t>
            </a:r>
            <a:r>
              <a:rPr lang="tr-TR" sz="2400" b="1" dirty="0">
                <a:solidFill>
                  <a:srgbClr val="000066"/>
                </a:solidFill>
              </a:rPr>
              <a:t>ErbB2 </a:t>
            </a:r>
            <a:r>
              <a:rPr lang="tr-TR" sz="2400" b="1" dirty="0"/>
              <a:t>(HER2: “</a:t>
            </a:r>
            <a:r>
              <a:rPr lang="tr-TR" sz="2400" b="1" dirty="0" err="1"/>
              <a:t>human</a:t>
            </a:r>
            <a:r>
              <a:rPr lang="tr-TR" sz="2400" b="1" dirty="0"/>
              <a:t> </a:t>
            </a:r>
            <a:r>
              <a:rPr lang="tr-TR" sz="2400" b="1" dirty="0" err="1"/>
              <a:t>epidermal</a:t>
            </a:r>
            <a:r>
              <a:rPr lang="tr-TR" sz="2400" b="1" dirty="0"/>
              <a:t> </a:t>
            </a:r>
            <a:r>
              <a:rPr lang="tr-TR" sz="2400" b="1" dirty="0" err="1"/>
              <a:t>growth</a:t>
            </a:r>
            <a:r>
              <a:rPr lang="tr-TR" sz="2400" b="1" dirty="0"/>
              <a:t> </a:t>
            </a:r>
            <a:r>
              <a:rPr lang="tr-TR" sz="2400" b="1" dirty="0" err="1"/>
              <a:t>factor</a:t>
            </a:r>
            <a:r>
              <a:rPr lang="tr-TR" sz="2400" b="1" dirty="0"/>
              <a:t> </a:t>
            </a:r>
            <a:r>
              <a:rPr lang="tr-TR" sz="2400" b="1" dirty="0" err="1"/>
              <a:t>receptor</a:t>
            </a:r>
            <a:r>
              <a:rPr lang="tr-TR" sz="2400" b="1" dirty="0"/>
              <a:t>”), </a:t>
            </a:r>
            <a:r>
              <a:rPr lang="tr-TR" sz="2400" b="1" dirty="0">
                <a:solidFill>
                  <a:srgbClr val="000066"/>
                </a:solidFill>
              </a:rPr>
              <a:t>ErbB3 </a:t>
            </a:r>
            <a:r>
              <a:rPr lang="tr-TR" sz="2400" b="1" dirty="0"/>
              <a:t>ve </a:t>
            </a:r>
            <a:r>
              <a:rPr lang="tr-TR" sz="2400" b="1" dirty="0">
                <a:solidFill>
                  <a:srgbClr val="000066"/>
                </a:solidFill>
              </a:rPr>
              <a:t>ErbB4</a:t>
            </a:r>
            <a:r>
              <a:rPr lang="tr-TR" sz="2400" b="1" dirty="0" smtClean="0"/>
              <a:t>.</a:t>
            </a:r>
          </a:p>
          <a:p>
            <a:pPr marL="342900" indent="-342900">
              <a:buFont typeface="Wingdings" panose="05000000000000000000" pitchFamily="2" charset="2"/>
              <a:buChar char="ü"/>
              <a:defRPr/>
            </a:pPr>
            <a:r>
              <a:rPr lang="tr-TR" sz="2400" b="1" dirty="0"/>
              <a:t>EGF reseptörü (ERBB1) akciğer yassı hücreli </a:t>
            </a:r>
            <a:r>
              <a:rPr lang="tr-TR" sz="2400" b="1" dirty="0" err="1"/>
              <a:t>karsinomunda</a:t>
            </a:r>
            <a:r>
              <a:rPr lang="tr-TR" sz="2400" b="1" dirty="0"/>
              <a:t> %80, </a:t>
            </a:r>
            <a:r>
              <a:rPr lang="tr-TR" sz="2400" b="1" dirty="0" err="1"/>
              <a:t>glioblastomda</a:t>
            </a:r>
            <a:r>
              <a:rPr lang="tr-TR" sz="2400" b="1" dirty="0"/>
              <a:t> %50 veya daha </a:t>
            </a:r>
            <a:r>
              <a:rPr lang="tr-TR" sz="2400" b="1" dirty="0" err="1" smtClean="0"/>
              <a:t>fazla,baş</a:t>
            </a:r>
            <a:r>
              <a:rPr lang="tr-TR" sz="2400" b="1" dirty="0" smtClean="0"/>
              <a:t> </a:t>
            </a:r>
            <a:r>
              <a:rPr lang="tr-TR" sz="2400" b="1" dirty="0"/>
              <a:t>ve boyun </a:t>
            </a:r>
            <a:r>
              <a:rPr lang="tr-TR" sz="2400" b="1" dirty="0" err="1"/>
              <a:t>epitelyal</a:t>
            </a:r>
            <a:r>
              <a:rPr lang="tr-TR" sz="2400" b="1" dirty="0"/>
              <a:t> tümörlerinde %80-100 aşırı sentezlenir.</a:t>
            </a:r>
          </a:p>
          <a:p>
            <a:pPr marL="342900" indent="-342900">
              <a:buFont typeface="Wingdings" panose="05000000000000000000" pitchFamily="2" charset="2"/>
              <a:buChar char="ü"/>
              <a:defRPr/>
            </a:pPr>
            <a:r>
              <a:rPr lang="tr-TR" sz="2400" b="1" dirty="0"/>
              <a:t>HER2/ NEU (ERBB2) reseptörleri meme </a:t>
            </a:r>
            <a:r>
              <a:rPr lang="tr-TR" sz="2400" b="1" dirty="0" err="1"/>
              <a:t>kanseri,akciğer</a:t>
            </a:r>
            <a:r>
              <a:rPr lang="tr-TR" sz="2400" b="1" dirty="0"/>
              <a:t>, </a:t>
            </a:r>
            <a:r>
              <a:rPr lang="tr-TR" sz="2400" b="1" dirty="0" err="1"/>
              <a:t>over</a:t>
            </a:r>
            <a:r>
              <a:rPr lang="tr-TR" sz="2400" b="1" dirty="0"/>
              <a:t> ve </a:t>
            </a:r>
            <a:r>
              <a:rPr lang="tr-TR" sz="2400" b="1" dirty="0" err="1"/>
              <a:t>tükrük</a:t>
            </a:r>
            <a:r>
              <a:rPr lang="tr-TR" sz="2400" b="1" dirty="0"/>
              <a:t> bezi </a:t>
            </a:r>
            <a:r>
              <a:rPr lang="tr-TR" sz="2400" b="1" dirty="0" err="1"/>
              <a:t>adenokarsinomunda</a:t>
            </a:r>
            <a:r>
              <a:rPr lang="tr-TR" sz="2400" b="1" dirty="0"/>
              <a:t> %25-30 artar.</a:t>
            </a:r>
          </a:p>
          <a:p>
            <a:endParaRPr lang="tr-TR" sz="2000" b="1" dirty="0" smtClean="0"/>
          </a:p>
          <a:p>
            <a:endParaRPr lang="tr-TR" sz="2400" b="1" dirty="0" smtClean="0"/>
          </a:p>
          <a:p>
            <a:endParaRPr lang="tr-TR" sz="2000" dirty="0"/>
          </a:p>
        </p:txBody>
      </p:sp>
    </p:spTree>
    <p:extLst>
      <p:ext uri="{BB962C8B-B14F-4D97-AF65-F5344CB8AC3E}">
        <p14:creationId xmlns="" xmlns:p14="http://schemas.microsoft.com/office/powerpoint/2010/main" val="1311778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477" y="929148"/>
            <a:ext cx="9478944" cy="5810864"/>
          </a:xfrm>
        </p:spPr>
        <p:txBody>
          <a:bodyPr>
            <a:normAutofit/>
          </a:bodyPr>
          <a:lstStyle/>
          <a:p>
            <a:pPr marL="0" indent="0">
              <a:lnSpc>
                <a:spcPct val="80000"/>
              </a:lnSpc>
              <a:buNone/>
            </a:pPr>
            <a:r>
              <a:rPr lang="tr-TR" sz="2400" b="1" dirty="0" smtClean="0">
                <a:solidFill>
                  <a:srgbClr val="FF0000"/>
                </a:solidFill>
              </a:rPr>
              <a:t>erb-B2 (Her2/</a:t>
            </a:r>
            <a:r>
              <a:rPr lang="tr-TR" sz="2400" b="1" dirty="0" err="1" smtClean="0">
                <a:solidFill>
                  <a:srgbClr val="FF0000"/>
                </a:solidFill>
              </a:rPr>
              <a:t>neu</a:t>
            </a:r>
            <a:r>
              <a:rPr lang="tr-TR" sz="2400" b="1" dirty="0" smtClean="0">
                <a:solidFill>
                  <a:srgbClr val="FF0000"/>
                </a:solidFill>
              </a:rPr>
              <a:t>)</a:t>
            </a:r>
            <a:endParaRPr lang="tr-TR" sz="2400" b="1" dirty="0">
              <a:solidFill>
                <a:srgbClr val="FF0000"/>
              </a:solidFill>
            </a:endParaRPr>
          </a:p>
          <a:p>
            <a:pPr>
              <a:lnSpc>
                <a:spcPct val="80000"/>
              </a:lnSpc>
            </a:pPr>
            <a:r>
              <a:rPr lang="tr-TR" sz="2400" b="1" dirty="0" smtClean="0"/>
              <a:t>Gen </a:t>
            </a:r>
            <a:r>
              <a:rPr lang="tr-TR" sz="2400" b="1" dirty="0" err="1"/>
              <a:t>amplifikasyonu</a:t>
            </a:r>
            <a:r>
              <a:rPr lang="tr-TR" sz="2400" b="1" dirty="0"/>
              <a:t> ile </a:t>
            </a:r>
            <a:r>
              <a:rPr lang="tr-TR" sz="2400" b="1" dirty="0" err="1"/>
              <a:t>aktiflenen</a:t>
            </a:r>
            <a:r>
              <a:rPr lang="tr-TR" sz="2400" b="1" dirty="0"/>
              <a:t> erb-B2 </a:t>
            </a:r>
            <a:r>
              <a:rPr lang="tr-TR" sz="2400" b="1" dirty="0" err="1"/>
              <a:t>onkoproteininde</a:t>
            </a:r>
            <a:r>
              <a:rPr lang="tr-TR" sz="2400" b="1" dirty="0"/>
              <a:t> </a:t>
            </a:r>
            <a:r>
              <a:rPr lang="tr-TR" sz="2400" b="1" dirty="0" err="1"/>
              <a:t>tirozin</a:t>
            </a:r>
            <a:r>
              <a:rPr lang="tr-TR" sz="2400" b="1" dirty="0"/>
              <a:t> </a:t>
            </a:r>
            <a:r>
              <a:rPr lang="tr-TR" sz="2400" b="1" dirty="0" err="1"/>
              <a:t>kinaz</a:t>
            </a:r>
            <a:r>
              <a:rPr lang="tr-TR" sz="2400" b="1" dirty="0"/>
              <a:t> sürekli olarak aktiftir ve çekirdeğe sürekli olarak bölünme sinyaller iletmektedir. </a:t>
            </a:r>
            <a:endParaRPr lang="tr-TR" sz="2400" b="1" dirty="0" smtClean="0"/>
          </a:p>
          <a:p>
            <a:r>
              <a:rPr lang="tr-TR" sz="2400" b="1" dirty="0"/>
              <a:t>erb-B2 </a:t>
            </a:r>
            <a:r>
              <a:rPr lang="tr-TR" sz="2400" b="1" dirty="0" err="1"/>
              <a:t>onkogeninin</a:t>
            </a:r>
            <a:r>
              <a:rPr lang="tr-TR" sz="2400" b="1" dirty="0"/>
              <a:t> meme, </a:t>
            </a:r>
            <a:r>
              <a:rPr lang="tr-TR" sz="2400" b="1" dirty="0" err="1"/>
              <a:t>over</a:t>
            </a:r>
            <a:r>
              <a:rPr lang="tr-TR" sz="2400" b="1" dirty="0"/>
              <a:t> ve </a:t>
            </a:r>
            <a:r>
              <a:rPr lang="tr-TR" sz="2400" b="1" dirty="0" err="1"/>
              <a:t>gastrik</a:t>
            </a:r>
            <a:r>
              <a:rPr lang="tr-TR" sz="2400" b="1" dirty="0"/>
              <a:t> kanserle ilişkili olduğu belirlenmiştir. </a:t>
            </a:r>
          </a:p>
          <a:p>
            <a:r>
              <a:rPr lang="tr-TR" sz="2400" b="1" dirty="0"/>
              <a:t>erb-B2 aşırı ekspresyonu olan ve </a:t>
            </a:r>
            <a:r>
              <a:rPr lang="tr-TR" sz="2400" b="1" dirty="0" err="1"/>
              <a:t>standard</a:t>
            </a:r>
            <a:r>
              <a:rPr lang="tr-TR" sz="2400" b="1" dirty="0"/>
              <a:t> kemoterapiye rağmen ilerleme gösteren meme kanseri olgularında erb-B2 </a:t>
            </a:r>
            <a:r>
              <a:rPr lang="tr-TR" sz="2400" b="1" dirty="0" err="1"/>
              <a:t>monoklonal</a:t>
            </a:r>
            <a:r>
              <a:rPr lang="tr-TR" sz="2400" b="1" dirty="0"/>
              <a:t> antikoru olan </a:t>
            </a:r>
            <a:r>
              <a:rPr lang="tr-TR" sz="2400" b="1" dirty="0" err="1"/>
              <a:t>Herceptin</a:t>
            </a:r>
            <a:r>
              <a:rPr lang="tr-TR" sz="2400" b="1" dirty="0"/>
              <a:t> kullanımı yararlı olmaktadır.</a:t>
            </a:r>
          </a:p>
          <a:p>
            <a:pPr>
              <a:lnSpc>
                <a:spcPct val="80000"/>
              </a:lnSpc>
            </a:pPr>
            <a:endParaRPr lang="tr-TR" sz="2400" b="1" dirty="0"/>
          </a:p>
          <a:p>
            <a:endParaRPr lang="tr-TR" sz="2400" dirty="0"/>
          </a:p>
        </p:txBody>
      </p:sp>
    </p:spTree>
    <p:extLst>
      <p:ext uri="{BB962C8B-B14F-4D97-AF65-F5344CB8AC3E}">
        <p14:creationId xmlns="" xmlns:p14="http://schemas.microsoft.com/office/powerpoint/2010/main" val="14334405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2735" y="103240"/>
            <a:ext cx="10876160" cy="6754760"/>
          </a:xfrm>
        </p:spPr>
        <p:txBody>
          <a:bodyPr>
            <a:normAutofit/>
          </a:bodyPr>
          <a:lstStyle/>
          <a:p>
            <a:pPr marL="0" indent="0">
              <a:buNone/>
            </a:pPr>
            <a:r>
              <a:rPr lang="tr-TR" sz="3000" b="1" dirty="0" err="1" smtClean="0">
                <a:solidFill>
                  <a:srgbClr val="FF0000"/>
                </a:solidFill>
              </a:rPr>
              <a:t>myc</a:t>
            </a:r>
            <a:endParaRPr lang="tr-TR" sz="3000" b="1" dirty="0">
              <a:solidFill>
                <a:srgbClr val="FF0000"/>
              </a:solidFill>
            </a:endParaRPr>
          </a:p>
          <a:p>
            <a:r>
              <a:rPr lang="tr-TR" sz="2400" b="1" dirty="0" err="1"/>
              <a:t>myc</a:t>
            </a:r>
            <a:r>
              <a:rPr lang="tr-TR" sz="2400" b="1" dirty="0"/>
              <a:t> proteini çekirdekte bulunan ve hücre büyümesi ile ilişkili genlerin ekspresyonunu kontrol eden bir transkripsiyon faktörüdür. </a:t>
            </a:r>
          </a:p>
          <a:p>
            <a:r>
              <a:rPr lang="tr-TR" sz="2400" b="1" dirty="0" err="1"/>
              <a:t>Abnormal</a:t>
            </a:r>
            <a:r>
              <a:rPr lang="tr-TR" sz="2400" b="1" dirty="0"/>
              <a:t> </a:t>
            </a:r>
            <a:r>
              <a:rPr lang="tr-TR" sz="2400" b="1" dirty="0" err="1"/>
              <a:t>myc</a:t>
            </a:r>
            <a:r>
              <a:rPr lang="tr-TR" sz="2400" b="1" dirty="0"/>
              <a:t> ekspresyonu anormal büyüme ile ilişkilidir. </a:t>
            </a:r>
          </a:p>
          <a:p>
            <a:r>
              <a:rPr lang="tr-TR" sz="2400" b="1" dirty="0" smtClean="0"/>
              <a:t>Küçük </a:t>
            </a:r>
            <a:r>
              <a:rPr lang="tr-TR" sz="2400" b="1" dirty="0"/>
              <a:t>hücreli akciğer </a:t>
            </a:r>
            <a:r>
              <a:rPr lang="tr-TR" sz="2400" b="1" dirty="0" err="1"/>
              <a:t>karsinomlarında</a:t>
            </a:r>
            <a:r>
              <a:rPr lang="tr-TR" sz="2400" b="1" dirty="0"/>
              <a:t> in </a:t>
            </a:r>
            <a:r>
              <a:rPr lang="tr-TR" sz="2400" b="1" dirty="0" err="1"/>
              <a:t>vitro</a:t>
            </a:r>
            <a:r>
              <a:rPr lang="tr-TR" sz="2400" b="1" dirty="0"/>
              <a:t> olarak </a:t>
            </a:r>
            <a:r>
              <a:rPr lang="tr-TR" sz="2400" b="1" dirty="0">
                <a:solidFill>
                  <a:srgbClr val="000066"/>
                </a:solidFill>
              </a:rPr>
              <a:t>c-</a:t>
            </a:r>
            <a:r>
              <a:rPr lang="tr-TR" sz="2400" b="1" dirty="0" err="1">
                <a:solidFill>
                  <a:srgbClr val="000066"/>
                </a:solidFill>
              </a:rPr>
              <a:t>myc</a:t>
            </a:r>
            <a:r>
              <a:rPr lang="tr-TR" sz="2400" b="1" dirty="0"/>
              <a:t> geninin </a:t>
            </a:r>
            <a:r>
              <a:rPr lang="tr-TR" sz="2400" b="1" dirty="0" err="1"/>
              <a:t>amplifiye</a:t>
            </a:r>
            <a:r>
              <a:rPr lang="tr-TR" sz="2400" b="1" dirty="0"/>
              <a:t> olduğu ve bu tümör </a:t>
            </a:r>
            <a:r>
              <a:rPr lang="tr-TR" sz="2400" b="1" dirty="0" smtClean="0"/>
              <a:t>hücrelerinin, </a:t>
            </a:r>
            <a:r>
              <a:rPr lang="tr-TR" sz="2400" b="1" dirty="0" err="1" smtClean="0"/>
              <a:t>amplifikasyonun</a:t>
            </a:r>
            <a:r>
              <a:rPr lang="tr-TR" sz="2400" b="1" dirty="0" smtClean="0"/>
              <a:t> </a:t>
            </a:r>
            <a:r>
              <a:rPr lang="tr-TR" sz="2400" b="1" dirty="0"/>
              <a:t>olmadığı hücrelere göre daha hızlı çoğaldığı </a:t>
            </a:r>
            <a:r>
              <a:rPr lang="tr-TR" sz="2400" b="1" dirty="0" smtClean="0"/>
              <a:t>belirlenmiştir</a:t>
            </a:r>
            <a:r>
              <a:rPr lang="tr-TR" sz="2400" b="1" dirty="0"/>
              <a:t>. </a:t>
            </a:r>
          </a:p>
          <a:p>
            <a:r>
              <a:rPr lang="tr-TR" sz="2400" b="1" dirty="0" err="1"/>
              <a:t>Nöroblastomalarda</a:t>
            </a:r>
            <a:r>
              <a:rPr lang="tr-TR" sz="2400" b="1" dirty="0"/>
              <a:t> </a:t>
            </a:r>
            <a:r>
              <a:rPr lang="tr-TR" sz="2400" b="1" dirty="0">
                <a:solidFill>
                  <a:srgbClr val="000066"/>
                </a:solidFill>
              </a:rPr>
              <a:t>N-</a:t>
            </a:r>
            <a:r>
              <a:rPr lang="tr-TR" sz="2400" b="1" dirty="0" err="1">
                <a:solidFill>
                  <a:srgbClr val="000066"/>
                </a:solidFill>
              </a:rPr>
              <a:t>myc</a:t>
            </a:r>
            <a:r>
              <a:rPr lang="tr-TR" sz="2400" b="1" dirty="0">
                <a:solidFill>
                  <a:srgbClr val="000066"/>
                </a:solidFill>
              </a:rPr>
              <a:t> </a:t>
            </a:r>
            <a:r>
              <a:rPr lang="tr-TR" sz="2400" b="1" dirty="0"/>
              <a:t>geninin </a:t>
            </a:r>
            <a:r>
              <a:rPr lang="tr-TR" sz="2400" b="1" dirty="0" err="1"/>
              <a:t>amplifikasyona</a:t>
            </a:r>
            <a:r>
              <a:rPr lang="tr-TR" sz="2400" b="1" dirty="0"/>
              <a:t> uğradığı </a:t>
            </a:r>
            <a:r>
              <a:rPr lang="tr-TR" sz="2400" b="1" dirty="0" smtClean="0"/>
              <a:t>saptanmıştır.</a:t>
            </a:r>
          </a:p>
          <a:p>
            <a:r>
              <a:rPr lang="tr-TR" sz="2400" b="1" dirty="0" err="1" smtClean="0"/>
              <a:t>Meme,kolon</a:t>
            </a:r>
            <a:r>
              <a:rPr lang="tr-TR" sz="2400" b="1" dirty="0" smtClean="0"/>
              <a:t> </a:t>
            </a:r>
            <a:r>
              <a:rPr lang="tr-TR" sz="2400" b="1" dirty="0"/>
              <a:t>ve akciğer gibi kanserlerde </a:t>
            </a:r>
            <a:r>
              <a:rPr lang="tr-TR" sz="2400" b="1" dirty="0" smtClean="0"/>
              <a:t>MYC,</a:t>
            </a:r>
          </a:p>
          <a:p>
            <a:r>
              <a:rPr lang="tr-TR" sz="2400" b="1" dirty="0" err="1"/>
              <a:t>N</a:t>
            </a:r>
            <a:r>
              <a:rPr lang="tr-TR" sz="2400" b="1" dirty="0" err="1" smtClean="0"/>
              <a:t>öroblastom</a:t>
            </a:r>
            <a:r>
              <a:rPr lang="tr-TR" sz="2400" b="1" dirty="0" smtClean="0"/>
              <a:t> </a:t>
            </a:r>
            <a:r>
              <a:rPr lang="tr-TR" sz="2400" b="1" dirty="0"/>
              <a:t>ve küçük </a:t>
            </a:r>
            <a:r>
              <a:rPr lang="tr-TR" sz="2400" b="1" dirty="0" err="1"/>
              <a:t>hüceli</a:t>
            </a:r>
            <a:r>
              <a:rPr lang="tr-TR" sz="2400" b="1" dirty="0"/>
              <a:t> akciğer </a:t>
            </a:r>
            <a:r>
              <a:rPr lang="tr-TR" sz="2400" b="1" dirty="0" smtClean="0"/>
              <a:t>kanserinde </a:t>
            </a:r>
            <a:r>
              <a:rPr lang="tr-TR" sz="2400" b="1" dirty="0"/>
              <a:t>N-MYC ve </a:t>
            </a:r>
            <a:r>
              <a:rPr lang="tr-TR" sz="2400" b="1" dirty="0">
                <a:solidFill>
                  <a:srgbClr val="000066"/>
                </a:solidFill>
              </a:rPr>
              <a:t>L-MYC </a:t>
            </a:r>
            <a:r>
              <a:rPr lang="tr-TR" sz="2400" b="1" dirty="0"/>
              <a:t>genleri</a:t>
            </a:r>
            <a:r>
              <a:rPr lang="tr-TR" sz="2400" b="1" dirty="0" smtClean="0"/>
              <a:t> </a:t>
            </a:r>
            <a:r>
              <a:rPr lang="tr-TR" sz="2400" b="1" dirty="0" err="1" smtClean="0"/>
              <a:t>amplifiye</a:t>
            </a:r>
            <a:r>
              <a:rPr lang="tr-TR" sz="2400" b="1" dirty="0" smtClean="0"/>
              <a:t> olur.</a:t>
            </a:r>
            <a:endParaRPr lang="tr-TR" sz="2400" b="1" dirty="0"/>
          </a:p>
          <a:p>
            <a:endParaRPr lang="tr-TR" sz="2000" b="1" dirty="0"/>
          </a:p>
          <a:p>
            <a:endParaRPr lang="tr-TR" sz="2000" dirty="0"/>
          </a:p>
          <a:p>
            <a:endParaRPr lang="tr-TR" sz="2000" dirty="0"/>
          </a:p>
        </p:txBody>
      </p:sp>
    </p:spTree>
    <p:extLst>
      <p:ext uri="{BB962C8B-B14F-4D97-AF65-F5344CB8AC3E}">
        <p14:creationId xmlns="" xmlns:p14="http://schemas.microsoft.com/office/powerpoint/2010/main" val="13707991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5155" y="283335"/>
            <a:ext cx="10838645" cy="6375042"/>
          </a:xfrm>
        </p:spPr>
        <p:txBody>
          <a:bodyPr>
            <a:normAutofit/>
          </a:bodyPr>
          <a:lstStyle/>
          <a:p>
            <a:pPr marL="0" indent="0">
              <a:buNone/>
            </a:pPr>
            <a:r>
              <a:rPr lang="tr-TR" sz="2400" b="1" dirty="0" smtClean="0">
                <a:solidFill>
                  <a:srgbClr val="FF0000"/>
                </a:solidFill>
              </a:rPr>
              <a:t>3.Gen Aktivasyonu (</a:t>
            </a:r>
            <a:r>
              <a:rPr lang="tr-TR" sz="2400" b="1" dirty="0" err="1" smtClean="0">
                <a:solidFill>
                  <a:srgbClr val="FF0000"/>
                </a:solidFill>
              </a:rPr>
              <a:t>Kromozomal</a:t>
            </a:r>
            <a:r>
              <a:rPr lang="tr-TR" sz="2400" b="1" dirty="0" smtClean="0">
                <a:solidFill>
                  <a:srgbClr val="FF0000"/>
                </a:solidFill>
              </a:rPr>
              <a:t> </a:t>
            </a:r>
            <a:r>
              <a:rPr lang="tr-TR" sz="2400" b="1" dirty="0" err="1" smtClean="0">
                <a:solidFill>
                  <a:srgbClr val="FF0000"/>
                </a:solidFill>
              </a:rPr>
              <a:t>Translokasyonlar</a:t>
            </a:r>
            <a:r>
              <a:rPr lang="tr-TR" sz="2400" b="1" dirty="0" smtClean="0">
                <a:solidFill>
                  <a:srgbClr val="FF0000"/>
                </a:solidFill>
              </a:rPr>
              <a:t>)</a:t>
            </a:r>
          </a:p>
          <a:p>
            <a:r>
              <a:rPr lang="tr-TR" sz="2400" b="1" dirty="0" smtClean="0"/>
              <a:t>Bir kromozomun kopan bir parçasının başka bir kromozoma yapışması şeklinde görülen kromozom anomalilerindendir.</a:t>
            </a:r>
          </a:p>
          <a:p>
            <a:r>
              <a:rPr lang="tr-TR" sz="2400" b="1" dirty="0" err="1" smtClean="0"/>
              <a:t>Translokasyonlar</a:t>
            </a:r>
            <a:r>
              <a:rPr lang="tr-TR" sz="2400" b="1" dirty="0" smtClean="0"/>
              <a:t> her zaman homolog olmayan parça değişimleridir.</a:t>
            </a:r>
          </a:p>
          <a:p>
            <a:r>
              <a:rPr lang="tr-TR" sz="2400" b="1" dirty="0" smtClean="0">
                <a:solidFill>
                  <a:srgbClr val="000066"/>
                </a:solidFill>
              </a:rPr>
              <a:t>IGH/MYC </a:t>
            </a:r>
            <a:r>
              <a:rPr lang="tr-TR" sz="2400" b="1" dirty="0" err="1" smtClean="0"/>
              <a:t>translokasyonu</a:t>
            </a:r>
            <a:r>
              <a:rPr lang="tr-TR" sz="2400" b="1" dirty="0" smtClean="0"/>
              <a:t>; bir </a:t>
            </a:r>
            <a:r>
              <a:rPr lang="tr-TR" sz="2400" b="1" dirty="0" err="1" smtClean="0"/>
              <a:t>onkogenin</a:t>
            </a:r>
            <a:r>
              <a:rPr lang="tr-TR" sz="2400" b="1" dirty="0" smtClean="0"/>
              <a:t> </a:t>
            </a:r>
            <a:r>
              <a:rPr lang="tr-TR" sz="2400" b="1" dirty="0" err="1" smtClean="0"/>
              <a:t>trankripsiyonal</a:t>
            </a:r>
            <a:r>
              <a:rPr lang="tr-TR" sz="2400" b="1" dirty="0" smtClean="0"/>
              <a:t> aktivasyonu için en iyi tanımlanmış </a:t>
            </a:r>
            <a:r>
              <a:rPr lang="tr-TR" sz="2400" b="1" dirty="0" err="1" smtClean="0"/>
              <a:t>translokasyonlardan</a:t>
            </a:r>
            <a:r>
              <a:rPr lang="tr-TR" sz="2400" b="1" dirty="0" smtClean="0"/>
              <a:t> birisidir.</a:t>
            </a:r>
          </a:p>
          <a:p>
            <a:r>
              <a:rPr lang="tr-TR" sz="2400" b="1" dirty="0" err="1" smtClean="0"/>
              <a:t>Burkitt</a:t>
            </a:r>
            <a:r>
              <a:rPr lang="tr-TR" sz="2400" b="1" dirty="0" smtClean="0"/>
              <a:t> </a:t>
            </a:r>
            <a:r>
              <a:rPr lang="tr-TR" sz="2400" b="1" dirty="0" err="1" smtClean="0"/>
              <a:t>lenfoma</a:t>
            </a:r>
            <a:r>
              <a:rPr lang="tr-TR" sz="2400" b="1" dirty="0" smtClean="0"/>
              <a:t> hastalarının yaklaşık %85’inde IGH/MYC</a:t>
            </a:r>
            <a:r>
              <a:rPr lang="tr-TR" sz="2400" b="1" dirty="0"/>
              <a:t> </a:t>
            </a:r>
            <a:r>
              <a:rPr lang="tr-TR" sz="2400" b="1" dirty="0" err="1" smtClean="0"/>
              <a:t>translokasyonu</a:t>
            </a:r>
            <a:r>
              <a:rPr lang="tr-TR" sz="2400" b="1" dirty="0" smtClean="0"/>
              <a:t> bulunur.</a:t>
            </a:r>
            <a:endParaRPr lang="tr-TR" sz="2400" b="1" dirty="0"/>
          </a:p>
          <a:p>
            <a:r>
              <a:rPr lang="tr-TR" sz="2400" b="1" dirty="0" smtClean="0"/>
              <a:t>MYC bölgesinin yeniden düzenlenmeleri lösemi ve </a:t>
            </a:r>
            <a:r>
              <a:rPr lang="tr-TR" sz="2400" b="1" dirty="0" err="1" smtClean="0"/>
              <a:t>lenfomalar</a:t>
            </a:r>
            <a:r>
              <a:rPr lang="tr-TR" sz="2400" b="1" dirty="0" smtClean="0"/>
              <a:t> için karakteristik olmakla birlikte </a:t>
            </a:r>
            <a:r>
              <a:rPr lang="tr-TR" sz="2400" b="1" dirty="0" err="1" smtClean="0"/>
              <a:t>solid</a:t>
            </a:r>
            <a:r>
              <a:rPr lang="tr-TR" sz="2400" b="1" dirty="0" smtClean="0"/>
              <a:t> tümörlerde gözlenmezler.</a:t>
            </a:r>
          </a:p>
          <a:p>
            <a:r>
              <a:rPr lang="tr-TR" sz="2400" b="1" dirty="0" err="1"/>
              <a:t>Transkripsiyonel</a:t>
            </a:r>
            <a:r>
              <a:rPr lang="tr-TR" sz="2400" b="1" dirty="0"/>
              <a:t> olarak aktif bir kromatin bölgesini içine alan bir </a:t>
            </a:r>
            <a:r>
              <a:rPr lang="tr-TR" sz="2400" b="1" dirty="0" err="1"/>
              <a:t>translokasyon</a:t>
            </a:r>
            <a:r>
              <a:rPr lang="tr-TR" sz="2400" b="1" dirty="0"/>
              <a:t> sonrasında meydana gelen bu tür yeniden düzenlenmelerde yeni </a:t>
            </a:r>
            <a:r>
              <a:rPr lang="tr-TR" sz="2400" b="1" dirty="0" err="1"/>
              <a:t>kimerik</a:t>
            </a:r>
            <a:r>
              <a:rPr lang="tr-TR" sz="2400" b="1" dirty="0"/>
              <a:t> gen oluşumu gözlenmez.</a:t>
            </a:r>
          </a:p>
          <a:p>
            <a:endParaRPr lang="tr-TR" sz="2400" b="1" dirty="0" smtClean="0"/>
          </a:p>
          <a:p>
            <a:endParaRPr lang="tr-TR" sz="2000" b="1" dirty="0" smtClean="0"/>
          </a:p>
        </p:txBody>
      </p:sp>
    </p:spTree>
    <p:extLst>
      <p:ext uri="{BB962C8B-B14F-4D97-AF65-F5344CB8AC3E}">
        <p14:creationId xmlns="" xmlns:p14="http://schemas.microsoft.com/office/powerpoint/2010/main" val="37249343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6214" y="321972"/>
            <a:ext cx="11057586" cy="6207617"/>
          </a:xfrm>
        </p:spPr>
        <p:txBody>
          <a:bodyPr>
            <a:normAutofit/>
          </a:bodyPr>
          <a:lstStyle/>
          <a:p>
            <a:pPr marL="0" indent="0">
              <a:buNone/>
            </a:pPr>
            <a:r>
              <a:rPr lang="tr-TR" sz="2400" b="1" dirty="0" smtClean="0">
                <a:solidFill>
                  <a:srgbClr val="FF0000"/>
                </a:solidFill>
              </a:rPr>
              <a:t>4.Gen Füzyonu (</a:t>
            </a:r>
            <a:r>
              <a:rPr lang="tr-TR" sz="2400" b="1" dirty="0" err="1" smtClean="0">
                <a:solidFill>
                  <a:srgbClr val="FF0000"/>
                </a:solidFill>
              </a:rPr>
              <a:t>kimerik</a:t>
            </a:r>
            <a:r>
              <a:rPr lang="tr-TR" sz="2400" b="1" dirty="0" smtClean="0">
                <a:solidFill>
                  <a:srgbClr val="FF0000"/>
                </a:solidFill>
              </a:rPr>
              <a:t> gen)</a:t>
            </a:r>
          </a:p>
          <a:p>
            <a:r>
              <a:rPr lang="tr-TR" sz="2400" b="1" dirty="0" smtClean="0"/>
              <a:t>Günümüzde; birçok farklı tümör grubunda, </a:t>
            </a:r>
            <a:r>
              <a:rPr lang="tr-TR" sz="2400" b="1" dirty="0" err="1" smtClean="0"/>
              <a:t>kimerik</a:t>
            </a:r>
            <a:r>
              <a:rPr lang="tr-TR" sz="2400" b="1" dirty="0" smtClean="0"/>
              <a:t> </a:t>
            </a:r>
            <a:r>
              <a:rPr lang="tr-TR" sz="2400" b="1" dirty="0" err="1" smtClean="0"/>
              <a:t>onkogenlerin</a:t>
            </a:r>
            <a:r>
              <a:rPr lang="tr-TR" sz="2400" b="1" dirty="0" smtClean="0"/>
              <a:t> oluşumuyla sonuçlanan spesifik yeniden düzenlenmeler tanımlanmıştır.</a:t>
            </a:r>
          </a:p>
          <a:p>
            <a:r>
              <a:rPr lang="tr-TR" sz="2400" b="1" dirty="0" smtClean="0"/>
              <a:t>Lösemi, </a:t>
            </a:r>
            <a:r>
              <a:rPr lang="tr-TR" sz="2400" b="1" dirty="0" err="1" smtClean="0"/>
              <a:t>lenfoma</a:t>
            </a:r>
            <a:r>
              <a:rPr lang="tr-TR" sz="2400" b="1" dirty="0" smtClean="0"/>
              <a:t> ve </a:t>
            </a:r>
            <a:r>
              <a:rPr lang="tr-TR" sz="2400" b="1" dirty="0" err="1" smtClean="0"/>
              <a:t>sarkomalarda</a:t>
            </a:r>
            <a:r>
              <a:rPr lang="tr-TR" sz="2400" b="1" dirty="0" smtClean="0"/>
              <a:t> %15-25 oranında bu düzenlenmeler gözlenirken, </a:t>
            </a:r>
            <a:r>
              <a:rPr lang="tr-TR" sz="2400" b="1" dirty="0" err="1" smtClean="0"/>
              <a:t>solid</a:t>
            </a:r>
            <a:r>
              <a:rPr lang="tr-TR" sz="2400" b="1" dirty="0" smtClean="0"/>
              <a:t> </a:t>
            </a:r>
            <a:r>
              <a:rPr lang="tr-TR" sz="2400" b="1" dirty="0" err="1" smtClean="0"/>
              <a:t>epitelyal</a:t>
            </a:r>
            <a:r>
              <a:rPr lang="tr-TR" sz="2400" b="1" dirty="0" smtClean="0"/>
              <a:t> tümörlerde bu oran sadece %1’dir. Bu düşük oran, </a:t>
            </a:r>
            <a:r>
              <a:rPr lang="tr-TR" sz="2400" b="1" dirty="0" err="1" smtClean="0"/>
              <a:t>epitelyal</a:t>
            </a:r>
            <a:r>
              <a:rPr lang="tr-TR" sz="2400" b="1" dirty="0" smtClean="0"/>
              <a:t> tümörlerdeki yeniden düzenlenmelerin tanımlanmasındaki teknik zorluklar nedeniyle yanıltıcı olabilir.</a:t>
            </a:r>
          </a:p>
          <a:p>
            <a:r>
              <a:rPr lang="tr-TR" sz="2400" b="1" dirty="0" err="1" smtClean="0"/>
              <a:t>Translokasyon</a:t>
            </a:r>
            <a:r>
              <a:rPr lang="tr-TR" sz="2400" b="1" dirty="0" smtClean="0"/>
              <a:t> sonucu yeni </a:t>
            </a:r>
            <a:r>
              <a:rPr lang="tr-TR" sz="2400" b="1" dirty="0" err="1" smtClean="0"/>
              <a:t>kimerik</a:t>
            </a:r>
            <a:r>
              <a:rPr lang="tr-TR" sz="2400" b="1" dirty="0" smtClean="0"/>
              <a:t> gen oluşumuna bağlı aktivasyona neden olduğu bilinen ilk yeniden düzenlenme </a:t>
            </a:r>
            <a:r>
              <a:rPr lang="tr-TR" sz="2400" b="1" dirty="0" err="1" smtClean="0">
                <a:solidFill>
                  <a:srgbClr val="0070C0"/>
                </a:solidFill>
              </a:rPr>
              <a:t>Philedelphia</a:t>
            </a:r>
            <a:r>
              <a:rPr lang="tr-TR" sz="2400" b="1" dirty="0" smtClean="0">
                <a:solidFill>
                  <a:srgbClr val="0070C0"/>
                </a:solidFill>
              </a:rPr>
              <a:t> (</a:t>
            </a:r>
            <a:r>
              <a:rPr lang="tr-TR" sz="2400" b="1" dirty="0" err="1" smtClean="0">
                <a:solidFill>
                  <a:srgbClr val="0070C0"/>
                </a:solidFill>
              </a:rPr>
              <a:t>Ph</a:t>
            </a:r>
            <a:r>
              <a:rPr lang="tr-TR" sz="2400" b="1" dirty="0" smtClean="0">
                <a:solidFill>
                  <a:srgbClr val="0070C0"/>
                </a:solidFill>
              </a:rPr>
              <a:t>) kromozomu</a:t>
            </a:r>
            <a:r>
              <a:rPr lang="tr-TR" sz="2400" b="1" dirty="0" smtClean="0"/>
              <a:t>dur.</a:t>
            </a:r>
          </a:p>
          <a:p>
            <a:r>
              <a:rPr lang="tr-TR" sz="2400" b="1" dirty="0" smtClean="0"/>
              <a:t>Bu oluşan kromozom küçük bir </a:t>
            </a:r>
            <a:r>
              <a:rPr lang="tr-TR" sz="2400" b="1" dirty="0" err="1" smtClean="0"/>
              <a:t>akrosentrik</a:t>
            </a:r>
            <a:r>
              <a:rPr lang="tr-TR" sz="2400" b="1" dirty="0" smtClean="0"/>
              <a:t> kromozomu yapısında olup </a:t>
            </a:r>
            <a:r>
              <a:rPr lang="tr-TR" sz="2400" b="1" dirty="0" smtClean="0">
                <a:solidFill>
                  <a:srgbClr val="00B050"/>
                </a:solidFill>
              </a:rPr>
              <a:t>kronik </a:t>
            </a:r>
            <a:r>
              <a:rPr lang="tr-TR" sz="2400" b="1" dirty="0" err="1" smtClean="0">
                <a:solidFill>
                  <a:srgbClr val="00B050"/>
                </a:solidFill>
              </a:rPr>
              <a:t>myeloid</a:t>
            </a:r>
            <a:r>
              <a:rPr lang="tr-TR" sz="2400" b="1" dirty="0" smtClean="0">
                <a:solidFill>
                  <a:srgbClr val="00B050"/>
                </a:solidFill>
              </a:rPr>
              <a:t> lösemili (KML)</a:t>
            </a:r>
            <a:r>
              <a:rPr lang="tr-TR" sz="2400" b="1" dirty="0" smtClean="0"/>
              <a:t> hastaların %90’ında gözlenir. </a:t>
            </a:r>
          </a:p>
          <a:p>
            <a:r>
              <a:rPr lang="tr-TR" sz="2400" b="1" dirty="0" smtClean="0">
                <a:solidFill>
                  <a:srgbClr val="00B050"/>
                </a:solidFill>
              </a:rPr>
              <a:t>Akut </a:t>
            </a:r>
            <a:r>
              <a:rPr lang="tr-TR" sz="2400" b="1" dirty="0" err="1" smtClean="0">
                <a:solidFill>
                  <a:srgbClr val="00B050"/>
                </a:solidFill>
              </a:rPr>
              <a:t>lenfoblastik</a:t>
            </a:r>
            <a:r>
              <a:rPr lang="tr-TR" sz="2400" b="1" dirty="0" smtClean="0">
                <a:solidFill>
                  <a:srgbClr val="00B050"/>
                </a:solidFill>
              </a:rPr>
              <a:t> lösemili (ALL) </a:t>
            </a:r>
            <a:r>
              <a:rPr lang="tr-TR" sz="2400" b="1" dirty="0" smtClean="0"/>
              <a:t>hastaların %20’sinde gözlenen BCR/ABL füzyonu ise KML olgularından farklılıklar gösterir. BCR geninde meydana gelen kırık farklı bir bölgede oluşur ve meydana gelen BCR/ABL füzyon proteini (p185) biraz daha küçüktür.</a:t>
            </a:r>
          </a:p>
          <a:p>
            <a:endParaRPr lang="tr-TR" sz="2000" dirty="0"/>
          </a:p>
        </p:txBody>
      </p:sp>
    </p:spTree>
    <p:extLst>
      <p:ext uri="{BB962C8B-B14F-4D97-AF65-F5344CB8AC3E}">
        <p14:creationId xmlns="" xmlns:p14="http://schemas.microsoft.com/office/powerpoint/2010/main" val="1844063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9213" y="294968"/>
            <a:ext cx="11724968" cy="6374220"/>
          </a:xfrm>
        </p:spPr>
        <p:txBody>
          <a:bodyPr>
            <a:normAutofit/>
          </a:bodyPr>
          <a:lstStyle/>
          <a:p>
            <a:r>
              <a:rPr lang="tr-TR" sz="2400" b="1" dirty="0" err="1"/>
              <a:t>Philedelphia</a:t>
            </a:r>
            <a:r>
              <a:rPr lang="tr-TR" sz="2400" b="1" dirty="0"/>
              <a:t> (</a:t>
            </a:r>
            <a:r>
              <a:rPr lang="tr-TR" sz="2400" b="1" dirty="0" err="1"/>
              <a:t>Ph</a:t>
            </a:r>
            <a:r>
              <a:rPr lang="tr-TR" sz="2400" b="1" dirty="0"/>
              <a:t>) </a:t>
            </a:r>
            <a:r>
              <a:rPr lang="tr-TR" sz="2400" b="1" dirty="0" smtClean="0"/>
              <a:t>kromozomu, 9 </a:t>
            </a:r>
            <a:r>
              <a:rPr lang="tr-TR" sz="2400" b="1" dirty="0"/>
              <a:t>ve 22 numaralı kromozomlar arasındaki </a:t>
            </a:r>
            <a:r>
              <a:rPr lang="tr-TR" sz="2400" b="1" dirty="0" err="1"/>
              <a:t>translokasyon</a:t>
            </a:r>
            <a:r>
              <a:rPr lang="tr-TR" sz="2400" b="1" dirty="0"/>
              <a:t> sonrasında meydana </a:t>
            </a:r>
            <a:r>
              <a:rPr lang="tr-TR" sz="2400" b="1" dirty="0" smtClean="0"/>
              <a:t>gelir.</a:t>
            </a:r>
          </a:p>
          <a:p>
            <a:r>
              <a:rPr lang="tr-TR" sz="2400" b="1" dirty="0" smtClean="0"/>
              <a:t>9q34 </a:t>
            </a:r>
            <a:r>
              <a:rPr lang="tr-TR" sz="2400" b="1" dirty="0"/>
              <a:t>bölgesine yerleşmiş olan ABL1 geninin 5’ kısmına yakın bir bölgeden kırılması sonrasında 3’ tarafında kalan parçanın, 22q11 BCR geninin 3’ kısmına yakın bir bölgeden kırılması ve kırılan bu bölgeye füzyonu sonrasında ortaya </a:t>
            </a:r>
            <a:r>
              <a:rPr lang="tr-TR" sz="2400" b="1" dirty="0" smtClean="0"/>
              <a:t>çıkar.</a:t>
            </a:r>
          </a:p>
          <a:p>
            <a:r>
              <a:rPr lang="tr-TR" sz="2400" b="1" dirty="0" smtClean="0"/>
              <a:t>Füzyon </a:t>
            </a:r>
            <a:r>
              <a:rPr lang="tr-TR" sz="2400" b="1" dirty="0"/>
              <a:t>sonrasında ortaya çıkan yeni </a:t>
            </a:r>
            <a:r>
              <a:rPr lang="tr-TR" sz="2400" b="1" dirty="0" err="1"/>
              <a:t>kimerik</a:t>
            </a:r>
            <a:r>
              <a:rPr lang="tr-TR" sz="2400" b="1" dirty="0"/>
              <a:t> gen, artmış </a:t>
            </a:r>
            <a:r>
              <a:rPr lang="tr-TR" sz="2400" b="1" dirty="0" err="1"/>
              <a:t>tirozin</a:t>
            </a:r>
            <a:r>
              <a:rPr lang="tr-TR" sz="2400" b="1" dirty="0"/>
              <a:t> </a:t>
            </a:r>
            <a:r>
              <a:rPr lang="tr-TR" sz="2400" b="1" dirty="0" err="1"/>
              <a:t>kinaz</a:t>
            </a:r>
            <a:r>
              <a:rPr lang="tr-TR" sz="2400" b="1" dirty="0"/>
              <a:t> aktivitesine ve anormal hücre lokalizasyonuna sahip bir ABL1 proteininin (p210 füzyon proteini) üretilmesine neden olur.</a:t>
            </a:r>
          </a:p>
          <a:p>
            <a:endParaRPr lang="tr-TR" sz="2400" dirty="0"/>
          </a:p>
        </p:txBody>
      </p:sp>
    </p:spTree>
    <p:extLst>
      <p:ext uri="{BB962C8B-B14F-4D97-AF65-F5344CB8AC3E}">
        <p14:creationId xmlns="" xmlns:p14="http://schemas.microsoft.com/office/powerpoint/2010/main" val="24325572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3639" y="283335"/>
            <a:ext cx="10890161" cy="5893628"/>
          </a:xfrm>
        </p:spPr>
        <p:txBody>
          <a:bodyPr>
            <a:normAutofit/>
          </a:bodyPr>
          <a:lstStyle/>
          <a:p>
            <a:r>
              <a:rPr lang="tr-TR" sz="2400" b="1" dirty="0" smtClean="0"/>
              <a:t>Yapılan çalışmalar neticesinde şu ana kadar yaklaşık 350 geni içeren 350’den fazla farklı füzyon tanımlanmıştır. </a:t>
            </a:r>
          </a:p>
          <a:p>
            <a:r>
              <a:rPr lang="tr-TR" sz="2400" b="1" dirty="0" smtClean="0"/>
              <a:t>Füzyon her zaman bir </a:t>
            </a:r>
            <a:r>
              <a:rPr lang="tr-TR" sz="2400" b="1" dirty="0" err="1" smtClean="0"/>
              <a:t>translokasyon</a:t>
            </a:r>
            <a:r>
              <a:rPr lang="tr-TR" sz="2400" b="1" dirty="0" smtClean="0"/>
              <a:t> sonucunda ortaya çıkmaz. </a:t>
            </a:r>
            <a:r>
              <a:rPr lang="tr-TR" sz="2400" b="1" dirty="0" err="1" smtClean="0"/>
              <a:t>Translokasyon</a:t>
            </a:r>
            <a:r>
              <a:rPr lang="tr-TR" sz="2400" b="1" dirty="0" smtClean="0"/>
              <a:t> neticesinde meydana gelen füzyonlar iki farklı kromozomun etkilenmesi ile oluşur. Bazı füzyonlar ise kromozomlarda meydana gelen </a:t>
            </a:r>
            <a:r>
              <a:rPr lang="tr-TR" sz="2400" b="1" dirty="0" err="1" smtClean="0"/>
              <a:t>inversiyona</a:t>
            </a:r>
            <a:r>
              <a:rPr lang="tr-TR" sz="2400" b="1" dirty="0" smtClean="0"/>
              <a:t> (ters dönme) veya daha nadiren de </a:t>
            </a:r>
            <a:r>
              <a:rPr lang="tr-TR" sz="2400" b="1" dirty="0" err="1" smtClean="0"/>
              <a:t>delesyona</a:t>
            </a:r>
            <a:r>
              <a:rPr lang="tr-TR" sz="2400" b="1" dirty="0" smtClean="0"/>
              <a:t> (parça kopması) bağlı olarak oluşur. Bu durumda tek bir kromozom üzerinde yeniden düzenlenmeler mevcuttur.</a:t>
            </a:r>
          </a:p>
          <a:p>
            <a:r>
              <a:rPr lang="tr-TR" sz="2400" b="1" dirty="0" smtClean="0"/>
              <a:t>Kanser hücrelerinde meydana gelen gen füzyonları; hastalığın tanı, tedavi ve izlem aşamaları ile </a:t>
            </a:r>
            <a:r>
              <a:rPr lang="tr-TR" sz="2400" b="1" dirty="0" err="1" smtClean="0"/>
              <a:t>prognozun</a:t>
            </a:r>
            <a:r>
              <a:rPr lang="tr-TR" sz="2400" b="1" dirty="0" smtClean="0"/>
              <a:t> değerlendirilmesinde klinik olarak çok önemlidir.</a:t>
            </a:r>
            <a:endParaRPr lang="tr-TR" sz="2400" b="1" dirty="0"/>
          </a:p>
        </p:txBody>
      </p:sp>
    </p:spTree>
    <p:extLst>
      <p:ext uri="{BB962C8B-B14F-4D97-AF65-F5344CB8AC3E}">
        <p14:creationId xmlns="" xmlns:p14="http://schemas.microsoft.com/office/powerpoint/2010/main" val="1195089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9716" y="1106129"/>
            <a:ext cx="11547851" cy="2677656"/>
          </a:xfrm>
          <a:prstGeom prst="rect">
            <a:avLst/>
          </a:prstGeom>
        </p:spPr>
        <p:txBody>
          <a:bodyPr wrap="square">
            <a:spAutoFit/>
          </a:bodyPr>
          <a:lstStyle/>
          <a:p>
            <a:pPr marL="285750" indent="-285750">
              <a:buFont typeface="Arial" panose="020B0604020202020204" pitchFamily="34" charset="0"/>
              <a:buChar char="•"/>
              <a:defRPr/>
            </a:pPr>
            <a:r>
              <a:rPr lang="tr-TR" sz="2400" b="1" dirty="0"/>
              <a:t>Hücre döngüsü ile ilişkili olarak kanser gelişiminde rol oynayan genler başlıca iki gruba ayrılmaktadır;</a:t>
            </a:r>
          </a:p>
          <a:p>
            <a:pPr>
              <a:defRPr/>
            </a:pPr>
            <a:endParaRPr lang="tr-TR" sz="2400" b="1" dirty="0"/>
          </a:p>
          <a:p>
            <a:pPr marL="457200" indent="-457200">
              <a:buFont typeface="+mj-lt"/>
              <a:buAutoNum type="arabicPeriod"/>
              <a:defRPr/>
            </a:pPr>
            <a:r>
              <a:rPr lang="tr-TR" sz="2400" b="1" dirty="0" err="1">
                <a:solidFill>
                  <a:srgbClr val="FF0000"/>
                </a:solidFill>
              </a:rPr>
              <a:t>Onkogenler</a:t>
            </a:r>
            <a:endParaRPr lang="tr-TR" sz="2400" b="1" dirty="0">
              <a:solidFill>
                <a:srgbClr val="FF0000"/>
              </a:solidFill>
            </a:endParaRPr>
          </a:p>
          <a:p>
            <a:pPr marL="457200" indent="-457200">
              <a:buFont typeface="+mj-lt"/>
              <a:buAutoNum type="arabicPeriod"/>
              <a:defRPr/>
            </a:pPr>
            <a:r>
              <a:rPr lang="tr-TR" sz="2400" b="1" dirty="0">
                <a:solidFill>
                  <a:srgbClr val="FF0000"/>
                </a:solidFill>
              </a:rPr>
              <a:t>Tümör baskılayıcı genler (</a:t>
            </a:r>
            <a:r>
              <a:rPr lang="tr-TR" sz="2400" b="1" dirty="0" err="1">
                <a:solidFill>
                  <a:srgbClr val="FF0000"/>
                </a:solidFill>
              </a:rPr>
              <a:t>Antionkogenler</a:t>
            </a:r>
            <a:r>
              <a:rPr lang="tr-TR" sz="2400" b="1" dirty="0">
                <a:solidFill>
                  <a:srgbClr val="FF0000"/>
                </a:solidFill>
              </a:rPr>
              <a:t>)</a:t>
            </a:r>
          </a:p>
          <a:p>
            <a:pPr>
              <a:defRPr/>
            </a:pPr>
            <a:endParaRPr lang="tr-TR" sz="2400" b="1" dirty="0">
              <a:solidFill>
                <a:srgbClr val="FF0000"/>
              </a:solidFill>
            </a:endParaRPr>
          </a:p>
          <a:p>
            <a:pPr marL="285750" indent="-285750">
              <a:buFont typeface="Arial" panose="020B0604020202020204" pitchFamily="34" charset="0"/>
              <a:buChar char="•"/>
              <a:defRPr/>
            </a:pPr>
            <a:r>
              <a:rPr lang="tr-TR" sz="2400" b="1" dirty="0"/>
              <a:t>Kanser hücrelerinde bu iki gen grubu ya mutasyona uğrar ya da yanlış </a:t>
            </a:r>
            <a:r>
              <a:rPr lang="tr-TR" sz="2400" b="1" dirty="0" err="1"/>
              <a:t>ifadelenir</a:t>
            </a:r>
            <a:r>
              <a:rPr lang="tr-TR" sz="2400" b="1" dirty="0"/>
              <a:t>.</a:t>
            </a:r>
          </a:p>
        </p:txBody>
      </p:sp>
    </p:spTree>
    <p:extLst>
      <p:ext uri="{BB962C8B-B14F-4D97-AF65-F5344CB8AC3E}">
        <p14:creationId xmlns="" xmlns:p14="http://schemas.microsoft.com/office/powerpoint/2010/main" val="387041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233" y="132735"/>
            <a:ext cx="11582464" cy="6446195"/>
          </a:xfrm>
        </p:spPr>
        <p:txBody>
          <a:bodyPr>
            <a:normAutofit fontScale="92500" lnSpcReduction="20000"/>
          </a:bodyPr>
          <a:lstStyle/>
          <a:p>
            <a:pPr marL="0" indent="0">
              <a:buNone/>
            </a:pPr>
            <a:r>
              <a:rPr lang="tr-TR" sz="2400" b="1" dirty="0" smtClean="0">
                <a:solidFill>
                  <a:srgbClr val="FF0000"/>
                </a:solidFill>
              </a:rPr>
              <a:t>Siklinler ve siklin bağımlı </a:t>
            </a:r>
            <a:r>
              <a:rPr lang="tr-TR" sz="2400" b="1" dirty="0" err="1" smtClean="0">
                <a:solidFill>
                  <a:srgbClr val="FF0000"/>
                </a:solidFill>
              </a:rPr>
              <a:t>kinazlar</a:t>
            </a:r>
            <a:endParaRPr lang="tr-TR" sz="2400" b="1" dirty="0" smtClean="0">
              <a:solidFill>
                <a:srgbClr val="FF0000"/>
              </a:solidFill>
            </a:endParaRPr>
          </a:p>
          <a:p>
            <a:r>
              <a:rPr lang="tr-TR" sz="2400" b="1" dirty="0" smtClean="0"/>
              <a:t>Oluşturdukları kompleks ile kritik hedef proteinleri </a:t>
            </a:r>
            <a:r>
              <a:rPr lang="tr-TR" sz="2400" b="1" dirty="0" err="1" smtClean="0"/>
              <a:t>fosforile</a:t>
            </a:r>
            <a:r>
              <a:rPr lang="tr-TR" sz="2400" b="1" dirty="0" smtClean="0"/>
              <a:t> ederek hücre </a:t>
            </a:r>
            <a:r>
              <a:rPr lang="tr-TR" sz="2400" b="1" dirty="0" err="1" smtClean="0"/>
              <a:t>siklusunu</a:t>
            </a:r>
            <a:r>
              <a:rPr lang="tr-TR" sz="2400" b="1" dirty="0" smtClean="0"/>
              <a:t> yönlendiren moleküllerdir.</a:t>
            </a:r>
          </a:p>
          <a:p>
            <a:r>
              <a:rPr lang="tr-TR" sz="2400" b="1" dirty="0" smtClean="0"/>
              <a:t>Hücre </a:t>
            </a:r>
            <a:r>
              <a:rPr lang="tr-TR" sz="2400" b="1" dirty="0" err="1" smtClean="0"/>
              <a:t>siklusunda</a:t>
            </a:r>
            <a:r>
              <a:rPr lang="tr-TR" sz="2400" b="1" dirty="0" smtClean="0"/>
              <a:t> görevli siklinler ve siklin bağımlı </a:t>
            </a:r>
            <a:r>
              <a:rPr lang="tr-TR" sz="2400" b="1" dirty="0" err="1" smtClean="0"/>
              <a:t>kinazların</a:t>
            </a:r>
            <a:r>
              <a:rPr lang="tr-TR" sz="2400" b="1" dirty="0" smtClean="0"/>
              <a:t> (CDK) aktive edici mutasyonları </a:t>
            </a:r>
            <a:r>
              <a:rPr lang="tr-TR" sz="2400" b="1" dirty="0" err="1" smtClean="0"/>
              <a:t>onkogen</a:t>
            </a:r>
            <a:r>
              <a:rPr lang="tr-TR" sz="2400" b="1" dirty="0" smtClean="0"/>
              <a:t>, CDK inhibitörleri ise tümör baskılayıcı gen fonksiyonunu taklit eder.</a:t>
            </a:r>
          </a:p>
          <a:p>
            <a:pPr marL="0" indent="0">
              <a:buNone/>
            </a:pPr>
            <a:endParaRPr lang="tr-TR" sz="2400" b="1" dirty="0" smtClean="0"/>
          </a:p>
          <a:p>
            <a:pPr marL="0" indent="0">
              <a:buNone/>
            </a:pPr>
            <a:r>
              <a:rPr lang="tr-TR" sz="2600" b="1" dirty="0">
                <a:solidFill>
                  <a:srgbClr val="FF0000"/>
                </a:solidFill>
              </a:rPr>
              <a:t>Siklin D1 ve Siklin E </a:t>
            </a:r>
            <a:r>
              <a:rPr lang="tr-TR" sz="2600" b="1" dirty="0" err="1">
                <a:solidFill>
                  <a:srgbClr val="FF0000"/>
                </a:solidFill>
              </a:rPr>
              <a:t>protoonkogenleri</a:t>
            </a:r>
            <a:endParaRPr lang="tr-TR" sz="2600" b="1" dirty="0">
              <a:solidFill>
                <a:srgbClr val="FF0000"/>
              </a:solidFill>
            </a:endParaRPr>
          </a:p>
          <a:p>
            <a:r>
              <a:rPr lang="tr-TR" sz="2400" b="1" dirty="0"/>
              <a:t>Siklinler, CDK molekülleri ile kompleksler oluştururlar ve onların aktivitelerini düzenlerler. Oluşturulan CDK/ Siklin kompleksleri hücre döngüsünün her aşamasında önemli olan düzenleyici moleküllerdir.</a:t>
            </a:r>
          </a:p>
          <a:p>
            <a:r>
              <a:rPr lang="tr-TR" sz="2400" b="1" dirty="0"/>
              <a:t>Birçok siklin geninin kanser gelişimi ile ilişkili olduğu bilinmektedir.</a:t>
            </a:r>
          </a:p>
          <a:p>
            <a:r>
              <a:rPr lang="tr-TR" sz="2400" b="1" dirty="0"/>
              <a:t>Örneğin Siklin D1’i kodlayan gen meme, mesane, akciğer ve yemek borusu kanserlerinde </a:t>
            </a:r>
            <a:r>
              <a:rPr lang="tr-TR" sz="2400" b="1" dirty="0" err="1"/>
              <a:t>amplifiye</a:t>
            </a:r>
            <a:r>
              <a:rPr lang="tr-TR" sz="2400" b="1" dirty="0"/>
              <a:t> olmuştur. </a:t>
            </a:r>
            <a:r>
              <a:rPr lang="tr-TR" sz="2400" b="1" dirty="0" smtClean="0"/>
              <a:t>Yüksek </a:t>
            </a:r>
            <a:r>
              <a:rPr lang="tr-TR" sz="2400" b="1" dirty="0"/>
              <a:t>seviyelerdeki siklin D1 proteinin S fazına kontrolsüz girişlere katkıda bulunduğu düşünülmektedir.</a:t>
            </a:r>
          </a:p>
          <a:p>
            <a:r>
              <a:rPr lang="tr-TR" sz="2400" b="1" dirty="0"/>
              <a:t>Belirli </a:t>
            </a:r>
            <a:r>
              <a:rPr lang="tr-TR" sz="2400" b="1" dirty="0" err="1"/>
              <a:t>paratiroid</a:t>
            </a:r>
            <a:r>
              <a:rPr lang="tr-TR" sz="2400" b="1" dirty="0"/>
              <a:t> tümörlerde ve B hücre </a:t>
            </a:r>
            <a:r>
              <a:rPr lang="tr-TR" sz="2400" b="1" dirty="0" err="1"/>
              <a:t>lenfomalarında</a:t>
            </a:r>
            <a:r>
              <a:rPr lang="tr-TR" sz="2400" b="1" dirty="0"/>
              <a:t> Siklin D1 geni, </a:t>
            </a:r>
            <a:r>
              <a:rPr lang="tr-TR" sz="2400" b="1" dirty="0" err="1"/>
              <a:t>translokasyonlar</a:t>
            </a:r>
            <a:r>
              <a:rPr lang="tr-TR" sz="2400" b="1" dirty="0"/>
              <a:t> gibi </a:t>
            </a:r>
            <a:r>
              <a:rPr lang="tr-TR" sz="2400" b="1" dirty="0" err="1"/>
              <a:t>kromozomal</a:t>
            </a:r>
            <a:r>
              <a:rPr lang="tr-TR" sz="2400" b="1" dirty="0"/>
              <a:t> anomalilerde de bulunur. Siklin D1 genindeki bu değişimlerin anormal gen ifadelerinin ortaya çıkmasına neden olabileceği düşünülmektedir.</a:t>
            </a:r>
          </a:p>
          <a:p>
            <a:r>
              <a:rPr lang="tr-TR" sz="2400" b="1" dirty="0"/>
              <a:t>Siklin E geni bazı lösemilerde, meme ve kolon kanserlerinde aşırı ifade edilmektedir. Bu anahtar hücre döngüsü düzenleyicilerinin aşırı ifadesi ya da periyodik olarak parçalanma kayıpları hücrelerin hücre döngüsüne devam etmeye hazır tutulmalarını sağlar ve artık hücreler döngüyü terk edemez, G0 hareketsiz aşamasına giremezler ya da hücre farklılaşmasına uğrayamazlar.</a:t>
            </a:r>
          </a:p>
          <a:p>
            <a:pPr marL="0" indent="0">
              <a:buNone/>
            </a:pPr>
            <a:endParaRPr lang="tr-TR" sz="2000" b="1" dirty="0"/>
          </a:p>
        </p:txBody>
      </p:sp>
    </p:spTree>
    <p:extLst>
      <p:ext uri="{BB962C8B-B14F-4D97-AF65-F5344CB8AC3E}">
        <p14:creationId xmlns="" xmlns:p14="http://schemas.microsoft.com/office/powerpoint/2010/main" val="11180162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981" y="244698"/>
            <a:ext cx="10711597" cy="6613301"/>
          </a:xfrm>
        </p:spPr>
        <p:txBody>
          <a:bodyPr>
            <a:normAutofit/>
          </a:bodyPr>
          <a:lstStyle/>
          <a:p>
            <a:pPr marL="0" indent="0">
              <a:buNone/>
            </a:pPr>
            <a:r>
              <a:rPr lang="tr-TR" sz="2000" b="1" dirty="0" err="1" smtClean="0">
                <a:solidFill>
                  <a:srgbClr val="FF0000"/>
                </a:solidFill>
              </a:rPr>
              <a:t>Telomerler</a:t>
            </a:r>
            <a:r>
              <a:rPr lang="tr-TR" sz="2000" b="1" dirty="0" smtClean="0">
                <a:solidFill>
                  <a:srgbClr val="FF0000"/>
                </a:solidFill>
              </a:rPr>
              <a:t> ve </a:t>
            </a:r>
            <a:r>
              <a:rPr lang="tr-TR" sz="2000" b="1" dirty="0" err="1" smtClean="0">
                <a:solidFill>
                  <a:srgbClr val="FF0000"/>
                </a:solidFill>
              </a:rPr>
              <a:t>Telomeraz</a:t>
            </a:r>
            <a:r>
              <a:rPr lang="tr-TR" sz="2000" b="1" dirty="0" smtClean="0">
                <a:solidFill>
                  <a:srgbClr val="FF0000"/>
                </a:solidFill>
              </a:rPr>
              <a:t> </a:t>
            </a:r>
            <a:r>
              <a:rPr lang="tr-TR" sz="2000" b="1" dirty="0" err="1" smtClean="0">
                <a:solidFill>
                  <a:srgbClr val="FF0000"/>
                </a:solidFill>
              </a:rPr>
              <a:t>Onkogeni</a:t>
            </a:r>
            <a:endParaRPr lang="tr-TR" sz="2000" b="1" dirty="0" smtClean="0">
              <a:solidFill>
                <a:srgbClr val="FF0000"/>
              </a:solidFill>
            </a:endParaRPr>
          </a:p>
          <a:p>
            <a:r>
              <a:rPr lang="tr-TR" sz="2400" b="1" dirty="0" smtClean="0"/>
              <a:t>Kromozomların en uç bölümünü oluşturan bölgeler </a:t>
            </a:r>
            <a:r>
              <a:rPr lang="tr-TR" sz="2400" b="1" dirty="0" err="1" smtClean="0">
                <a:solidFill>
                  <a:srgbClr val="000066"/>
                </a:solidFill>
              </a:rPr>
              <a:t>telomer</a:t>
            </a:r>
            <a:r>
              <a:rPr lang="tr-TR" sz="2400" b="1" dirty="0" smtClean="0"/>
              <a:t> olarak adlandırılmaktadır.</a:t>
            </a:r>
          </a:p>
          <a:p>
            <a:r>
              <a:rPr lang="tr-TR" sz="2400" b="1" dirty="0" err="1" smtClean="0"/>
              <a:t>Telomerler</a:t>
            </a:r>
            <a:r>
              <a:rPr lang="tr-TR" sz="2400" b="1" dirty="0" smtClean="0"/>
              <a:t>, insanda 6 </a:t>
            </a:r>
            <a:r>
              <a:rPr lang="tr-TR" sz="2400" b="1" dirty="0" err="1" smtClean="0"/>
              <a:t>nükleotitten</a:t>
            </a:r>
            <a:r>
              <a:rPr lang="tr-TR" sz="2400" b="1" dirty="0" smtClean="0"/>
              <a:t> oluşan </a:t>
            </a:r>
            <a:r>
              <a:rPr lang="tr-TR" sz="2400" b="1" dirty="0" smtClean="0">
                <a:solidFill>
                  <a:srgbClr val="000066"/>
                </a:solidFill>
              </a:rPr>
              <a:t>TTAGGG </a:t>
            </a:r>
            <a:r>
              <a:rPr lang="tr-TR" sz="2400" b="1" dirty="0" smtClean="0"/>
              <a:t>dizilerinin binlerce kopyasından meydana gelmektedir.</a:t>
            </a:r>
          </a:p>
          <a:p>
            <a:r>
              <a:rPr lang="tr-TR" sz="2400" b="1" dirty="0" smtClean="0"/>
              <a:t>DNA </a:t>
            </a:r>
            <a:r>
              <a:rPr lang="tr-TR" sz="2400" b="1" dirty="0" err="1" smtClean="0"/>
              <a:t>replikasyonu</a:t>
            </a:r>
            <a:r>
              <a:rPr lang="tr-TR" sz="2400" b="1" dirty="0" smtClean="0"/>
              <a:t> insanda </a:t>
            </a:r>
            <a:r>
              <a:rPr lang="tr-TR" sz="2400" b="1" dirty="0" err="1" smtClean="0"/>
              <a:t>bidirekdiyonel</a:t>
            </a:r>
            <a:r>
              <a:rPr lang="tr-TR" sz="2400" b="1" dirty="0" smtClean="0"/>
              <a:t> ve yalnızca 5’-3’ yönünde yürüdüğünden, her bölünme sırasında belirli bir miktar </a:t>
            </a:r>
            <a:r>
              <a:rPr lang="tr-TR" sz="2400" b="1" dirty="0" err="1" smtClean="0"/>
              <a:t>telomer</a:t>
            </a:r>
            <a:r>
              <a:rPr lang="tr-TR" sz="2400" b="1" dirty="0" smtClean="0"/>
              <a:t> kısalması kaçınılmazdır. </a:t>
            </a:r>
          </a:p>
          <a:p>
            <a:r>
              <a:rPr lang="tr-TR" sz="2400" b="1" dirty="0" smtClean="0"/>
              <a:t>Diğer yandan normal hücre kültürlerinde belirli bir pasaj sayısından sonra bölünme durmakta ve hücreler </a:t>
            </a:r>
            <a:r>
              <a:rPr lang="tr-TR" sz="2400" b="1" dirty="0" err="1" smtClean="0"/>
              <a:t>replikatif</a:t>
            </a:r>
            <a:r>
              <a:rPr lang="tr-TR" sz="2400" b="1" dirty="0" smtClean="0"/>
              <a:t> yaşlılık evresine girmektedir. </a:t>
            </a:r>
            <a:r>
              <a:rPr lang="tr-TR" sz="2400" b="1" dirty="0" smtClean="0">
                <a:solidFill>
                  <a:srgbClr val="000066"/>
                </a:solidFill>
              </a:rPr>
              <a:t>“</a:t>
            </a:r>
            <a:r>
              <a:rPr lang="tr-TR" sz="2400" b="1" dirty="0" err="1" smtClean="0">
                <a:solidFill>
                  <a:srgbClr val="000066"/>
                </a:solidFill>
              </a:rPr>
              <a:t>Hayflick</a:t>
            </a:r>
            <a:r>
              <a:rPr lang="tr-TR" sz="2400" b="1" dirty="0" smtClean="0">
                <a:solidFill>
                  <a:srgbClr val="000066"/>
                </a:solidFill>
              </a:rPr>
              <a:t> limiti” </a:t>
            </a:r>
            <a:r>
              <a:rPr lang="tr-TR" sz="2400" b="1" dirty="0" smtClean="0"/>
              <a:t>olarak da adlandırılan bu olgunun </a:t>
            </a:r>
            <a:r>
              <a:rPr lang="tr-TR" sz="2400" b="1" dirty="0" err="1" smtClean="0"/>
              <a:t>telomerlerdeki</a:t>
            </a:r>
            <a:r>
              <a:rPr lang="tr-TR" sz="2400" b="1" dirty="0" smtClean="0"/>
              <a:t> kısalmayla paralellik gösterdiği saptanmıştır.</a:t>
            </a:r>
          </a:p>
          <a:p>
            <a:r>
              <a:rPr lang="tr-TR" sz="2400" b="1" dirty="0" err="1" smtClean="0">
                <a:solidFill>
                  <a:srgbClr val="000066"/>
                </a:solidFill>
              </a:rPr>
              <a:t>Telomeraz</a:t>
            </a:r>
            <a:r>
              <a:rPr lang="tr-TR" sz="2400" b="1" dirty="0" smtClean="0">
                <a:solidFill>
                  <a:srgbClr val="000066"/>
                </a:solidFill>
              </a:rPr>
              <a:t> </a:t>
            </a:r>
            <a:r>
              <a:rPr lang="tr-TR" sz="2400" b="1" dirty="0" smtClean="0"/>
              <a:t>enzimi bu kısalmayı önlemektedir.</a:t>
            </a:r>
          </a:p>
          <a:p>
            <a:r>
              <a:rPr lang="tr-TR" sz="2400" b="1" dirty="0" smtClean="0"/>
              <a:t>Bu enzim katalitik bir protein </a:t>
            </a:r>
            <a:r>
              <a:rPr lang="tr-TR" sz="2400" b="1" dirty="0" smtClean="0">
                <a:solidFill>
                  <a:srgbClr val="000066"/>
                </a:solidFill>
              </a:rPr>
              <a:t>(</a:t>
            </a:r>
            <a:r>
              <a:rPr lang="tr-TR" sz="2400" b="1" dirty="0" err="1" smtClean="0">
                <a:solidFill>
                  <a:srgbClr val="000066"/>
                </a:solidFill>
              </a:rPr>
              <a:t>hTERT</a:t>
            </a:r>
            <a:r>
              <a:rPr lang="tr-TR" sz="2400" b="1" dirty="0" smtClean="0">
                <a:solidFill>
                  <a:srgbClr val="000066"/>
                </a:solidFill>
              </a:rPr>
              <a:t>) </a:t>
            </a:r>
            <a:r>
              <a:rPr lang="tr-TR" sz="2400" b="1" dirty="0" smtClean="0"/>
              <a:t>ve kısa bir RNA molekülünden </a:t>
            </a:r>
            <a:r>
              <a:rPr lang="tr-TR" sz="2400" b="1" dirty="0" smtClean="0">
                <a:solidFill>
                  <a:srgbClr val="000066"/>
                </a:solidFill>
              </a:rPr>
              <a:t>(</a:t>
            </a:r>
            <a:r>
              <a:rPr lang="tr-TR" sz="2400" b="1" dirty="0" err="1" smtClean="0">
                <a:solidFill>
                  <a:srgbClr val="000066"/>
                </a:solidFill>
              </a:rPr>
              <a:t>hTER</a:t>
            </a:r>
            <a:r>
              <a:rPr lang="tr-TR" sz="2400" b="1" dirty="0" smtClean="0">
                <a:solidFill>
                  <a:srgbClr val="000066"/>
                </a:solidFill>
              </a:rPr>
              <a:t>) </a:t>
            </a:r>
            <a:r>
              <a:rPr lang="tr-TR" sz="2400" b="1" dirty="0" smtClean="0"/>
              <a:t>oluşmaktadır. </a:t>
            </a:r>
            <a:r>
              <a:rPr lang="tr-TR" sz="2400" b="1" dirty="0" err="1" smtClean="0"/>
              <a:t>hTERT</a:t>
            </a:r>
            <a:r>
              <a:rPr lang="tr-TR" sz="2400" b="1" dirty="0" smtClean="0"/>
              <a:t>, RNA-bağımlı bir ters </a:t>
            </a:r>
            <a:r>
              <a:rPr lang="tr-TR" sz="2400" b="1" dirty="0" err="1" smtClean="0"/>
              <a:t>transkriptaz</a:t>
            </a:r>
            <a:r>
              <a:rPr lang="tr-TR" sz="2400" b="1" dirty="0" smtClean="0"/>
              <a:t> olup </a:t>
            </a:r>
            <a:r>
              <a:rPr lang="tr-TR" sz="2400" b="1" dirty="0" err="1" smtClean="0"/>
              <a:t>hTER’den</a:t>
            </a:r>
            <a:r>
              <a:rPr lang="tr-TR" sz="2400" b="1" dirty="0" smtClean="0"/>
              <a:t> DNA sentezlemekte ve bu şekilde </a:t>
            </a:r>
            <a:r>
              <a:rPr lang="tr-TR" sz="2400" b="1" dirty="0" err="1" smtClean="0"/>
              <a:t>telomerik</a:t>
            </a:r>
            <a:r>
              <a:rPr lang="tr-TR" sz="2400" b="1" dirty="0" smtClean="0"/>
              <a:t> kısalma önlenmektedir.</a:t>
            </a:r>
          </a:p>
          <a:p>
            <a:endParaRPr lang="tr-TR" sz="2000" dirty="0"/>
          </a:p>
        </p:txBody>
      </p:sp>
    </p:spTree>
    <p:extLst>
      <p:ext uri="{BB962C8B-B14F-4D97-AF65-F5344CB8AC3E}">
        <p14:creationId xmlns="" xmlns:p14="http://schemas.microsoft.com/office/powerpoint/2010/main" val="25947708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3458" y="280219"/>
            <a:ext cx="10084016" cy="6577781"/>
          </a:xfrm>
        </p:spPr>
        <p:txBody>
          <a:bodyPr>
            <a:normAutofit/>
          </a:bodyPr>
          <a:lstStyle/>
          <a:p>
            <a:r>
              <a:rPr lang="tr-TR" sz="2400" b="1" dirty="0"/>
              <a:t> </a:t>
            </a:r>
            <a:r>
              <a:rPr lang="tr-TR" sz="2000" b="1" dirty="0" err="1"/>
              <a:t>Telomeraz</a:t>
            </a:r>
            <a:r>
              <a:rPr lang="tr-TR" sz="2000" b="1" dirty="0"/>
              <a:t> yalnızca sürekli </a:t>
            </a:r>
            <a:r>
              <a:rPr lang="tr-TR" sz="2000" b="1" dirty="0" err="1"/>
              <a:t>proliferasyon</a:t>
            </a:r>
            <a:r>
              <a:rPr lang="tr-TR" sz="2000" b="1" dirty="0"/>
              <a:t> halinde olması gereken lenfosit, bazal </a:t>
            </a:r>
            <a:r>
              <a:rPr lang="tr-TR" sz="2000" b="1" dirty="0" err="1"/>
              <a:t>keratinosit</a:t>
            </a:r>
            <a:r>
              <a:rPr lang="tr-TR" sz="2000" b="1" dirty="0"/>
              <a:t>, </a:t>
            </a:r>
            <a:r>
              <a:rPr lang="tr-TR" sz="2000" b="1" dirty="0" err="1"/>
              <a:t>intestinal</a:t>
            </a:r>
            <a:r>
              <a:rPr lang="tr-TR" sz="2000" b="1" dirty="0"/>
              <a:t> </a:t>
            </a:r>
            <a:r>
              <a:rPr lang="tr-TR" sz="2000" b="1" dirty="0" err="1"/>
              <a:t>kript</a:t>
            </a:r>
            <a:r>
              <a:rPr lang="tr-TR" sz="2000" b="1" dirty="0"/>
              <a:t> hücreleri gibi hücrelerde aktiftir.</a:t>
            </a:r>
          </a:p>
          <a:p>
            <a:r>
              <a:rPr lang="tr-TR" sz="2000" b="1" dirty="0"/>
              <a:t>Normalde </a:t>
            </a:r>
            <a:r>
              <a:rPr lang="tr-TR" sz="2000" b="1" dirty="0" err="1"/>
              <a:t>telomeraz</a:t>
            </a:r>
            <a:r>
              <a:rPr lang="tr-TR" sz="2000" b="1" dirty="0"/>
              <a:t> aktivitesi olmayan hücrelerden gelişen tümörlerde ise kontrolsüz çoğalmaya rağmen </a:t>
            </a:r>
            <a:r>
              <a:rPr lang="tr-TR" sz="2000" b="1" dirty="0" err="1"/>
              <a:t>telomerik</a:t>
            </a:r>
            <a:r>
              <a:rPr lang="tr-TR" sz="2000" b="1" dirty="0"/>
              <a:t> dizilerin kısalmadığı gözlenmektedir, bu tümörlerde </a:t>
            </a:r>
            <a:r>
              <a:rPr lang="tr-TR" sz="2000" b="1" dirty="0" err="1"/>
              <a:t>telomeraz</a:t>
            </a:r>
            <a:r>
              <a:rPr lang="tr-TR" sz="2000" b="1" dirty="0"/>
              <a:t> aktivitesi saptanmıştır</a:t>
            </a:r>
            <a:r>
              <a:rPr lang="tr-TR" sz="2000" b="1" dirty="0" smtClean="0"/>
              <a:t>. O </a:t>
            </a:r>
            <a:r>
              <a:rPr lang="tr-TR" sz="2000" b="1" dirty="0"/>
              <a:t>halde </a:t>
            </a:r>
            <a:r>
              <a:rPr lang="tr-TR" sz="2000" b="1" dirty="0" err="1"/>
              <a:t>telomeraz</a:t>
            </a:r>
            <a:r>
              <a:rPr lang="tr-TR" sz="2000" b="1" dirty="0"/>
              <a:t> bu tümörlerde bir tür </a:t>
            </a:r>
            <a:r>
              <a:rPr lang="tr-TR" sz="2000" b="1" dirty="0" err="1"/>
              <a:t>onkogen</a:t>
            </a:r>
            <a:r>
              <a:rPr lang="tr-TR" sz="2000" b="1" dirty="0"/>
              <a:t> etkisi göstermektedir.</a:t>
            </a:r>
          </a:p>
          <a:p>
            <a:r>
              <a:rPr lang="tr-TR" sz="2000" b="1" dirty="0"/>
              <a:t>Bu bilgilerin kliniğe yansıması olarak, </a:t>
            </a:r>
            <a:r>
              <a:rPr lang="tr-TR" sz="2000" b="1" dirty="0" err="1"/>
              <a:t>telomeraz</a:t>
            </a:r>
            <a:r>
              <a:rPr lang="tr-TR" sz="2000" b="1" dirty="0"/>
              <a:t> aktivitesini baskılamak üzere </a:t>
            </a:r>
            <a:r>
              <a:rPr lang="tr-TR" sz="2000" b="1" dirty="0" err="1"/>
              <a:t>immünoterapi</a:t>
            </a:r>
            <a:r>
              <a:rPr lang="tr-TR" sz="2000" b="1" dirty="0"/>
              <a:t>, gen tedavisi ve </a:t>
            </a:r>
            <a:r>
              <a:rPr lang="tr-TR" sz="2000" b="1" dirty="0" err="1"/>
              <a:t>oligonükleotit</a:t>
            </a:r>
            <a:r>
              <a:rPr lang="tr-TR" sz="2000" b="1" dirty="0"/>
              <a:t> esaslı tedaviler deneme aşamasındadır. Doku örneklerinde </a:t>
            </a:r>
            <a:r>
              <a:rPr lang="tr-TR" sz="2000" b="1" dirty="0" err="1"/>
              <a:t>telomeraz</a:t>
            </a:r>
            <a:r>
              <a:rPr lang="tr-TR" sz="2000" b="1" dirty="0"/>
              <a:t> aktivitesinin saptanması ve </a:t>
            </a:r>
            <a:r>
              <a:rPr lang="tr-TR" sz="2000" b="1" dirty="0" err="1"/>
              <a:t>immünohistokimyasal</a:t>
            </a:r>
            <a:r>
              <a:rPr lang="tr-TR" sz="2000" b="1" dirty="0"/>
              <a:t> boyama ile </a:t>
            </a:r>
            <a:r>
              <a:rPr lang="tr-TR" sz="2000" b="1" dirty="0" err="1"/>
              <a:t>hTERT</a:t>
            </a:r>
            <a:r>
              <a:rPr lang="tr-TR" sz="2000" b="1" dirty="0"/>
              <a:t> varlığının gösterilmesinden kanser tanısı ve </a:t>
            </a:r>
            <a:r>
              <a:rPr lang="tr-TR" sz="2000" b="1" dirty="0" err="1"/>
              <a:t>prognoz</a:t>
            </a:r>
            <a:r>
              <a:rPr lang="tr-TR" sz="2000" b="1" dirty="0"/>
              <a:t> kestiriminde yararlanılabileceği de belirtilmiştir.</a:t>
            </a:r>
          </a:p>
          <a:p>
            <a:endParaRPr lang="tr-TR" sz="2400" dirty="0"/>
          </a:p>
        </p:txBody>
      </p:sp>
    </p:spTree>
    <p:extLst>
      <p:ext uri="{BB962C8B-B14F-4D97-AF65-F5344CB8AC3E}">
        <p14:creationId xmlns="" xmlns:p14="http://schemas.microsoft.com/office/powerpoint/2010/main" val="19757469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7882" y="347730"/>
            <a:ext cx="10915918" cy="5829233"/>
          </a:xfrm>
        </p:spPr>
        <p:txBody>
          <a:bodyPr>
            <a:normAutofit/>
          </a:bodyPr>
          <a:lstStyle/>
          <a:p>
            <a:pPr marL="0" indent="0">
              <a:buNone/>
            </a:pPr>
            <a:r>
              <a:rPr lang="tr-TR" sz="2400" b="1" dirty="0">
                <a:solidFill>
                  <a:srgbClr val="FF0000"/>
                </a:solidFill>
              </a:rPr>
              <a:t>Tümörlerde “</a:t>
            </a:r>
            <a:r>
              <a:rPr lang="tr-TR" sz="2400" b="1" dirty="0" err="1">
                <a:solidFill>
                  <a:srgbClr val="FF0000"/>
                </a:solidFill>
              </a:rPr>
              <a:t>Onkogen</a:t>
            </a:r>
            <a:r>
              <a:rPr lang="tr-TR" sz="2400" b="1" dirty="0">
                <a:solidFill>
                  <a:srgbClr val="FF0000"/>
                </a:solidFill>
              </a:rPr>
              <a:t> Bağımlılığı” </a:t>
            </a:r>
          </a:p>
          <a:p>
            <a:r>
              <a:rPr lang="tr-TR" sz="2400" b="1" dirty="0"/>
              <a:t>Tümörlerde bir şekilde </a:t>
            </a:r>
            <a:r>
              <a:rPr lang="tr-TR" sz="2400" b="1" dirty="0" err="1"/>
              <a:t>onkogen</a:t>
            </a:r>
            <a:r>
              <a:rPr lang="tr-TR" sz="2400" b="1" dirty="0"/>
              <a:t> aktivasyonunun ortaya çıkması “</a:t>
            </a:r>
            <a:r>
              <a:rPr lang="tr-TR" sz="2400" b="1" dirty="0" err="1"/>
              <a:t>onkogen</a:t>
            </a:r>
            <a:r>
              <a:rPr lang="tr-TR" sz="2400" b="1" dirty="0"/>
              <a:t> bağımlılığı” kavramının ortaya atılmasına neden olmuştur. Buna göre, </a:t>
            </a:r>
            <a:r>
              <a:rPr lang="tr-TR" sz="2400" b="1" dirty="0" err="1"/>
              <a:t>onkogen</a:t>
            </a:r>
            <a:r>
              <a:rPr lang="tr-TR" sz="2400" b="1" dirty="0"/>
              <a:t> aktivasyonu, hücrenin “</a:t>
            </a:r>
            <a:r>
              <a:rPr lang="tr-TR" sz="2400" b="1" dirty="0" err="1"/>
              <a:t>malign</a:t>
            </a:r>
            <a:r>
              <a:rPr lang="tr-TR" sz="2400" b="1" dirty="0"/>
              <a:t>” halinin idame ettirilmesinde kritik önem taşımaktadır. </a:t>
            </a:r>
            <a:endParaRPr lang="tr-TR" sz="2400" b="1" dirty="0" smtClean="0"/>
          </a:p>
          <a:p>
            <a:r>
              <a:rPr lang="tr-TR" sz="2400" b="1" dirty="0" smtClean="0"/>
              <a:t>Örneğin</a:t>
            </a:r>
            <a:r>
              <a:rPr lang="tr-TR" sz="2400" b="1" dirty="0"/>
              <a:t>, MYC </a:t>
            </a:r>
            <a:r>
              <a:rPr lang="tr-TR" sz="2400" b="1" dirty="0" err="1"/>
              <a:t>onkogenini</a:t>
            </a:r>
            <a:r>
              <a:rPr lang="tr-TR" sz="2400" b="1" dirty="0"/>
              <a:t> eksprese eden </a:t>
            </a:r>
            <a:r>
              <a:rPr lang="tr-TR" sz="2400" b="1" dirty="0" err="1"/>
              <a:t>transgenik</a:t>
            </a:r>
            <a:r>
              <a:rPr lang="tr-TR" sz="2400" b="1" dirty="0"/>
              <a:t> farelerde T hücreli veya akut </a:t>
            </a:r>
            <a:r>
              <a:rPr lang="tr-TR" sz="2400" b="1" dirty="0" err="1"/>
              <a:t>myeloid</a:t>
            </a:r>
            <a:r>
              <a:rPr lang="tr-TR" sz="2400" b="1" dirty="0"/>
              <a:t> lösemi gelişmekte, </a:t>
            </a:r>
            <a:r>
              <a:rPr lang="tr-TR" sz="2400" b="1" dirty="0" err="1"/>
              <a:t>onkogen</a:t>
            </a:r>
            <a:r>
              <a:rPr lang="tr-TR" sz="2400" b="1" dirty="0"/>
              <a:t> </a:t>
            </a:r>
            <a:r>
              <a:rPr lang="tr-TR" sz="2400" b="1" dirty="0" err="1"/>
              <a:t>inaktive</a:t>
            </a:r>
            <a:r>
              <a:rPr lang="tr-TR" sz="2400" b="1" dirty="0"/>
              <a:t> edildiğinde ise </a:t>
            </a:r>
            <a:r>
              <a:rPr lang="tr-TR" sz="2400" b="1" dirty="0" err="1"/>
              <a:t>lösemik</a:t>
            </a:r>
            <a:r>
              <a:rPr lang="tr-TR" sz="2400" b="1" dirty="0"/>
              <a:t> hücrelerde </a:t>
            </a:r>
            <a:r>
              <a:rPr lang="tr-TR" sz="2400" b="1" dirty="0" err="1"/>
              <a:t>proliferasyon</a:t>
            </a:r>
            <a:r>
              <a:rPr lang="tr-TR" sz="2400" b="1" dirty="0"/>
              <a:t> duraklamakta, </a:t>
            </a:r>
            <a:r>
              <a:rPr lang="tr-TR" sz="2400" b="1" dirty="0" err="1"/>
              <a:t>diferansiye</a:t>
            </a:r>
            <a:r>
              <a:rPr lang="tr-TR" sz="2400" b="1" dirty="0"/>
              <a:t> olmakta ve </a:t>
            </a:r>
            <a:r>
              <a:rPr lang="tr-TR" sz="2400" b="1" dirty="0" err="1"/>
              <a:t>apoptozise</a:t>
            </a:r>
            <a:r>
              <a:rPr lang="tr-TR" sz="2400" b="1" dirty="0"/>
              <a:t> uğramaktadırlar.</a:t>
            </a:r>
          </a:p>
          <a:p>
            <a:r>
              <a:rPr lang="tr-TR" sz="2400" b="1" dirty="0" err="1"/>
              <a:t>Bcr-abl</a:t>
            </a:r>
            <a:r>
              <a:rPr lang="tr-TR" sz="2400" b="1" dirty="0"/>
              <a:t> füzyon genini eksprese eden bir başka </a:t>
            </a:r>
            <a:r>
              <a:rPr lang="tr-TR" sz="2400" b="1" dirty="0" err="1"/>
              <a:t>transgenik</a:t>
            </a:r>
            <a:r>
              <a:rPr lang="tr-TR" sz="2400" b="1" dirty="0"/>
              <a:t> fare modelinde lösemi geliştiği, buna karşılık ekspresyon durdurulduğunda (</a:t>
            </a:r>
            <a:r>
              <a:rPr lang="tr-TR" sz="2400" b="1" dirty="0" err="1"/>
              <a:t>switch-off</a:t>
            </a:r>
            <a:r>
              <a:rPr lang="tr-TR" sz="2400" b="1" dirty="0"/>
              <a:t>) hastalığın ileri evresinde olan farelerde bile tümör hücrelerinin hızla </a:t>
            </a:r>
            <a:r>
              <a:rPr lang="tr-TR" sz="2400" b="1" dirty="0" err="1"/>
              <a:t>apoptozise</a:t>
            </a:r>
            <a:r>
              <a:rPr lang="tr-TR" sz="2400" b="1" dirty="0"/>
              <a:t> uğradığı ve farelerin hayatta kaldığı görülmüştür.</a:t>
            </a:r>
          </a:p>
          <a:p>
            <a:r>
              <a:rPr lang="tr-TR" sz="2400" b="1" dirty="0"/>
              <a:t>Bunlar ve benzeri gözlemler, belirli kanser tiplerinin kendilerine özgü bir zayıf noktaları olduğunu göstermiş ve bu zayıf noktaya yönelik “</a:t>
            </a:r>
            <a:r>
              <a:rPr lang="tr-TR" sz="2400" b="1" dirty="0" smtClean="0"/>
              <a:t>hedefe yönelik” </a:t>
            </a:r>
            <a:r>
              <a:rPr lang="tr-TR" sz="2400" b="1" dirty="0"/>
              <a:t>tedavilerin geliştirilmesini tetiklemiştir.</a:t>
            </a:r>
          </a:p>
          <a:p>
            <a:endParaRPr lang="tr-TR" sz="2000" b="1" dirty="0"/>
          </a:p>
        </p:txBody>
      </p:sp>
    </p:spTree>
    <p:extLst>
      <p:ext uri="{BB962C8B-B14F-4D97-AF65-F5344CB8AC3E}">
        <p14:creationId xmlns="" xmlns:p14="http://schemas.microsoft.com/office/powerpoint/2010/main" val="13190394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4465" y="221227"/>
            <a:ext cx="11867535" cy="6504038"/>
          </a:xfrm>
        </p:spPr>
        <p:txBody>
          <a:bodyPr>
            <a:normAutofit/>
          </a:bodyPr>
          <a:lstStyle/>
          <a:p>
            <a:pPr marL="0" indent="0">
              <a:buNone/>
            </a:pPr>
            <a:r>
              <a:rPr lang="tr-TR" b="1" dirty="0" smtClean="0">
                <a:solidFill>
                  <a:srgbClr val="FF0000"/>
                </a:solidFill>
              </a:rPr>
              <a:t>Tümör baskılayıcı genler</a:t>
            </a:r>
          </a:p>
          <a:p>
            <a:r>
              <a:rPr lang="tr-TR" sz="2400" b="1" dirty="0" smtClean="0"/>
              <a:t>Hücre çoğalmasını kontrol altında tutan genlerdir.</a:t>
            </a:r>
          </a:p>
          <a:p>
            <a:r>
              <a:rPr lang="tr-TR" sz="2400" b="1" dirty="0" smtClean="0"/>
              <a:t>Etkilerini;</a:t>
            </a:r>
          </a:p>
          <a:p>
            <a:pPr>
              <a:buFont typeface="Wingdings" panose="05000000000000000000" pitchFamily="2" charset="2"/>
              <a:buChar char="ü"/>
            </a:pPr>
            <a:r>
              <a:rPr lang="tr-TR" sz="2400" b="1" dirty="0" smtClean="0"/>
              <a:t>bozulmuş hücre döngüsünün devamını engelleyerek,</a:t>
            </a:r>
          </a:p>
          <a:p>
            <a:pPr>
              <a:buFont typeface="Wingdings" panose="05000000000000000000" pitchFamily="2" charset="2"/>
              <a:buChar char="ü"/>
            </a:pPr>
            <a:r>
              <a:rPr lang="tr-TR" sz="2400" b="1" dirty="0" smtClean="0"/>
              <a:t>gerekli durumlarda hücreleri </a:t>
            </a:r>
            <a:r>
              <a:rPr lang="tr-TR" sz="2400" b="1" dirty="0" err="1" smtClean="0"/>
              <a:t>apoptozise</a:t>
            </a:r>
            <a:r>
              <a:rPr lang="tr-TR" sz="2400" b="1" dirty="0" smtClean="0"/>
              <a:t> yönlendirerek,</a:t>
            </a:r>
          </a:p>
          <a:p>
            <a:pPr>
              <a:buFont typeface="Wingdings" panose="05000000000000000000" pitchFamily="2" charset="2"/>
              <a:buChar char="ü"/>
            </a:pPr>
            <a:r>
              <a:rPr lang="tr-TR" sz="2400" b="1" dirty="0" smtClean="0"/>
              <a:t>hücre içerisinde DNA </a:t>
            </a:r>
            <a:r>
              <a:rPr lang="tr-TR" sz="2400" b="1" dirty="0" err="1" smtClean="0"/>
              <a:t>replikasyonu</a:t>
            </a:r>
            <a:r>
              <a:rPr lang="tr-TR" sz="2400" b="1" dirty="0" smtClean="0"/>
              <a:t> ve tamiri ile </a:t>
            </a:r>
            <a:r>
              <a:rPr lang="tr-TR" sz="2400" b="1" dirty="0" err="1" smtClean="0"/>
              <a:t>segregasyonun</a:t>
            </a:r>
            <a:r>
              <a:rPr lang="tr-TR" sz="2400" b="1" dirty="0" smtClean="0"/>
              <a:t> hatasız gerçekleşmesini kontrol altında tutarak,</a:t>
            </a:r>
          </a:p>
          <a:p>
            <a:pPr>
              <a:buFont typeface="Wingdings" panose="05000000000000000000" pitchFamily="2" charset="2"/>
              <a:buChar char="ü"/>
            </a:pPr>
            <a:r>
              <a:rPr lang="tr-TR" sz="2400" b="1" dirty="0" smtClean="0"/>
              <a:t>mutasyon oranlarının düşük seviyede tutulmasını ve genomun stabil kalmasını sağlayarak gösterirler.</a:t>
            </a:r>
          </a:p>
          <a:p>
            <a:endParaRPr lang="tr-TR" sz="2000" dirty="0" smtClean="0"/>
          </a:p>
        </p:txBody>
      </p:sp>
    </p:spTree>
    <p:extLst>
      <p:ext uri="{BB962C8B-B14F-4D97-AF65-F5344CB8AC3E}">
        <p14:creationId xmlns="" xmlns:p14="http://schemas.microsoft.com/office/powerpoint/2010/main" val="8099853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6194" y="339213"/>
            <a:ext cx="11223522" cy="6179574"/>
          </a:xfrm>
        </p:spPr>
        <p:txBody>
          <a:bodyPr>
            <a:normAutofit/>
          </a:bodyPr>
          <a:lstStyle/>
          <a:p>
            <a:r>
              <a:rPr lang="tr-TR" sz="2400" b="1" dirty="0"/>
              <a:t>Hücre çoğalmasını baskılayan TSG etkilerini iki farklı şekilde gerçekleştirirler:</a:t>
            </a:r>
          </a:p>
          <a:p>
            <a:pPr marL="0" indent="0">
              <a:buNone/>
            </a:pPr>
            <a:r>
              <a:rPr lang="tr-TR" sz="2400" b="1" dirty="0" smtClean="0">
                <a:solidFill>
                  <a:srgbClr val="FF0000"/>
                </a:solidFill>
              </a:rPr>
              <a:t>1. </a:t>
            </a:r>
            <a:r>
              <a:rPr lang="tr-TR" sz="2400" b="1" dirty="0" err="1" smtClean="0">
                <a:solidFill>
                  <a:srgbClr val="FF0000"/>
                </a:solidFill>
              </a:rPr>
              <a:t>Gatekeeper</a:t>
            </a:r>
            <a:r>
              <a:rPr lang="tr-TR" sz="2400" b="1" dirty="0" smtClean="0">
                <a:solidFill>
                  <a:srgbClr val="FF0000"/>
                </a:solidFill>
              </a:rPr>
              <a:t> </a:t>
            </a:r>
            <a:r>
              <a:rPr lang="tr-TR" sz="2400" b="1" dirty="0">
                <a:solidFill>
                  <a:srgbClr val="FF0000"/>
                </a:solidFill>
              </a:rPr>
              <a:t>(bekçi) </a:t>
            </a:r>
            <a:r>
              <a:rPr lang="tr-TR" sz="2400" b="1" dirty="0" smtClean="0">
                <a:solidFill>
                  <a:srgbClr val="FF0000"/>
                </a:solidFill>
              </a:rPr>
              <a:t>genler</a:t>
            </a:r>
          </a:p>
          <a:p>
            <a:pPr>
              <a:buFont typeface="Wingdings" panose="05000000000000000000" pitchFamily="2" charset="2"/>
              <a:buChar char="ü"/>
            </a:pPr>
            <a:r>
              <a:rPr lang="tr-TR" sz="2400" b="1" dirty="0" smtClean="0"/>
              <a:t>Hücre </a:t>
            </a:r>
            <a:r>
              <a:rPr lang="tr-TR" sz="2400" b="1" dirty="0" err="1"/>
              <a:t>siklusunu</a:t>
            </a:r>
            <a:r>
              <a:rPr lang="tr-TR" sz="2400" b="1" dirty="0"/>
              <a:t> kontrol altında </a:t>
            </a:r>
            <a:r>
              <a:rPr lang="tr-TR" sz="2400" b="1" dirty="0" smtClean="0"/>
              <a:t>tutma etkilerini, hücre </a:t>
            </a:r>
            <a:r>
              <a:rPr lang="tr-TR" sz="2400" b="1" dirty="0" err="1"/>
              <a:t>proliferasyonunu</a:t>
            </a:r>
            <a:r>
              <a:rPr lang="tr-TR" sz="2400" b="1" dirty="0"/>
              <a:t> direk baskılayarak gösterirler</a:t>
            </a:r>
            <a:r>
              <a:rPr lang="tr-TR" sz="2400" b="1" dirty="0" smtClean="0"/>
              <a:t>.</a:t>
            </a:r>
          </a:p>
          <a:p>
            <a:pPr>
              <a:buFont typeface="Wingdings" panose="05000000000000000000" pitchFamily="2" charset="2"/>
              <a:buChar char="ü"/>
            </a:pPr>
            <a:r>
              <a:rPr lang="tr-TR" sz="2400" b="1" dirty="0" smtClean="0">
                <a:solidFill>
                  <a:srgbClr val="000066"/>
                </a:solidFill>
              </a:rPr>
              <a:t>APC, p53, Rb </a:t>
            </a:r>
            <a:r>
              <a:rPr lang="tr-TR" sz="2400" b="1" dirty="0"/>
              <a:t>gibi </a:t>
            </a:r>
            <a:r>
              <a:rPr lang="tr-TR" sz="2400" b="1" dirty="0" smtClean="0"/>
              <a:t>genler</a:t>
            </a:r>
          </a:p>
          <a:p>
            <a:pPr marL="0" indent="0">
              <a:buNone/>
            </a:pPr>
            <a:endParaRPr lang="tr-TR" sz="2400" b="1" dirty="0"/>
          </a:p>
          <a:p>
            <a:pPr marL="0" indent="0">
              <a:buNone/>
            </a:pPr>
            <a:r>
              <a:rPr lang="tr-TR" sz="2400" b="1" dirty="0" smtClean="0">
                <a:solidFill>
                  <a:srgbClr val="FF0000"/>
                </a:solidFill>
              </a:rPr>
              <a:t>2. </a:t>
            </a:r>
            <a:r>
              <a:rPr lang="tr-TR" sz="2400" b="1" dirty="0" err="1" smtClean="0">
                <a:solidFill>
                  <a:srgbClr val="FF0000"/>
                </a:solidFill>
              </a:rPr>
              <a:t>Caretaker</a:t>
            </a:r>
            <a:r>
              <a:rPr lang="tr-TR" sz="2400" b="1" dirty="0" smtClean="0">
                <a:solidFill>
                  <a:srgbClr val="FF0000"/>
                </a:solidFill>
              </a:rPr>
              <a:t> </a:t>
            </a:r>
            <a:r>
              <a:rPr lang="tr-TR" sz="2400" b="1" dirty="0">
                <a:solidFill>
                  <a:srgbClr val="FF0000"/>
                </a:solidFill>
              </a:rPr>
              <a:t>(bakıcı) </a:t>
            </a:r>
            <a:r>
              <a:rPr lang="tr-TR" sz="2400" b="1" dirty="0" smtClean="0">
                <a:solidFill>
                  <a:srgbClr val="FF0000"/>
                </a:solidFill>
              </a:rPr>
              <a:t>genler</a:t>
            </a:r>
          </a:p>
          <a:p>
            <a:pPr>
              <a:buFont typeface="Wingdings" panose="05000000000000000000" pitchFamily="2" charset="2"/>
              <a:buChar char="ü"/>
            </a:pPr>
            <a:r>
              <a:rPr lang="tr-TR" sz="2400" b="1" dirty="0" smtClean="0"/>
              <a:t>Hücre </a:t>
            </a:r>
            <a:r>
              <a:rPr lang="tr-TR" sz="2400" b="1" dirty="0" err="1"/>
              <a:t>proliferasyonu</a:t>
            </a:r>
            <a:r>
              <a:rPr lang="tr-TR" sz="2400" b="1" dirty="0"/>
              <a:t> üzerine </a:t>
            </a:r>
            <a:r>
              <a:rPr lang="tr-TR" sz="2400" b="1" dirty="0" err="1" smtClean="0"/>
              <a:t>indirekt</a:t>
            </a:r>
            <a:r>
              <a:rPr lang="tr-TR" sz="2400" b="1" dirty="0" smtClean="0"/>
              <a:t> </a:t>
            </a:r>
            <a:r>
              <a:rPr lang="tr-TR" sz="2400" b="1" dirty="0"/>
              <a:t>etki gösteren </a:t>
            </a:r>
            <a:r>
              <a:rPr lang="tr-TR" sz="2400" b="1" dirty="0" smtClean="0"/>
              <a:t>genlerdir.</a:t>
            </a:r>
          </a:p>
          <a:p>
            <a:pPr>
              <a:buFont typeface="Wingdings" panose="05000000000000000000" pitchFamily="2" charset="2"/>
              <a:buChar char="ü"/>
            </a:pPr>
            <a:r>
              <a:rPr lang="tr-TR" sz="2400" b="1" dirty="0" smtClean="0"/>
              <a:t>DNA </a:t>
            </a:r>
            <a:r>
              <a:rPr lang="tr-TR" sz="2400" b="1" dirty="0"/>
              <a:t>tamirinden sorumlu olup mutasyon oluşumuna engel olarak genomun stabil kalmasında etkin rol oynarlar</a:t>
            </a:r>
            <a:r>
              <a:rPr lang="tr-TR" sz="2400" b="1" dirty="0" smtClean="0"/>
              <a:t>.</a:t>
            </a:r>
            <a:endParaRPr lang="tr-TR" sz="2400" b="1" dirty="0"/>
          </a:p>
          <a:p>
            <a:pPr>
              <a:buFont typeface="Wingdings" panose="05000000000000000000" pitchFamily="2" charset="2"/>
              <a:buChar char="ü"/>
            </a:pPr>
            <a:r>
              <a:rPr lang="tr-TR" sz="2400" b="1" dirty="0" smtClean="0">
                <a:solidFill>
                  <a:srgbClr val="000066"/>
                </a:solidFill>
              </a:rPr>
              <a:t>BRCA1</a:t>
            </a:r>
            <a:r>
              <a:rPr lang="tr-TR" sz="2400" b="1" dirty="0">
                <a:solidFill>
                  <a:srgbClr val="000066"/>
                </a:solidFill>
              </a:rPr>
              <a:t>, BRCA2, MLH1 </a:t>
            </a:r>
            <a:r>
              <a:rPr lang="tr-TR" sz="2400" b="1" dirty="0"/>
              <a:t>ve </a:t>
            </a:r>
            <a:r>
              <a:rPr lang="tr-TR" sz="2400" b="1" dirty="0">
                <a:solidFill>
                  <a:srgbClr val="000066"/>
                </a:solidFill>
              </a:rPr>
              <a:t>MSH2 </a:t>
            </a:r>
            <a:r>
              <a:rPr lang="tr-TR" sz="2400" b="1" dirty="0" smtClean="0"/>
              <a:t>gibi</a:t>
            </a:r>
          </a:p>
          <a:p>
            <a:pPr marL="0" indent="0">
              <a:buNone/>
            </a:pPr>
            <a:endParaRPr lang="tr-TR" sz="2400" b="1" dirty="0" smtClean="0"/>
          </a:p>
          <a:p>
            <a:r>
              <a:rPr lang="tr-TR" sz="2400" b="1" dirty="0"/>
              <a:t>TP53 her iki özelliğe de sahip önemli bir tümör </a:t>
            </a:r>
            <a:r>
              <a:rPr lang="tr-TR" sz="2400" b="1" dirty="0" err="1"/>
              <a:t>süpresör</a:t>
            </a:r>
            <a:r>
              <a:rPr lang="tr-TR" sz="2400" b="1" dirty="0"/>
              <a:t> genidir.</a:t>
            </a:r>
          </a:p>
          <a:p>
            <a:r>
              <a:rPr lang="tr-TR" sz="2400" b="1" dirty="0" err="1" smtClean="0"/>
              <a:t>Retinoblastoma</a:t>
            </a:r>
            <a:r>
              <a:rPr lang="tr-TR" sz="2400" b="1" dirty="0" smtClean="0"/>
              <a:t> </a:t>
            </a:r>
            <a:r>
              <a:rPr lang="tr-TR" sz="2400" b="1" dirty="0"/>
              <a:t>geni (Rb) ve </a:t>
            </a:r>
            <a:r>
              <a:rPr lang="tr-TR" sz="2400" b="1" dirty="0" smtClean="0"/>
              <a:t>p53 </a:t>
            </a:r>
            <a:r>
              <a:rPr lang="tr-TR" sz="2400" b="1" dirty="0"/>
              <a:t>geni en iyi çalışılmış tümör baskılayıcı genlerdir.</a:t>
            </a:r>
          </a:p>
          <a:p>
            <a:endParaRPr lang="tr-TR" sz="2400" dirty="0"/>
          </a:p>
        </p:txBody>
      </p:sp>
    </p:spTree>
    <p:extLst>
      <p:ext uri="{BB962C8B-B14F-4D97-AF65-F5344CB8AC3E}">
        <p14:creationId xmlns="" xmlns:p14="http://schemas.microsoft.com/office/powerpoint/2010/main" val="29561250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8206" y="294968"/>
            <a:ext cx="10825317" cy="5881995"/>
          </a:xfrm>
        </p:spPr>
        <p:txBody>
          <a:bodyPr>
            <a:normAutofit/>
          </a:bodyPr>
          <a:lstStyle/>
          <a:p>
            <a:pPr marL="0" indent="0">
              <a:buNone/>
            </a:pPr>
            <a:r>
              <a:rPr lang="tr-TR" sz="2400" b="1" dirty="0" smtClean="0">
                <a:solidFill>
                  <a:srgbClr val="FF0000"/>
                </a:solidFill>
              </a:rPr>
              <a:t>Tümör </a:t>
            </a:r>
            <a:r>
              <a:rPr lang="tr-TR" sz="2400" b="1" dirty="0" err="1" smtClean="0">
                <a:solidFill>
                  <a:srgbClr val="FF0000"/>
                </a:solidFill>
              </a:rPr>
              <a:t>Süpressör</a:t>
            </a:r>
            <a:r>
              <a:rPr lang="tr-TR" sz="2400" b="1" dirty="0" smtClean="0">
                <a:solidFill>
                  <a:srgbClr val="FF0000"/>
                </a:solidFill>
              </a:rPr>
              <a:t> Gen </a:t>
            </a:r>
            <a:r>
              <a:rPr lang="tr-TR" sz="2400" b="1" dirty="0" err="1" smtClean="0">
                <a:solidFill>
                  <a:srgbClr val="FF0000"/>
                </a:solidFill>
              </a:rPr>
              <a:t>İnaktivasyonu</a:t>
            </a:r>
            <a:endParaRPr lang="tr-TR" sz="2400" i="1" dirty="0">
              <a:solidFill>
                <a:srgbClr val="FF0000"/>
              </a:solidFill>
            </a:endParaRPr>
          </a:p>
          <a:p>
            <a:r>
              <a:rPr lang="tr-TR" sz="2400" b="1" dirty="0" err="1" smtClean="0"/>
              <a:t>TSG'lerin</a:t>
            </a:r>
            <a:r>
              <a:rPr lang="tr-TR" sz="2400" b="1" dirty="0" smtClean="0"/>
              <a:t> </a:t>
            </a:r>
            <a:r>
              <a:rPr lang="tr-TR" sz="2400" b="1" dirty="0" err="1" smtClean="0"/>
              <a:t>inaktivasyonu</a:t>
            </a:r>
            <a:r>
              <a:rPr lang="tr-TR" sz="2400" b="1" dirty="0" smtClean="0"/>
              <a:t> için gerekli olan iki değişiklik(çift vuruş), yaşam içerisinde arka arkaya kazanılabildiği gibi; bir tanesi nesiller boyu aktarılarak bu kişilerde kanser </a:t>
            </a:r>
            <a:r>
              <a:rPr lang="tr-TR" sz="2400" b="1" dirty="0" err="1" smtClean="0"/>
              <a:t>predispozisyonuna</a:t>
            </a:r>
            <a:r>
              <a:rPr lang="tr-TR" sz="2400" b="1" dirty="0" smtClean="0"/>
              <a:t> ve ailesel kanser sendromlarının gözlenmesine neden olabilirler.</a:t>
            </a:r>
          </a:p>
          <a:p>
            <a:r>
              <a:rPr lang="tr-TR" sz="2400" b="1" dirty="0" smtClean="0"/>
              <a:t>Günümüzde kanser gelişiminde rol olan </a:t>
            </a:r>
            <a:r>
              <a:rPr lang="tr-TR" sz="2400" b="1" dirty="0" err="1" smtClean="0"/>
              <a:t>TSG'lerin</a:t>
            </a:r>
            <a:r>
              <a:rPr lang="tr-TR" sz="2400" b="1" dirty="0" smtClean="0"/>
              <a:t> </a:t>
            </a:r>
            <a:r>
              <a:rPr lang="tr-TR" sz="2400" b="1" dirty="0" err="1" smtClean="0"/>
              <a:t>inaktivasyonuna</a:t>
            </a:r>
            <a:r>
              <a:rPr lang="tr-TR" sz="2400" b="1" dirty="0" smtClean="0"/>
              <a:t> neden olan farklı mekanizmalar ortaya konmuştur.</a:t>
            </a:r>
          </a:p>
          <a:p>
            <a:pPr marL="457200" indent="-457200">
              <a:buFont typeface="+mj-lt"/>
              <a:buAutoNum type="arabicPeriod"/>
            </a:pPr>
            <a:r>
              <a:rPr lang="tr-TR" sz="2400" b="1" dirty="0" smtClean="0">
                <a:solidFill>
                  <a:srgbClr val="000066"/>
                </a:solidFill>
              </a:rPr>
              <a:t>Nokta mutasyon</a:t>
            </a:r>
            <a:endParaRPr lang="tr-TR" sz="2400" dirty="0">
              <a:solidFill>
                <a:srgbClr val="000066"/>
              </a:solidFill>
            </a:endParaRPr>
          </a:p>
          <a:p>
            <a:pPr marL="457200" indent="-457200">
              <a:buFont typeface="+mj-lt"/>
              <a:buAutoNum type="arabicPeriod"/>
            </a:pPr>
            <a:r>
              <a:rPr lang="tr-TR" sz="2400" b="1" dirty="0" err="1" smtClean="0">
                <a:solidFill>
                  <a:srgbClr val="000066"/>
                </a:solidFill>
              </a:rPr>
              <a:t>Heterozigosite</a:t>
            </a:r>
            <a:r>
              <a:rPr lang="tr-TR" sz="2400" b="1" dirty="0" smtClean="0">
                <a:solidFill>
                  <a:srgbClr val="000066"/>
                </a:solidFill>
              </a:rPr>
              <a:t> kaybı (LOH)</a:t>
            </a:r>
            <a:endParaRPr lang="tr-TR" sz="2400" dirty="0">
              <a:solidFill>
                <a:srgbClr val="000066"/>
              </a:solidFill>
            </a:endParaRPr>
          </a:p>
          <a:p>
            <a:pPr marL="457200" indent="-457200">
              <a:buFont typeface="+mj-lt"/>
              <a:buAutoNum type="arabicPeriod"/>
            </a:pPr>
            <a:r>
              <a:rPr lang="tr-TR" sz="2400" b="1" dirty="0" err="1" smtClean="0">
                <a:solidFill>
                  <a:srgbClr val="000066"/>
                </a:solidFill>
              </a:rPr>
              <a:t>Metilasyon</a:t>
            </a:r>
            <a:r>
              <a:rPr lang="tr-TR" sz="2400" b="1" dirty="0" smtClean="0">
                <a:solidFill>
                  <a:srgbClr val="000066"/>
                </a:solidFill>
              </a:rPr>
              <a:t> artışı</a:t>
            </a:r>
            <a:endParaRPr lang="tr-TR" sz="2400" dirty="0" smtClean="0">
              <a:solidFill>
                <a:srgbClr val="000066"/>
              </a:solidFill>
            </a:endParaRPr>
          </a:p>
          <a:p>
            <a:endParaRPr lang="tr-TR" sz="2000" dirty="0"/>
          </a:p>
        </p:txBody>
      </p:sp>
    </p:spTree>
    <p:extLst>
      <p:ext uri="{BB962C8B-B14F-4D97-AF65-F5344CB8AC3E}">
        <p14:creationId xmlns="" xmlns:p14="http://schemas.microsoft.com/office/powerpoint/2010/main" val="1729124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729" y="147484"/>
            <a:ext cx="11739715" cy="6607277"/>
          </a:xfrm>
        </p:spPr>
        <p:txBody>
          <a:bodyPr>
            <a:normAutofit fontScale="92500" lnSpcReduction="20000"/>
          </a:bodyPr>
          <a:lstStyle/>
          <a:p>
            <a:pPr marL="0" indent="0">
              <a:buNone/>
            </a:pPr>
            <a:r>
              <a:rPr lang="tr-TR" sz="3000" b="1" dirty="0" smtClean="0">
                <a:solidFill>
                  <a:srgbClr val="000066"/>
                </a:solidFill>
              </a:rPr>
              <a:t>1. Nokta Mutasyon</a:t>
            </a:r>
          </a:p>
          <a:p>
            <a:r>
              <a:rPr lang="tr-TR" sz="2600" b="1" dirty="0" smtClean="0"/>
              <a:t>Tümör </a:t>
            </a:r>
            <a:r>
              <a:rPr lang="tr-TR" sz="2600" b="1" dirty="0" err="1" smtClean="0"/>
              <a:t>supressör</a:t>
            </a:r>
            <a:r>
              <a:rPr lang="tr-TR" sz="2600" b="1" dirty="0" smtClean="0"/>
              <a:t> genlerde (TSG) en sık gözlenen </a:t>
            </a:r>
            <a:r>
              <a:rPr lang="tr-TR" sz="2600" b="1" dirty="0" err="1" smtClean="0"/>
              <a:t>inaktivasyon</a:t>
            </a:r>
            <a:r>
              <a:rPr lang="tr-TR" sz="2600" b="1" dirty="0" smtClean="0"/>
              <a:t> mekanizması, genlerde meydana gelen mutasyonlardır.</a:t>
            </a:r>
          </a:p>
          <a:p>
            <a:r>
              <a:rPr lang="tr-TR" sz="2600" b="1" dirty="0" smtClean="0"/>
              <a:t>TSG içerisinde yer alan </a:t>
            </a:r>
            <a:r>
              <a:rPr lang="tr-TR" sz="2600" b="1" dirty="0" smtClean="0">
                <a:solidFill>
                  <a:srgbClr val="FF0000"/>
                </a:solidFill>
              </a:rPr>
              <a:t>P53, BRCA1, MSH2, PTEN, NF1 ve NF2 </a:t>
            </a:r>
            <a:r>
              <a:rPr lang="tr-TR" sz="2600" b="1" dirty="0" smtClean="0"/>
              <a:t>gibi genler mutasyonlar sonrasında </a:t>
            </a:r>
            <a:r>
              <a:rPr lang="tr-TR" sz="2600" b="1" dirty="0" err="1" smtClean="0"/>
              <a:t>inaktive</a:t>
            </a:r>
            <a:r>
              <a:rPr lang="tr-TR" sz="2600" b="1" dirty="0" smtClean="0"/>
              <a:t> olurlar.</a:t>
            </a:r>
          </a:p>
          <a:p>
            <a:r>
              <a:rPr lang="tr-TR" sz="2600" b="1" dirty="0" smtClean="0"/>
              <a:t>Bununla birlikte; </a:t>
            </a:r>
            <a:r>
              <a:rPr lang="tr-TR" sz="2600" b="1" dirty="0" smtClean="0">
                <a:solidFill>
                  <a:srgbClr val="FF0000"/>
                </a:solidFill>
              </a:rPr>
              <a:t>BRCA2, MLH1, APC ve RB1 </a:t>
            </a:r>
            <a:r>
              <a:rPr lang="tr-TR" sz="2600" b="1" dirty="0" smtClean="0"/>
              <a:t>gibi genler ise hem mutasyon hem de </a:t>
            </a:r>
            <a:r>
              <a:rPr lang="tr-TR" sz="2600" b="1" dirty="0" err="1" smtClean="0"/>
              <a:t>metilasyon</a:t>
            </a:r>
            <a:r>
              <a:rPr lang="tr-TR" sz="2600" b="1" dirty="0" smtClean="0"/>
              <a:t> değişiklikleri sonrasında </a:t>
            </a:r>
            <a:r>
              <a:rPr lang="tr-TR" sz="2600" b="1" dirty="0" err="1" smtClean="0"/>
              <a:t>inaktivasyona</a:t>
            </a:r>
            <a:r>
              <a:rPr lang="tr-TR" sz="2600" b="1" dirty="0" smtClean="0"/>
              <a:t> uğrayabilirler.</a:t>
            </a:r>
          </a:p>
          <a:p>
            <a:r>
              <a:rPr lang="tr-TR" sz="2600" b="1" dirty="0" err="1" smtClean="0"/>
              <a:t>TSG'in</a:t>
            </a:r>
            <a:r>
              <a:rPr lang="tr-TR" sz="2600" b="1" dirty="0" smtClean="0"/>
              <a:t> </a:t>
            </a:r>
            <a:r>
              <a:rPr lang="tr-TR" sz="2600" b="1" dirty="0" err="1" smtClean="0"/>
              <a:t>inaktive</a:t>
            </a:r>
            <a:r>
              <a:rPr lang="tr-TR" sz="2600" b="1" dirty="0" smtClean="0"/>
              <a:t> olması için hücre içerisinde bulunan bir genin her 2 kopyasının (</a:t>
            </a:r>
            <a:r>
              <a:rPr lang="tr-TR" sz="2600" b="1" dirty="0" err="1" smtClean="0"/>
              <a:t>allel</a:t>
            </a:r>
            <a:r>
              <a:rPr lang="tr-TR" sz="2600" b="1" dirty="0" smtClean="0"/>
              <a:t>) fonksiyon dışı kalması gereklidir.</a:t>
            </a:r>
          </a:p>
          <a:p>
            <a:r>
              <a:rPr lang="tr-TR" sz="2600" b="1" dirty="0" smtClean="0"/>
              <a:t>Yaşam içerisinde her iki </a:t>
            </a:r>
            <a:r>
              <a:rPr lang="tr-TR" sz="2600" b="1" dirty="0" err="1" smtClean="0"/>
              <a:t>allel</a:t>
            </a:r>
            <a:r>
              <a:rPr lang="tr-TR" sz="2600" b="1" dirty="0" smtClean="0"/>
              <a:t> mutasyona uğrayarak kanser gelişimi gözlenebilir. Ancak bu çok sık karşılaşılan bir durum değildir.</a:t>
            </a:r>
          </a:p>
          <a:p>
            <a:r>
              <a:rPr lang="tr-TR" sz="2600" b="1" dirty="0" smtClean="0"/>
              <a:t>Genellikle ilk mutasyon ailesel olarak sonraki nesillere aktarılır. Mutasyonu taşıyan kişiler ise tüm hücrelerinde bu değişikleri taşırlar. Diğer bir deyişle tüm hücrelerinde etkilenen genin bir </a:t>
            </a:r>
            <a:r>
              <a:rPr lang="tr-TR" sz="2600" b="1" dirty="0" err="1" smtClean="0"/>
              <a:t>alleli</a:t>
            </a:r>
            <a:r>
              <a:rPr lang="tr-TR" sz="2600" b="1" dirty="0" smtClean="0"/>
              <a:t> </a:t>
            </a:r>
            <a:r>
              <a:rPr lang="tr-TR" sz="2600" b="1" dirty="0" err="1" smtClean="0"/>
              <a:t>inaktif</a:t>
            </a:r>
            <a:r>
              <a:rPr lang="tr-TR" sz="2600" b="1" dirty="0" smtClean="0"/>
              <a:t> olarak bulunur. </a:t>
            </a:r>
          </a:p>
          <a:p>
            <a:r>
              <a:rPr lang="tr-TR" sz="2600" b="1" dirty="0" smtClean="0"/>
              <a:t>Yaşam sırasında somatik (vücut) hücrelerde aynı genin diğer </a:t>
            </a:r>
            <a:r>
              <a:rPr lang="tr-TR" sz="2600" b="1" dirty="0" err="1" smtClean="0"/>
              <a:t>allelinde</a:t>
            </a:r>
            <a:r>
              <a:rPr lang="tr-TR" sz="2600" b="1" dirty="0" smtClean="0"/>
              <a:t> meydana gelen ikinci bir mutasyon sonrasında sağlam </a:t>
            </a:r>
            <a:r>
              <a:rPr lang="tr-TR" sz="2600" b="1" dirty="0" err="1" smtClean="0"/>
              <a:t>allel</a:t>
            </a:r>
            <a:r>
              <a:rPr lang="tr-TR" sz="2600" b="1" dirty="0" smtClean="0"/>
              <a:t> de </a:t>
            </a:r>
            <a:r>
              <a:rPr lang="tr-TR" sz="2600" b="1" dirty="0" err="1" smtClean="0"/>
              <a:t>inaktive</a:t>
            </a:r>
            <a:r>
              <a:rPr lang="tr-TR" sz="2600" b="1" dirty="0" smtClean="0"/>
              <a:t> olur ve hücre çoğalması üzerindeki </a:t>
            </a:r>
            <a:r>
              <a:rPr lang="tr-TR" sz="2600" b="1" dirty="0" err="1" smtClean="0"/>
              <a:t>süpressör</a:t>
            </a:r>
            <a:r>
              <a:rPr lang="tr-TR" sz="2600" b="1" dirty="0" smtClean="0"/>
              <a:t> etki ortadan kalkarak hücrenin bulunduğu doku bölgesine spesifik kanser gelişimi gözlenir.</a:t>
            </a:r>
          </a:p>
          <a:p>
            <a:r>
              <a:rPr lang="tr-TR" sz="2600" b="1" dirty="0" smtClean="0"/>
              <a:t>Bazı olgularda farklı 2 </a:t>
            </a:r>
            <a:r>
              <a:rPr lang="tr-TR" sz="2600" b="1" dirty="0" err="1" smtClean="0"/>
              <a:t>inaktivasyon</a:t>
            </a:r>
            <a:r>
              <a:rPr lang="tr-TR" sz="2600" b="1" dirty="0" smtClean="0"/>
              <a:t> mekanizması birlikte görülebilmektedir. Başlangıçta mutasyon ile bir </a:t>
            </a:r>
            <a:r>
              <a:rPr lang="tr-TR" sz="2600" b="1" dirty="0" err="1" smtClean="0"/>
              <a:t>allelin</a:t>
            </a:r>
            <a:r>
              <a:rPr lang="tr-TR" sz="2600" b="1" dirty="0" smtClean="0"/>
              <a:t> </a:t>
            </a:r>
            <a:r>
              <a:rPr lang="tr-TR" sz="2600" b="1" dirty="0" err="1" smtClean="0"/>
              <a:t>inaktivasyonu</a:t>
            </a:r>
            <a:r>
              <a:rPr lang="tr-TR" sz="2600" b="1" dirty="0" smtClean="0"/>
              <a:t> ve sonrasında da </a:t>
            </a:r>
            <a:r>
              <a:rPr lang="tr-TR" sz="2600" b="1" dirty="0" err="1" smtClean="0"/>
              <a:t>hipermetilasyon</a:t>
            </a:r>
            <a:r>
              <a:rPr lang="tr-TR" sz="2600" b="1" dirty="0" smtClean="0"/>
              <a:t> ile ikinci </a:t>
            </a:r>
            <a:r>
              <a:rPr lang="tr-TR" sz="2600" b="1" dirty="0" err="1" smtClean="0"/>
              <a:t>allelin</a:t>
            </a:r>
            <a:r>
              <a:rPr lang="tr-TR" sz="2600" b="1" dirty="0" smtClean="0"/>
              <a:t> </a:t>
            </a:r>
            <a:r>
              <a:rPr lang="tr-TR" sz="2600" b="1" dirty="0" err="1" smtClean="0"/>
              <a:t>inaktif</a:t>
            </a:r>
            <a:r>
              <a:rPr lang="tr-TR" sz="2600" b="1" dirty="0" smtClean="0"/>
              <a:t> olması tümör </a:t>
            </a:r>
            <a:r>
              <a:rPr lang="tr-TR" sz="2600" b="1" dirty="0" err="1" smtClean="0"/>
              <a:t>süpressör</a:t>
            </a:r>
            <a:r>
              <a:rPr lang="tr-TR" sz="2600" b="1" dirty="0" smtClean="0"/>
              <a:t> etkinin tamamen ortadan kalkmasına neden olabilir.</a:t>
            </a:r>
          </a:p>
          <a:p>
            <a:pPr marL="0" indent="0">
              <a:buNone/>
            </a:pPr>
            <a:endParaRPr lang="tr-TR" sz="2000" dirty="0"/>
          </a:p>
        </p:txBody>
      </p:sp>
    </p:spTree>
    <p:extLst>
      <p:ext uri="{BB962C8B-B14F-4D97-AF65-F5344CB8AC3E}">
        <p14:creationId xmlns="" xmlns:p14="http://schemas.microsoft.com/office/powerpoint/2010/main" val="3591793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730" y="132735"/>
            <a:ext cx="10203554" cy="6592530"/>
          </a:xfrm>
        </p:spPr>
        <p:txBody>
          <a:bodyPr>
            <a:normAutofit/>
          </a:bodyPr>
          <a:lstStyle/>
          <a:p>
            <a:pPr marL="0" indent="0">
              <a:buNone/>
            </a:pPr>
            <a:r>
              <a:rPr lang="tr-TR" b="1" dirty="0" smtClean="0">
                <a:solidFill>
                  <a:srgbClr val="000066"/>
                </a:solidFill>
              </a:rPr>
              <a:t>2. </a:t>
            </a:r>
            <a:r>
              <a:rPr lang="tr-TR" b="1" dirty="0" err="1" smtClean="0">
                <a:solidFill>
                  <a:srgbClr val="000066"/>
                </a:solidFill>
              </a:rPr>
              <a:t>Heterozigosite</a:t>
            </a:r>
            <a:r>
              <a:rPr lang="tr-TR" b="1" dirty="0" smtClean="0">
                <a:solidFill>
                  <a:srgbClr val="000066"/>
                </a:solidFill>
              </a:rPr>
              <a:t> Kaybı (LOH)</a:t>
            </a:r>
          </a:p>
          <a:p>
            <a:r>
              <a:rPr lang="tr-TR" sz="2400" b="1" dirty="0" err="1" smtClean="0"/>
              <a:t>Heterozigosite</a:t>
            </a:r>
            <a:r>
              <a:rPr lang="tr-TR" sz="2400" b="1" dirty="0" smtClean="0"/>
              <a:t> kaybı (LOH), kanser gelişiminden önemli rol oynayan </a:t>
            </a:r>
            <a:r>
              <a:rPr lang="tr-TR" sz="2400" b="1" dirty="0" err="1" smtClean="0"/>
              <a:t>TSG'in</a:t>
            </a:r>
            <a:r>
              <a:rPr lang="tr-TR" sz="2400" b="1" dirty="0" smtClean="0"/>
              <a:t> </a:t>
            </a:r>
            <a:r>
              <a:rPr lang="tr-TR" sz="2400" b="1" dirty="0" err="1" smtClean="0"/>
              <a:t>inaktivasyon</a:t>
            </a:r>
            <a:r>
              <a:rPr lang="tr-TR" sz="2400" b="1" dirty="0" smtClean="0"/>
              <a:t> mekanizmalarından bir tanesidir.</a:t>
            </a:r>
          </a:p>
          <a:p>
            <a:pPr>
              <a:buFont typeface="Wingdings" panose="05000000000000000000" pitchFamily="2" charset="2"/>
              <a:buChar char="ü"/>
            </a:pPr>
            <a:r>
              <a:rPr lang="tr-TR" sz="2400" b="1" dirty="0" smtClean="0"/>
              <a:t>Sıklıkla </a:t>
            </a:r>
            <a:r>
              <a:rPr lang="tr-TR" sz="2400" b="1" dirty="0" err="1" smtClean="0"/>
              <a:t>TSG'in</a:t>
            </a:r>
            <a:r>
              <a:rPr lang="tr-TR" sz="2400" b="1" dirty="0" smtClean="0"/>
              <a:t> bulunduğu </a:t>
            </a:r>
            <a:r>
              <a:rPr lang="tr-TR" sz="2400" b="1" dirty="0" err="1" smtClean="0"/>
              <a:t>kromozomal</a:t>
            </a:r>
            <a:r>
              <a:rPr lang="tr-TR" sz="2400" b="1" dirty="0" smtClean="0"/>
              <a:t> </a:t>
            </a:r>
            <a:r>
              <a:rPr lang="tr-TR" sz="2400" b="1" dirty="0" err="1" smtClean="0"/>
              <a:t>loküsün</a:t>
            </a:r>
            <a:r>
              <a:rPr lang="tr-TR" sz="2400" b="1" dirty="0" smtClean="0"/>
              <a:t> izole olarak </a:t>
            </a:r>
            <a:r>
              <a:rPr lang="tr-TR" sz="2400" b="1" dirty="0" err="1" smtClean="0"/>
              <a:t>delesyonu</a:t>
            </a:r>
            <a:r>
              <a:rPr lang="tr-TR" sz="2400" b="1" dirty="0" smtClean="0"/>
              <a:t> (</a:t>
            </a:r>
            <a:r>
              <a:rPr lang="tr-TR" sz="2400" b="1" dirty="0" err="1" smtClean="0"/>
              <a:t>intersitisyel</a:t>
            </a:r>
            <a:r>
              <a:rPr lang="tr-TR" sz="2400" b="1" dirty="0" smtClean="0"/>
              <a:t> </a:t>
            </a:r>
            <a:r>
              <a:rPr lang="tr-TR" sz="2400" b="1" dirty="0" err="1" smtClean="0"/>
              <a:t>delesyon</a:t>
            </a:r>
            <a:r>
              <a:rPr lang="tr-TR" sz="2400" b="1" dirty="0" smtClean="0"/>
              <a:t>) sonrasında meydana gelirken,</a:t>
            </a:r>
          </a:p>
          <a:p>
            <a:pPr>
              <a:buFont typeface="Wingdings" panose="05000000000000000000" pitchFamily="2" charset="2"/>
              <a:buChar char="ü"/>
            </a:pPr>
            <a:r>
              <a:rPr lang="tr-TR" sz="2400" b="1" dirty="0" smtClean="0"/>
              <a:t>bazen </a:t>
            </a:r>
            <a:r>
              <a:rPr lang="tr-TR" sz="2400" b="1" dirty="0" err="1" smtClean="0"/>
              <a:t>mitotik</a:t>
            </a:r>
            <a:r>
              <a:rPr lang="tr-TR" sz="2400" b="1" dirty="0" smtClean="0"/>
              <a:t> </a:t>
            </a:r>
            <a:r>
              <a:rPr lang="tr-TR" sz="2400" b="1" dirty="0" err="1" smtClean="0"/>
              <a:t>rekombinasyon</a:t>
            </a:r>
            <a:r>
              <a:rPr lang="tr-TR" sz="2400" b="1" dirty="0" smtClean="0"/>
              <a:t> esnasında veya </a:t>
            </a:r>
            <a:r>
              <a:rPr lang="tr-TR" sz="2400" b="1" dirty="0" err="1" smtClean="0"/>
              <a:t>mitotik</a:t>
            </a:r>
            <a:r>
              <a:rPr lang="tr-TR" sz="2400" b="1" dirty="0" smtClean="0"/>
              <a:t> </a:t>
            </a:r>
            <a:r>
              <a:rPr lang="tr-TR" sz="2400" b="1" dirty="0" err="1" smtClean="0"/>
              <a:t>nondisjunction</a:t>
            </a:r>
            <a:r>
              <a:rPr lang="tr-TR" sz="2400" b="1" dirty="0" smtClean="0"/>
              <a:t> kaynaklı </a:t>
            </a:r>
            <a:r>
              <a:rPr lang="tr-TR" sz="2400" b="1" dirty="0" err="1" smtClean="0"/>
              <a:t>kromozomal</a:t>
            </a:r>
            <a:r>
              <a:rPr lang="tr-TR" sz="2400" b="1" dirty="0" smtClean="0"/>
              <a:t> kayıp nedeniyle oluşabilir.</a:t>
            </a:r>
          </a:p>
          <a:p>
            <a:r>
              <a:rPr lang="tr-TR" sz="2400" b="1" dirty="0" smtClean="0"/>
              <a:t>LOH için bilinen en iyi örnek </a:t>
            </a:r>
            <a:r>
              <a:rPr lang="tr-TR" sz="2400" b="1" dirty="0" err="1" smtClean="0"/>
              <a:t>retinoblastomaya</a:t>
            </a:r>
            <a:r>
              <a:rPr lang="tr-TR" sz="2400" b="1" dirty="0" smtClean="0"/>
              <a:t> neden olan RB1 gen bölgesi olmakla birlikte P53 gibi diğer </a:t>
            </a:r>
            <a:r>
              <a:rPr lang="tr-TR" sz="2400" b="1" dirty="0" err="1" smtClean="0"/>
              <a:t>TSG'de</a:t>
            </a:r>
            <a:r>
              <a:rPr lang="tr-TR" sz="2400" b="1" dirty="0" smtClean="0"/>
              <a:t> de LOH saptanmaktadır.</a:t>
            </a:r>
          </a:p>
          <a:p>
            <a:r>
              <a:rPr lang="tr-TR" sz="2400" b="1" dirty="0" smtClean="0"/>
              <a:t>Özellikle </a:t>
            </a:r>
            <a:r>
              <a:rPr lang="tr-TR" sz="2400" b="1" dirty="0" err="1" smtClean="0"/>
              <a:t>kolorektal</a:t>
            </a:r>
            <a:r>
              <a:rPr lang="tr-TR" sz="2400" b="1" dirty="0" smtClean="0"/>
              <a:t> kanserlerde sıklıkla 17. kromozomun kısa kolu (17p) ile 18. kromozomun uzun kolunun (18q) kaybına bağlı LOH gözlenir.</a:t>
            </a:r>
          </a:p>
          <a:p>
            <a:pPr marL="0" indent="0">
              <a:buNone/>
            </a:pPr>
            <a:r>
              <a:rPr lang="tr-TR" sz="2000" dirty="0" smtClean="0"/>
              <a:t/>
            </a:r>
            <a:br>
              <a:rPr lang="tr-TR" sz="2000" dirty="0" smtClean="0"/>
            </a:br>
            <a:endParaRPr lang="tr-TR" sz="2000" dirty="0"/>
          </a:p>
        </p:txBody>
      </p:sp>
    </p:spTree>
    <p:extLst>
      <p:ext uri="{BB962C8B-B14F-4D97-AF65-F5344CB8AC3E}">
        <p14:creationId xmlns="" xmlns:p14="http://schemas.microsoft.com/office/powerpoint/2010/main" val="7965353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5155" y="321972"/>
            <a:ext cx="10838645" cy="5854991"/>
          </a:xfrm>
        </p:spPr>
        <p:txBody>
          <a:bodyPr>
            <a:normAutofit/>
          </a:bodyPr>
          <a:lstStyle/>
          <a:p>
            <a:pPr marL="0" indent="0">
              <a:buNone/>
            </a:pPr>
            <a:r>
              <a:rPr lang="tr-TR" b="1" dirty="0" smtClean="0">
                <a:solidFill>
                  <a:srgbClr val="000066"/>
                </a:solidFill>
              </a:rPr>
              <a:t>3. </a:t>
            </a:r>
            <a:r>
              <a:rPr lang="tr-TR" b="1" dirty="0" err="1" smtClean="0">
                <a:solidFill>
                  <a:srgbClr val="000066"/>
                </a:solidFill>
              </a:rPr>
              <a:t>Metilasyon</a:t>
            </a:r>
            <a:endParaRPr lang="tr-TR" b="1" dirty="0" smtClean="0">
              <a:solidFill>
                <a:srgbClr val="000066"/>
              </a:solidFill>
            </a:endParaRPr>
          </a:p>
          <a:p>
            <a:r>
              <a:rPr lang="tr-TR" sz="2400" b="1" dirty="0" err="1" smtClean="0"/>
              <a:t>İnaktivasyona</a:t>
            </a:r>
            <a:r>
              <a:rPr lang="tr-TR" sz="2400" b="1" dirty="0" smtClean="0"/>
              <a:t> neden olan bir diğer önemli mekanizma ise </a:t>
            </a:r>
            <a:r>
              <a:rPr lang="tr-TR" sz="2400" b="1" dirty="0" err="1" smtClean="0"/>
              <a:t>promoter</a:t>
            </a:r>
            <a:r>
              <a:rPr lang="tr-TR" sz="2400" b="1" dirty="0" smtClean="0"/>
              <a:t> bölgesinin </a:t>
            </a:r>
            <a:r>
              <a:rPr lang="tr-TR" sz="2400" b="1" dirty="0" err="1" smtClean="0"/>
              <a:t>metilasyonudur</a:t>
            </a:r>
            <a:r>
              <a:rPr lang="tr-TR" sz="2400" b="1" dirty="0" smtClean="0"/>
              <a:t>. Bu mekanizma, </a:t>
            </a:r>
            <a:r>
              <a:rPr lang="tr-TR" sz="2400" b="1" dirty="0" err="1" smtClean="0">
                <a:solidFill>
                  <a:srgbClr val="FF0000"/>
                </a:solidFill>
              </a:rPr>
              <a:t>CpG</a:t>
            </a:r>
            <a:r>
              <a:rPr lang="tr-TR" sz="2400" b="1" dirty="0" smtClean="0">
                <a:solidFill>
                  <a:srgbClr val="FF0000"/>
                </a:solidFill>
              </a:rPr>
              <a:t> adaları</a:t>
            </a:r>
            <a:r>
              <a:rPr lang="tr-TR" sz="2400" b="1" dirty="0" smtClean="0"/>
              <a:t>nı içeren </a:t>
            </a:r>
            <a:r>
              <a:rPr lang="tr-TR" sz="2400" b="1" dirty="0" err="1" smtClean="0"/>
              <a:t>promoter</a:t>
            </a:r>
            <a:r>
              <a:rPr lang="tr-TR" sz="2400" b="1" dirty="0" smtClean="0"/>
              <a:t> gen bölgesinde gözlenir.</a:t>
            </a:r>
          </a:p>
          <a:p>
            <a:r>
              <a:rPr lang="tr-TR" sz="2400" b="1" dirty="0" smtClean="0"/>
              <a:t>Normal hücrelerde </a:t>
            </a:r>
            <a:r>
              <a:rPr lang="tr-TR" sz="2400" b="1" dirty="0" err="1" smtClean="0"/>
              <a:t>CpG</a:t>
            </a:r>
            <a:r>
              <a:rPr lang="tr-TR" sz="2400" b="1" dirty="0" smtClean="0"/>
              <a:t> adacıklarının çoğu metile olmamış durumdadır.</a:t>
            </a:r>
          </a:p>
          <a:p>
            <a:r>
              <a:rPr lang="tr-TR" sz="2400" b="1" dirty="0" smtClean="0"/>
              <a:t>Tümör hücrelerinde, bazı genlerin </a:t>
            </a:r>
            <a:r>
              <a:rPr lang="tr-TR" sz="2400" b="1" dirty="0" err="1" smtClean="0"/>
              <a:t>promoter</a:t>
            </a:r>
            <a:r>
              <a:rPr lang="tr-TR" sz="2400" b="1" dirty="0" smtClean="0"/>
              <a:t> bölgesinde bulunan ve normalde </a:t>
            </a:r>
            <a:r>
              <a:rPr lang="tr-TR" sz="2400" b="1" dirty="0" err="1" smtClean="0"/>
              <a:t>unmetile</a:t>
            </a:r>
            <a:r>
              <a:rPr lang="tr-TR" sz="2400" b="1" dirty="0" smtClean="0"/>
              <a:t> olması gereken </a:t>
            </a:r>
            <a:r>
              <a:rPr lang="tr-TR" sz="2400" b="1" dirty="0" err="1" smtClean="0"/>
              <a:t>CpG</a:t>
            </a:r>
            <a:r>
              <a:rPr lang="tr-TR" sz="2400" b="1" dirty="0" smtClean="0"/>
              <a:t> adalarının metile olduğu gözlenir. </a:t>
            </a:r>
            <a:r>
              <a:rPr lang="tr-TR" sz="2400" b="1" dirty="0" err="1" smtClean="0"/>
              <a:t>CpG</a:t>
            </a:r>
            <a:r>
              <a:rPr lang="tr-TR" sz="2400" b="1" dirty="0" smtClean="0"/>
              <a:t> adacıklarının </a:t>
            </a:r>
            <a:r>
              <a:rPr lang="tr-TR" sz="2400" b="1" dirty="0" err="1" smtClean="0"/>
              <a:t>metilasyonu</a:t>
            </a:r>
            <a:r>
              <a:rPr lang="tr-TR" sz="2400" b="1" dirty="0" smtClean="0"/>
              <a:t>, gen ekspresyonu engelleyerek ilgili genin </a:t>
            </a:r>
            <a:r>
              <a:rPr lang="tr-TR" sz="2400" b="1" dirty="0" err="1" smtClean="0"/>
              <a:t>inaktivasyona</a:t>
            </a:r>
            <a:r>
              <a:rPr lang="tr-TR" sz="2400" b="1" dirty="0" smtClean="0"/>
              <a:t> neden olur.</a:t>
            </a:r>
          </a:p>
          <a:p>
            <a:r>
              <a:rPr lang="tr-TR" sz="2400" b="1" dirty="0" smtClean="0"/>
              <a:t>Gen bölgelerinin </a:t>
            </a:r>
            <a:r>
              <a:rPr lang="tr-TR" sz="2400" b="1" dirty="0" err="1" smtClean="0"/>
              <a:t>metilasyon</a:t>
            </a:r>
            <a:r>
              <a:rPr lang="tr-TR" sz="2400" b="1" dirty="0" smtClean="0"/>
              <a:t> yolu ile </a:t>
            </a:r>
            <a:r>
              <a:rPr lang="tr-TR" sz="2400" b="1" dirty="0" err="1" smtClean="0"/>
              <a:t>inaktivasyona</a:t>
            </a:r>
            <a:r>
              <a:rPr lang="tr-TR" sz="2400" b="1" dirty="0" smtClean="0"/>
              <a:t> duyarlılıkları farklılıklar gösterir.</a:t>
            </a:r>
          </a:p>
          <a:p>
            <a:pPr>
              <a:buFont typeface="Wingdings" panose="05000000000000000000" pitchFamily="2" charset="2"/>
              <a:buChar char="ü"/>
            </a:pPr>
            <a:r>
              <a:rPr lang="tr-TR" sz="2400" b="1" dirty="0" smtClean="0"/>
              <a:t>MSH2 gibi bazı genler sadece mutasyon yolu ile </a:t>
            </a:r>
            <a:r>
              <a:rPr lang="tr-TR" sz="2400" b="1" dirty="0" err="1" smtClean="0"/>
              <a:t>inaktive</a:t>
            </a:r>
            <a:r>
              <a:rPr lang="tr-TR" sz="2400" b="1" dirty="0" smtClean="0"/>
              <a:t> olurlar.</a:t>
            </a:r>
          </a:p>
          <a:p>
            <a:pPr>
              <a:buFont typeface="Wingdings" panose="05000000000000000000" pitchFamily="2" charset="2"/>
              <a:buChar char="ü"/>
            </a:pPr>
            <a:r>
              <a:rPr lang="tr-TR" sz="2400" b="1" dirty="0" smtClean="0"/>
              <a:t>MLH1 gibi bazı bölgeler ise sıklıkla nokta mutasyonlarla fonksiyonlarını kaybederken alternatif olarak </a:t>
            </a:r>
            <a:r>
              <a:rPr lang="tr-TR" sz="2400" b="1" dirty="0" err="1" smtClean="0"/>
              <a:t>metilasyon</a:t>
            </a:r>
            <a:r>
              <a:rPr lang="tr-TR" sz="2400" b="1" dirty="0" smtClean="0"/>
              <a:t> mekanizması da etkili olabilmektedir.</a:t>
            </a:r>
          </a:p>
          <a:p>
            <a:pPr>
              <a:buFont typeface="Wingdings" panose="05000000000000000000" pitchFamily="2" charset="2"/>
              <a:buChar char="ü"/>
            </a:pPr>
            <a:r>
              <a:rPr lang="tr-TR" sz="2400" b="1" dirty="0" smtClean="0"/>
              <a:t>RASSF1A ve HIC1 genleri ise sadece </a:t>
            </a:r>
            <a:r>
              <a:rPr lang="tr-TR" sz="2400" b="1" dirty="0" err="1" smtClean="0"/>
              <a:t>metilasyon</a:t>
            </a:r>
            <a:r>
              <a:rPr lang="tr-TR" sz="2400" b="1" dirty="0" smtClean="0"/>
              <a:t> değişiklikleri ile </a:t>
            </a:r>
            <a:r>
              <a:rPr lang="tr-TR" sz="2400" b="1" dirty="0" err="1" smtClean="0"/>
              <a:t>inaktif</a:t>
            </a:r>
            <a:r>
              <a:rPr lang="tr-TR" sz="2400" b="1" dirty="0" smtClean="0"/>
              <a:t> olurlar.</a:t>
            </a:r>
          </a:p>
          <a:p>
            <a:pPr marL="0" indent="0">
              <a:buNone/>
            </a:pPr>
            <a:endParaRPr lang="tr-TR" sz="2000" dirty="0"/>
          </a:p>
        </p:txBody>
      </p:sp>
    </p:spTree>
    <p:extLst>
      <p:ext uri="{BB962C8B-B14F-4D97-AF65-F5344CB8AC3E}">
        <p14:creationId xmlns="" xmlns:p14="http://schemas.microsoft.com/office/powerpoint/2010/main" val="209040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0189" y="234233"/>
            <a:ext cx="11330517" cy="5693866"/>
          </a:xfrm>
          <a:prstGeom prst="rect">
            <a:avLst/>
          </a:prstGeom>
        </p:spPr>
        <p:txBody>
          <a:bodyPr>
            <a:spAutoFit/>
          </a:bodyPr>
          <a:lstStyle/>
          <a:p>
            <a:pPr>
              <a:defRPr/>
            </a:pPr>
            <a:r>
              <a:rPr lang="tr-TR" sz="2800" b="1" dirty="0" err="1">
                <a:solidFill>
                  <a:srgbClr val="FF0000"/>
                </a:solidFill>
              </a:rPr>
              <a:t>Protoonkogenler</a:t>
            </a:r>
            <a:endParaRPr lang="tr-TR" sz="2800" b="1" dirty="0">
              <a:solidFill>
                <a:srgbClr val="FF0000"/>
              </a:solidFill>
            </a:endParaRPr>
          </a:p>
          <a:p>
            <a:pPr>
              <a:defRPr/>
            </a:pPr>
            <a:endParaRPr lang="tr-TR" sz="2400" b="1" dirty="0">
              <a:solidFill>
                <a:srgbClr val="FF0000"/>
              </a:solidFill>
            </a:endParaRPr>
          </a:p>
          <a:p>
            <a:pPr marL="285750" indent="-285750">
              <a:buFont typeface="Arial" panose="020B0604020202020204" pitchFamily="34" charset="0"/>
              <a:buChar char="•"/>
              <a:defRPr/>
            </a:pPr>
            <a:r>
              <a:rPr lang="tr-TR" sz="2400" b="1" dirty="0"/>
              <a:t>Hücre büyümesini ve bölünmesini ilerleten genlerdir.</a:t>
            </a:r>
          </a:p>
          <a:p>
            <a:pPr marL="285750" indent="-285750">
              <a:buFont typeface="Arial" panose="020B0604020202020204" pitchFamily="34" charset="0"/>
              <a:buChar char="•"/>
              <a:defRPr/>
            </a:pPr>
            <a:r>
              <a:rPr lang="tr-TR" sz="2400" b="1" dirty="0"/>
              <a:t>Belli başlı işlevleri;</a:t>
            </a:r>
          </a:p>
          <a:p>
            <a:pPr marL="342900" indent="-342900">
              <a:buFont typeface="Wingdings" panose="05000000000000000000" pitchFamily="2" charset="2"/>
              <a:buChar char="ü"/>
              <a:defRPr/>
            </a:pPr>
            <a:r>
              <a:rPr lang="tr-TR" sz="2400" b="1" dirty="0"/>
              <a:t>Transkripsiyon faktörleri</a:t>
            </a:r>
          </a:p>
          <a:p>
            <a:pPr marL="342900" indent="-342900">
              <a:buFont typeface="Wingdings" panose="05000000000000000000" pitchFamily="2" charset="2"/>
              <a:buChar char="ü"/>
              <a:defRPr/>
            </a:pPr>
            <a:r>
              <a:rPr lang="tr-TR" sz="2400" b="1" dirty="0"/>
              <a:t>Büyüme faktörü ve büyüme faktörü reseptörleri </a:t>
            </a:r>
          </a:p>
          <a:p>
            <a:pPr marL="342900" indent="-342900">
              <a:buFont typeface="Wingdings" panose="05000000000000000000" pitchFamily="2" charset="2"/>
              <a:buChar char="ü"/>
              <a:defRPr/>
            </a:pPr>
            <a:r>
              <a:rPr lang="tr-TR" sz="2400" b="1" dirty="0" err="1"/>
              <a:t>Apoptozisin</a:t>
            </a:r>
            <a:r>
              <a:rPr lang="tr-TR" sz="2400" b="1" dirty="0"/>
              <a:t> baskılanması </a:t>
            </a:r>
          </a:p>
          <a:p>
            <a:pPr marL="342900" indent="-342900">
              <a:buFont typeface="Wingdings" panose="05000000000000000000" pitchFamily="2" charset="2"/>
              <a:buChar char="ü"/>
              <a:defRPr/>
            </a:pPr>
            <a:r>
              <a:rPr lang="tr-TR" sz="2400" b="1" dirty="0"/>
              <a:t>Kromatinin </a:t>
            </a:r>
            <a:r>
              <a:rPr lang="tr-TR" sz="2400" b="1" dirty="0" err="1"/>
              <a:t>modifiye</a:t>
            </a:r>
            <a:r>
              <a:rPr lang="tr-TR" sz="2400" b="1" dirty="0"/>
              <a:t> edilmesi </a:t>
            </a:r>
          </a:p>
          <a:p>
            <a:pPr marL="342900" indent="-342900">
              <a:buFont typeface="Wingdings" panose="05000000000000000000" pitchFamily="2" charset="2"/>
              <a:buChar char="ü"/>
              <a:defRPr/>
            </a:pPr>
            <a:r>
              <a:rPr lang="tr-TR" sz="2400" b="1" dirty="0"/>
              <a:t>Hücre içi sinyal iletimi </a:t>
            </a:r>
          </a:p>
          <a:p>
            <a:pPr marL="342900" indent="-342900">
              <a:buFont typeface="Wingdings" panose="05000000000000000000" pitchFamily="2" charset="2"/>
              <a:buChar char="ü"/>
              <a:defRPr/>
            </a:pPr>
            <a:r>
              <a:rPr lang="tr-TR" sz="2400" b="1" dirty="0" err="1"/>
              <a:t>Membranla</a:t>
            </a:r>
            <a:r>
              <a:rPr lang="tr-TR" sz="2400" b="1" dirty="0"/>
              <a:t> ilişkili G proteinleri</a:t>
            </a:r>
          </a:p>
          <a:p>
            <a:pPr>
              <a:defRPr/>
            </a:pPr>
            <a:endParaRPr lang="tr-TR" sz="2400" b="1" dirty="0"/>
          </a:p>
          <a:p>
            <a:pPr marL="285750" indent="-285750">
              <a:buFont typeface="Arial" panose="020B0604020202020204" pitchFamily="34" charset="0"/>
              <a:buChar char="•"/>
              <a:defRPr/>
            </a:pPr>
            <a:r>
              <a:rPr lang="tr-TR" sz="2400" b="1" dirty="0"/>
              <a:t>Ürünleri plazma zarında, sitoplazmada ya da çekirdekte bulunabilir.</a:t>
            </a:r>
          </a:p>
          <a:p>
            <a:pPr marL="285750" indent="-285750">
              <a:buFont typeface="Arial" panose="020B0604020202020204" pitchFamily="34" charset="0"/>
              <a:buChar char="•"/>
              <a:defRPr/>
            </a:pPr>
            <a:r>
              <a:rPr lang="tr-TR" sz="2400" b="1" dirty="0"/>
              <a:t>Bu ürünlerin aktiviteleri transkripsiyon, </a:t>
            </a:r>
            <a:r>
              <a:rPr lang="tr-TR" sz="2400" b="1" dirty="0" err="1"/>
              <a:t>translasyon</a:t>
            </a:r>
            <a:r>
              <a:rPr lang="tr-TR" sz="2400" b="1" dirty="0"/>
              <a:t> ve protein modifikasyonu seviyelerinde yapılan düzenlemenin de içinde bulunduğu çok çeşitli yollarla kontrol edilmektedir.</a:t>
            </a:r>
          </a:p>
        </p:txBody>
      </p:sp>
    </p:spTree>
    <p:extLst>
      <p:ext uri="{BB962C8B-B14F-4D97-AF65-F5344CB8AC3E}">
        <p14:creationId xmlns="" xmlns:p14="http://schemas.microsoft.com/office/powerpoint/2010/main" val="11199740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3791" y="958645"/>
            <a:ext cx="11156427" cy="5619136"/>
          </a:xfrm>
        </p:spPr>
        <p:txBody>
          <a:bodyPr>
            <a:normAutofit/>
          </a:bodyPr>
          <a:lstStyle/>
          <a:p>
            <a:pPr marL="0" indent="0">
              <a:buNone/>
            </a:pPr>
            <a:r>
              <a:rPr lang="tr-TR" b="1" dirty="0" err="1" smtClean="0">
                <a:solidFill>
                  <a:srgbClr val="000066"/>
                </a:solidFill>
              </a:rPr>
              <a:t>Mikrosatellit</a:t>
            </a:r>
            <a:r>
              <a:rPr lang="tr-TR" b="1" dirty="0" smtClean="0">
                <a:solidFill>
                  <a:srgbClr val="000066"/>
                </a:solidFill>
              </a:rPr>
              <a:t> </a:t>
            </a:r>
            <a:r>
              <a:rPr lang="tr-TR" b="1" dirty="0" err="1" smtClean="0">
                <a:solidFill>
                  <a:srgbClr val="000066"/>
                </a:solidFill>
              </a:rPr>
              <a:t>İnstabilitesi</a:t>
            </a:r>
            <a:r>
              <a:rPr lang="tr-TR" b="1" dirty="0" smtClean="0">
                <a:solidFill>
                  <a:srgbClr val="000066"/>
                </a:solidFill>
              </a:rPr>
              <a:t> (MSI)</a:t>
            </a:r>
          </a:p>
          <a:p>
            <a:r>
              <a:rPr lang="tr-TR" sz="2400" b="1" dirty="0" err="1" smtClean="0"/>
              <a:t>Mikrosatellit</a:t>
            </a:r>
            <a:r>
              <a:rPr lang="tr-TR" sz="2400" b="1" dirty="0" smtClean="0"/>
              <a:t> </a:t>
            </a:r>
            <a:r>
              <a:rPr lang="tr-TR" sz="2400" b="1" dirty="0" err="1" smtClean="0"/>
              <a:t>İnstabilitesi</a:t>
            </a:r>
            <a:r>
              <a:rPr lang="tr-TR" sz="2400" b="1" dirty="0" smtClean="0"/>
              <a:t> (MSI), tümör </a:t>
            </a:r>
            <a:r>
              <a:rPr lang="tr-TR" sz="2400" b="1" dirty="0" err="1" smtClean="0"/>
              <a:t>süpressör</a:t>
            </a:r>
            <a:r>
              <a:rPr lang="tr-TR" sz="2400" b="1" dirty="0" smtClean="0"/>
              <a:t> genlerin </a:t>
            </a:r>
            <a:r>
              <a:rPr lang="tr-TR" sz="2400" b="1" dirty="0" err="1" smtClean="0"/>
              <a:t>inaktivasyon</a:t>
            </a:r>
            <a:r>
              <a:rPr lang="tr-TR" sz="2400" b="1" dirty="0" smtClean="0"/>
              <a:t> mekanizmalarından birisi olmayıp </a:t>
            </a:r>
            <a:r>
              <a:rPr lang="tr-TR" sz="2400" b="1" dirty="0" err="1" smtClean="0"/>
              <a:t>caretaker</a:t>
            </a:r>
            <a:r>
              <a:rPr lang="tr-TR" sz="2400" b="1" dirty="0" smtClean="0"/>
              <a:t> (bakıcı) genler içerisinde bulunan ve mutasyonların oluşmasını engelleyerek genomun stabil kalmasını sağlayan MLH1, MSH2 gibi DNA tamir genlerindeki mutasyonların bir neticesi olarak ortaya çıkar.</a:t>
            </a:r>
          </a:p>
          <a:p>
            <a:r>
              <a:rPr lang="tr-TR" sz="2400" b="1" dirty="0" smtClean="0"/>
              <a:t>DNA </a:t>
            </a:r>
            <a:r>
              <a:rPr lang="tr-TR" sz="2400" b="1" dirty="0" err="1" smtClean="0"/>
              <a:t>replikasyonu</a:t>
            </a:r>
            <a:r>
              <a:rPr lang="tr-TR" sz="2400" b="1" dirty="0" smtClean="0"/>
              <a:t> sırasında yanlış baz eşleşmesi, </a:t>
            </a:r>
            <a:r>
              <a:rPr lang="tr-TR" sz="2400" b="1" dirty="0" err="1" smtClean="0"/>
              <a:t>insersiyon</a:t>
            </a:r>
            <a:r>
              <a:rPr lang="tr-TR" sz="2400" b="1" dirty="0" smtClean="0"/>
              <a:t> ve </a:t>
            </a:r>
            <a:r>
              <a:rPr lang="tr-TR" sz="2400" b="1" dirty="0" err="1" smtClean="0"/>
              <a:t>delesyon</a:t>
            </a:r>
            <a:r>
              <a:rPr lang="tr-TR" sz="2400" b="1" dirty="0" smtClean="0"/>
              <a:t> gibi </a:t>
            </a:r>
            <a:r>
              <a:rPr lang="tr-TR" sz="2400" b="1" dirty="0" err="1" smtClean="0"/>
              <a:t>replikasyon</a:t>
            </a:r>
            <a:r>
              <a:rPr lang="tr-TR" sz="2400" b="1" dirty="0" smtClean="0"/>
              <a:t> hatalarına neden olan durumlar gözlenebilir. Bu da </a:t>
            </a:r>
            <a:r>
              <a:rPr lang="tr-TR" sz="2400" b="1" dirty="0" err="1" smtClean="0"/>
              <a:t>mikrosatellit</a:t>
            </a:r>
            <a:r>
              <a:rPr lang="tr-TR" sz="2400" b="1" dirty="0" smtClean="0"/>
              <a:t> </a:t>
            </a:r>
            <a:r>
              <a:rPr lang="tr-TR" sz="2400" b="1" dirty="0" err="1" smtClean="0"/>
              <a:t>instabilitesi</a:t>
            </a:r>
            <a:r>
              <a:rPr lang="tr-TR" sz="2400" b="1" dirty="0" smtClean="0"/>
              <a:t> (MSI) gelişimi ile sonuçlanır.</a:t>
            </a:r>
          </a:p>
          <a:p>
            <a:endParaRPr lang="tr-TR" sz="2000" b="1" dirty="0" smtClean="0"/>
          </a:p>
          <a:p>
            <a:pPr marL="0" indent="0">
              <a:buNone/>
            </a:pPr>
            <a:endParaRPr lang="tr-TR" sz="2000" dirty="0"/>
          </a:p>
        </p:txBody>
      </p:sp>
    </p:spTree>
    <p:extLst>
      <p:ext uri="{BB962C8B-B14F-4D97-AF65-F5344CB8AC3E}">
        <p14:creationId xmlns="" xmlns:p14="http://schemas.microsoft.com/office/powerpoint/2010/main" val="11064471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457199" y="209084"/>
            <a:ext cx="9974179" cy="3046988"/>
          </a:xfrm>
          <a:prstGeom prst="rect">
            <a:avLst/>
          </a:prstGeom>
        </p:spPr>
        <p:txBody>
          <a:bodyPr wrap="square">
            <a:spAutoFit/>
          </a:bodyPr>
          <a:lstStyle/>
          <a:p>
            <a:pPr marL="285750" indent="-285750">
              <a:buFont typeface="Arial" panose="020B0604020202020204" pitchFamily="34" charset="0"/>
              <a:buChar char="•"/>
            </a:pPr>
            <a:r>
              <a:rPr lang="tr-TR" sz="2400" b="1" dirty="0"/>
              <a:t>DNA tamir genleri (MMR-</a:t>
            </a:r>
            <a:r>
              <a:rPr lang="tr-TR" sz="2400" b="1" dirty="0" err="1"/>
              <a:t>mismatch</a:t>
            </a:r>
            <a:r>
              <a:rPr lang="tr-TR" sz="2400" b="1" dirty="0"/>
              <a:t> </a:t>
            </a:r>
            <a:r>
              <a:rPr lang="tr-TR" sz="2400" b="1" dirty="0" err="1"/>
              <a:t>repair</a:t>
            </a:r>
            <a:r>
              <a:rPr lang="tr-TR" sz="2400" b="1" dirty="0" smtClean="0"/>
              <a:t>) </a:t>
            </a:r>
            <a:r>
              <a:rPr lang="tr-TR" sz="2400" b="1" dirty="0" smtClean="0">
                <a:solidFill>
                  <a:srgbClr val="FF0000"/>
                </a:solidFill>
              </a:rPr>
              <a:t>(MLH1, MSH2) </a:t>
            </a:r>
            <a:r>
              <a:rPr lang="tr-TR" sz="2400" b="1" dirty="0"/>
              <a:t>adı verilen genler </a:t>
            </a:r>
            <a:r>
              <a:rPr lang="tr-TR" sz="2400" b="1" dirty="0" err="1"/>
              <a:t>replikasyon</a:t>
            </a:r>
            <a:r>
              <a:rPr lang="tr-TR" sz="2400" b="1" dirty="0"/>
              <a:t> hatalarının hücre tarafından saptanarak sentez işleminin yeniden başlatılmasını sağlarlar. </a:t>
            </a:r>
            <a:r>
              <a:rPr lang="tr-TR" sz="2400" b="1" dirty="0" err="1"/>
              <a:t>MutS</a:t>
            </a:r>
            <a:r>
              <a:rPr lang="tr-TR" sz="2400" b="1" dirty="0"/>
              <a:t> ve </a:t>
            </a:r>
            <a:r>
              <a:rPr lang="tr-TR" sz="2400" b="1" dirty="0" err="1"/>
              <a:t>MutL</a:t>
            </a:r>
            <a:r>
              <a:rPr lang="tr-TR" sz="2400" b="1" dirty="0"/>
              <a:t> olmak üzere iki ana gruba ayrılan DNA tamir genlerindeki mutasyonlar tamir mekanizmasının bozulması ile karakterizedir.</a:t>
            </a:r>
          </a:p>
          <a:p>
            <a:pPr marL="285750" indent="-285750">
              <a:buFont typeface="Arial" panose="020B0604020202020204" pitchFamily="34" charset="0"/>
              <a:buChar char="•"/>
            </a:pPr>
            <a:r>
              <a:rPr lang="tr-TR" sz="2400" b="1" dirty="0"/>
              <a:t>Sonuçta; </a:t>
            </a:r>
            <a:r>
              <a:rPr lang="tr-TR" sz="2400" b="1" dirty="0" err="1"/>
              <a:t>kolorektal</a:t>
            </a:r>
            <a:r>
              <a:rPr lang="tr-TR" sz="2400" b="1" dirty="0"/>
              <a:t> </a:t>
            </a:r>
            <a:r>
              <a:rPr lang="tr-TR" sz="2400" b="1" dirty="0" err="1"/>
              <a:t>adenokarsinom</a:t>
            </a:r>
            <a:r>
              <a:rPr lang="tr-TR" sz="2400" b="1" dirty="0"/>
              <a:t> (Lynch Tip I) veya buna ilaveten </a:t>
            </a:r>
            <a:r>
              <a:rPr lang="tr-TR" sz="2400" b="1" dirty="0" err="1"/>
              <a:t>endometriyal</a:t>
            </a:r>
            <a:r>
              <a:rPr lang="tr-TR" sz="2400" b="1" dirty="0"/>
              <a:t>, </a:t>
            </a:r>
            <a:r>
              <a:rPr lang="tr-TR" sz="2400" b="1" dirty="0" err="1"/>
              <a:t>over</a:t>
            </a:r>
            <a:r>
              <a:rPr lang="tr-TR" sz="2400" b="1" dirty="0"/>
              <a:t>, </a:t>
            </a:r>
            <a:r>
              <a:rPr lang="tr-TR" sz="2400" b="1" dirty="0" err="1"/>
              <a:t>gastrik</a:t>
            </a:r>
            <a:r>
              <a:rPr lang="tr-TR" sz="2400" b="1" dirty="0"/>
              <a:t>, </a:t>
            </a:r>
            <a:r>
              <a:rPr lang="tr-TR" sz="2400" b="1" dirty="0" err="1"/>
              <a:t>ureter</a:t>
            </a:r>
            <a:r>
              <a:rPr lang="tr-TR" sz="2400" b="1" dirty="0"/>
              <a:t>, </a:t>
            </a:r>
            <a:r>
              <a:rPr lang="tr-TR" sz="2400" b="1" dirty="0" err="1"/>
              <a:t>renal</a:t>
            </a:r>
            <a:r>
              <a:rPr lang="tr-TR" sz="2400" b="1" dirty="0"/>
              <a:t> </a:t>
            </a:r>
            <a:r>
              <a:rPr lang="tr-TR" sz="2400" b="1" dirty="0" err="1"/>
              <a:t>pelvis</a:t>
            </a:r>
            <a:r>
              <a:rPr lang="tr-TR" sz="2400" b="1" dirty="0"/>
              <a:t> kanserler (Lynch Tip II) ile kendisini gösterir.</a:t>
            </a:r>
          </a:p>
        </p:txBody>
      </p:sp>
      <p:sp>
        <p:nvSpPr>
          <p:cNvPr id="6" name="5 İçerik Yer Tutucusu"/>
          <p:cNvSpPr>
            <a:spLocks noGrp="1"/>
          </p:cNvSpPr>
          <p:nvPr>
            <p:ph idx="1"/>
          </p:nvPr>
        </p:nvSpPr>
        <p:spPr/>
        <p:txBody>
          <a:bodyPr/>
          <a:lstStyle/>
          <a:p>
            <a:endParaRPr lang="tr-TR"/>
          </a:p>
        </p:txBody>
      </p:sp>
    </p:spTree>
    <p:extLst>
      <p:ext uri="{BB962C8B-B14F-4D97-AF65-F5344CB8AC3E}">
        <p14:creationId xmlns="" xmlns:p14="http://schemas.microsoft.com/office/powerpoint/2010/main" val="36519151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8034" y="347730"/>
            <a:ext cx="11373914" cy="6333289"/>
          </a:xfrm>
        </p:spPr>
        <p:txBody>
          <a:bodyPr>
            <a:normAutofit/>
          </a:bodyPr>
          <a:lstStyle/>
          <a:p>
            <a:pPr marL="0" indent="0">
              <a:buNone/>
            </a:pPr>
            <a:r>
              <a:rPr lang="tr-TR" b="1" dirty="0">
                <a:solidFill>
                  <a:srgbClr val="FF0000"/>
                </a:solidFill>
              </a:rPr>
              <a:t>p53 </a:t>
            </a:r>
            <a:r>
              <a:rPr lang="tr-TR" b="1" dirty="0" err="1">
                <a:solidFill>
                  <a:srgbClr val="FF0000"/>
                </a:solidFill>
              </a:rPr>
              <a:t>süpressör</a:t>
            </a:r>
            <a:r>
              <a:rPr lang="tr-TR" b="1" dirty="0">
                <a:solidFill>
                  <a:srgbClr val="FF0000"/>
                </a:solidFill>
              </a:rPr>
              <a:t> </a:t>
            </a:r>
            <a:r>
              <a:rPr lang="tr-TR" b="1" dirty="0" smtClean="0">
                <a:solidFill>
                  <a:srgbClr val="FF0000"/>
                </a:solidFill>
              </a:rPr>
              <a:t>gen</a:t>
            </a:r>
          </a:p>
          <a:p>
            <a:r>
              <a:rPr lang="tr-TR" sz="2400" b="1" dirty="0" smtClean="0"/>
              <a:t>Bu </a:t>
            </a:r>
            <a:r>
              <a:rPr lang="tr-TR" sz="2400" b="1" dirty="0"/>
              <a:t>genin ürünü olan p53 proteini birçok kompleks aktivitesi olan ve hücre </a:t>
            </a:r>
            <a:r>
              <a:rPr lang="tr-TR" sz="2400" b="1" dirty="0" err="1"/>
              <a:t>siklusunu</a:t>
            </a:r>
            <a:r>
              <a:rPr lang="tr-TR" sz="2400" b="1" dirty="0"/>
              <a:t> baskılayan bir </a:t>
            </a:r>
            <a:r>
              <a:rPr lang="tr-TR" sz="2400" b="1" dirty="0" smtClean="0"/>
              <a:t>proteindir.</a:t>
            </a:r>
          </a:p>
          <a:p>
            <a:r>
              <a:rPr lang="tr-TR" sz="2400" b="1" dirty="0" smtClean="0"/>
              <a:t>Bu </a:t>
            </a:r>
            <a:r>
              <a:rPr lang="tr-TR" sz="2400" b="1" dirty="0"/>
              <a:t>protein nükleotid “</a:t>
            </a:r>
            <a:r>
              <a:rPr lang="tr-TR" sz="2400" b="1" dirty="0" err="1"/>
              <a:t>mismatche”leri</a:t>
            </a:r>
            <a:r>
              <a:rPr lang="tr-TR" sz="2400" b="1" dirty="0"/>
              <a:t>, DNA sarmalının kırıkları gibi DNA lezyonlarını ve ayrıca radyasyon veya kemoterapi ile oluşan DNA hasarlarını </a:t>
            </a:r>
            <a:r>
              <a:rPr lang="tr-TR" sz="2400" b="1" dirty="0" smtClean="0"/>
              <a:t>saptayabilir.</a:t>
            </a:r>
          </a:p>
          <a:p>
            <a:pPr>
              <a:buFont typeface="Wingdings" panose="05000000000000000000" pitchFamily="2" charset="2"/>
              <a:buChar char="ü"/>
            </a:pPr>
            <a:r>
              <a:rPr lang="tr-TR" sz="2400" b="1" dirty="0" smtClean="0"/>
              <a:t>DNA </a:t>
            </a:r>
            <a:r>
              <a:rPr lang="tr-TR" sz="2400" b="1" dirty="0"/>
              <a:t>lezyonu saptandığında, p53 hücre </a:t>
            </a:r>
            <a:r>
              <a:rPr lang="tr-TR" sz="2400" b="1" dirty="0" err="1"/>
              <a:t>siklusunu</a:t>
            </a:r>
            <a:r>
              <a:rPr lang="tr-TR" sz="2400" b="1" dirty="0"/>
              <a:t> G1 fazında durdurur, böylece hücrenin S fazına girişini önler. Ardından, ya tamir mekanizması proteinlerini ya da </a:t>
            </a:r>
            <a:r>
              <a:rPr lang="tr-TR" sz="2400" b="1" dirty="0" err="1"/>
              <a:t>apoptozise</a:t>
            </a:r>
            <a:r>
              <a:rPr lang="tr-TR" sz="2400" b="1" dirty="0"/>
              <a:t> yol açan proteinleri indükler</a:t>
            </a:r>
            <a:r>
              <a:rPr lang="tr-TR" sz="2400" b="1" dirty="0" smtClean="0"/>
              <a:t>.</a:t>
            </a:r>
          </a:p>
          <a:p>
            <a:pPr>
              <a:buFont typeface="Wingdings" panose="05000000000000000000" pitchFamily="2" charset="2"/>
              <a:buChar char="ü"/>
            </a:pPr>
            <a:r>
              <a:rPr lang="tr-TR" sz="2400" b="1" dirty="0" smtClean="0"/>
              <a:t> </a:t>
            </a:r>
            <a:r>
              <a:rPr lang="tr-TR" sz="2400" b="1" dirty="0"/>
              <a:t>İn </a:t>
            </a:r>
            <a:r>
              <a:rPr lang="tr-TR" sz="2400" b="1" dirty="0" err="1"/>
              <a:t>vitro</a:t>
            </a:r>
            <a:r>
              <a:rPr lang="tr-TR" sz="2400" b="1" dirty="0"/>
              <a:t> çalışmalar, kemoterapi ve radyasyonun kanser hücrelerini DNA hasarı yaratarak ve böylece p53’le indüklenen </a:t>
            </a:r>
            <a:r>
              <a:rPr lang="tr-TR" sz="2400" b="1" dirty="0" err="1"/>
              <a:t>apoptozise</a:t>
            </a:r>
            <a:r>
              <a:rPr lang="tr-TR" sz="2400" b="1" dirty="0"/>
              <a:t> yol açarak öldürdüklerini </a:t>
            </a:r>
            <a:r>
              <a:rPr lang="tr-TR" sz="2400" b="1" dirty="0" smtClean="0"/>
              <a:t>göstermiştir.</a:t>
            </a:r>
          </a:p>
          <a:p>
            <a:pPr>
              <a:buFont typeface="Wingdings" panose="05000000000000000000" pitchFamily="2" charset="2"/>
              <a:buChar char="ü"/>
            </a:pPr>
            <a:r>
              <a:rPr lang="tr-TR" sz="2400" b="1" dirty="0" smtClean="0"/>
              <a:t>Birçok </a:t>
            </a:r>
            <a:r>
              <a:rPr lang="tr-TR" sz="2400" b="1" dirty="0"/>
              <a:t>insan kanserlerinin </a:t>
            </a:r>
            <a:r>
              <a:rPr lang="tr-TR" sz="2400" b="1" dirty="0" err="1"/>
              <a:t>mutant</a:t>
            </a:r>
            <a:r>
              <a:rPr lang="tr-TR" sz="2400" b="1" dirty="0"/>
              <a:t> p53 </a:t>
            </a:r>
            <a:r>
              <a:rPr lang="tr-TR" sz="2400" b="1" dirty="0" err="1"/>
              <a:t>süpressör</a:t>
            </a:r>
            <a:r>
              <a:rPr lang="tr-TR" sz="2400" b="1" dirty="0"/>
              <a:t> genine sahip olduğu bulunmuştur. Mutant p53, </a:t>
            </a:r>
            <a:r>
              <a:rPr lang="tr-TR" sz="2400" b="1" dirty="0" err="1"/>
              <a:t>Li-Fraumeni</a:t>
            </a:r>
            <a:r>
              <a:rPr lang="tr-TR" sz="2400" b="1" dirty="0"/>
              <a:t> sendromunun karakteristik </a:t>
            </a:r>
            <a:r>
              <a:rPr lang="tr-TR" sz="2400" b="1" dirty="0" smtClean="0"/>
              <a:t>bulgusudur.</a:t>
            </a:r>
          </a:p>
          <a:p>
            <a:pPr>
              <a:buFont typeface="Wingdings" panose="05000000000000000000" pitchFamily="2" charset="2"/>
              <a:buChar char="ü"/>
            </a:pPr>
            <a:r>
              <a:rPr lang="tr-TR" sz="2400" b="1" dirty="0" smtClean="0"/>
              <a:t>Bu </a:t>
            </a:r>
            <a:r>
              <a:rPr lang="tr-TR" sz="2400" b="1" dirty="0"/>
              <a:t>sendrom, hem yumuşak doku hem de </a:t>
            </a:r>
            <a:r>
              <a:rPr lang="tr-TR" sz="2400" b="1" dirty="0" err="1"/>
              <a:t>epitel</a:t>
            </a:r>
            <a:r>
              <a:rPr lang="tr-TR" sz="2400" b="1" dirty="0"/>
              <a:t> kaynaklı kanserlerin birçok organda görüldüğü ve erken bir </a:t>
            </a:r>
            <a:r>
              <a:rPr lang="tr-TR" sz="2400" b="1" dirty="0" smtClean="0"/>
              <a:t>yaşta </a:t>
            </a:r>
            <a:r>
              <a:rPr lang="tr-TR" sz="2400" b="1" dirty="0"/>
              <a:t>başladığı </a:t>
            </a:r>
            <a:r>
              <a:rPr lang="tr-TR" sz="2400" b="1" dirty="0" err="1"/>
              <a:t>herediter</a:t>
            </a:r>
            <a:r>
              <a:rPr lang="tr-TR" sz="2400" b="1" dirty="0"/>
              <a:t> </a:t>
            </a:r>
            <a:r>
              <a:rPr lang="tr-TR" sz="2400" b="1" dirty="0" err="1"/>
              <a:t>otozomal</a:t>
            </a:r>
            <a:r>
              <a:rPr lang="tr-TR" sz="2400" b="1" dirty="0"/>
              <a:t> dominant bir </a:t>
            </a:r>
            <a:r>
              <a:rPr lang="tr-TR" sz="2400" b="1" dirty="0" smtClean="0"/>
              <a:t>sendromudur.</a:t>
            </a:r>
            <a:endParaRPr lang="tr-TR" sz="2400" b="1" dirty="0"/>
          </a:p>
        </p:txBody>
      </p:sp>
    </p:spTree>
    <p:extLst>
      <p:ext uri="{BB962C8B-B14F-4D97-AF65-F5344CB8AC3E}">
        <p14:creationId xmlns="" xmlns:p14="http://schemas.microsoft.com/office/powerpoint/2010/main" val="12588370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201880" y="391885"/>
            <a:ext cx="9796361" cy="6215391"/>
          </a:xfrm>
        </p:spPr>
        <p:txBody>
          <a:bodyPr rtlCol="0">
            <a:normAutofit/>
          </a:bodyPr>
          <a:lstStyle/>
          <a:p>
            <a:pPr eaLnBrk="1" hangingPunct="1">
              <a:defRPr/>
            </a:pPr>
            <a:r>
              <a:rPr lang="tr-TR" sz="2200" b="1" dirty="0"/>
              <a:t>Genellikle normal hücrelerde p53, MDM2 proteinine bağlı olarak </a:t>
            </a:r>
            <a:r>
              <a:rPr lang="tr-TR" sz="2200" b="1" dirty="0" err="1"/>
              <a:t>inaktiftir</a:t>
            </a:r>
            <a:r>
              <a:rPr lang="tr-TR" sz="2200" b="1" dirty="0"/>
              <a:t>. P53 </a:t>
            </a:r>
            <a:r>
              <a:rPr lang="tr-TR" sz="2200" b="1" dirty="0" err="1"/>
              <a:t>ubiquitin</a:t>
            </a:r>
            <a:r>
              <a:rPr lang="tr-TR" sz="2200" b="1" dirty="0"/>
              <a:t> </a:t>
            </a:r>
            <a:r>
              <a:rPr lang="tr-TR" sz="2200" b="1" dirty="0" err="1"/>
              <a:t>ligazla</a:t>
            </a:r>
            <a:r>
              <a:rPr lang="tr-TR" sz="2200" b="1" dirty="0"/>
              <a:t> yıkıma uğradıktan sonra aktive olur.</a:t>
            </a:r>
            <a:endParaRPr lang="tr-TR" sz="2200" b="1" dirty="0">
              <a:solidFill>
                <a:prstClr val="black"/>
              </a:solidFill>
            </a:endParaRPr>
          </a:p>
          <a:p>
            <a:pPr eaLnBrk="1" hangingPunct="1">
              <a:defRPr/>
            </a:pPr>
            <a:r>
              <a:rPr lang="tr-TR" sz="2200" b="1" dirty="0">
                <a:solidFill>
                  <a:prstClr val="black"/>
                </a:solidFill>
              </a:rPr>
              <a:t>Normal hücrelerde p53 </a:t>
            </a:r>
            <a:r>
              <a:rPr lang="tr-TR" sz="2200" b="1" dirty="0" err="1">
                <a:solidFill>
                  <a:prstClr val="black"/>
                </a:solidFill>
              </a:rPr>
              <a:t>proteini,hücre</a:t>
            </a:r>
            <a:r>
              <a:rPr lang="tr-TR" sz="2200" b="1" dirty="0">
                <a:solidFill>
                  <a:prstClr val="black"/>
                </a:solidFill>
              </a:rPr>
              <a:t> döngüsünü birçok aşamada durdurabilir. </a:t>
            </a:r>
          </a:p>
          <a:p>
            <a:pPr eaLnBrk="1" hangingPunct="1">
              <a:buFont typeface="Wingdings" panose="05000000000000000000" pitchFamily="2" charset="2"/>
              <a:buChar char="Ø"/>
              <a:defRPr/>
            </a:pPr>
            <a:r>
              <a:rPr lang="tr-TR" sz="2200" b="1" dirty="0">
                <a:solidFill>
                  <a:prstClr val="black"/>
                </a:solidFill>
              </a:rPr>
              <a:t>G1/S kontrol noktasında hücre döngüsünü durdurabilmek için, aktive olmuş p53 proteini, p21 proteinini kodlayan bir genin transkripsiyonunu uyarır.</a:t>
            </a:r>
          </a:p>
          <a:p>
            <a:pPr eaLnBrk="1" hangingPunct="1">
              <a:buFont typeface="Wingdings" panose="05000000000000000000" pitchFamily="2" charset="2"/>
              <a:buChar char="Ø"/>
              <a:defRPr/>
            </a:pPr>
            <a:r>
              <a:rPr lang="tr-TR" sz="2200" b="1" dirty="0">
                <a:solidFill>
                  <a:prstClr val="black"/>
                </a:solidFill>
              </a:rPr>
              <a:t>P21 proteini, CDK4/siklin D1 kompleksini </a:t>
            </a:r>
            <a:r>
              <a:rPr lang="tr-TR" sz="2200" b="1" dirty="0" err="1">
                <a:solidFill>
                  <a:prstClr val="black"/>
                </a:solidFill>
              </a:rPr>
              <a:t>inhibe</a:t>
            </a:r>
            <a:r>
              <a:rPr lang="tr-TR" sz="2200" b="1" dirty="0">
                <a:solidFill>
                  <a:prstClr val="black"/>
                </a:solidFill>
              </a:rPr>
              <a:t> eder ve hücrenin G1 aşamasından S aşamasına geçişi önlenmiş olur.</a:t>
            </a:r>
          </a:p>
          <a:p>
            <a:pPr eaLnBrk="1" hangingPunct="1">
              <a:buFont typeface="Wingdings" panose="05000000000000000000" pitchFamily="2" charset="2"/>
              <a:buChar char="Ø"/>
              <a:defRPr/>
            </a:pPr>
            <a:r>
              <a:rPr lang="tr-TR" sz="2200" b="1" dirty="0">
                <a:solidFill>
                  <a:prstClr val="black"/>
                </a:solidFill>
              </a:rPr>
              <a:t>Aktive olmuş p53 proteini aynı zamanda DNA </a:t>
            </a:r>
            <a:r>
              <a:rPr lang="tr-TR" sz="2200" b="1" dirty="0" err="1">
                <a:solidFill>
                  <a:prstClr val="black"/>
                </a:solidFill>
              </a:rPr>
              <a:t>replikasyon</a:t>
            </a:r>
            <a:r>
              <a:rPr lang="tr-TR" sz="2200" b="1" dirty="0">
                <a:solidFill>
                  <a:prstClr val="black"/>
                </a:solidFill>
              </a:rPr>
              <a:t> sürecini geciktiren genlerin ifadesini düzenler, böylece S aşaması sırasında DNA hasar onarımı için zaman kazanılmış olur.</a:t>
            </a:r>
          </a:p>
          <a:p>
            <a:pPr eaLnBrk="1" hangingPunct="1">
              <a:buFont typeface="Wingdings" panose="05000000000000000000" pitchFamily="2" charset="2"/>
              <a:buChar char="Ø"/>
              <a:defRPr/>
            </a:pPr>
            <a:r>
              <a:rPr lang="tr-TR" sz="2200" b="1" dirty="0">
                <a:solidFill>
                  <a:prstClr val="black"/>
                </a:solidFill>
              </a:rPr>
              <a:t>Eğer DNA hasarı S aşaması sırasında meydana gelirse, aktive olmuş p53 diğer genlerin ifadesini düzenleyerek hücrelerin G2/M kontrol noktasında kalmasını sağlar.</a:t>
            </a:r>
          </a:p>
          <a:p>
            <a:pPr marL="0" indent="0" eaLnBrk="1" hangingPunct="1">
              <a:buFont typeface="Arial" pitchFamily="34" charset="0"/>
              <a:buNone/>
              <a:defRPr/>
            </a:pPr>
            <a:endParaRPr lang="tr-TR" dirty="0"/>
          </a:p>
        </p:txBody>
      </p:sp>
      <p:sp>
        <p:nvSpPr>
          <p:cNvPr id="4" name="3 İçerik Yer Tutucusu"/>
          <p:cNvSpPr>
            <a:spLocks noGrp="1"/>
          </p:cNvSpPr>
          <p:nvPr>
            <p:ph sz="half" idx="2"/>
          </p:nvPr>
        </p:nvSpPr>
        <p:spPr/>
        <p:txBody>
          <a:bodyPr>
            <a:normAutofit/>
          </a:bodyPr>
          <a:lstStyle/>
          <a:p>
            <a:endParaRPr lang="tr-TR"/>
          </a:p>
        </p:txBody>
      </p:sp>
    </p:spTree>
    <p:extLst>
      <p:ext uri="{BB962C8B-B14F-4D97-AF65-F5344CB8AC3E}">
        <p14:creationId xmlns="" xmlns:p14="http://schemas.microsoft.com/office/powerpoint/2010/main" val="9337785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5"/>
          <p:cNvSpPr>
            <a:spLocks noGrp="1"/>
          </p:cNvSpPr>
          <p:nvPr>
            <p:ph type="subTitle" idx="1"/>
          </p:nvPr>
        </p:nvSpPr>
        <p:spPr>
          <a:xfrm>
            <a:off x="962526" y="649705"/>
            <a:ext cx="9705474" cy="4608095"/>
          </a:xfrm>
        </p:spPr>
        <p:txBody>
          <a:bodyPr/>
          <a:lstStyle/>
          <a:p>
            <a:pPr marL="342900" indent="-342900" algn="l">
              <a:buFont typeface="Arial" panose="020B0604020202020204" pitchFamily="34" charset="0"/>
              <a:buChar char="•"/>
            </a:pPr>
            <a:r>
              <a:rPr lang="tr-TR" dirty="0" smtClean="0"/>
              <a:t>Meme kanserlerinde p53’ün yaklaşık %60’ının  nokta mutasyonu şeklinde bulunur.</a:t>
            </a:r>
          </a:p>
          <a:p>
            <a:pPr marL="342900" indent="-342900" algn="l">
              <a:buFont typeface="Arial" panose="020B0604020202020204" pitchFamily="34" charset="0"/>
              <a:buChar char="•"/>
            </a:pPr>
            <a:r>
              <a:rPr lang="tr-TR" dirty="0" smtClean="0"/>
              <a:t>İnsan tümörlerinin yaklaşık %50’sinde p53 mutasyonu vardır.</a:t>
            </a:r>
            <a:endParaRPr lang="tr-TR" dirty="0"/>
          </a:p>
        </p:txBody>
      </p:sp>
    </p:spTree>
    <p:extLst>
      <p:ext uri="{BB962C8B-B14F-4D97-AF65-F5344CB8AC3E}">
        <p14:creationId xmlns="" xmlns:p14="http://schemas.microsoft.com/office/powerpoint/2010/main" val="11929081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8710" y="268594"/>
            <a:ext cx="11109416" cy="6589405"/>
          </a:xfrm>
        </p:spPr>
        <p:txBody>
          <a:bodyPr rtlCol="0">
            <a:normAutofit/>
          </a:bodyPr>
          <a:lstStyle/>
          <a:p>
            <a:pPr eaLnBrk="1" hangingPunct="1">
              <a:defRPr/>
            </a:pPr>
            <a:r>
              <a:rPr lang="tr-TR" sz="2400" b="1" dirty="0"/>
              <a:t>İşlevsel p53 kaybı olan hücreler, hücre döngüsü kontrol noktalarında tutulamazlar ya da DNA hasarına karşı </a:t>
            </a:r>
            <a:r>
              <a:rPr lang="tr-TR" sz="2400" b="1" dirty="0" err="1"/>
              <a:t>apopitozise</a:t>
            </a:r>
            <a:r>
              <a:rPr lang="tr-TR" sz="2400" b="1" dirty="0"/>
              <a:t> </a:t>
            </a:r>
            <a:r>
              <a:rPr lang="tr-TR" sz="2400" b="1" dirty="0" smtClean="0"/>
              <a:t>yönelemezler.</a:t>
            </a:r>
          </a:p>
          <a:p>
            <a:pPr eaLnBrk="1" hangingPunct="1">
              <a:defRPr/>
            </a:pPr>
            <a:r>
              <a:rPr lang="tr-TR" sz="2400" b="1" dirty="0" smtClean="0"/>
              <a:t>Sonuç </a:t>
            </a:r>
            <a:r>
              <a:rPr lang="tr-TR" sz="2400" b="1" dirty="0"/>
              <a:t>olarak hücreler, hücrenin DNA’sının durumunu göz önünde bulundurmadan, hücre döngüsü boyunca kontrolsüz bir şekilde ilerlerler.</a:t>
            </a:r>
          </a:p>
          <a:p>
            <a:pPr eaLnBrk="1" hangingPunct="1">
              <a:defRPr/>
            </a:pPr>
            <a:r>
              <a:rPr lang="tr-TR" sz="2400" b="1" dirty="0"/>
              <a:t>P53’ün eksik olduğu hücrelerde mutasyon oranları yüksektir ve bu hücrelerde kansere neden olan farklı tipte mutasyonlar ile </a:t>
            </a:r>
            <a:r>
              <a:rPr lang="tr-TR" sz="2400" b="1" dirty="0" err="1"/>
              <a:t>kromozomal</a:t>
            </a:r>
            <a:r>
              <a:rPr lang="tr-TR" sz="2400" b="1" dirty="0"/>
              <a:t> anomaliler birikir.</a:t>
            </a:r>
          </a:p>
          <a:p>
            <a:pPr eaLnBrk="1" hangingPunct="1">
              <a:defRPr/>
            </a:pPr>
            <a:endParaRPr lang="tr-TR" sz="1600" b="1" dirty="0"/>
          </a:p>
          <a:p>
            <a:pPr marL="0" indent="0" eaLnBrk="1" hangingPunct="1">
              <a:buFont typeface="Arial" pitchFamily="34" charset="0"/>
              <a:buNone/>
              <a:defRPr/>
            </a:pPr>
            <a:endParaRPr lang="tr-TR" sz="1600" b="1" dirty="0"/>
          </a:p>
          <a:p>
            <a:pPr marL="0" indent="0" eaLnBrk="1" hangingPunct="1">
              <a:buFont typeface="Arial" pitchFamily="34" charset="0"/>
              <a:buNone/>
              <a:defRPr/>
            </a:pPr>
            <a:endParaRPr lang="tr-TR" sz="1600" b="1" dirty="0"/>
          </a:p>
        </p:txBody>
      </p:sp>
    </p:spTree>
    <p:extLst>
      <p:ext uri="{BB962C8B-B14F-4D97-AF65-F5344CB8AC3E}">
        <p14:creationId xmlns="" xmlns:p14="http://schemas.microsoft.com/office/powerpoint/2010/main" val="40702306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1800" y="333375"/>
            <a:ext cx="10922000" cy="5156200"/>
          </a:xfrm>
        </p:spPr>
        <p:txBody>
          <a:bodyPr rtlCol="0">
            <a:normAutofit/>
          </a:bodyPr>
          <a:lstStyle/>
          <a:p>
            <a:pPr marL="0" indent="0" eaLnBrk="1" hangingPunct="1">
              <a:buFont typeface="Arial" pitchFamily="34" charset="0"/>
              <a:buNone/>
              <a:defRPr/>
            </a:pPr>
            <a:r>
              <a:rPr lang="tr-TR" b="1" dirty="0">
                <a:solidFill>
                  <a:srgbClr val="FF0000"/>
                </a:solidFill>
              </a:rPr>
              <a:t>RB Tümör baskılayıcı geni</a:t>
            </a:r>
          </a:p>
          <a:p>
            <a:pPr eaLnBrk="1" hangingPunct="1">
              <a:defRPr/>
            </a:pPr>
            <a:r>
              <a:rPr lang="tr-TR" sz="2400" b="1" dirty="0" err="1"/>
              <a:t>Retinoblastoma</a:t>
            </a:r>
            <a:r>
              <a:rPr lang="tr-TR" sz="2400" b="1" dirty="0"/>
              <a:t> geni ilk defa küçük çocukların gözlerinde tümör gelişimiyle karakterize kalıtsal bir hastalık olan </a:t>
            </a:r>
            <a:r>
              <a:rPr lang="tr-TR" sz="2400" b="1" dirty="0" err="1"/>
              <a:t>retinoblastoma</a:t>
            </a:r>
            <a:r>
              <a:rPr lang="tr-TR" sz="2400" b="1" dirty="0"/>
              <a:t> çalışmalarının sonucunda tanımlanmıştır.</a:t>
            </a:r>
          </a:p>
          <a:p>
            <a:pPr eaLnBrk="1" hangingPunct="1">
              <a:defRPr/>
            </a:pPr>
            <a:r>
              <a:rPr lang="tr-TR" sz="2400" b="1" dirty="0" err="1"/>
              <a:t>Retinoblastoma</a:t>
            </a:r>
            <a:r>
              <a:rPr lang="tr-TR" sz="2400" b="1" dirty="0"/>
              <a:t> proteini (</a:t>
            </a:r>
            <a:r>
              <a:rPr lang="tr-TR" sz="2400" b="1" dirty="0" err="1"/>
              <a:t>pRB</a:t>
            </a:r>
            <a:r>
              <a:rPr lang="tr-TR" sz="2400" b="1" dirty="0"/>
              <a:t>) p53 proteini gibi hücre döngüsünün G1/S kontrol noktasını kontrol eden bir tümör baskılayıcı proteinidir.</a:t>
            </a:r>
          </a:p>
          <a:p>
            <a:pPr eaLnBrk="1" hangingPunct="1">
              <a:defRPr/>
            </a:pPr>
            <a:r>
              <a:rPr lang="tr-TR" sz="2400" b="1" dirty="0"/>
              <a:t>RB proteini, tüm hücre tiplerinde ve hücre döngüsünün bütün safhalarında çekirdekte bulunur. Ancak, hücre döngüsü boyunca, kendisinin </a:t>
            </a:r>
            <a:r>
              <a:rPr lang="tr-TR" sz="2400" b="1" dirty="0" err="1"/>
              <a:t>fosforillenme</a:t>
            </a:r>
            <a:r>
              <a:rPr lang="tr-TR" sz="2400" b="1" dirty="0"/>
              <a:t> durumuna bağlı olarak farklı aktivite gösterir</a:t>
            </a:r>
            <a:r>
              <a:rPr lang="tr-TR" sz="2400" b="1" dirty="0" smtClean="0"/>
              <a:t>.</a:t>
            </a:r>
          </a:p>
          <a:p>
            <a:pPr eaLnBrk="1" hangingPunct="1">
              <a:defRPr/>
            </a:pPr>
            <a:endParaRPr lang="tr-TR" sz="2400" b="1" dirty="0"/>
          </a:p>
          <a:p>
            <a:pPr eaLnBrk="1" hangingPunct="1">
              <a:defRPr/>
            </a:pPr>
            <a:endParaRPr lang="tr-TR" sz="1500" dirty="0"/>
          </a:p>
        </p:txBody>
      </p:sp>
    </p:spTree>
    <p:extLst>
      <p:ext uri="{BB962C8B-B14F-4D97-AF65-F5344CB8AC3E}">
        <p14:creationId xmlns="" xmlns:p14="http://schemas.microsoft.com/office/powerpoint/2010/main" val="21389305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933" y="115888"/>
            <a:ext cx="9890404" cy="6553200"/>
          </a:xfrm>
        </p:spPr>
        <p:txBody>
          <a:bodyPr rtlCol="0">
            <a:noAutofit/>
          </a:bodyPr>
          <a:lstStyle/>
          <a:p>
            <a:pPr marL="0" indent="0" eaLnBrk="1" hangingPunct="1">
              <a:buFont typeface="Arial" pitchFamily="34" charset="0"/>
              <a:buNone/>
              <a:defRPr/>
            </a:pPr>
            <a:r>
              <a:rPr lang="tr-TR" sz="2000" b="1" dirty="0">
                <a:solidFill>
                  <a:srgbClr val="FF0000"/>
                </a:solidFill>
              </a:rPr>
              <a:t>RB Tümör baskılayıcı geni</a:t>
            </a:r>
            <a:endParaRPr lang="tr-TR" sz="2000" dirty="0">
              <a:solidFill>
                <a:srgbClr val="FF0000"/>
              </a:solidFill>
            </a:endParaRPr>
          </a:p>
          <a:p>
            <a:pPr eaLnBrk="1" hangingPunct="1">
              <a:defRPr/>
            </a:pPr>
            <a:r>
              <a:rPr lang="tr-TR" sz="2000" b="1" dirty="0"/>
              <a:t>Hücre, büyüme faktörleri ile uyarıldığında G1 fazına geçer ve S fazına yaklaşır. G1 fazı boyunca RB proteini, CDK4/siklin D1 kompleksi tarafından </a:t>
            </a:r>
            <a:r>
              <a:rPr lang="tr-TR" sz="2000" b="1" dirty="0" err="1"/>
              <a:t>fosforillenir</a:t>
            </a:r>
            <a:r>
              <a:rPr lang="tr-TR" sz="2000" b="1" dirty="0"/>
              <a:t>.</a:t>
            </a:r>
          </a:p>
          <a:p>
            <a:pPr>
              <a:defRPr/>
            </a:pPr>
            <a:r>
              <a:rPr lang="tr-TR" sz="2000" b="1" dirty="0" err="1"/>
              <a:t>Fosforillenmiş</a:t>
            </a:r>
            <a:r>
              <a:rPr lang="tr-TR" sz="2000" b="1" dirty="0"/>
              <a:t> </a:t>
            </a:r>
            <a:r>
              <a:rPr lang="tr-TR" sz="2000" b="1" dirty="0" err="1"/>
              <a:t>pRB</a:t>
            </a:r>
            <a:r>
              <a:rPr lang="tr-TR" sz="2000" b="1" dirty="0"/>
              <a:t> </a:t>
            </a:r>
            <a:r>
              <a:rPr lang="tr-TR" sz="2000" b="1" dirty="0" err="1"/>
              <a:t>inaktiftir</a:t>
            </a:r>
            <a:r>
              <a:rPr lang="tr-TR" sz="2000" b="1" dirty="0"/>
              <a:t> ve bağlandığı düzenleyici proteinleri serbest bırakır. </a:t>
            </a:r>
          </a:p>
          <a:p>
            <a:pPr>
              <a:defRPr/>
            </a:pPr>
            <a:r>
              <a:rPr lang="tr-TR" sz="2000" b="1" dirty="0" err="1"/>
              <a:t>pRB</a:t>
            </a:r>
            <a:r>
              <a:rPr lang="tr-TR" sz="2000" b="1" dirty="0"/>
              <a:t> tarafından salınan E2F ve diğer regülatör proteinler serbest kaldıklarında, ifade ürünleri G1 fazından S fazına geçiş için gerekli olan 30’dan fazla genin ifade edilmesini uyarır.</a:t>
            </a:r>
          </a:p>
          <a:p>
            <a:pPr>
              <a:defRPr/>
            </a:pPr>
            <a:r>
              <a:rPr lang="tr-TR" sz="2000" b="1" dirty="0"/>
              <a:t>Hücreler S,G2 ve M fazlarına geçtikten sonra RB proteini, </a:t>
            </a:r>
            <a:r>
              <a:rPr lang="tr-TR" sz="2000" b="1" dirty="0" err="1"/>
              <a:t>fosforillenmemiş</a:t>
            </a:r>
            <a:r>
              <a:rPr lang="tr-TR" sz="2000" b="1" dirty="0"/>
              <a:t> haline döner ve E2F gibi regülatör proteinlere bağlanarak bir sonraki döngüde bunlara ihtiyaç duyuluncaya kadar bağlar.</a:t>
            </a:r>
          </a:p>
          <a:p>
            <a:pPr>
              <a:defRPr/>
            </a:pPr>
            <a:r>
              <a:rPr lang="tr-TR" sz="2000" b="1" dirty="0"/>
              <a:t>Normal dinlenme halindeki hücrelerde RB proteini aktiftir ve S fazına geçişi engeller. </a:t>
            </a:r>
          </a:p>
        </p:txBody>
      </p:sp>
    </p:spTree>
    <p:extLst>
      <p:ext uri="{BB962C8B-B14F-4D97-AF65-F5344CB8AC3E}">
        <p14:creationId xmlns="" xmlns:p14="http://schemas.microsoft.com/office/powerpoint/2010/main" val="26832525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1226" y="-1"/>
            <a:ext cx="8766363" cy="1969770"/>
          </a:xfrm>
          <a:prstGeom prst="rect">
            <a:avLst/>
          </a:prstGeom>
          <a:noFill/>
        </p:spPr>
        <p:txBody>
          <a:bodyPr wrap="square" rtlCol="0">
            <a:spAutoFit/>
          </a:bodyPr>
          <a:lstStyle/>
          <a:p>
            <a:r>
              <a:rPr lang="tr-TR" sz="2400" b="1" dirty="0" smtClean="0">
                <a:solidFill>
                  <a:srgbClr val="FF0000"/>
                </a:solidFill>
              </a:rPr>
              <a:t>APC</a:t>
            </a:r>
          </a:p>
          <a:p>
            <a:pPr marL="285750" indent="-285750">
              <a:buFont typeface="Arial" panose="020B0604020202020204" pitchFamily="34" charset="0"/>
              <a:buChar char="•"/>
            </a:pPr>
            <a:r>
              <a:rPr lang="tr-TR" sz="2000" b="1" dirty="0" smtClean="0"/>
              <a:t>Hücrelerde </a:t>
            </a:r>
            <a:r>
              <a:rPr lang="tr-TR" sz="2000" b="1" dirty="0" err="1" smtClean="0"/>
              <a:t>proliferasyonu</a:t>
            </a:r>
            <a:r>
              <a:rPr lang="tr-TR" sz="2000" b="1" dirty="0" smtClean="0"/>
              <a:t> ve farklılaşmayı kontrol eden gendir.</a:t>
            </a:r>
          </a:p>
          <a:p>
            <a:pPr marL="285750" indent="-285750">
              <a:buFont typeface="Arial" panose="020B0604020202020204" pitchFamily="34" charset="0"/>
              <a:buChar char="•"/>
            </a:pPr>
            <a:r>
              <a:rPr lang="tr-TR" sz="2000" b="1" dirty="0" smtClean="0"/>
              <a:t>Eksikliğinde kalın bağırsakta kolon kanserine neden olur.</a:t>
            </a:r>
          </a:p>
          <a:p>
            <a:pPr marL="285750" indent="-285750">
              <a:buFont typeface="Arial" panose="020B0604020202020204" pitchFamily="34" charset="0"/>
              <a:buChar char="•"/>
            </a:pPr>
            <a:r>
              <a:rPr lang="tr-TR" sz="2000" b="1" dirty="0" smtClean="0"/>
              <a:t>APC, beta </a:t>
            </a:r>
            <a:r>
              <a:rPr lang="tr-TR" sz="2000" b="1" dirty="0" err="1" smtClean="0"/>
              <a:t>kateninleri</a:t>
            </a:r>
            <a:r>
              <a:rPr lang="tr-TR" sz="2000" b="1" dirty="0" smtClean="0"/>
              <a:t> bağlayarak parçalanmasını sağlar. Böylece beta </a:t>
            </a:r>
            <a:r>
              <a:rPr lang="tr-TR" sz="2000" b="1" dirty="0" err="1" smtClean="0"/>
              <a:t>kateninin</a:t>
            </a:r>
            <a:r>
              <a:rPr lang="tr-TR" sz="2000" b="1" dirty="0" smtClean="0"/>
              <a:t> çekirdeğe girip hücre </a:t>
            </a:r>
            <a:r>
              <a:rPr lang="tr-TR" sz="2000" b="1" dirty="0" err="1" smtClean="0"/>
              <a:t>siklusunu</a:t>
            </a:r>
            <a:r>
              <a:rPr lang="tr-TR" sz="2000" b="1" dirty="0" smtClean="0"/>
              <a:t> uyarmasını önlemiş olur.</a:t>
            </a:r>
          </a:p>
          <a:p>
            <a:pPr marL="285750" indent="-285750">
              <a:buFont typeface="Arial" panose="020B0604020202020204" pitchFamily="34" charset="0"/>
              <a:buChar char="•"/>
            </a:pPr>
            <a:endParaRPr lang="tr-TR" dirty="0"/>
          </a:p>
        </p:txBody>
      </p:sp>
      <p:sp>
        <p:nvSpPr>
          <p:cNvPr id="7" name="6 İçerik Yer Tutucusu"/>
          <p:cNvSpPr>
            <a:spLocks noGrp="1"/>
          </p:cNvSpPr>
          <p:nvPr>
            <p:ph idx="1"/>
          </p:nvPr>
        </p:nvSpPr>
        <p:spPr>
          <a:xfrm>
            <a:off x="838200" y="5486400"/>
            <a:ext cx="10515600" cy="690562"/>
          </a:xfrm>
        </p:spPr>
        <p:txBody>
          <a:bodyPr/>
          <a:lstStyle/>
          <a:p>
            <a:endParaRPr lang="tr-TR" dirty="0"/>
          </a:p>
        </p:txBody>
      </p:sp>
    </p:spTree>
    <p:extLst>
      <p:ext uri="{BB962C8B-B14F-4D97-AF65-F5344CB8AC3E}">
        <p14:creationId xmlns="" xmlns:p14="http://schemas.microsoft.com/office/powerpoint/2010/main" val="33583889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398206" y="1017639"/>
            <a:ext cx="4114800" cy="2277547"/>
          </a:xfrm>
          <a:prstGeom prst="rect">
            <a:avLst/>
          </a:prstGeom>
          <a:noFill/>
        </p:spPr>
        <p:txBody>
          <a:bodyPr wrap="square" rtlCol="0">
            <a:spAutoFit/>
          </a:bodyPr>
          <a:lstStyle/>
          <a:p>
            <a:r>
              <a:rPr lang="tr-TR" sz="2400" b="1" dirty="0" smtClean="0">
                <a:solidFill>
                  <a:srgbClr val="FF0000"/>
                </a:solidFill>
              </a:rPr>
              <a:t>BRCA 1 ve 2</a:t>
            </a:r>
          </a:p>
          <a:p>
            <a:pPr marL="285750" indent="-285750">
              <a:buFont typeface="Arial" panose="020B0604020202020204" pitchFamily="34" charset="0"/>
              <a:buChar char="•"/>
            </a:pPr>
            <a:r>
              <a:rPr lang="tr-TR" sz="2000" b="1" dirty="0" smtClean="0"/>
              <a:t>Bu genler özellikle DNA çift sarmal kırıklarının tamirinde rol oynar.</a:t>
            </a:r>
          </a:p>
          <a:p>
            <a:pPr marL="285750" indent="-285750">
              <a:buFont typeface="Arial" panose="020B0604020202020204" pitchFamily="34" charset="0"/>
              <a:buChar char="•"/>
            </a:pPr>
            <a:r>
              <a:rPr lang="tr-TR" sz="2000" b="1" dirty="0" smtClean="0"/>
              <a:t>BRCA1 ve BRCA2 mutasyonları ailesel meme ve </a:t>
            </a:r>
            <a:r>
              <a:rPr lang="tr-TR" sz="2000" b="1" dirty="0" err="1" smtClean="0"/>
              <a:t>over</a:t>
            </a:r>
            <a:r>
              <a:rPr lang="tr-TR" sz="2000" b="1" dirty="0" smtClean="0"/>
              <a:t> kanserlerinde görülür</a:t>
            </a:r>
            <a:r>
              <a:rPr lang="tr-TR" dirty="0" smtClean="0"/>
              <a:t>.</a:t>
            </a:r>
          </a:p>
          <a:p>
            <a:endParaRPr lang="tr-TR" dirty="0"/>
          </a:p>
        </p:txBody>
      </p:sp>
      <p:sp>
        <p:nvSpPr>
          <p:cNvPr id="6" name="5 İçerik Yer Tutucusu"/>
          <p:cNvSpPr>
            <a:spLocks noGrp="1"/>
          </p:cNvSpPr>
          <p:nvPr>
            <p:ph idx="1"/>
          </p:nvPr>
        </p:nvSpPr>
        <p:spPr/>
        <p:txBody>
          <a:bodyPr/>
          <a:lstStyle/>
          <a:p>
            <a:endParaRPr lang="tr-TR"/>
          </a:p>
        </p:txBody>
      </p:sp>
    </p:spTree>
    <p:extLst>
      <p:ext uri="{BB962C8B-B14F-4D97-AF65-F5344CB8AC3E}">
        <p14:creationId xmlns="" xmlns:p14="http://schemas.microsoft.com/office/powerpoint/2010/main" val="1355088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9184" y="188914"/>
            <a:ext cx="11521016" cy="6924973"/>
          </a:xfrm>
          <a:prstGeom prst="rect">
            <a:avLst/>
          </a:prstGeom>
        </p:spPr>
        <p:txBody>
          <a:bodyPr>
            <a:spAutoFit/>
          </a:bodyPr>
          <a:lstStyle/>
          <a:p>
            <a:pPr marL="285750" indent="-285750">
              <a:buFont typeface="Arial" panose="020B0604020202020204" pitchFamily="34" charset="0"/>
              <a:buChar char="•"/>
              <a:defRPr/>
            </a:pPr>
            <a:r>
              <a:rPr lang="tr-TR" sz="2400" b="1" dirty="0"/>
              <a:t>Hücreler sessiz döneme (G0 evresi) girdiklerinde ve bölünmeyi sona erdirdiklerinde, birçok </a:t>
            </a:r>
            <a:r>
              <a:rPr lang="tr-TR" sz="2400" b="1" dirty="0" err="1"/>
              <a:t>protoonkogen</a:t>
            </a:r>
            <a:r>
              <a:rPr lang="tr-TR" sz="2400" b="1" dirty="0"/>
              <a:t> ürününün ifadesi de baskılanır.</a:t>
            </a:r>
          </a:p>
          <a:p>
            <a:pPr marL="285750" indent="-285750">
              <a:buFont typeface="Arial" panose="020B0604020202020204" pitchFamily="34" charset="0"/>
              <a:buChar char="•"/>
              <a:defRPr/>
            </a:pPr>
            <a:r>
              <a:rPr lang="tr-TR" sz="2400" b="1" dirty="0"/>
              <a:t>Ancak kanser hücrelerinde bir ya da daha fazla </a:t>
            </a:r>
            <a:r>
              <a:rPr lang="tr-TR" sz="2400" b="1" dirty="0" err="1"/>
              <a:t>protoonkogenin</a:t>
            </a:r>
            <a:r>
              <a:rPr lang="tr-TR" sz="2400" b="1" dirty="0"/>
              <a:t> üzerindeki bu baskı ortadan kalkar ve bu genlerin aktiviteleri normal bir şekilde kontrol </a:t>
            </a:r>
            <a:r>
              <a:rPr lang="tr-TR" sz="2400" b="1" dirty="0" smtClean="0"/>
              <a:t>edilemez ve ürünleri </a:t>
            </a:r>
            <a:r>
              <a:rPr lang="tr-TR" sz="2400" b="1" dirty="0"/>
              <a:t>devamlı olarak hücreyi bölünmesi için uyarır.</a:t>
            </a:r>
          </a:p>
          <a:p>
            <a:pPr>
              <a:defRPr/>
            </a:pPr>
            <a:endParaRPr lang="tr-TR" sz="2400" b="1" dirty="0"/>
          </a:p>
          <a:p>
            <a:pPr>
              <a:defRPr/>
            </a:pPr>
            <a:r>
              <a:rPr lang="tr-TR" sz="2800" b="1" dirty="0" err="1">
                <a:solidFill>
                  <a:srgbClr val="FF0000"/>
                </a:solidFill>
              </a:rPr>
              <a:t>Onkogenler</a:t>
            </a:r>
            <a:endParaRPr lang="tr-TR" sz="2800" b="1" dirty="0">
              <a:solidFill>
                <a:srgbClr val="FF0000"/>
              </a:solidFill>
            </a:endParaRPr>
          </a:p>
          <a:p>
            <a:pPr>
              <a:defRPr/>
            </a:pPr>
            <a:endParaRPr lang="tr-TR" sz="2400" b="1" dirty="0"/>
          </a:p>
          <a:p>
            <a:pPr marL="285750" indent="-285750">
              <a:buFont typeface="Arial" panose="020B0604020202020204" pitchFamily="34" charset="0"/>
              <a:buChar char="•"/>
              <a:defRPr/>
            </a:pPr>
            <a:r>
              <a:rPr lang="tr-TR" sz="2400" b="1" dirty="0"/>
              <a:t>Bir </a:t>
            </a:r>
            <a:r>
              <a:rPr lang="tr-TR" sz="2400" b="1" dirty="0" err="1"/>
              <a:t>protoonkogen</a:t>
            </a:r>
            <a:r>
              <a:rPr lang="tr-TR" sz="2400" b="1" dirty="0"/>
              <a:t> mutasyona uğradığında ya da hatalı ifade edildiğinde ve kanser gelişimine katkıda bulunduğunda </a:t>
            </a:r>
            <a:r>
              <a:rPr lang="tr-TR" sz="2400" b="1" dirty="0" err="1">
                <a:solidFill>
                  <a:srgbClr val="FF0000"/>
                </a:solidFill>
              </a:rPr>
              <a:t>onkogen</a:t>
            </a:r>
            <a:r>
              <a:rPr lang="tr-TR" sz="2400" b="1" dirty="0"/>
              <a:t> olarak adlandırılır.</a:t>
            </a:r>
          </a:p>
          <a:p>
            <a:pPr marL="285750" indent="-285750">
              <a:buFont typeface="Arial" panose="020B0604020202020204" pitchFamily="34" charset="0"/>
              <a:buChar char="•"/>
              <a:defRPr/>
            </a:pPr>
            <a:r>
              <a:rPr lang="tr-TR" sz="2400" b="1" dirty="0"/>
              <a:t>Bir kısım </a:t>
            </a:r>
            <a:r>
              <a:rPr lang="tr-TR" sz="2400" b="1" dirty="0" err="1"/>
              <a:t>onkogen</a:t>
            </a:r>
            <a:r>
              <a:rPr lang="tr-TR" sz="2400" b="1" dirty="0"/>
              <a:t>, hücreyi programlanmış hücre ölümü olan </a:t>
            </a:r>
            <a:r>
              <a:rPr lang="tr-TR" sz="2400" b="1" dirty="0" err="1"/>
              <a:t>apopitozisten</a:t>
            </a:r>
            <a:r>
              <a:rPr lang="tr-TR" sz="2400" b="1" dirty="0"/>
              <a:t> korur, diğerleri ise büyüme faktör gereksinimini azaltarak hücrenin sürekli </a:t>
            </a:r>
            <a:r>
              <a:rPr lang="tr-TR" sz="2400" b="1" dirty="0" err="1"/>
              <a:t>proliferasyonunu</a:t>
            </a:r>
            <a:r>
              <a:rPr lang="tr-TR" sz="2400" b="1" dirty="0"/>
              <a:t> sağlar.</a:t>
            </a:r>
          </a:p>
          <a:p>
            <a:pPr marL="285750" indent="-285750">
              <a:buFont typeface="Arial" panose="020B0604020202020204" pitchFamily="34" charset="0"/>
              <a:buChar char="•"/>
              <a:defRPr/>
            </a:pPr>
            <a:r>
              <a:rPr lang="tr-TR" sz="2400" b="1" dirty="0" err="1"/>
              <a:t>Onkogenler</a:t>
            </a:r>
            <a:r>
              <a:rPr lang="tr-TR" sz="2400" b="1" dirty="0"/>
              <a:t> genelde üç harf ile tanımlanırlar. (</a:t>
            </a:r>
            <a:r>
              <a:rPr lang="tr-TR" sz="2400" b="1" dirty="0" err="1"/>
              <a:t>myc</a:t>
            </a:r>
            <a:r>
              <a:rPr lang="tr-TR" sz="2400" b="1" dirty="0"/>
              <a:t>, </a:t>
            </a:r>
            <a:r>
              <a:rPr lang="tr-TR" sz="2400" b="1" dirty="0" err="1"/>
              <a:t>ras</a:t>
            </a:r>
            <a:r>
              <a:rPr lang="tr-TR" sz="2400" b="1" dirty="0"/>
              <a:t> gibi)</a:t>
            </a:r>
          </a:p>
          <a:p>
            <a:pPr marL="285750" indent="-285750">
              <a:buFont typeface="Arial" panose="020B0604020202020204" pitchFamily="34" charset="0"/>
              <a:buChar char="•"/>
              <a:defRPr/>
            </a:pPr>
            <a:r>
              <a:rPr lang="tr-TR" sz="2400" b="1" dirty="0"/>
              <a:t>İlk tanımlandıklarında </a:t>
            </a:r>
            <a:r>
              <a:rPr lang="tr-TR" sz="2400" b="1" dirty="0" err="1"/>
              <a:t>onkogenlerin</a:t>
            </a:r>
            <a:r>
              <a:rPr lang="tr-TR" sz="2400" b="1" dirty="0"/>
              <a:t> kökenine göre, virüs kökenli olanlar için v-, hücre veya kromozom kökenli olanlar için c- ekleri kullanılmaktadır.</a:t>
            </a:r>
          </a:p>
          <a:p>
            <a:pPr marL="285750" indent="-285750">
              <a:buFont typeface="Arial" panose="020B0604020202020204" pitchFamily="34" charset="0"/>
              <a:buChar char="•"/>
              <a:defRPr/>
            </a:pPr>
            <a:endParaRPr lang="tr-TR" sz="2000" b="1" dirty="0"/>
          </a:p>
          <a:p>
            <a:pPr marL="285750" indent="-285750">
              <a:buFont typeface="Arial" panose="020B0604020202020204" pitchFamily="34" charset="0"/>
              <a:buChar char="•"/>
              <a:defRPr/>
            </a:pPr>
            <a:endParaRPr lang="tr-TR" sz="2000" b="1" dirty="0"/>
          </a:p>
          <a:p>
            <a:pPr marL="285750" indent="-285750">
              <a:buFont typeface="Arial" panose="020B0604020202020204" pitchFamily="34" charset="0"/>
              <a:buChar char="•"/>
              <a:defRPr/>
            </a:pPr>
            <a:endParaRPr lang="tr-TR" sz="2000" b="1" dirty="0"/>
          </a:p>
        </p:txBody>
      </p:sp>
    </p:spTree>
    <p:extLst>
      <p:ext uri="{BB962C8B-B14F-4D97-AF65-F5344CB8AC3E}">
        <p14:creationId xmlns="" xmlns:p14="http://schemas.microsoft.com/office/powerpoint/2010/main" val="31063129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9397" y="191729"/>
            <a:ext cx="11250319" cy="6489290"/>
          </a:xfrm>
        </p:spPr>
        <p:txBody>
          <a:bodyPr>
            <a:normAutofit lnSpcReduction="10000"/>
          </a:bodyPr>
          <a:lstStyle/>
          <a:p>
            <a:pPr marL="0" indent="0">
              <a:buNone/>
            </a:pPr>
            <a:r>
              <a:rPr lang="tr-TR" sz="2400" b="1" dirty="0" smtClean="0">
                <a:solidFill>
                  <a:srgbClr val="FF0000"/>
                </a:solidFill>
              </a:rPr>
              <a:t>Protein kodlamayan </a:t>
            </a:r>
            <a:r>
              <a:rPr lang="tr-TR" sz="2400" b="1" dirty="0" err="1" smtClean="0">
                <a:solidFill>
                  <a:srgbClr val="FF0000"/>
                </a:solidFill>
              </a:rPr>
              <a:t>proto-onkogenler</a:t>
            </a:r>
            <a:r>
              <a:rPr lang="tr-TR" sz="2400" b="1" dirty="0" smtClean="0">
                <a:solidFill>
                  <a:srgbClr val="FF0000"/>
                </a:solidFill>
              </a:rPr>
              <a:t> ve tümör </a:t>
            </a:r>
            <a:r>
              <a:rPr lang="tr-TR" sz="2400" b="1" dirty="0" err="1" smtClean="0">
                <a:solidFill>
                  <a:srgbClr val="FF0000"/>
                </a:solidFill>
              </a:rPr>
              <a:t>süpresör</a:t>
            </a:r>
            <a:r>
              <a:rPr lang="tr-TR" sz="2400" b="1" dirty="0" smtClean="0">
                <a:solidFill>
                  <a:srgbClr val="FF0000"/>
                </a:solidFill>
              </a:rPr>
              <a:t> genleri: </a:t>
            </a:r>
            <a:r>
              <a:rPr lang="tr-TR" sz="2400" b="1" dirty="0" err="1" smtClean="0">
                <a:solidFill>
                  <a:srgbClr val="FF0000"/>
                </a:solidFill>
              </a:rPr>
              <a:t>mikroRNA’lar</a:t>
            </a:r>
            <a:r>
              <a:rPr lang="tr-TR" sz="2400" b="1" dirty="0" smtClean="0">
                <a:solidFill>
                  <a:srgbClr val="FF0000"/>
                </a:solidFill>
              </a:rPr>
              <a:t> (</a:t>
            </a:r>
            <a:r>
              <a:rPr lang="tr-TR" sz="2400" b="1" dirty="0" err="1" smtClean="0">
                <a:solidFill>
                  <a:srgbClr val="FF0000"/>
                </a:solidFill>
              </a:rPr>
              <a:t>miRNA’lar</a:t>
            </a:r>
            <a:r>
              <a:rPr lang="tr-TR" sz="2400" b="1" dirty="0" smtClean="0">
                <a:solidFill>
                  <a:srgbClr val="FF0000"/>
                </a:solidFill>
              </a:rPr>
              <a:t>)</a:t>
            </a:r>
          </a:p>
          <a:p>
            <a:r>
              <a:rPr lang="tr-TR" sz="2400" b="1" dirty="0" smtClean="0"/>
              <a:t>İnsan genomunda bazı DNA dizilerinin RNA’ya transkripsiyonu yapılmakta, ancak bunlardan protein </a:t>
            </a:r>
            <a:r>
              <a:rPr lang="tr-TR" sz="2400" b="1" dirty="0" err="1" smtClean="0"/>
              <a:t>translasyonu</a:t>
            </a:r>
            <a:r>
              <a:rPr lang="tr-TR" sz="2400" b="1" dirty="0" smtClean="0"/>
              <a:t> yapılmamaktadır. </a:t>
            </a:r>
          </a:p>
          <a:p>
            <a:r>
              <a:rPr lang="tr-TR" sz="2400" b="1" dirty="0" smtClean="0"/>
              <a:t>Kodlayıcı olmayan bu RNA’lardan bazılarının gen ekspresyonu regülasyonunda rol oynadığı anlaşılmıştır. Yirmi iki </a:t>
            </a:r>
            <a:r>
              <a:rPr lang="tr-TR" sz="2400" b="1" dirty="0" err="1" smtClean="0"/>
              <a:t>nükleotitlik</a:t>
            </a:r>
            <a:r>
              <a:rPr lang="tr-TR" sz="2400" b="1" dirty="0" smtClean="0"/>
              <a:t> kısa dizilerden oluştukları için </a:t>
            </a:r>
            <a:r>
              <a:rPr lang="tr-TR" sz="2400" b="1" dirty="0" err="1" smtClean="0"/>
              <a:t>mikroRNA</a:t>
            </a:r>
            <a:r>
              <a:rPr lang="tr-TR" sz="2400" b="1" dirty="0" smtClean="0"/>
              <a:t> (</a:t>
            </a:r>
            <a:r>
              <a:rPr lang="tr-TR" sz="2400" b="1" dirty="0" err="1" smtClean="0"/>
              <a:t>miRNA</a:t>
            </a:r>
            <a:r>
              <a:rPr lang="tr-TR" sz="2400" b="1" dirty="0" smtClean="0"/>
              <a:t>) olarak adlandırılan bu moleküllerin çeşitli tümörlerde aşırı eksprese oldukları ya da ekspresyonlarının azaldığı saptanmıştır.</a:t>
            </a:r>
          </a:p>
          <a:p>
            <a:r>
              <a:rPr lang="tr-TR" sz="2400" b="1" dirty="0" smtClean="0"/>
              <a:t>Farklı kanser türlerinin kendilerine özgü </a:t>
            </a:r>
            <a:r>
              <a:rPr lang="tr-TR" sz="2400" b="1" dirty="0" err="1" smtClean="0"/>
              <a:t>miRNA</a:t>
            </a:r>
            <a:r>
              <a:rPr lang="tr-TR" sz="2400" b="1" dirty="0" smtClean="0"/>
              <a:t> ekspresyon profilleri olduğu görülmektedir. Genel olarak tümör dokusunda </a:t>
            </a:r>
            <a:r>
              <a:rPr lang="tr-TR" sz="2400" b="1" dirty="0" err="1" smtClean="0"/>
              <a:t>miRNA</a:t>
            </a:r>
            <a:r>
              <a:rPr lang="tr-TR" sz="2400" b="1" dirty="0" smtClean="0"/>
              <a:t> ekspresyonunun azaldığı ve ekspresyon profilinin tümörün tipini ve farklılaşmasını ile ilişki gösterdiği bulunmuştur.</a:t>
            </a:r>
          </a:p>
          <a:p>
            <a:r>
              <a:rPr lang="tr-TR" sz="2400" b="1" dirty="0" smtClean="0"/>
              <a:t>Kronik </a:t>
            </a:r>
            <a:r>
              <a:rPr lang="tr-TR" sz="2400" b="1" dirty="0" err="1" smtClean="0"/>
              <a:t>lenfositik</a:t>
            </a:r>
            <a:r>
              <a:rPr lang="tr-TR" sz="2400" b="1" dirty="0" smtClean="0"/>
              <a:t> lösemi, meme, </a:t>
            </a:r>
            <a:r>
              <a:rPr lang="tr-TR" sz="2400" b="1" dirty="0" err="1" smtClean="0"/>
              <a:t>kolorektal</a:t>
            </a:r>
            <a:r>
              <a:rPr lang="tr-TR" sz="2400" b="1" dirty="0" smtClean="0"/>
              <a:t>, </a:t>
            </a:r>
            <a:r>
              <a:rPr lang="tr-TR" sz="2400" b="1" dirty="0" err="1" smtClean="0"/>
              <a:t>over</a:t>
            </a:r>
            <a:r>
              <a:rPr lang="tr-TR" sz="2400" b="1" dirty="0" smtClean="0"/>
              <a:t>, karaciğer, akciğer, pankreas ve prostat kanseri gibi çeşitli </a:t>
            </a:r>
            <a:r>
              <a:rPr lang="tr-TR" sz="2400" b="1" dirty="0" err="1" smtClean="0"/>
              <a:t>malignitelerde</a:t>
            </a:r>
            <a:r>
              <a:rPr lang="tr-TR" sz="2400" b="1" dirty="0" smtClean="0"/>
              <a:t> belirli bazı </a:t>
            </a:r>
            <a:r>
              <a:rPr lang="tr-TR" sz="2400" b="1" dirty="0" err="1" smtClean="0"/>
              <a:t>miRNA’ların</a:t>
            </a:r>
            <a:r>
              <a:rPr lang="tr-TR" sz="2400" b="1" dirty="0" smtClean="0"/>
              <a:t> hastalığın evre, </a:t>
            </a:r>
            <a:r>
              <a:rPr lang="tr-TR" sz="2400" b="1" dirty="0" err="1" smtClean="0"/>
              <a:t>invaziflik</a:t>
            </a:r>
            <a:r>
              <a:rPr lang="tr-TR" sz="2400" b="1" dirty="0" smtClean="0"/>
              <a:t>, </a:t>
            </a:r>
            <a:r>
              <a:rPr lang="tr-TR" sz="2400" b="1" dirty="0" err="1" smtClean="0"/>
              <a:t>metastatik</a:t>
            </a:r>
            <a:r>
              <a:rPr lang="tr-TR" sz="2400" b="1" dirty="0" smtClean="0"/>
              <a:t> potansiyel, histolojik alt tip ve </a:t>
            </a:r>
            <a:r>
              <a:rPr lang="tr-TR" sz="2400" b="1" dirty="0" err="1" smtClean="0"/>
              <a:t>sağkalım</a:t>
            </a:r>
            <a:r>
              <a:rPr lang="tr-TR" sz="2400" b="1" dirty="0" smtClean="0"/>
              <a:t> gibi </a:t>
            </a:r>
            <a:r>
              <a:rPr lang="tr-TR" sz="2400" b="1" dirty="0" err="1" smtClean="0"/>
              <a:t>gibi</a:t>
            </a:r>
            <a:r>
              <a:rPr lang="tr-TR" sz="2400" b="1" dirty="0" smtClean="0"/>
              <a:t> çeşitli klinik karakteristikleri ile ilişki gösterdiği anlaşılmıştır.</a:t>
            </a:r>
          </a:p>
          <a:p>
            <a:r>
              <a:rPr lang="tr-TR" sz="2400" b="1" dirty="0" smtClean="0"/>
              <a:t>Yani belirli </a:t>
            </a:r>
            <a:r>
              <a:rPr lang="tr-TR" sz="2400" b="1" dirty="0" err="1" smtClean="0"/>
              <a:t>miRNA</a:t>
            </a:r>
            <a:r>
              <a:rPr lang="tr-TR" sz="2400" b="1" dirty="0" smtClean="0"/>
              <a:t> ekspresyon profillerinin bir çeşit “tümör imzası” işlevi gördüğü ve bunlardan gerek tanıda gerekse </a:t>
            </a:r>
            <a:r>
              <a:rPr lang="tr-TR" sz="2400" b="1" dirty="0" err="1" smtClean="0"/>
              <a:t>prognoz</a:t>
            </a:r>
            <a:r>
              <a:rPr lang="tr-TR" sz="2400" b="1" dirty="0" smtClean="0"/>
              <a:t> kestiriminde kullanılabilir </a:t>
            </a:r>
            <a:r>
              <a:rPr lang="tr-TR" sz="2400" b="1" dirty="0" err="1" smtClean="0"/>
              <a:t>biyogöstergeler</a:t>
            </a:r>
            <a:r>
              <a:rPr lang="tr-TR" sz="2400" b="1" dirty="0" smtClean="0"/>
              <a:t> olarak yararlanılabileceği belirtilmiştir</a:t>
            </a:r>
            <a:r>
              <a:rPr lang="tr-TR" sz="2000" b="1" dirty="0" smtClean="0"/>
              <a:t>.</a:t>
            </a:r>
          </a:p>
          <a:p>
            <a:pPr marL="0" indent="0">
              <a:buNone/>
            </a:pPr>
            <a:endParaRPr lang="tr-TR" sz="2000" dirty="0"/>
          </a:p>
        </p:txBody>
      </p:sp>
    </p:spTree>
    <p:extLst>
      <p:ext uri="{BB962C8B-B14F-4D97-AF65-F5344CB8AC3E}">
        <p14:creationId xmlns="" xmlns:p14="http://schemas.microsoft.com/office/powerpoint/2010/main" val="9445199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307" y="309093"/>
            <a:ext cx="10748493" cy="5867870"/>
          </a:xfrm>
        </p:spPr>
        <p:txBody>
          <a:bodyPr>
            <a:normAutofit/>
          </a:bodyPr>
          <a:lstStyle/>
          <a:p>
            <a:pPr marL="0" indent="0">
              <a:buNone/>
            </a:pPr>
            <a:r>
              <a:rPr lang="tr-TR" sz="2400" b="1" dirty="0" smtClean="0"/>
              <a:t>Kaynakça</a:t>
            </a:r>
            <a:endParaRPr lang="tr-TR" sz="2400" b="1" dirty="0"/>
          </a:p>
          <a:p>
            <a:pPr marL="457200" indent="-457200">
              <a:buFont typeface="+mj-lt"/>
              <a:buAutoNum type="arabicPeriod"/>
            </a:pPr>
            <a:r>
              <a:rPr lang="tr-TR" sz="2400" b="1" dirty="0"/>
              <a:t>Kanser </a:t>
            </a:r>
            <a:r>
              <a:rPr lang="tr-TR" sz="2400" b="1" dirty="0" err="1"/>
              <a:t>Genetiği,Kıvanç</a:t>
            </a:r>
            <a:r>
              <a:rPr lang="tr-TR" sz="2400" b="1" dirty="0"/>
              <a:t> ÇEFLE İstanbul Üniversitesi, İstanbul Tıp Fakültesi, İç Hastalıkları Anabilim Dalı, Tıbbi Genetik Bilim Dalı, </a:t>
            </a:r>
            <a:r>
              <a:rPr lang="tr-TR" sz="2400" b="1" dirty="0" smtClean="0"/>
              <a:t>İstanbul</a:t>
            </a:r>
          </a:p>
          <a:p>
            <a:pPr marL="457200" indent="-457200">
              <a:buFont typeface="+mj-lt"/>
              <a:buAutoNum type="arabicPeriod"/>
            </a:pPr>
            <a:r>
              <a:rPr lang="en-US" sz="2400" b="1" dirty="0"/>
              <a:t>MEDICAL ONCOLOGY &amp; PRINCIPLES OF CANCER BIOLOGY Barry B. </a:t>
            </a:r>
            <a:r>
              <a:rPr lang="en-US" sz="2400" b="1" dirty="0" err="1"/>
              <a:t>Lowitz</a:t>
            </a:r>
            <a:r>
              <a:rPr lang="en-US" sz="2400" b="1" dirty="0"/>
              <a:t> </a:t>
            </a:r>
            <a:r>
              <a:rPr lang="en-US" sz="2400" b="1" dirty="0" err="1"/>
              <a:t>ve</a:t>
            </a:r>
            <a:r>
              <a:rPr lang="en-US" sz="2400" b="1" dirty="0"/>
              <a:t> Dennis A. </a:t>
            </a:r>
            <a:r>
              <a:rPr lang="en-US" sz="2400" b="1" dirty="0" err="1" smtClean="0"/>
              <a:t>Casciato</a:t>
            </a:r>
            <a:endParaRPr lang="tr-TR" sz="2400" b="1" dirty="0" smtClean="0"/>
          </a:p>
          <a:p>
            <a:pPr marL="457200" indent="-457200">
              <a:buFont typeface="+mj-lt"/>
              <a:buAutoNum type="arabicPeriod"/>
            </a:pPr>
            <a:r>
              <a:rPr lang="tr-TR" sz="2400" b="1" dirty="0" smtClean="0"/>
              <a:t>Hücrenin Moleküler Biyolojisi, Bruce </a:t>
            </a:r>
            <a:r>
              <a:rPr lang="tr-TR" sz="2400" b="1" dirty="0" err="1" smtClean="0"/>
              <a:t>Alberts</a:t>
            </a:r>
            <a:endParaRPr lang="tr-TR" sz="2400" b="1" dirty="0" smtClean="0"/>
          </a:p>
          <a:p>
            <a:pPr marL="457200" indent="-457200">
              <a:buFont typeface="+mj-lt"/>
              <a:buAutoNum type="arabicPeriod"/>
            </a:pPr>
            <a:r>
              <a:rPr lang="tr-TR" sz="2400" b="1" dirty="0" smtClean="0"/>
              <a:t>Genetik kavramlar, William S. </a:t>
            </a:r>
            <a:r>
              <a:rPr lang="tr-TR" sz="2400" b="1" dirty="0" err="1" smtClean="0"/>
              <a:t>Klug</a:t>
            </a:r>
            <a:endParaRPr lang="tr-TR" sz="2400" b="1" dirty="0"/>
          </a:p>
          <a:p>
            <a:endParaRPr lang="tr-TR" sz="2000" dirty="0"/>
          </a:p>
        </p:txBody>
      </p:sp>
    </p:spTree>
    <p:extLst>
      <p:ext uri="{BB962C8B-B14F-4D97-AF65-F5344CB8AC3E}">
        <p14:creationId xmlns="" xmlns:p14="http://schemas.microsoft.com/office/powerpoint/2010/main" val="1436486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91729" y="132735"/>
            <a:ext cx="11562736" cy="7879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tr-TR" altLang="tr-TR" sz="2300" b="1" dirty="0" err="1" smtClean="0">
                <a:solidFill>
                  <a:srgbClr val="FF0000"/>
                </a:solidFill>
                <a:latin typeface="+mn-lt"/>
                <a:cs typeface="Arial" pitchFamily="34" charset="0"/>
              </a:rPr>
              <a:t>Onkogenler</a:t>
            </a:r>
            <a:endParaRPr lang="tr-TR" altLang="tr-TR" sz="2300" b="1" dirty="0" smtClean="0">
              <a:solidFill>
                <a:srgbClr val="FF0000"/>
              </a:solidFill>
              <a:latin typeface="+mn-lt"/>
              <a:cs typeface="Arial" pitchFamily="34" charset="0"/>
            </a:endParaRPr>
          </a:p>
          <a:p>
            <a:pPr eaLnBrk="1" hangingPunct="1">
              <a:spcBef>
                <a:spcPct val="50000"/>
              </a:spcBef>
            </a:pPr>
            <a:r>
              <a:rPr lang="tr-TR" altLang="tr-TR" sz="2300" b="1" dirty="0" smtClean="0">
                <a:solidFill>
                  <a:srgbClr val="FF0000"/>
                </a:solidFill>
                <a:latin typeface="+mn-lt"/>
                <a:cs typeface="Arial" pitchFamily="34" charset="0"/>
              </a:rPr>
              <a:t>Büyüme </a:t>
            </a:r>
            <a:r>
              <a:rPr lang="tr-TR" altLang="tr-TR" sz="2300" b="1" dirty="0">
                <a:solidFill>
                  <a:srgbClr val="FF0000"/>
                </a:solidFill>
                <a:latin typeface="+mn-lt"/>
                <a:cs typeface="Arial" pitchFamily="34" charset="0"/>
              </a:rPr>
              <a:t>faktörleri: </a:t>
            </a:r>
          </a:p>
          <a:p>
            <a:pPr eaLnBrk="1" hangingPunct="1">
              <a:spcBef>
                <a:spcPct val="50000"/>
              </a:spcBef>
            </a:pPr>
            <a:r>
              <a:rPr lang="tr-TR" altLang="tr-TR" sz="2300" b="1" dirty="0">
                <a:solidFill>
                  <a:srgbClr val="E800AB"/>
                </a:solidFill>
                <a:latin typeface="+mn-lt"/>
                <a:cs typeface="Arial" pitchFamily="34" charset="0"/>
              </a:rPr>
              <a:t>	</a:t>
            </a:r>
            <a:r>
              <a:rPr lang="tr-TR" altLang="tr-TR" sz="2300" b="1" i="1" dirty="0">
                <a:latin typeface="+mn-lt"/>
                <a:cs typeface="Arial" pitchFamily="34" charset="0"/>
              </a:rPr>
              <a:t>PDGF</a:t>
            </a:r>
            <a:r>
              <a:rPr lang="tr-TR" altLang="tr-TR" sz="2300" b="1" dirty="0">
                <a:latin typeface="+mn-lt"/>
                <a:cs typeface="Arial" pitchFamily="34" charset="0"/>
              </a:rPr>
              <a:t>,</a:t>
            </a:r>
            <a:r>
              <a:rPr lang="tr-TR" altLang="tr-TR" sz="2300" b="1" i="1" dirty="0">
                <a:latin typeface="+mn-lt"/>
                <a:cs typeface="Arial" pitchFamily="34" charset="0"/>
              </a:rPr>
              <a:t>FGF, EGF, IL-2, IL-4, KS3, HST</a:t>
            </a:r>
          </a:p>
          <a:p>
            <a:pPr eaLnBrk="1" hangingPunct="1">
              <a:spcBef>
                <a:spcPct val="50000"/>
              </a:spcBef>
            </a:pPr>
            <a:r>
              <a:rPr lang="tr-TR" altLang="tr-TR" sz="2300" b="1" dirty="0">
                <a:solidFill>
                  <a:srgbClr val="FF0000"/>
                </a:solidFill>
                <a:latin typeface="+mn-lt"/>
                <a:cs typeface="Arial" pitchFamily="34" charset="0"/>
              </a:rPr>
              <a:t>GF reseptörü </a:t>
            </a:r>
            <a:r>
              <a:rPr lang="tr-TR" altLang="tr-TR" sz="2300" b="1" dirty="0" err="1">
                <a:solidFill>
                  <a:srgbClr val="FF0000"/>
                </a:solidFill>
                <a:latin typeface="+mn-lt"/>
                <a:cs typeface="Arial" pitchFamily="34" charset="0"/>
              </a:rPr>
              <a:t>tirozin</a:t>
            </a:r>
            <a:r>
              <a:rPr lang="tr-TR" altLang="tr-TR" sz="2300" b="1" dirty="0">
                <a:solidFill>
                  <a:srgbClr val="FF0000"/>
                </a:solidFill>
                <a:latin typeface="+mn-lt"/>
                <a:cs typeface="Arial" pitchFamily="34" charset="0"/>
              </a:rPr>
              <a:t> </a:t>
            </a:r>
            <a:r>
              <a:rPr lang="tr-TR" altLang="tr-TR" sz="2300" b="1" dirty="0" err="1">
                <a:solidFill>
                  <a:srgbClr val="FF0000"/>
                </a:solidFill>
                <a:latin typeface="+mn-lt"/>
                <a:cs typeface="Arial" pitchFamily="34" charset="0"/>
              </a:rPr>
              <a:t>kinazlar</a:t>
            </a:r>
            <a:r>
              <a:rPr lang="tr-TR" altLang="tr-TR" sz="2300" b="1" dirty="0">
                <a:solidFill>
                  <a:srgbClr val="FF0000"/>
                </a:solidFill>
                <a:latin typeface="+mn-lt"/>
                <a:cs typeface="Arial" pitchFamily="34" charset="0"/>
              </a:rPr>
              <a:t>:</a:t>
            </a:r>
            <a:r>
              <a:rPr lang="tr-TR" altLang="tr-TR" sz="2300" b="1" i="1" dirty="0">
                <a:solidFill>
                  <a:srgbClr val="FF0000"/>
                </a:solidFill>
                <a:latin typeface="+mn-lt"/>
                <a:cs typeface="Arial" pitchFamily="34" charset="0"/>
              </a:rPr>
              <a:t> </a:t>
            </a:r>
          </a:p>
          <a:p>
            <a:pPr eaLnBrk="1" hangingPunct="1">
              <a:spcBef>
                <a:spcPct val="50000"/>
              </a:spcBef>
            </a:pPr>
            <a:r>
              <a:rPr lang="tr-TR" altLang="tr-TR" sz="2300" b="1" i="1" dirty="0">
                <a:solidFill>
                  <a:srgbClr val="000066"/>
                </a:solidFill>
                <a:latin typeface="+mn-lt"/>
                <a:cs typeface="Arial" pitchFamily="34" charset="0"/>
              </a:rPr>
              <a:t>	</a:t>
            </a:r>
            <a:r>
              <a:rPr lang="tr-TR" altLang="tr-TR" sz="2300" b="1" i="1" dirty="0">
                <a:latin typeface="+mn-lt"/>
                <a:cs typeface="Arial" pitchFamily="34" charset="0"/>
              </a:rPr>
              <a:t>EGFR,ERBB2(HER2/</a:t>
            </a:r>
            <a:r>
              <a:rPr lang="tr-TR" altLang="tr-TR" sz="2300" b="1" i="1" dirty="0" err="1">
                <a:latin typeface="+mn-lt"/>
                <a:cs typeface="Arial" pitchFamily="34" charset="0"/>
              </a:rPr>
              <a:t>neu</a:t>
            </a:r>
            <a:r>
              <a:rPr lang="tr-TR" altLang="tr-TR" sz="2300" b="1" i="1" dirty="0">
                <a:latin typeface="+mn-lt"/>
                <a:cs typeface="Arial" pitchFamily="34" charset="0"/>
              </a:rPr>
              <a:t>), ERBB3, ERBB4, CKIT, MET, RET</a:t>
            </a:r>
          </a:p>
          <a:p>
            <a:pPr eaLnBrk="1" hangingPunct="1">
              <a:spcBef>
                <a:spcPct val="50000"/>
              </a:spcBef>
            </a:pPr>
            <a:r>
              <a:rPr lang="tr-TR" altLang="tr-TR" sz="2300" b="1" dirty="0" err="1">
                <a:solidFill>
                  <a:srgbClr val="FF0000"/>
                </a:solidFill>
                <a:latin typeface="+mn-lt"/>
                <a:cs typeface="Arial" pitchFamily="34" charset="0"/>
              </a:rPr>
              <a:t>Tirozin</a:t>
            </a:r>
            <a:r>
              <a:rPr lang="tr-TR" altLang="tr-TR" sz="2300" b="1" dirty="0">
                <a:solidFill>
                  <a:srgbClr val="FF0000"/>
                </a:solidFill>
                <a:latin typeface="+mn-lt"/>
                <a:cs typeface="Arial" pitchFamily="34" charset="0"/>
              </a:rPr>
              <a:t> </a:t>
            </a:r>
            <a:r>
              <a:rPr lang="tr-TR" altLang="tr-TR" sz="2300" b="1" dirty="0" err="1">
                <a:solidFill>
                  <a:srgbClr val="FF0000"/>
                </a:solidFill>
                <a:latin typeface="+mn-lt"/>
                <a:cs typeface="Arial" pitchFamily="34" charset="0"/>
              </a:rPr>
              <a:t>kinazlar</a:t>
            </a:r>
            <a:r>
              <a:rPr lang="tr-TR" altLang="tr-TR" sz="2300" b="1" dirty="0">
                <a:solidFill>
                  <a:srgbClr val="FF0000"/>
                </a:solidFill>
                <a:latin typeface="+mn-lt"/>
                <a:cs typeface="Arial" pitchFamily="34" charset="0"/>
              </a:rPr>
              <a:t> :</a:t>
            </a:r>
          </a:p>
          <a:p>
            <a:pPr eaLnBrk="1" hangingPunct="1">
              <a:spcBef>
                <a:spcPct val="50000"/>
              </a:spcBef>
            </a:pPr>
            <a:r>
              <a:rPr lang="tr-TR" altLang="tr-TR" sz="2300" b="1" dirty="0">
                <a:latin typeface="+mn-lt"/>
                <a:cs typeface="Arial" pitchFamily="34" charset="0"/>
              </a:rPr>
              <a:t>	</a:t>
            </a:r>
            <a:r>
              <a:rPr lang="tr-TR" altLang="tr-TR" sz="2300" b="1" i="1" dirty="0">
                <a:latin typeface="+mn-lt"/>
                <a:cs typeface="Arial" pitchFamily="34" charset="0"/>
              </a:rPr>
              <a:t>SRC, MEK, BCR/ABL</a:t>
            </a:r>
          </a:p>
          <a:p>
            <a:pPr eaLnBrk="1" hangingPunct="1">
              <a:spcBef>
                <a:spcPct val="50000"/>
              </a:spcBef>
            </a:pPr>
            <a:r>
              <a:rPr lang="tr-TR" altLang="tr-TR" sz="2300" b="1" dirty="0" err="1">
                <a:solidFill>
                  <a:srgbClr val="FF0000"/>
                </a:solidFill>
                <a:latin typeface="+mn-lt"/>
                <a:cs typeface="Arial" pitchFamily="34" charset="0"/>
              </a:rPr>
              <a:t>Membrane</a:t>
            </a:r>
            <a:r>
              <a:rPr lang="tr-TR" altLang="tr-TR" sz="2300" b="1" dirty="0">
                <a:solidFill>
                  <a:srgbClr val="FF0000"/>
                </a:solidFill>
                <a:latin typeface="+mn-lt"/>
                <a:cs typeface="Arial" pitchFamily="34" charset="0"/>
              </a:rPr>
              <a:t> </a:t>
            </a:r>
            <a:r>
              <a:rPr lang="tr-TR" altLang="tr-TR" sz="2300" b="1" dirty="0" err="1">
                <a:solidFill>
                  <a:srgbClr val="FF0000"/>
                </a:solidFill>
                <a:latin typeface="+mn-lt"/>
                <a:cs typeface="Arial" pitchFamily="34" charset="0"/>
              </a:rPr>
              <a:t>associated</a:t>
            </a:r>
            <a:r>
              <a:rPr lang="tr-TR" altLang="tr-TR" sz="2300" b="1" dirty="0">
                <a:solidFill>
                  <a:srgbClr val="FF0000"/>
                </a:solidFill>
                <a:latin typeface="+mn-lt"/>
                <a:cs typeface="Arial" pitchFamily="34" charset="0"/>
              </a:rPr>
              <a:t> G-proteinler: </a:t>
            </a:r>
          </a:p>
          <a:p>
            <a:pPr eaLnBrk="1" hangingPunct="1">
              <a:spcBef>
                <a:spcPct val="50000"/>
              </a:spcBef>
            </a:pPr>
            <a:r>
              <a:rPr lang="tr-TR" altLang="tr-TR" sz="2300" b="1" dirty="0">
                <a:solidFill>
                  <a:srgbClr val="000066"/>
                </a:solidFill>
                <a:latin typeface="+mn-lt"/>
                <a:cs typeface="Arial" pitchFamily="34" charset="0"/>
              </a:rPr>
              <a:t>	</a:t>
            </a:r>
            <a:r>
              <a:rPr lang="tr-TR" altLang="tr-TR" sz="2300" b="1" i="1" dirty="0">
                <a:latin typeface="+mn-lt"/>
                <a:cs typeface="Arial" pitchFamily="34" charset="0"/>
              </a:rPr>
              <a:t>HRAS, KRAS, NRAS</a:t>
            </a:r>
          </a:p>
          <a:p>
            <a:pPr eaLnBrk="1" hangingPunct="1">
              <a:spcBef>
                <a:spcPct val="50000"/>
              </a:spcBef>
            </a:pPr>
            <a:r>
              <a:rPr lang="tr-TR" altLang="tr-TR" sz="2300" b="1" dirty="0">
                <a:solidFill>
                  <a:srgbClr val="FF0000"/>
                </a:solidFill>
                <a:latin typeface="+mn-lt"/>
                <a:cs typeface="Arial" pitchFamily="34" charset="0"/>
              </a:rPr>
              <a:t>Serin-</a:t>
            </a:r>
            <a:r>
              <a:rPr lang="tr-TR" altLang="tr-TR" sz="2300" b="1" dirty="0" err="1">
                <a:solidFill>
                  <a:srgbClr val="FF0000"/>
                </a:solidFill>
                <a:latin typeface="+mn-lt"/>
                <a:cs typeface="Arial" pitchFamily="34" charset="0"/>
              </a:rPr>
              <a:t>treonin</a:t>
            </a:r>
            <a:r>
              <a:rPr lang="tr-TR" altLang="tr-TR" sz="2300" b="1" dirty="0">
                <a:solidFill>
                  <a:srgbClr val="FF0000"/>
                </a:solidFill>
                <a:latin typeface="+mn-lt"/>
                <a:cs typeface="Arial" pitchFamily="34" charset="0"/>
              </a:rPr>
              <a:t> </a:t>
            </a:r>
            <a:r>
              <a:rPr lang="tr-TR" altLang="tr-TR" sz="2300" b="1" dirty="0" err="1">
                <a:solidFill>
                  <a:srgbClr val="FF0000"/>
                </a:solidFill>
                <a:latin typeface="+mn-lt"/>
                <a:cs typeface="Arial" pitchFamily="34" charset="0"/>
              </a:rPr>
              <a:t>kinazlar</a:t>
            </a:r>
            <a:r>
              <a:rPr lang="tr-TR" altLang="tr-TR" sz="2300" b="1" dirty="0">
                <a:solidFill>
                  <a:srgbClr val="FF0000"/>
                </a:solidFill>
                <a:latin typeface="+mn-lt"/>
                <a:cs typeface="Arial" pitchFamily="34" charset="0"/>
              </a:rPr>
              <a:t>: </a:t>
            </a:r>
          </a:p>
          <a:p>
            <a:pPr eaLnBrk="1" hangingPunct="1">
              <a:spcBef>
                <a:spcPct val="50000"/>
              </a:spcBef>
            </a:pPr>
            <a:r>
              <a:rPr lang="tr-TR" altLang="tr-TR" sz="2300" b="1" i="1" dirty="0">
                <a:solidFill>
                  <a:srgbClr val="000066"/>
                </a:solidFill>
                <a:latin typeface="+mn-lt"/>
                <a:cs typeface="Arial" pitchFamily="34" charset="0"/>
              </a:rPr>
              <a:t>	</a:t>
            </a:r>
            <a:r>
              <a:rPr lang="tr-TR" altLang="tr-TR" sz="2300" b="1" i="1" dirty="0">
                <a:latin typeface="+mn-lt"/>
                <a:cs typeface="Arial" pitchFamily="34" charset="0"/>
              </a:rPr>
              <a:t>BRAF, MAPK, AKT</a:t>
            </a:r>
          </a:p>
          <a:p>
            <a:pPr eaLnBrk="1" hangingPunct="1">
              <a:spcBef>
                <a:spcPct val="50000"/>
              </a:spcBef>
            </a:pPr>
            <a:r>
              <a:rPr lang="tr-TR" altLang="tr-TR" sz="2300" b="1" dirty="0" err="1">
                <a:solidFill>
                  <a:srgbClr val="FF0000"/>
                </a:solidFill>
                <a:latin typeface="+mn-lt"/>
                <a:cs typeface="Arial" pitchFamily="34" charset="0"/>
              </a:rPr>
              <a:t>Nüklear</a:t>
            </a:r>
            <a:r>
              <a:rPr lang="tr-TR" altLang="tr-TR" sz="2300" b="1" dirty="0">
                <a:solidFill>
                  <a:srgbClr val="FF0000"/>
                </a:solidFill>
                <a:latin typeface="+mn-lt"/>
                <a:cs typeface="Arial" pitchFamily="34" charset="0"/>
              </a:rPr>
              <a:t> proteinler: </a:t>
            </a:r>
          </a:p>
          <a:p>
            <a:pPr eaLnBrk="1" hangingPunct="1">
              <a:spcBef>
                <a:spcPct val="50000"/>
              </a:spcBef>
            </a:pPr>
            <a:r>
              <a:rPr lang="tr-TR" altLang="tr-TR" sz="2300" b="1" dirty="0">
                <a:solidFill>
                  <a:srgbClr val="000066"/>
                </a:solidFill>
                <a:latin typeface="+mn-lt"/>
                <a:cs typeface="Arial" pitchFamily="34" charset="0"/>
              </a:rPr>
              <a:t>	</a:t>
            </a:r>
            <a:r>
              <a:rPr lang="tr-TR" altLang="tr-TR" sz="2300" b="1" i="1" dirty="0">
                <a:latin typeface="+mn-lt"/>
                <a:cs typeface="Arial" pitchFamily="34" charset="0"/>
              </a:rPr>
              <a:t>CMYC, FOS, c-</a:t>
            </a:r>
            <a:r>
              <a:rPr lang="tr-TR" altLang="tr-TR" sz="2300" b="1" i="1" dirty="0" err="1">
                <a:latin typeface="+mn-lt"/>
                <a:cs typeface="Arial" pitchFamily="34" charset="0"/>
              </a:rPr>
              <a:t>jun</a:t>
            </a:r>
            <a:r>
              <a:rPr lang="tr-TR" altLang="tr-TR" sz="2300" b="1" i="1" dirty="0">
                <a:latin typeface="+mn-lt"/>
                <a:cs typeface="Arial" pitchFamily="34" charset="0"/>
              </a:rPr>
              <a:t>, TEL, RUNX(CBFA), MLL</a:t>
            </a:r>
            <a:endParaRPr lang="tr-TR" altLang="tr-TR" sz="2300" b="1" dirty="0">
              <a:latin typeface="+mn-lt"/>
              <a:cs typeface="Arial" pitchFamily="34" charset="0"/>
            </a:endParaRPr>
          </a:p>
          <a:p>
            <a:pPr eaLnBrk="1" hangingPunct="1">
              <a:spcBef>
                <a:spcPct val="50000"/>
              </a:spcBef>
            </a:pPr>
            <a:r>
              <a:rPr lang="tr-TR" altLang="tr-TR" sz="2300" b="1" dirty="0">
                <a:solidFill>
                  <a:srgbClr val="000066"/>
                </a:solidFill>
                <a:latin typeface="+mn-lt"/>
              </a:rPr>
              <a:t>	</a:t>
            </a:r>
          </a:p>
          <a:p>
            <a:pPr eaLnBrk="1" hangingPunct="1">
              <a:spcBef>
                <a:spcPct val="50000"/>
              </a:spcBef>
            </a:pPr>
            <a:endParaRPr lang="en-US" altLang="tr-TR" sz="2300" b="1" dirty="0">
              <a:solidFill>
                <a:srgbClr val="000066"/>
              </a:solidFill>
              <a:latin typeface="Century Gothic" pitchFamily="34" charset="0"/>
            </a:endParaRPr>
          </a:p>
        </p:txBody>
      </p:sp>
    </p:spTree>
    <p:extLst>
      <p:ext uri="{BB962C8B-B14F-4D97-AF65-F5344CB8AC3E}">
        <p14:creationId xmlns="" xmlns:p14="http://schemas.microsoft.com/office/powerpoint/2010/main" val="246711386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58645" y="1740310"/>
            <a:ext cx="10964180" cy="3524864"/>
          </a:xfrm>
        </p:spPr>
        <p:txBody>
          <a:bodyPr>
            <a:normAutofit/>
          </a:bodyPr>
          <a:lstStyle/>
          <a:p>
            <a:pPr marL="0" indent="0">
              <a:buNone/>
            </a:pPr>
            <a:r>
              <a:rPr lang="tr-TR" sz="2400" b="1" dirty="0" err="1" smtClean="0"/>
              <a:t>Protoonkogenlerin</a:t>
            </a:r>
            <a:r>
              <a:rPr lang="tr-TR" sz="2400" b="1" dirty="0" smtClean="0"/>
              <a:t> </a:t>
            </a:r>
            <a:r>
              <a:rPr lang="tr-TR" sz="2400" b="1" dirty="0" err="1" smtClean="0"/>
              <a:t>onkogenlere</a:t>
            </a:r>
            <a:r>
              <a:rPr lang="tr-TR" sz="2400" b="1" dirty="0" smtClean="0"/>
              <a:t> dönüşmesine neden olan genetik değişiklikler;</a:t>
            </a:r>
          </a:p>
          <a:p>
            <a:r>
              <a:rPr lang="tr-TR" sz="2400" b="1" dirty="0" smtClean="0">
                <a:solidFill>
                  <a:srgbClr val="FF0000"/>
                </a:solidFill>
              </a:rPr>
              <a:t>Nokta mutasyon</a:t>
            </a:r>
          </a:p>
          <a:p>
            <a:r>
              <a:rPr lang="tr-TR" sz="2400" b="1" dirty="0" err="1" smtClean="0">
                <a:solidFill>
                  <a:srgbClr val="FF0000"/>
                </a:solidFill>
              </a:rPr>
              <a:t>Amplifikasyon</a:t>
            </a:r>
            <a:r>
              <a:rPr lang="tr-TR" sz="2400" b="1" dirty="0" smtClean="0">
                <a:solidFill>
                  <a:srgbClr val="FF0000"/>
                </a:solidFill>
              </a:rPr>
              <a:t> artışı (</a:t>
            </a:r>
            <a:r>
              <a:rPr lang="tr-TR" sz="2400" b="1" dirty="0" err="1" smtClean="0">
                <a:solidFill>
                  <a:srgbClr val="FF0000"/>
                </a:solidFill>
              </a:rPr>
              <a:t>overekspresyon</a:t>
            </a:r>
            <a:r>
              <a:rPr lang="tr-TR" sz="2400" b="1" dirty="0" smtClean="0">
                <a:solidFill>
                  <a:srgbClr val="FF0000"/>
                </a:solidFill>
              </a:rPr>
              <a:t>)</a:t>
            </a:r>
          </a:p>
          <a:p>
            <a:r>
              <a:rPr lang="tr-TR" sz="2400" b="1" dirty="0" smtClean="0">
                <a:solidFill>
                  <a:srgbClr val="FF0000"/>
                </a:solidFill>
              </a:rPr>
              <a:t>Gen aktivasyonu</a:t>
            </a:r>
          </a:p>
          <a:p>
            <a:r>
              <a:rPr lang="tr-TR" sz="2400" b="1" dirty="0" smtClean="0">
                <a:solidFill>
                  <a:srgbClr val="FF0000"/>
                </a:solidFill>
              </a:rPr>
              <a:t>Gen füzyonu (yeni </a:t>
            </a:r>
            <a:r>
              <a:rPr lang="tr-TR" sz="2400" b="1" dirty="0" err="1" smtClean="0">
                <a:solidFill>
                  <a:srgbClr val="FF0000"/>
                </a:solidFill>
              </a:rPr>
              <a:t>kimerik</a:t>
            </a:r>
            <a:r>
              <a:rPr lang="tr-TR" sz="2400" b="1" dirty="0" smtClean="0">
                <a:solidFill>
                  <a:srgbClr val="FF0000"/>
                </a:solidFill>
              </a:rPr>
              <a:t> gen)</a:t>
            </a:r>
          </a:p>
          <a:p>
            <a:pPr marL="0" indent="0">
              <a:buNone/>
            </a:pPr>
            <a:endParaRPr lang="tr-TR" sz="2400" b="1" dirty="0"/>
          </a:p>
          <a:p>
            <a:endParaRPr lang="tr-TR" sz="2400" b="1" dirty="0" smtClean="0"/>
          </a:p>
          <a:p>
            <a:pPr marL="0" indent="0">
              <a:buNone/>
            </a:pPr>
            <a:endParaRPr lang="tr-TR" sz="2000" dirty="0"/>
          </a:p>
        </p:txBody>
      </p:sp>
    </p:spTree>
    <p:extLst>
      <p:ext uri="{BB962C8B-B14F-4D97-AF65-F5344CB8AC3E}">
        <p14:creationId xmlns="" xmlns:p14="http://schemas.microsoft.com/office/powerpoint/2010/main" val="17957137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3961" y="103240"/>
            <a:ext cx="11592233" cy="6533534"/>
          </a:xfrm>
        </p:spPr>
        <p:txBody>
          <a:bodyPr>
            <a:normAutofit/>
          </a:bodyPr>
          <a:lstStyle/>
          <a:p>
            <a:pPr marL="0" indent="0">
              <a:buNone/>
            </a:pPr>
            <a:r>
              <a:rPr lang="tr-TR" sz="3100" b="1" dirty="0" smtClean="0">
                <a:solidFill>
                  <a:srgbClr val="FF0000"/>
                </a:solidFill>
              </a:rPr>
              <a:t>1.Nokta </a:t>
            </a:r>
            <a:r>
              <a:rPr lang="tr-TR" sz="3100" b="1" dirty="0">
                <a:solidFill>
                  <a:srgbClr val="FF0000"/>
                </a:solidFill>
              </a:rPr>
              <a:t>Mutasyonları</a:t>
            </a:r>
          </a:p>
          <a:p>
            <a:r>
              <a:rPr lang="tr-TR" b="1" dirty="0"/>
              <a:t>Genellikle bir veya birkaç nükleotidde meydana gelen mutasyonlardır.</a:t>
            </a:r>
          </a:p>
          <a:p>
            <a:r>
              <a:rPr lang="tr-TR" b="1" dirty="0"/>
              <a:t>DNA’da baz çifti yer değiştirmeleri sonucunda ya da bir baz çiftinin girmesi veya çıkması sonucunda oluşurlar</a:t>
            </a:r>
            <a:r>
              <a:rPr lang="tr-TR" b="1" dirty="0" smtClean="0"/>
              <a:t>.</a:t>
            </a:r>
          </a:p>
          <a:p>
            <a:pPr marL="0" indent="0">
              <a:buNone/>
            </a:pPr>
            <a:endParaRPr lang="tr-TR" sz="3100" b="1" dirty="0" smtClean="0"/>
          </a:p>
          <a:p>
            <a:pPr marL="0" indent="0">
              <a:buNone/>
            </a:pPr>
            <a:endParaRPr lang="tr-TR" sz="3100" b="1" dirty="0"/>
          </a:p>
          <a:p>
            <a:pPr marL="0" indent="0">
              <a:buNone/>
            </a:pPr>
            <a:endParaRPr lang="tr-TR" sz="3100" b="1" dirty="0" smtClean="0"/>
          </a:p>
          <a:p>
            <a:pPr marL="0" indent="0">
              <a:buNone/>
            </a:pPr>
            <a:endParaRPr lang="tr-TR" sz="3100" b="1" dirty="0"/>
          </a:p>
          <a:p>
            <a:pPr marL="0" indent="0">
              <a:buNone/>
            </a:pPr>
            <a:endParaRPr lang="tr-TR" sz="3100" b="1" dirty="0" smtClean="0"/>
          </a:p>
          <a:p>
            <a:pPr marL="0" indent="0">
              <a:buNone/>
            </a:pPr>
            <a:endParaRPr lang="tr-TR" sz="3100" b="1" dirty="0" smtClean="0"/>
          </a:p>
          <a:p>
            <a:pPr marL="0" indent="0">
              <a:buNone/>
            </a:pPr>
            <a:endParaRPr lang="tr-TR" sz="3100" b="1" dirty="0" smtClean="0"/>
          </a:p>
          <a:p>
            <a:endParaRPr lang="tr-TR" sz="3400" b="1" dirty="0"/>
          </a:p>
          <a:p>
            <a:endParaRPr lang="tr-TR" sz="3400" dirty="0"/>
          </a:p>
        </p:txBody>
      </p:sp>
    </p:spTree>
    <p:extLst>
      <p:ext uri="{BB962C8B-B14F-4D97-AF65-F5344CB8AC3E}">
        <p14:creationId xmlns="" xmlns:p14="http://schemas.microsoft.com/office/powerpoint/2010/main" val="41865556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199" y="1150373"/>
            <a:ext cx="11400503" cy="5456903"/>
          </a:xfrm>
        </p:spPr>
        <p:txBody>
          <a:bodyPr>
            <a:normAutofit/>
          </a:bodyPr>
          <a:lstStyle/>
          <a:p>
            <a:pPr marL="0" indent="0">
              <a:buNone/>
            </a:pPr>
            <a:r>
              <a:rPr lang="tr-TR" b="1" dirty="0" err="1">
                <a:solidFill>
                  <a:srgbClr val="000066"/>
                </a:solidFill>
              </a:rPr>
              <a:t>Ras</a:t>
            </a:r>
            <a:r>
              <a:rPr lang="tr-TR" b="1" dirty="0">
                <a:solidFill>
                  <a:srgbClr val="000066"/>
                </a:solidFill>
              </a:rPr>
              <a:t> </a:t>
            </a:r>
            <a:r>
              <a:rPr lang="tr-TR" b="1" dirty="0" err="1" smtClean="0">
                <a:solidFill>
                  <a:srgbClr val="000066"/>
                </a:solidFill>
              </a:rPr>
              <a:t>protoonkogenleri</a:t>
            </a:r>
            <a:endParaRPr lang="tr-TR" b="1" dirty="0" smtClean="0">
              <a:solidFill>
                <a:srgbClr val="000066"/>
              </a:solidFill>
            </a:endParaRPr>
          </a:p>
          <a:p>
            <a:r>
              <a:rPr lang="tr-TR" sz="2400" b="1" dirty="0" err="1" smtClean="0"/>
              <a:t>Ras</a:t>
            </a:r>
            <a:r>
              <a:rPr lang="tr-TR" sz="2400" b="1" dirty="0" smtClean="0"/>
              <a:t> </a:t>
            </a:r>
            <a:r>
              <a:rPr lang="tr-TR" sz="2400" b="1" dirty="0" err="1"/>
              <a:t>protoonkogen</a:t>
            </a:r>
            <a:r>
              <a:rPr lang="tr-TR" sz="2400" b="1" dirty="0"/>
              <a:t> ailesi hücre </a:t>
            </a:r>
            <a:r>
              <a:rPr lang="tr-TR" sz="2400" b="1" dirty="0" err="1"/>
              <a:t>membranının</a:t>
            </a:r>
            <a:r>
              <a:rPr lang="tr-TR" sz="2400" b="1" dirty="0"/>
              <a:t> iç yüzüne lokalize </a:t>
            </a:r>
            <a:r>
              <a:rPr lang="tr-TR" sz="2400" b="1" dirty="0" smtClean="0"/>
              <a:t>olmuştur.</a:t>
            </a:r>
          </a:p>
          <a:p>
            <a:r>
              <a:rPr lang="tr-TR" sz="2400" b="1" dirty="0" err="1" smtClean="0"/>
              <a:t>GTPaz</a:t>
            </a:r>
            <a:r>
              <a:rPr lang="tr-TR" sz="2400" b="1" dirty="0" smtClean="0"/>
              <a:t> </a:t>
            </a:r>
            <a:r>
              <a:rPr lang="tr-TR" sz="2400" b="1" dirty="0"/>
              <a:t>aktivitesine </a:t>
            </a:r>
            <a:r>
              <a:rPr lang="tr-TR" sz="2400" b="1" dirty="0" smtClean="0"/>
              <a:t>sahiptir. Ya </a:t>
            </a:r>
            <a:r>
              <a:rPr lang="tr-TR" sz="2400" b="1" dirty="0" err="1"/>
              <a:t>GDP’ye</a:t>
            </a:r>
            <a:r>
              <a:rPr lang="tr-TR" sz="2400" b="1" dirty="0"/>
              <a:t> ya da </a:t>
            </a:r>
            <a:r>
              <a:rPr lang="tr-TR" sz="2400" b="1" dirty="0" err="1"/>
              <a:t>GTP’ye</a:t>
            </a:r>
            <a:r>
              <a:rPr lang="tr-TR" sz="2400" b="1" dirty="0"/>
              <a:t> bağlanarak, </a:t>
            </a:r>
            <a:r>
              <a:rPr lang="tr-TR" sz="2400" b="1" dirty="0" err="1"/>
              <a:t>inaktif</a:t>
            </a:r>
            <a:r>
              <a:rPr lang="tr-TR" sz="2400" b="1" dirty="0"/>
              <a:t> ya da aktif durum arasında döngüsel bir yapı oluştururlar</a:t>
            </a:r>
            <a:r>
              <a:rPr lang="tr-TR" sz="2400" b="1" dirty="0" smtClean="0"/>
              <a:t>.</a:t>
            </a:r>
          </a:p>
          <a:p>
            <a:r>
              <a:rPr lang="tr-TR" sz="2400" b="1" dirty="0" err="1"/>
              <a:t>Ras</a:t>
            </a:r>
            <a:r>
              <a:rPr lang="tr-TR" sz="2400" b="1" dirty="0"/>
              <a:t> proteinleri (</a:t>
            </a:r>
            <a:r>
              <a:rPr lang="tr-TR" sz="2400" b="1" dirty="0" err="1"/>
              <a:t>Kras</a:t>
            </a:r>
            <a:r>
              <a:rPr lang="tr-TR" sz="2400" b="1" dirty="0"/>
              <a:t>, </a:t>
            </a:r>
            <a:r>
              <a:rPr lang="tr-TR" sz="2400" b="1" dirty="0" err="1"/>
              <a:t>Hras</a:t>
            </a:r>
            <a:r>
              <a:rPr lang="tr-TR" sz="2400" b="1" dirty="0"/>
              <a:t> ve </a:t>
            </a:r>
            <a:r>
              <a:rPr lang="tr-TR" sz="2400" b="1" dirty="0" err="1"/>
              <a:t>Nras</a:t>
            </a:r>
            <a:r>
              <a:rPr lang="tr-TR" sz="2400" b="1" dirty="0"/>
              <a:t>) normalde, dış büyüme faktörlerine yanıt olarak hücrenin bölünmesini uyaran sinyallerin hücre zarından çekirdeğe geçmesini sağlar</a:t>
            </a:r>
            <a:r>
              <a:rPr lang="tr-TR" sz="2400" b="1" dirty="0" smtClean="0"/>
              <a:t>.</a:t>
            </a:r>
            <a:endParaRPr lang="tr-TR" sz="2400" b="1" dirty="0"/>
          </a:p>
          <a:p>
            <a:r>
              <a:rPr lang="tr-TR" sz="2400" b="1" dirty="0">
                <a:solidFill>
                  <a:srgbClr val="FF0000"/>
                </a:solidFill>
              </a:rPr>
              <a:t>H-</a:t>
            </a:r>
            <a:r>
              <a:rPr lang="tr-TR" sz="2400" b="1" dirty="0" err="1">
                <a:solidFill>
                  <a:srgbClr val="FF0000"/>
                </a:solidFill>
              </a:rPr>
              <a:t>ras</a:t>
            </a:r>
            <a:r>
              <a:rPr lang="tr-TR" sz="2400" b="1" dirty="0">
                <a:solidFill>
                  <a:srgbClr val="FF0000"/>
                </a:solidFill>
              </a:rPr>
              <a:t>, K-</a:t>
            </a:r>
            <a:r>
              <a:rPr lang="tr-TR" sz="2400" b="1" dirty="0" err="1">
                <a:solidFill>
                  <a:srgbClr val="FF0000"/>
                </a:solidFill>
              </a:rPr>
              <a:t>ras</a:t>
            </a:r>
            <a:r>
              <a:rPr lang="tr-TR" sz="2400" b="1" dirty="0">
                <a:solidFill>
                  <a:srgbClr val="FF0000"/>
                </a:solidFill>
              </a:rPr>
              <a:t> </a:t>
            </a:r>
            <a:r>
              <a:rPr lang="tr-TR" sz="2400" b="1" dirty="0"/>
              <a:t>ve </a:t>
            </a:r>
            <a:r>
              <a:rPr lang="tr-TR" sz="2400" b="1" dirty="0">
                <a:solidFill>
                  <a:srgbClr val="FF0000"/>
                </a:solidFill>
              </a:rPr>
              <a:t>N-</a:t>
            </a:r>
            <a:r>
              <a:rPr lang="tr-TR" sz="2400" b="1" dirty="0" err="1">
                <a:solidFill>
                  <a:srgbClr val="FF0000"/>
                </a:solidFill>
              </a:rPr>
              <a:t>ras</a:t>
            </a:r>
            <a:r>
              <a:rPr lang="tr-TR" sz="2400" b="1" dirty="0"/>
              <a:t> olmak üzere üç homolog formu </a:t>
            </a:r>
            <a:r>
              <a:rPr lang="tr-TR" sz="2400" b="1" dirty="0" smtClean="0"/>
              <a:t>vardır.</a:t>
            </a:r>
          </a:p>
          <a:p>
            <a:r>
              <a:rPr lang="tr-TR" sz="2400" b="1" dirty="0" smtClean="0"/>
              <a:t>İnsan </a:t>
            </a:r>
            <a:r>
              <a:rPr lang="tr-TR" sz="2400" b="1" dirty="0"/>
              <a:t>tümörlerinin %40’ında bu genler mutasyona uğramıştır</a:t>
            </a:r>
            <a:r>
              <a:rPr lang="tr-TR" sz="2400" b="1" dirty="0" smtClean="0"/>
              <a:t>.</a:t>
            </a:r>
            <a:endParaRPr lang="tr-TR" sz="2400" b="1" dirty="0"/>
          </a:p>
        </p:txBody>
      </p:sp>
    </p:spTree>
    <p:extLst>
      <p:ext uri="{BB962C8B-B14F-4D97-AF65-F5344CB8AC3E}">
        <p14:creationId xmlns="" xmlns:p14="http://schemas.microsoft.com/office/powerpoint/2010/main" val="2464886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239" y="0"/>
            <a:ext cx="10063445" cy="6858000"/>
          </a:xfrm>
        </p:spPr>
        <p:txBody>
          <a:bodyPr>
            <a:normAutofit/>
          </a:bodyPr>
          <a:lstStyle/>
          <a:p>
            <a:pPr marL="0" indent="0">
              <a:buNone/>
            </a:pPr>
            <a:r>
              <a:rPr lang="tr-TR" sz="2600" b="1" dirty="0" err="1" smtClean="0">
                <a:solidFill>
                  <a:srgbClr val="000066"/>
                </a:solidFill>
              </a:rPr>
              <a:t>Ras</a:t>
            </a:r>
            <a:r>
              <a:rPr lang="tr-TR" sz="2600" b="1" dirty="0" smtClean="0">
                <a:solidFill>
                  <a:srgbClr val="000066"/>
                </a:solidFill>
              </a:rPr>
              <a:t> </a:t>
            </a:r>
            <a:r>
              <a:rPr lang="tr-TR" sz="2600" b="1" dirty="0" err="1" smtClean="0">
                <a:solidFill>
                  <a:srgbClr val="000066"/>
                </a:solidFill>
              </a:rPr>
              <a:t>protoonkogenleri</a:t>
            </a:r>
            <a:endParaRPr lang="tr-TR" sz="2600" b="1" dirty="0" smtClean="0">
              <a:solidFill>
                <a:srgbClr val="000066"/>
              </a:solidFill>
            </a:endParaRPr>
          </a:p>
          <a:p>
            <a:r>
              <a:rPr lang="tr-TR" sz="2200" b="1" dirty="0" smtClean="0"/>
              <a:t>Bir hücre bir büyüme faktörü ile karşılaştığında, hücre zarında bulunan büyüme faktörü reseptörleri büyüme faktörüne bağlanır ve büyüme faktörü reseptörünün sitoplazmaya bakan kısmı </a:t>
            </a:r>
            <a:r>
              <a:rPr lang="tr-TR" sz="2200" b="1" dirty="0" err="1" smtClean="0"/>
              <a:t>otofosforilasyona</a:t>
            </a:r>
            <a:r>
              <a:rPr lang="tr-TR" sz="2200" b="1" dirty="0" smtClean="0"/>
              <a:t> uğrar.</a:t>
            </a:r>
          </a:p>
          <a:p>
            <a:r>
              <a:rPr lang="tr-TR" sz="2200" b="1" dirty="0" smtClean="0"/>
              <a:t>Bu durum </a:t>
            </a:r>
            <a:r>
              <a:rPr lang="tr-TR" sz="2200" b="1" dirty="0" err="1" smtClean="0"/>
              <a:t>nükleotit</a:t>
            </a:r>
            <a:r>
              <a:rPr lang="tr-TR" sz="2200" b="1" dirty="0" smtClean="0"/>
              <a:t> değişim faktörleri olarak bilinen proteinlerin plazma zarına yerleşmesine yol açar. </a:t>
            </a:r>
            <a:r>
              <a:rPr lang="tr-TR" sz="2200" b="1" dirty="0" err="1" smtClean="0">
                <a:solidFill>
                  <a:srgbClr val="FF0000"/>
                </a:solidFill>
              </a:rPr>
              <a:t>Nükleotit</a:t>
            </a:r>
            <a:r>
              <a:rPr lang="tr-TR" sz="2200" b="1" dirty="0" smtClean="0">
                <a:solidFill>
                  <a:srgbClr val="FF0000"/>
                </a:solidFill>
              </a:rPr>
              <a:t> değişim faktörleri (GEF)</a:t>
            </a:r>
            <a:r>
              <a:rPr lang="tr-TR" sz="2200" b="1" dirty="0" smtClean="0"/>
              <a:t>, </a:t>
            </a:r>
            <a:r>
              <a:rPr lang="tr-TR" sz="2200" b="1" dirty="0" err="1" smtClean="0"/>
              <a:t>Ras’ın</a:t>
            </a:r>
            <a:r>
              <a:rPr lang="tr-TR" sz="2200" b="1" dirty="0" smtClean="0"/>
              <a:t> </a:t>
            </a:r>
            <a:r>
              <a:rPr lang="tr-TR" sz="2200" b="1" dirty="0" err="1" smtClean="0"/>
              <a:t>GDP’yi</a:t>
            </a:r>
            <a:r>
              <a:rPr lang="tr-TR" sz="2200" b="1" dirty="0" smtClean="0"/>
              <a:t> bırakıp salmasına ve </a:t>
            </a:r>
            <a:r>
              <a:rPr lang="tr-TR" sz="2200" b="1" dirty="0" err="1" smtClean="0"/>
              <a:t>GTP’ye</a:t>
            </a:r>
            <a:r>
              <a:rPr lang="tr-TR" sz="2200" b="1" dirty="0" smtClean="0"/>
              <a:t> bağlanmasına neden olur. Böylece </a:t>
            </a:r>
            <a:r>
              <a:rPr lang="tr-TR" sz="2200" b="1" dirty="0" err="1" smtClean="0"/>
              <a:t>Ras</a:t>
            </a:r>
            <a:r>
              <a:rPr lang="tr-TR" sz="2200" b="1" dirty="0" smtClean="0"/>
              <a:t> aktive olur.</a:t>
            </a:r>
          </a:p>
          <a:p>
            <a:r>
              <a:rPr lang="tr-TR" sz="2200" b="1" dirty="0" err="1" smtClean="0"/>
              <a:t>Ras’ın</a:t>
            </a:r>
            <a:r>
              <a:rPr lang="tr-TR" sz="2200" b="1" dirty="0" smtClean="0"/>
              <a:t> GTP bağlı aktif formu, sitoplazmadaki bir dizi proteinlerin </a:t>
            </a:r>
            <a:r>
              <a:rPr lang="tr-TR" sz="2200" b="1" dirty="0" err="1" smtClean="0"/>
              <a:t>fosforilasyonu</a:t>
            </a:r>
            <a:r>
              <a:rPr lang="tr-TR" sz="2200" b="1" dirty="0" smtClean="0"/>
              <a:t> için gerekli sinyali gönderir ve çekirdekteki transkripsiyon faktörleri uyarılır.</a:t>
            </a:r>
          </a:p>
          <a:p>
            <a:r>
              <a:rPr lang="tr-TR" sz="2200" b="1" dirty="0" err="1" smtClean="0"/>
              <a:t>Ras</a:t>
            </a:r>
            <a:r>
              <a:rPr lang="tr-TR" sz="2200" b="1" dirty="0" smtClean="0"/>
              <a:t> sinyallerini bir kez daha çekirdeğe gönderdiğinde GTP </a:t>
            </a:r>
            <a:r>
              <a:rPr lang="tr-TR" sz="2200" b="1" dirty="0" err="1" smtClean="0"/>
              <a:t>GDP’ye</a:t>
            </a:r>
            <a:r>
              <a:rPr lang="tr-TR" sz="2200" b="1" dirty="0" smtClean="0"/>
              <a:t> hidroliz olur ve </a:t>
            </a:r>
            <a:r>
              <a:rPr lang="tr-TR" sz="2200" b="1" dirty="0" err="1" smtClean="0"/>
              <a:t>inaktif</a:t>
            </a:r>
            <a:r>
              <a:rPr lang="tr-TR" sz="2200" b="1" dirty="0" smtClean="0"/>
              <a:t> forma geçer.</a:t>
            </a:r>
          </a:p>
          <a:p>
            <a:endParaRPr lang="tr-TR" sz="2400" b="1" dirty="0" smtClean="0"/>
          </a:p>
          <a:p>
            <a:endParaRPr lang="tr-TR" sz="2400" dirty="0"/>
          </a:p>
        </p:txBody>
      </p:sp>
    </p:spTree>
    <p:extLst>
      <p:ext uri="{BB962C8B-B14F-4D97-AF65-F5344CB8AC3E}">
        <p14:creationId xmlns="" xmlns:p14="http://schemas.microsoft.com/office/powerpoint/2010/main" val="4218058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3594</Words>
  <Application>Microsoft Office PowerPoint</Application>
  <PresentationFormat>Özel</PresentationFormat>
  <Paragraphs>268</Paragraphs>
  <Slides>41</Slides>
  <Notes>4</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Office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AcerNB</dc:creator>
  <cp:lastModifiedBy>user</cp:lastModifiedBy>
  <cp:revision>81</cp:revision>
  <dcterms:created xsi:type="dcterms:W3CDTF">2015-11-03T08:12:41Z</dcterms:created>
  <dcterms:modified xsi:type="dcterms:W3CDTF">2018-05-14T12:18:00Z</dcterms:modified>
</cp:coreProperties>
</file>