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65" r:id="rId6"/>
    <p:sldId id="386" r:id="rId7"/>
    <p:sldId id="394" r:id="rId8"/>
    <p:sldId id="395" r:id="rId9"/>
    <p:sldId id="396" r:id="rId10"/>
    <p:sldId id="397" r:id="rId11"/>
    <p:sldId id="399" r:id="rId12"/>
    <p:sldId id="522" r:id="rId13"/>
    <p:sldId id="400" r:id="rId14"/>
    <p:sldId id="401" r:id="rId15"/>
    <p:sldId id="52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23" id="{E38BE13F-D2A2-490D-8F6E-5888A313AC0D}">
          <p14:sldIdLst>
            <p14:sldId id="281"/>
            <p14:sldId id="365"/>
            <p14:sldId id="386"/>
            <p14:sldId id="394"/>
            <p14:sldId id="395"/>
            <p14:sldId id="396"/>
            <p14:sldId id="397"/>
            <p14:sldId id="399"/>
            <p14:sldId id="522"/>
            <p14:sldId id="400"/>
            <p14:sldId id="401"/>
            <p14:sldId id="523"/>
          </p14:sldIdLst>
        </p14:section>
        <p14:section name="Varsayılan Bölüm" id="{04602A78-F834-4815-8B3D-DD4295F6E5D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D2A714-74A6-4FFB-93E8-3FCBC14EEAD7}" v="1" dt="2020-05-27T14:39:07.5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BAE1CB-F3F8-4DA5-ABDB-34FDA85E1779}"/>
              </a:ext>
            </a:extLst>
          </p:cNvPr>
          <p:cNvSpPr>
            <a:spLocks noGrp="1"/>
          </p:cNvSpPr>
          <p:nvPr>
            <p:ph type="title"/>
          </p:nvPr>
        </p:nvSpPr>
        <p:spPr/>
        <p:txBody>
          <a:bodyPr/>
          <a:lstStyle/>
          <a:p>
            <a:r>
              <a:rPr lang="tr-TR" dirty="0"/>
              <a:t>EVLİLİK BİRLİĞİNDE MAL REJİMLERİ</a:t>
            </a:r>
          </a:p>
        </p:txBody>
      </p:sp>
      <p:sp>
        <p:nvSpPr>
          <p:cNvPr id="3" name="İçerik Yer Tutucusu 2">
            <a:extLst>
              <a:ext uri="{FF2B5EF4-FFF2-40B4-BE49-F238E27FC236}">
                <a16:creationId xmlns:a16="http://schemas.microsoft.com/office/drawing/2014/main" id="{774B4BE6-9B5B-47D3-9710-6F22CAC2EEC6}"/>
              </a:ext>
            </a:extLst>
          </p:cNvPr>
          <p:cNvSpPr>
            <a:spLocks noGrp="1"/>
          </p:cNvSpPr>
          <p:nvPr>
            <p:ph idx="1"/>
          </p:nvPr>
        </p:nvSpPr>
        <p:spPr>
          <a:xfrm>
            <a:off x="514905" y="2015733"/>
            <a:ext cx="11114843" cy="4189758"/>
          </a:xfrm>
        </p:spPr>
        <p:txBody>
          <a:bodyPr>
            <a:normAutofit fontScale="70000" lnSpcReduction="20000"/>
          </a:bodyPr>
          <a:lstStyle/>
          <a:p>
            <a:pPr marL="0" indent="0">
              <a:buNone/>
            </a:pPr>
            <a:r>
              <a:rPr lang="tr-TR" dirty="0"/>
              <a:t>OLAĞANÜSTÜ MAL REJİMİ</a:t>
            </a:r>
          </a:p>
          <a:p>
            <a:pPr marL="457200" indent="-457200">
              <a:buFont typeface="+mj-lt"/>
              <a:buAutoNum type="arabicPeriod"/>
            </a:pPr>
            <a:r>
              <a:rPr lang="tr-TR" dirty="0"/>
              <a:t>Talep Üzerine Hâkim Kararıyla Olağanüstü Mal Rejimine Geçiş </a:t>
            </a:r>
          </a:p>
          <a:p>
            <a:pPr marL="914400" lvl="1" indent="-457200">
              <a:buFont typeface="+mj-lt"/>
              <a:buAutoNum type="arabicPeriod"/>
            </a:pPr>
            <a:r>
              <a:rPr lang="tr-TR" dirty="0"/>
              <a:t>TMK m. 197/2 uyarınca  </a:t>
            </a:r>
          </a:p>
          <a:p>
            <a:pPr marL="914400" lvl="1" indent="-457200">
              <a:buFont typeface="+mj-lt"/>
              <a:buAutoNum type="arabicPeriod"/>
            </a:pPr>
            <a:r>
              <a:rPr lang="tr-TR" dirty="0"/>
              <a:t>Haklı bir sebebe dayalı olarak</a:t>
            </a:r>
          </a:p>
          <a:p>
            <a:pPr lvl="2"/>
            <a:r>
              <a:rPr lang="tr-TR" dirty="0"/>
              <a:t>Eşlerden birinin talebi gerekir.</a:t>
            </a:r>
          </a:p>
          <a:p>
            <a:pPr lvl="2"/>
            <a:r>
              <a:rPr lang="tr-TR" dirty="0"/>
              <a:t>TMK m. 206’ da örneklendirilen haklı sebeplerden biri bulunmalıdır.</a:t>
            </a:r>
          </a:p>
          <a:p>
            <a:pPr lvl="2"/>
            <a:r>
              <a:rPr lang="tr-TR" dirty="0"/>
              <a:t>Eşlerden birinin yerleşim yeri aile mahkemelerinde bakılır.</a:t>
            </a:r>
          </a:p>
          <a:p>
            <a:pPr marL="914400" lvl="1" indent="-457200">
              <a:buFont typeface="+mj-lt"/>
              <a:buAutoNum type="arabicPeriod"/>
            </a:pPr>
            <a:r>
              <a:rPr lang="tr-TR" dirty="0"/>
              <a:t> TMK m. 210 uyarınca: Mal ortaklığı rejiminde, eşlerden birinin alacaklısı haczin uygulanmasında zarara uğrarsa mal ayrılığına karar verilmesini hakimden isteyebilir.</a:t>
            </a:r>
          </a:p>
          <a:p>
            <a:pPr marL="457200" indent="-457200">
              <a:buFont typeface="+mj-lt"/>
              <a:buAutoNum type="arabicPeriod"/>
            </a:pPr>
            <a:r>
              <a:rPr lang="tr-TR" dirty="0"/>
              <a:t>Talep Olmaksızın Kanun Gereği Olağanüstü Mal Rejimine Geçiş: Mal ortaklığı rejiminde eşlerden birinin iflasına karar verilmesi halinde gerçekleşir.</a:t>
            </a:r>
          </a:p>
          <a:p>
            <a:pPr marL="457200" indent="-457200">
              <a:buFont typeface="+mj-lt"/>
              <a:buAutoNum type="arabicPeriod"/>
            </a:pPr>
            <a:r>
              <a:rPr lang="tr-TR" dirty="0"/>
              <a:t>Olağanüstü Mal Rejiminin Sona Ermesi </a:t>
            </a:r>
          </a:p>
          <a:p>
            <a:pPr marL="914400" lvl="1" indent="-457200">
              <a:buFont typeface="+mj-lt"/>
              <a:buAutoNum type="arabicPeriod"/>
            </a:pPr>
            <a:r>
              <a:rPr lang="tr-TR" dirty="0"/>
              <a:t>Anlaşmaya dayalı olarak sona erme: Olağanüstü mal rejimi yürürlükte olsa bile eşler anlaşarak edinilmiş mallara katılma rejimine geçebilirler.</a:t>
            </a:r>
          </a:p>
          <a:p>
            <a:pPr marL="914400" lvl="1" indent="-457200">
              <a:buFont typeface="+mj-lt"/>
              <a:buAutoNum type="arabicPeriod"/>
            </a:pPr>
            <a:r>
              <a:rPr lang="tr-TR" dirty="0"/>
              <a:t>Eşlerden birinin talebi üzerine sona erme: Alacaklının tatmin edilmesi halinde, eşlerden biri hakimden mal ortaklığının yeniden kurulmasını talep edebilir.</a:t>
            </a:r>
          </a:p>
        </p:txBody>
      </p:sp>
    </p:spTree>
    <p:extLst>
      <p:ext uri="{BB962C8B-B14F-4D97-AF65-F5344CB8AC3E}">
        <p14:creationId xmlns:p14="http://schemas.microsoft.com/office/powerpoint/2010/main" val="2461782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5F4A2A-62DA-4264-9935-BF89F8A873A9}"/>
              </a:ext>
            </a:extLst>
          </p:cNvPr>
          <p:cNvSpPr>
            <a:spLocks noGrp="1"/>
          </p:cNvSpPr>
          <p:nvPr>
            <p:ph type="title"/>
          </p:nvPr>
        </p:nvSpPr>
        <p:spPr/>
        <p:txBody>
          <a:bodyPr/>
          <a:lstStyle/>
          <a:p>
            <a:r>
              <a:rPr lang="tr-TR" dirty="0"/>
              <a:t>EVLİLİK BİRLİĞİNDE MAL REJİMLERİ</a:t>
            </a:r>
          </a:p>
        </p:txBody>
      </p:sp>
      <p:sp>
        <p:nvSpPr>
          <p:cNvPr id="3" name="İçerik Yer Tutucusu 2">
            <a:extLst>
              <a:ext uri="{FF2B5EF4-FFF2-40B4-BE49-F238E27FC236}">
                <a16:creationId xmlns:a16="http://schemas.microsoft.com/office/drawing/2014/main" id="{A87CA5FB-8666-4FB3-9960-BE26DDD3433C}"/>
              </a:ext>
            </a:extLst>
          </p:cNvPr>
          <p:cNvSpPr>
            <a:spLocks noGrp="1"/>
          </p:cNvSpPr>
          <p:nvPr>
            <p:ph idx="1"/>
          </p:nvPr>
        </p:nvSpPr>
        <p:spPr>
          <a:xfrm>
            <a:off x="1451579" y="2015732"/>
            <a:ext cx="9603275" cy="4037749"/>
          </a:xfrm>
        </p:spPr>
        <p:txBody>
          <a:bodyPr>
            <a:normAutofit fontScale="62500" lnSpcReduction="20000"/>
          </a:bodyPr>
          <a:lstStyle/>
          <a:p>
            <a:pPr marL="0" indent="0">
              <a:buNone/>
            </a:pPr>
            <a:r>
              <a:rPr lang="tr-TR" dirty="0">
                <a:solidFill>
                  <a:schemeClr val="accent6"/>
                </a:solidFill>
              </a:rPr>
              <a:t>MAL REJİMİNİN TASFİYESİNDE YETKİLİ VE GÖREVLİ OLAN MAHKEME</a:t>
            </a:r>
            <a:r>
              <a:rPr lang="tr-TR" dirty="0"/>
              <a:t> </a:t>
            </a:r>
          </a:p>
          <a:p>
            <a:pPr marL="457200" indent="-457200">
              <a:buFont typeface="+mj-lt"/>
              <a:buAutoNum type="arabicPeriod"/>
            </a:pPr>
            <a:r>
              <a:rPr lang="tr-TR" dirty="0"/>
              <a:t>Ölümle sona ermesi halinde, ölenin son yerleşim yeri mahkemesidir.</a:t>
            </a:r>
          </a:p>
          <a:p>
            <a:pPr marL="457200" indent="-457200">
              <a:buFont typeface="+mj-lt"/>
              <a:buAutoNum type="arabicPeriod"/>
            </a:pPr>
            <a:r>
              <a:rPr lang="tr-TR" dirty="0"/>
              <a:t>Boşanma, evliliğin iptali, hakimin tarafından mal ayrılığına karar verilmesi hallerinde, bu davalarda yetkili olan mahkemedir.</a:t>
            </a:r>
          </a:p>
          <a:p>
            <a:pPr marL="457200" indent="-457200">
              <a:buFont typeface="+mj-lt"/>
              <a:buAutoNum type="arabicPeriod"/>
            </a:pPr>
            <a:r>
              <a:rPr lang="tr-TR" dirty="0"/>
              <a:t>Diğer hallerde ise davalı eşin yerleşim yeri mahkemesidir.</a:t>
            </a:r>
          </a:p>
          <a:p>
            <a:pPr marL="0" indent="0">
              <a:buNone/>
            </a:pPr>
            <a:r>
              <a:rPr lang="tr-TR" dirty="0">
                <a:solidFill>
                  <a:schemeClr val="accent6"/>
                </a:solidFill>
              </a:rPr>
              <a:t>ALACAKLILARIN KORUNMASI</a:t>
            </a:r>
          </a:p>
          <a:p>
            <a:pPr marL="0" indent="0">
              <a:buNone/>
            </a:pPr>
            <a:r>
              <a:rPr lang="tr-TR" dirty="0"/>
              <a:t>TMK m. 213</a:t>
            </a:r>
          </a:p>
          <a:p>
            <a:pPr marL="0" indent="0">
              <a:buNone/>
            </a:pPr>
            <a:r>
              <a:rPr lang="tr-TR" dirty="0"/>
              <a:t> «Mal rejiminin kurulması, değiştirilmesi veya önceki rejimin tasfiyesi, eşlerden birinin veya ortaklığın alacaklılarının, üzerinden haklarını alabilecekleri malları sorumluluk dışında bırakamaz. </a:t>
            </a:r>
          </a:p>
          <a:p>
            <a:pPr marL="0" indent="0">
              <a:buNone/>
            </a:pPr>
            <a:r>
              <a:rPr lang="tr-TR" dirty="0"/>
              <a:t>Kendisine böyle mallar geçmiş olan eş, borçlardan kişisel olarak sorumludur; ancak, söz konusu malları borcu ödemeye yetmediğini ispat ettiği takdirde, bu ölçüde kendisini sorumluluktan kurtarabilir.»</a:t>
            </a:r>
            <a:br>
              <a:rPr lang="tr-TR" dirty="0"/>
            </a:br>
            <a:r>
              <a:rPr lang="tr-TR" dirty="0">
                <a:solidFill>
                  <a:schemeClr val="accent6"/>
                </a:solidFill>
              </a:rPr>
              <a:t>EŞLERİN MALVARLIKLARININ YÖNETİMİ</a:t>
            </a:r>
          </a:p>
          <a:p>
            <a:pPr marL="0" indent="0">
              <a:buNone/>
            </a:pPr>
            <a:r>
              <a:rPr lang="tr-TR" dirty="0"/>
              <a:t>Eşler tüm mal rejimi türlerinde, malvarlıklarını kendileri yönetir ancak maliki oldukları malvarlığı unsurlarının yönetimini diğer eşe bırakabilirler.</a:t>
            </a:r>
            <a:br>
              <a:rPr lang="tr-TR" dirty="0"/>
            </a:br>
            <a:endParaRPr lang="tr-TR" dirty="0">
              <a:solidFill>
                <a:schemeClr val="accent6"/>
              </a:solidFill>
            </a:endParaRPr>
          </a:p>
        </p:txBody>
      </p:sp>
    </p:spTree>
    <p:extLst>
      <p:ext uri="{BB962C8B-B14F-4D97-AF65-F5344CB8AC3E}">
        <p14:creationId xmlns:p14="http://schemas.microsoft.com/office/powerpoint/2010/main" val="2483184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B1A641-45B9-4655-8D8A-A4AD008F769C}"/>
              </a:ext>
            </a:extLst>
          </p:cNvPr>
          <p:cNvSpPr>
            <a:spLocks noGrp="1"/>
          </p:cNvSpPr>
          <p:nvPr>
            <p:ph type="title"/>
          </p:nvPr>
        </p:nvSpPr>
        <p:spPr/>
        <p:txBody>
          <a:bodyPr/>
          <a:lstStyle/>
          <a:p>
            <a:r>
              <a:rPr lang="tr-TR" dirty="0"/>
              <a:t>EVLİLİK BİRLİĞİNDE MAL REJİMLERİ</a:t>
            </a:r>
          </a:p>
        </p:txBody>
      </p:sp>
      <p:sp>
        <p:nvSpPr>
          <p:cNvPr id="3" name="İçerik Yer Tutucusu 2">
            <a:extLst>
              <a:ext uri="{FF2B5EF4-FFF2-40B4-BE49-F238E27FC236}">
                <a16:creationId xmlns:a16="http://schemas.microsoft.com/office/drawing/2014/main" id="{2E25BE79-B1AF-4BBF-B029-0FCFF9DE1CAD}"/>
              </a:ext>
            </a:extLst>
          </p:cNvPr>
          <p:cNvSpPr>
            <a:spLocks noGrp="1"/>
          </p:cNvSpPr>
          <p:nvPr>
            <p:ph idx="1"/>
          </p:nvPr>
        </p:nvSpPr>
        <p:spPr>
          <a:xfrm>
            <a:off x="1451579" y="2015732"/>
            <a:ext cx="9603275" cy="4100983"/>
          </a:xfrm>
        </p:spPr>
        <p:txBody>
          <a:bodyPr>
            <a:normAutofit fontScale="92500" lnSpcReduction="10000"/>
          </a:bodyPr>
          <a:lstStyle/>
          <a:p>
            <a:pPr marL="0" indent="0">
              <a:buNone/>
            </a:pPr>
            <a:r>
              <a:rPr lang="tr-TR" dirty="0">
                <a:solidFill>
                  <a:schemeClr val="accent6"/>
                </a:solidFill>
              </a:rPr>
              <a:t>ENVANTER YAPILMASI</a:t>
            </a:r>
          </a:p>
          <a:p>
            <a:pPr marL="0" indent="0">
              <a:buNone/>
            </a:pPr>
            <a:r>
              <a:rPr lang="tr-TR" dirty="0"/>
              <a:t>TMK m. 216</a:t>
            </a:r>
          </a:p>
          <a:p>
            <a:pPr marL="0" indent="0">
              <a:buNone/>
            </a:pPr>
            <a:r>
              <a:rPr lang="tr-TR" dirty="0"/>
              <a:t>«Eşlerden her biri, diğerinden her zaman mallarının envanterinin resmî senetle yapılmasını isteyebilir. Bu envanter, malların getirilmesinden başlayarak bir yıl içinde yapılmışsa, aksi ispatlanmış olmadıkça bu envanterin doğru olduğu kabul edilir.»</a:t>
            </a:r>
            <a:br>
              <a:rPr lang="tr-TR" dirty="0"/>
            </a:br>
            <a:r>
              <a:rPr lang="tr-TR" dirty="0">
                <a:solidFill>
                  <a:schemeClr val="accent6"/>
                </a:solidFill>
              </a:rPr>
              <a:t>EŞLER ARASINDAKİ BORÇLAR VE BORÇ ERTELEMESİ</a:t>
            </a:r>
          </a:p>
          <a:p>
            <a:pPr marL="0" indent="0">
              <a:buNone/>
            </a:pPr>
            <a:r>
              <a:rPr lang="tr-TR" dirty="0"/>
              <a:t>TMK m. 217</a:t>
            </a:r>
          </a:p>
          <a:p>
            <a:pPr marL="0" indent="0">
              <a:buNone/>
            </a:pPr>
            <a:r>
              <a:rPr lang="tr-TR" dirty="0"/>
              <a:t>«Mal rejimi, eşler arasındaki borçların muaccel olmasını önlemez. Bununla beraber bir borcun yerine getirilmesi, borçlu eşi evlilik birliğini tehlikeye düşürecek derecede önemli güçlüklere sokacaksa, bu eş ödeme için süre isteyebilir. Durum ve koşullar gerektiriyorsa, hâkim istemde bulunan eşi güvence göstermekle yükümlü tutar.»</a:t>
            </a:r>
          </a:p>
        </p:txBody>
      </p:sp>
    </p:spTree>
    <p:extLst>
      <p:ext uri="{BB962C8B-B14F-4D97-AF65-F5344CB8AC3E}">
        <p14:creationId xmlns:p14="http://schemas.microsoft.com/office/powerpoint/2010/main" val="2447783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A65F9A-4F3D-4ED8-B0EE-0250F668C4FF}"/>
              </a:ext>
            </a:extLst>
          </p:cNvPr>
          <p:cNvSpPr>
            <a:spLocks noGrp="1"/>
          </p:cNvSpPr>
          <p:nvPr>
            <p:ph type="title"/>
          </p:nvPr>
        </p:nvSpPr>
        <p:spPr/>
        <p:txBody>
          <a:bodyPr/>
          <a:lstStyle/>
          <a:p>
            <a:r>
              <a:rPr lang="tr-TR" dirty="0"/>
              <a:t>EVLİLİK BİRLİĞİNİN KORUNMASI</a:t>
            </a:r>
          </a:p>
        </p:txBody>
      </p:sp>
      <p:sp>
        <p:nvSpPr>
          <p:cNvPr id="3" name="İçerik Yer Tutucusu 2">
            <a:extLst>
              <a:ext uri="{FF2B5EF4-FFF2-40B4-BE49-F238E27FC236}">
                <a16:creationId xmlns:a16="http://schemas.microsoft.com/office/drawing/2014/main" id="{F668A57E-AEB2-4709-8102-E8069A9FD7E1}"/>
              </a:ext>
            </a:extLst>
          </p:cNvPr>
          <p:cNvSpPr>
            <a:spLocks noGrp="1"/>
          </p:cNvSpPr>
          <p:nvPr>
            <p:ph idx="1"/>
          </p:nvPr>
        </p:nvSpPr>
        <p:spPr>
          <a:xfrm>
            <a:off x="1451579" y="2015732"/>
            <a:ext cx="9603275" cy="4118738"/>
          </a:xfrm>
        </p:spPr>
        <p:txBody>
          <a:bodyPr>
            <a:normAutofit/>
          </a:bodyPr>
          <a:lstStyle/>
          <a:p>
            <a:pPr marL="0" indent="0">
              <a:buNone/>
            </a:pPr>
            <a:r>
              <a:rPr lang="tr-TR" dirty="0"/>
              <a:t>EVLİLİK BİRLİĞİNİ KORUYUCU TEDBİRLERİ ALMAYA YETKİLİ VE GÖREVLİ MAHKEME</a:t>
            </a:r>
          </a:p>
          <a:p>
            <a:pPr marL="0" indent="0">
              <a:buNone/>
            </a:pPr>
            <a:r>
              <a:rPr lang="tr-TR" dirty="0"/>
              <a:t>Eşlerden birinin yerleşim yeri aile mahkemeleridir.</a:t>
            </a:r>
          </a:p>
          <a:p>
            <a:pPr marL="0" indent="0">
              <a:buNone/>
            </a:pPr>
            <a:r>
              <a:rPr lang="tr-TR" dirty="0"/>
              <a:t>TMK m. 195’ E DAYANAN GENEL KORUMA</a:t>
            </a:r>
          </a:p>
          <a:p>
            <a:r>
              <a:rPr lang="tr-TR" dirty="0"/>
              <a:t>Şartları</a:t>
            </a:r>
          </a:p>
          <a:p>
            <a:pPr marL="800100" lvl="1" indent="-342900">
              <a:buFont typeface="+mj-lt"/>
              <a:buAutoNum type="arabicPeriod"/>
            </a:pPr>
            <a:r>
              <a:rPr lang="tr-TR" dirty="0"/>
              <a:t>Eşlerden birinin veya her ikisinin talebi</a:t>
            </a:r>
          </a:p>
          <a:p>
            <a:pPr marL="800100" lvl="1" indent="-342900">
              <a:buFont typeface="+mj-lt"/>
              <a:buAutoNum type="arabicPeriod"/>
            </a:pPr>
            <a:r>
              <a:rPr lang="tr-TR" dirty="0"/>
              <a:t>Evlilik birliğinden doğan yükümlülüklerin yerine getirilmesi</a:t>
            </a:r>
          </a:p>
          <a:p>
            <a:pPr marL="800100" lvl="1" indent="-342900">
              <a:buFont typeface="+mj-lt"/>
              <a:buAutoNum type="arabicPeriod"/>
            </a:pPr>
            <a:r>
              <a:rPr lang="tr-TR" dirty="0"/>
              <a:t>Evlilik birliğine ilişkin önemli bir konuda eşlerin uyuşmazlığa düşmesi</a:t>
            </a:r>
          </a:p>
          <a:p>
            <a:r>
              <a:rPr lang="tr-TR" dirty="0"/>
              <a:t>Tedbir türleri: Uzlaştırma, ihtar ve eşleri uzman yardımı için yönlendirme</a:t>
            </a:r>
          </a:p>
          <a:p>
            <a:r>
              <a:rPr lang="tr-TR" dirty="0"/>
              <a:t>Diğer tedbirlere başvuru: Talep üzerine TMK’ deki daha ağır tedbirlere başvurulabilir.</a:t>
            </a:r>
          </a:p>
        </p:txBody>
      </p:sp>
    </p:spTree>
    <p:extLst>
      <p:ext uri="{BB962C8B-B14F-4D97-AF65-F5344CB8AC3E}">
        <p14:creationId xmlns:p14="http://schemas.microsoft.com/office/powerpoint/2010/main" val="1736313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54BBC6-9AEE-45C8-A477-A47D823FA03F}"/>
              </a:ext>
            </a:extLst>
          </p:cNvPr>
          <p:cNvSpPr>
            <a:spLocks noGrp="1"/>
          </p:cNvSpPr>
          <p:nvPr>
            <p:ph type="title"/>
          </p:nvPr>
        </p:nvSpPr>
        <p:spPr/>
        <p:txBody>
          <a:bodyPr/>
          <a:lstStyle/>
          <a:p>
            <a:r>
              <a:rPr lang="tr-TR" dirty="0"/>
              <a:t>EVLİLİK BİRLİĞİNİN KORUNMASI</a:t>
            </a:r>
            <a:br>
              <a:rPr lang="tr-TR" dirty="0"/>
            </a:br>
            <a:endParaRPr lang="tr-TR" dirty="0"/>
          </a:p>
        </p:txBody>
      </p:sp>
      <p:sp>
        <p:nvSpPr>
          <p:cNvPr id="3" name="İçerik Yer Tutucusu 2">
            <a:extLst>
              <a:ext uri="{FF2B5EF4-FFF2-40B4-BE49-F238E27FC236}">
                <a16:creationId xmlns:a16="http://schemas.microsoft.com/office/drawing/2014/main" id="{AD9E7D26-7007-4CD9-803A-9C2F70255E6F}"/>
              </a:ext>
            </a:extLst>
          </p:cNvPr>
          <p:cNvSpPr>
            <a:spLocks noGrp="1"/>
          </p:cNvSpPr>
          <p:nvPr>
            <p:ph idx="1"/>
          </p:nvPr>
        </p:nvSpPr>
        <p:spPr>
          <a:xfrm>
            <a:off x="1451579" y="2015732"/>
            <a:ext cx="9603275" cy="4109860"/>
          </a:xfrm>
        </p:spPr>
        <p:txBody>
          <a:bodyPr>
            <a:normAutofit fontScale="62500" lnSpcReduction="20000"/>
          </a:bodyPr>
          <a:lstStyle/>
          <a:p>
            <a:pPr marL="0" indent="0">
              <a:buNone/>
            </a:pPr>
            <a:r>
              <a:rPr lang="tr-TR" dirty="0"/>
              <a:t>EŞLERİN EVLİLİK BİRLİĞİNİN GİDERLERİNE İLİŞKİN PARASAL KATKISININ BELİRLENMESİ</a:t>
            </a:r>
          </a:p>
          <a:p>
            <a:pPr marL="0" indent="0">
              <a:buNone/>
            </a:pPr>
            <a:r>
              <a:rPr lang="tr-TR" dirty="0"/>
              <a:t>TMK m.196</a:t>
            </a:r>
          </a:p>
          <a:p>
            <a:pPr marL="0" indent="0">
              <a:buNone/>
            </a:pPr>
            <a:r>
              <a:rPr lang="tr-TR" dirty="0"/>
              <a:t>ORTAK YAŞAMA ARA VERİLMESİ</a:t>
            </a:r>
          </a:p>
          <a:p>
            <a:r>
              <a:rPr lang="tr-TR" dirty="0"/>
              <a:t>Şartları</a:t>
            </a:r>
          </a:p>
          <a:p>
            <a:pPr marL="800100" lvl="1" indent="-342900">
              <a:buFont typeface="+mj-lt"/>
              <a:buAutoNum type="arabicPeriod"/>
            </a:pPr>
            <a:r>
              <a:rPr lang="tr-TR" dirty="0"/>
              <a:t>Kişiliğin tehlikeye düşmesi</a:t>
            </a:r>
          </a:p>
          <a:p>
            <a:pPr marL="800100" lvl="1" indent="-342900">
              <a:buFont typeface="+mj-lt"/>
              <a:buAutoNum type="arabicPeriod"/>
            </a:pPr>
            <a:r>
              <a:rPr lang="tr-TR" dirty="0"/>
              <a:t>Ekonomik güvenliğin tehlikeye düşmesi</a:t>
            </a:r>
          </a:p>
          <a:p>
            <a:pPr marL="800100" lvl="1" indent="-342900">
              <a:buFont typeface="+mj-lt"/>
              <a:buAutoNum type="arabicPeriod"/>
            </a:pPr>
            <a:r>
              <a:rPr lang="tr-TR" dirty="0"/>
              <a:t>Evliliğin huzurunun tehlikeye düşmesi</a:t>
            </a:r>
          </a:p>
          <a:p>
            <a:r>
              <a:rPr lang="tr-TR" dirty="0"/>
              <a:t>Süresi: Eşler hakimden süre belirlenmesini talep etmedikçe süreye bağlı değildir.</a:t>
            </a:r>
          </a:p>
          <a:p>
            <a:r>
              <a:rPr lang="tr-TR" dirty="0"/>
              <a:t>Sonuçları ve alınacak tedbirler</a:t>
            </a:r>
          </a:p>
          <a:p>
            <a:pPr marL="800100" lvl="1" indent="-342900">
              <a:buFont typeface="+mj-lt"/>
              <a:buAutoNum type="arabicPeriod"/>
            </a:pPr>
            <a:r>
              <a:rPr lang="tr-TR" dirty="0"/>
              <a:t>Eşlerin yapacakları parasal katkıya ilişkin tedbirler</a:t>
            </a:r>
          </a:p>
          <a:p>
            <a:pPr marL="800100" lvl="1" indent="-342900">
              <a:buFont typeface="+mj-lt"/>
              <a:buAutoNum type="arabicPeriod"/>
            </a:pPr>
            <a:r>
              <a:rPr lang="tr-TR" dirty="0"/>
              <a:t>Konut ve ev eşyasından yararlanmaya ilişkin tedbirler</a:t>
            </a:r>
          </a:p>
          <a:p>
            <a:pPr marL="800100" lvl="1" indent="-342900">
              <a:buFont typeface="+mj-lt"/>
              <a:buAutoNum type="arabicPeriod"/>
            </a:pPr>
            <a:r>
              <a:rPr lang="tr-TR" dirty="0"/>
              <a:t>Eşlerin mallarının yönetimine ilişkin tedbirler</a:t>
            </a:r>
          </a:p>
          <a:p>
            <a:pPr marL="800100" lvl="1" indent="-342900">
              <a:buFont typeface="+mj-lt"/>
              <a:buAutoNum type="arabicPeriod"/>
            </a:pPr>
            <a:r>
              <a:rPr lang="tr-TR" dirty="0"/>
              <a:t>Ergin olmayan çocuğa ilişkin tedbirler</a:t>
            </a:r>
          </a:p>
          <a:p>
            <a:r>
              <a:rPr lang="tr-TR" dirty="0"/>
              <a:t>Haklı bir sebep olmaksızın ayrı yaşama ve ortak yaşamın olanaksızlığı halinde de m. 197/2’ de öngörülen taleplerde bulunulabilir.</a:t>
            </a:r>
          </a:p>
        </p:txBody>
      </p:sp>
    </p:spTree>
    <p:extLst>
      <p:ext uri="{BB962C8B-B14F-4D97-AF65-F5344CB8AC3E}">
        <p14:creationId xmlns:p14="http://schemas.microsoft.com/office/powerpoint/2010/main" val="3703771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757307-F3E8-41DF-87DC-8CDEE54FB797}"/>
              </a:ext>
            </a:extLst>
          </p:cNvPr>
          <p:cNvSpPr>
            <a:spLocks noGrp="1"/>
          </p:cNvSpPr>
          <p:nvPr>
            <p:ph type="title"/>
          </p:nvPr>
        </p:nvSpPr>
        <p:spPr/>
        <p:txBody>
          <a:bodyPr/>
          <a:lstStyle/>
          <a:p>
            <a:r>
              <a:rPr lang="tr-TR" dirty="0"/>
              <a:t>EVLİLİK BİRLİĞİNİN KORUNMASI</a:t>
            </a:r>
            <a:br>
              <a:rPr lang="tr-TR" dirty="0"/>
            </a:br>
            <a:endParaRPr lang="tr-TR" dirty="0"/>
          </a:p>
        </p:txBody>
      </p:sp>
      <p:sp>
        <p:nvSpPr>
          <p:cNvPr id="3" name="İçerik Yer Tutucusu 2">
            <a:extLst>
              <a:ext uri="{FF2B5EF4-FFF2-40B4-BE49-F238E27FC236}">
                <a16:creationId xmlns:a16="http://schemas.microsoft.com/office/drawing/2014/main" id="{12355FBB-1A79-4C86-B573-ADA72B75F258}"/>
              </a:ext>
            </a:extLst>
          </p:cNvPr>
          <p:cNvSpPr>
            <a:spLocks noGrp="1"/>
          </p:cNvSpPr>
          <p:nvPr>
            <p:ph idx="1"/>
          </p:nvPr>
        </p:nvSpPr>
        <p:spPr>
          <a:xfrm>
            <a:off x="1451579" y="2015732"/>
            <a:ext cx="9603275" cy="4118738"/>
          </a:xfrm>
        </p:spPr>
        <p:txBody>
          <a:bodyPr>
            <a:normAutofit fontScale="85000" lnSpcReduction="10000"/>
          </a:bodyPr>
          <a:lstStyle/>
          <a:p>
            <a:pPr marL="0" indent="0">
              <a:buNone/>
            </a:pPr>
            <a:r>
              <a:rPr lang="tr-TR" dirty="0"/>
              <a:t>BORÇLULARA YÖNELİK ÖNLEMLER TMK m. 198</a:t>
            </a:r>
          </a:p>
          <a:p>
            <a:pPr marL="457200" indent="-457200">
              <a:buFont typeface="+mj-lt"/>
              <a:buAutoNum type="arabicPeriod"/>
            </a:pPr>
            <a:r>
              <a:rPr lang="tr-TR" dirty="0"/>
              <a:t>Hukuki niteliği: Özel bir cebri icra tedbiridir.</a:t>
            </a:r>
          </a:p>
          <a:p>
            <a:pPr marL="457200" indent="-457200">
              <a:buFont typeface="+mj-lt"/>
              <a:buAutoNum type="arabicPeriod"/>
            </a:pPr>
            <a:r>
              <a:rPr lang="tr-TR" dirty="0"/>
              <a:t>Şartları</a:t>
            </a:r>
          </a:p>
          <a:p>
            <a:pPr marL="914400" lvl="1" indent="-457200">
              <a:buFont typeface="+mj-lt"/>
              <a:buAutoNum type="arabicPeriod"/>
            </a:pPr>
            <a:r>
              <a:rPr lang="tr-TR" dirty="0"/>
              <a:t>Maddi şart: Eşlerden birinin evlilik birliğinin giderlerine katılma yükümlülüğünü yerine getirmemesidir.</a:t>
            </a:r>
          </a:p>
          <a:p>
            <a:pPr marL="914400" lvl="1" indent="-457200">
              <a:buFont typeface="+mj-lt"/>
              <a:buAutoNum type="arabicPeriod"/>
            </a:pPr>
            <a:r>
              <a:rPr lang="tr-TR" dirty="0"/>
              <a:t>Şekli şart: Eşlerden birinin talebi bulunmalıdır.</a:t>
            </a:r>
          </a:p>
          <a:p>
            <a:pPr marL="457200" indent="-457200">
              <a:buFont typeface="+mj-lt"/>
              <a:buAutoNum type="arabicPeriod"/>
            </a:pPr>
            <a:r>
              <a:rPr lang="tr-TR" dirty="0"/>
              <a:t>Talimatın konusu: Eşlerin özel hukuk ilişkilerinden doğan alacaklarıdır. </a:t>
            </a:r>
          </a:p>
          <a:p>
            <a:pPr marL="457200" indent="-457200">
              <a:buFont typeface="+mj-lt"/>
              <a:buAutoNum type="arabicPeriod"/>
            </a:pPr>
            <a:r>
              <a:rPr lang="tr-TR" dirty="0"/>
              <a:t>Talimatın kapsamının tayini: Alacaklı eşin katkı payının tamamını veya bir kısmını karşılayacak miktarda olabilir.</a:t>
            </a:r>
          </a:p>
          <a:p>
            <a:pPr marL="457200" indent="-457200">
              <a:buFont typeface="+mj-lt"/>
              <a:buAutoNum type="arabicPeriod"/>
            </a:pPr>
            <a:r>
              <a:rPr lang="tr-TR" dirty="0"/>
              <a:t>Tedbirin sonuçları: Birlik giderlerine katılma yükümlülüğünü ihlal eden eş, hakimin talimatından sonra da alacaklı olarak kalır. Ancak bu alacak üzerindeki tasarruf yetkisi ortadan kalkmıştır.</a:t>
            </a:r>
          </a:p>
          <a:p>
            <a:pPr marL="457200" lvl="1" indent="0">
              <a:buNone/>
            </a:pPr>
            <a:r>
              <a:rPr lang="tr-TR" dirty="0"/>
              <a:t>Talimat kararının borçlu hakkında hüküm ve sonuç doğurması için kendisine bildirilmesi gerekir.</a:t>
            </a:r>
          </a:p>
        </p:txBody>
      </p:sp>
    </p:spTree>
    <p:extLst>
      <p:ext uri="{BB962C8B-B14F-4D97-AF65-F5344CB8AC3E}">
        <p14:creationId xmlns:p14="http://schemas.microsoft.com/office/powerpoint/2010/main" val="3576425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C37E32-54D1-4AAD-A0BC-4611F5BCF2EC}"/>
              </a:ext>
            </a:extLst>
          </p:cNvPr>
          <p:cNvSpPr>
            <a:spLocks noGrp="1"/>
          </p:cNvSpPr>
          <p:nvPr>
            <p:ph type="title"/>
          </p:nvPr>
        </p:nvSpPr>
        <p:spPr/>
        <p:txBody>
          <a:bodyPr/>
          <a:lstStyle/>
          <a:p>
            <a:r>
              <a:rPr lang="tr-TR" dirty="0"/>
              <a:t>EVLİLİK BİRLİĞİNİN KORUNMASI</a:t>
            </a:r>
            <a:br>
              <a:rPr lang="tr-TR" dirty="0"/>
            </a:br>
            <a:endParaRPr lang="tr-TR" dirty="0"/>
          </a:p>
        </p:txBody>
      </p:sp>
      <p:sp>
        <p:nvSpPr>
          <p:cNvPr id="3" name="İçerik Yer Tutucusu 2">
            <a:extLst>
              <a:ext uri="{FF2B5EF4-FFF2-40B4-BE49-F238E27FC236}">
                <a16:creationId xmlns:a16="http://schemas.microsoft.com/office/drawing/2014/main" id="{392CA351-E37E-46B9-86A9-1D0E3A86A72E}"/>
              </a:ext>
            </a:extLst>
          </p:cNvPr>
          <p:cNvSpPr>
            <a:spLocks noGrp="1"/>
          </p:cNvSpPr>
          <p:nvPr>
            <p:ph idx="1"/>
          </p:nvPr>
        </p:nvSpPr>
        <p:spPr>
          <a:xfrm>
            <a:off x="1451579" y="2015732"/>
            <a:ext cx="9603275" cy="4100983"/>
          </a:xfrm>
        </p:spPr>
        <p:txBody>
          <a:bodyPr>
            <a:normAutofit fontScale="77500" lnSpcReduction="20000"/>
          </a:bodyPr>
          <a:lstStyle/>
          <a:p>
            <a:pPr marL="0" indent="0">
              <a:buNone/>
            </a:pPr>
            <a:r>
              <a:rPr lang="tr-TR" dirty="0"/>
              <a:t>EVLİLİK BİRLİĞİNİ KORUYUCU ÖNLEM OLARAK EŞİN BELİRLİ BİR MALVARLIĞI DEĞERİ ÜZERİNDEKİ TASARRUF YETKİSİNİN SINIRLANMASI</a:t>
            </a:r>
          </a:p>
          <a:p>
            <a:pPr marL="457200" indent="-457200">
              <a:buFont typeface="+mj-lt"/>
              <a:buAutoNum type="arabicPeriod"/>
            </a:pPr>
            <a:r>
              <a:rPr lang="tr-TR" dirty="0"/>
              <a:t>TMK m. 199’ un uygulanma şartları</a:t>
            </a:r>
          </a:p>
          <a:p>
            <a:pPr lvl="1"/>
            <a:r>
              <a:rPr lang="tr-TR" dirty="0"/>
              <a:t>Eşten kaynaklanan ve evlilik birliğinin ekonomik güvenliğine yönelik ciddi ve yakın bir tehlike bulunmalıdır.</a:t>
            </a:r>
          </a:p>
          <a:p>
            <a:pPr lvl="1"/>
            <a:r>
              <a:rPr lang="tr-TR" dirty="0"/>
              <a:t>Evlilik birliğinden doğan ekonomik yükümlerin ve mal rejiminden doğan yükümlerin ihlal edilmiş olması gerekir. </a:t>
            </a:r>
          </a:p>
          <a:p>
            <a:pPr lvl="1"/>
            <a:r>
              <a:rPr lang="tr-TR" dirty="0"/>
              <a:t>eşlerden birinin talepte bulunması gerekir.</a:t>
            </a:r>
          </a:p>
          <a:p>
            <a:pPr marL="457200" indent="-457200">
              <a:buFont typeface="+mj-lt"/>
              <a:buAutoNum type="arabicPeriod"/>
            </a:pPr>
            <a:r>
              <a:rPr lang="tr-TR" dirty="0"/>
              <a:t>Sınırlamanın konusu: Sınırlayıcı önlemler yalnızca belirli bir eşyaya yönelik değil, belirli bir malvarlığı unsuruna ilişkin olarak alınır.</a:t>
            </a:r>
          </a:p>
          <a:p>
            <a:pPr marL="457200" indent="-457200">
              <a:buFont typeface="+mj-lt"/>
              <a:buAutoNum type="arabicPeriod"/>
            </a:pPr>
            <a:r>
              <a:rPr lang="tr-TR" dirty="0"/>
              <a:t>Sınırlamanın hukuki niteliği: Mahkeme kararıyla meydana gelen tasarruf yetkisi sınırlamasıdır.</a:t>
            </a:r>
          </a:p>
          <a:p>
            <a:pPr marL="457200" indent="-457200">
              <a:buFont typeface="+mj-lt"/>
              <a:buAutoNum type="arabicPeriod"/>
            </a:pPr>
            <a:r>
              <a:rPr lang="tr-TR" dirty="0"/>
              <a:t>Sınırlamanın hukuki sonuçları: Hakimin, üzerindeki tasarruf yetkisini sınırladığı belirli mal varlığı değeri üzerinde tasarruf, ancak diğer eşin izin veya icazeti ile mümkündür.</a:t>
            </a:r>
          </a:p>
          <a:p>
            <a:pPr marL="457200" indent="-457200">
              <a:buFont typeface="+mj-lt"/>
              <a:buAutoNum type="arabicPeriod"/>
            </a:pPr>
            <a:r>
              <a:rPr lang="tr-TR" dirty="0"/>
              <a:t>Ek koruma önlemleri ve şerh imkanı: Sınırlama taşınmaz mallar üzerindeyse bu husus tapu kütüğüne şerh edilir.</a:t>
            </a:r>
          </a:p>
        </p:txBody>
      </p:sp>
    </p:spTree>
    <p:extLst>
      <p:ext uri="{BB962C8B-B14F-4D97-AF65-F5344CB8AC3E}">
        <p14:creationId xmlns:p14="http://schemas.microsoft.com/office/powerpoint/2010/main" val="3242084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5A180C-23F0-4FA8-A875-173E2EEE2CE1}"/>
              </a:ext>
            </a:extLst>
          </p:cNvPr>
          <p:cNvSpPr>
            <a:spLocks noGrp="1"/>
          </p:cNvSpPr>
          <p:nvPr>
            <p:ph type="title"/>
          </p:nvPr>
        </p:nvSpPr>
        <p:spPr/>
        <p:txBody>
          <a:bodyPr/>
          <a:lstStyle/>
          <a:p>
            <a:r>
              <a:rPr lang="tr-TR" dirty="0"/>
              <a:t>EVLİLİK BİRLİĞİNİN KORUNMASI</a:t>
            </a:r>
            <a:br>
              <a:rPr lang="tr-TR" dirty="0"/>
            </a:br>
            <a:endParaRPr lang="tr-TR" dirty="0"/>
          </a:p>
        </p:txBody>
      </p:sp>
      <p:sp>
        <p:nvSpPr>
          <p:cNvPr id="3" name="İçerik Yer Tutucusu 2">
            <a:extLst>
              <a:ext uri="{FF2B5EF4-FFF2-40B4-BE49-F238E27FC236}">
                <a16:creationId xmlns:a16="http://schemas.microsoft.com/office/drawing/2014/main" id="{FA3B374C-1613-4B2E-A162-199DBBE0E51F}"/>
              </a:ext>
            </a:extLst>
          </p:cNvPr>
          <p:cNvSpPr>
            <a:spLocks noGrp="1"/>
          </p:cNvSpPr>
          <p:nvPr>
            <p:ph idx="1"/>
          </p:nvPr>
        </p:nvSpPr>
        <p:spPr>
          <a:xfrm>
            <a:off x="612559" y="2015732"/>
            <a:ext cx="10999433" cy="4037749"/>
          </a:xfrm>
        </p:spPr>
        <p:txBody>
          <a:bodyPr>
            <a:normAutofit fontScale="92500" lnSpcReduction="20000"/>
          </a:bodyPr>
          <a:lstStyle/>
          <a:p>
            <a:pPr marL="0" indent="0">
              <a:buNone/>
            </a:pPr>
            <a:r>
              <a:rPr lang="tr-TR" dirty="0"/>
              <a:t>EŞLERİN TEMSİL YETKİSİNİN TAMAMEN VEYA KISMEN KALDIRILMASI TMK m. 190</a:t>
            </a:r>
          </a:p>
          <a:p>
            <a:pPr marL="457200" indent="-457200">
              <a:buFont typeface="+mj-lt"/>
              <a:buAutoNum type="arabicPeriod"/>
            </a:pPr>
            <a:r>
              <a:rPr lang="tr-TR" dirty="0"/>
              <a:t>Şartları</a:t>
            </a:r>
          </a:p>
          <a:p>
            <a:pPr marL="914400" lvl="1" indent="-457200">
              <a:buFont typeface="+mj-lt"/>
              <a:buAutoNum type="arabicPeriod"/>
            </a:pPr>
            <a:r>
              <a:rPr lang="tr-TR" dirty="0"/>
              <a:t>Temsil yetkisinin açıkça aşımı</a:t>
            </a:r>
          </a:p>
          <a:p>
            <a:pPr marL="914400" lvl="1" indent="-457200">
              <a:buFont typeface="+mj-lt"/>
              <a:buAutoNum type="arabicPeriod"/>
            </a:pPr>
            <a:r>
              <a:rPr lang="tr-TR" dirty="0"/>
              <a:t>Temsil yetkisini kullanmada yetersizlik</a:t>
            </a:r>
          </a:p>
          <a:p>
            <a:pPr marL="457200" indent="-457200">
              <a:buFont typeface="+mj-lt"/>
              <a:buAutoNum type="arabicPeriod"/>
            </a:pPr>
            <a:r>
              <a:rPr lang="tr-TR" dirty="0"/>
              <a:t>Eşin temsil yetkisinin kaldırıldığının üçüncü kişilere duyurulması: Kişisel duyuru esastır. Temsil yetkisinin kaldırılması veya sınırlandırılmasına ilişkin kararın iyiniyetli üçüncü kişilere karşı sonuç doğurması için durum hakim tarafından ilan edilmelidir.</a:t>
            </a:r>
          </a:p>
          <a:p>
            <a:pPr marL="457200" indent="-457200">
              <a:buFont typeface="+mj-lt"/>
              <a:buAutoNum type="arabicPeriod"/>
            </a:pPr>
            <a:r>
              <a:rPr lang="tr-TR" dirty="0"/>
              <a:t>Eşin temsil yetkisinin tamamen veya kısmen kaldırılmasının sonuçları: Yetkisi sınırlandırılan eşin karar rağmen yaptığı işlemler yalnızca kendisini bağlar.</a:t>
            </a:r>
          </a:p>
          <a:p>
            <a:pPr marL="457200" indent="-457200">
              <a:buFont typeface="+mj-lt"/>
              <a:buAutoNum type="arabicPeriod"/>
            </a:pPr>
            <a:r>
              <a:rPr lang="tr-TR" dirty="0"/>
              <a:t>Temsil yetkisinin geri verilmesi: Koşullar değiştiğinde sınırlandırmaya ilişkin karar değiştirilebilir ve bu husus da ilan edilir.</a:t>
            </a:r>
          </a:p>
        </p:txBody>
      </p:sp>
    </p:spTree>
    <p:extLst>
      <p:ext uri="{BB962C8B-B14F-4D97-AF65-F5344CB8AC3E}">
        <p14:creationId xmlns:p14="http://schemas.microsoft.com/office/powerpoint/2010/main" val="3663447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942D8C-E1A7-439C-856E-22857F3E1817}"/>
              </a:ext>
            </a:extLst>
          </p:cNvPr>
          <p:cNvSpPr>
            <a:spLocks noGrp="1"/>
          </p:cNvSpPr>
          <p:nvPr>
            <p:ph type="title"/>
          </p:nvPr>
        </p:nvSpPr>
        <p:spPr/>
        <p:txBody>
          <a:bodyPr/>
          <a:lstStyle/>
          <a:p>
            <a:r>
              <a:rPr lang="tr-TR" dirty="0"/>
              <a:t>EVLİLİK BİRLİĞİNİN KORUNMASI</a:t>
            </a:r>
            <a:br>
              <a:rPr lang="tr-TR" dirty="0"/>
            </a:br>
            <a:endParaRPr lang="tr-TR" dirty="0"/>
          </a:p>
        </p:txBody>
      </p:sp>
      <p:sp>
        <p:nvSpPr>
          <p:cNvPr id="3" name="İçerik Yer Tutucusu 2">
            <a:extLst>
              <a:ext uri="{FF2B5EF4-FFF2-40B4-BE49-F238E27FC236}">
                <a16:creationId xmlns:a16="http://schemas.microsoft.com/office/drawing/2014/main" id="{53B8FE21-C859-4B77-80D7-93A1F84E625F}"/>
              </a:ext>
            </a:extLst>
          </p:cNvPr>
          <p:cNvSpPr>
            <a:spLocks noGrp="1"/>
          </p:cNvSpPr>
          <p:nvPr>
            <p:ph idx="1"/>
          </p:nvPr>
        </p:nvSpPr>
        <p:spPr/>
        <p:txBody>
          <a:bodyPr/>
          <a:lstStyle/>
          <a:p>
            <a:pPr marL="0" indent="0">
              <a:buNone/>
            </a:pPr>
            <a:r>
              <a:rPr lang="tr-TR" dirty="0"/>
              <a:t>TEDBİRLERİN ALINMASINI GEREKTİREN ŞARTLARDA DEĞİŞİKLİKLER TMK m.200</a:t>
            </a:r>
          </a:p>
          <a:p>
            <a:pPr marL="457200" indent="-457200">
              <a:buFont typeface="+mj-lt"/>
              <a:buAutoNum type="arabicPeriod"/>
            </a:pPr>
            <a:r>
              <a:rPr lang="tr-TR" dirty="0"/>
              <a:t>Tedbirlerin değişen şartlara uyarlanması ilkesi</a:t>
            </a:r>
          </a:p>
          <a:p>
            <a:pPr marL="457200" indent="-457200">
              <a:buFont typeface="+mj-lt"/>
              <a:buAutoNum type="arabicPeriod"/>
            </a:pPr>
            <a:r>
              <a:rPr lang="tr-TR" dirty="0"/>
              <a:t>Şartları</a:t>
            </a:r>
          </a:p>
          <a:p>
            <a:pPr marL="914400" lvl="1" indent="-457200">
              <a:buFont typeface="+mj-lt"/>
              <a:buAutoNum type="arabicPeriod"/>
            </a:pPr>
            <a:r>
              <a:rPr lang="tr-TR" dirty="0"/>
              <a:t>Maddi şartlar: Önemli ve sürekli değişiklikler gerçekleşmelidir.</a:t>
            </a:r>
          </a:p>
          <a:p>
            <a:pPr marL="914400" lvl="1" indent="-457200">
              <a:buFont typeface="+mj-lt"/>
              <a:buAutoNum type="arabicPeriod"/>
            </a:pPr>
            <a:r>
              <a:rPr lang="tr-TR" dirty="0"/>
              <a:t>Şekli şartlar : Eşlerden birinin veya ilgililerin talepte bulunması gerekir. Çocuklarla ilgili tedbirlerde talep gerekmez.</a:t>
            </a:r>
          </a:p>
          <a:p>
            <a:pPr marL="457200" indent="-457200">
              <a:buFont typeface="+mj-lt"/>
              <a:buAutoNum type="arabicPeriod"/>
            </a:pPr>
            <a:r>
              <a:rPr lang="tr-TR" dirty="0"/>
              <a:t>Değişiklik kararının konusu ve sonuçları: Özel bir sebep bulunmadıkça karar ileriye etkilidir.</a:t>
            </a:r>
          </a:p>
        </p:txBody>
      </p:sp>
    </p:spTree>
    <p:extLst>
      <p:ext uri="{BB962C8B-B14F-4D97-AF65-F5344CB8AC3E}">
        <p14:creationId xmlns:p14="http://schemas.microsoft.com/office/powerpoint/2010/main" val="1902817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A83C3A-53BA-4502-9113-3439A69089D3}"/>
              </a:ext>
            </a:extLst>
          </p:cNvPr>
          <p:cNvSpPr>
            <a:spLocks noGrp="1"/>
          </p:cNvSpPr>
          <p:nvPr>
            <p:ph type="title"/>
          </p:nvPr>
        </p:nvSpPr>
        <p:spPr/>
        <p:txBody>
          <a:bodyPr/>
          <a:lstStyle/>
          <a:p>
            <a:r>
              <a:rPr lang="tr-TR" dirty="0"/>
              <a:t>EVLİLİK BİRLİĞİNDE MAL REJİMLERİ</a:t>
            </a:r>
          </a:p>
        </p:txBody>
      </p:sp>
      <p:sp>
        <p:nvSpPr>
          <p:cNvPr id="3" name="İçerik Yer Tutucusu 2">
            <a:extLst>
              <a:ext uri="{FF2B5EF4-FFF2-40B4-BE49-F238E27FC236}">
                <a16:creationId xmlns:a16="http://schemas.microsoft.com/office/drawing/2014/main" id="{8DFDDEC9-3607-414B-A5EA-BFBE3EA387F3}"/>
              </a:ext>
            </a:extLst>
          </p:cNvPr>
          <p:cNvSpPr>
            <a:spLocks noGrp="1"/>
          </p:cNvSpPr>
          <p:nvPr>
            <p:ph idx="1"/>
          </p:nvPr>
        </p:nvSpPr>
        <p:spPr>
          <a:xfrm>
            <a:off x="541539" y="2015732"/>
            <a:ext cx="11168108" cy="4037749"/>
          </a:xfrm>
        </p:spPr>
        <p:txBody>
          <a:bodyPr>
            <a:normAutofit fontScale="92500" lnSpcReduction="20000"/>
          </a:bodyPr>
          <a:lstStyle/>
          <a:p>
            <a:pPr marL="0" indent="0">
              <a:buNone/>
            </a:pPr>
            <a:r>
              <a:rPr lang="tr-TR" dirty="0"/>
              <a:t>MAL REJİMİ TÜRLERİ</a:t>
            </a:r>
          </a:p>
          <a:p>
            <a:pPr marL="457200" indent="-457200">
              <a:buFont typeface="+mj-lt"/>
              <a:buAutoNum type="arabicPeriod"/>
            </a:pPr>
            <a:r>
              <a:rPr lang="tr-TR" dirty="0"/>
              <a:t>Yasal mal rejimi – Sözleşmesel mal rejimi: </a:t>
            </a:r>
          </a:p>
          <a:p>
            <a:pPr lvl="1"/>
            <a:r>
              <a:rPr lang="tr-TR" dirty="0" err="1"/>
              <a:t>Sözleşmesel</a:t>
            </a:r>
            <a:r>
              <a:rPr lang="tr-TR" dirty="0"/>
              <a:t> mal rejimi, eşlerin mal rejimi sözleşmesi ile belirledikleri ve her zaman için değiştirebildikleri mal rejimidir. </a:t>
            </a:r>
          </a:p>
          <a:p>
            <a:pPr lvl="1"/>
            <a:r>
              <a:rPr lang="tr-TR" dirty="0"/>
              <a:t>Sözleşme ile yalnızca kanunda düzenlenen mal rejimi türlerinden biri kararlaştırılabilir.</a:t>
            </a:r>
          </a:p>
          <a:p>
            <a:pPr lvl="1"/>
            <a:r>
              <a:rPr lang="tr-TR" dirty="0"/>
              <a:t>Kanunda öngörülen mal rejimleri; edinilmiş mallara katılma rejimi, mal ayrılığı, paylaşmalı mal ayrılığı ve mal ortaklığıdır.</a:t>
            </a:r>
          </a:p>
          <a:p>
            <a:pPr lvl="1"/>
            <a:r>
              <a:rPr lang="tr-TR" dirty="0"/>
              <a:t>Yasal mal rejimi ise hukukumuzda edinilmiş mallara katılma rejimidir. </a:t>
            </a:r>
          </a:p>
          <a:p>
            <a:pPr lvl="1"/>
            <a:r>
              <a:rPr lang="tr-TR" dirty="0"/>
              <a:t>Sözleşme ile başka bir mal rejimi kararlaştırılmış olup da daha sonra yine sözleşme ile edinilmiş mallara katılma rejimi seçildiğinde, edinilmiş mallara katılma rejimi de </a:t>
            </a:r>
            <a:r>
              <a:rPr lang="tr-TR" dirty="0" err="1"/>
              <a:t>sözleşmesel</a:t>
            </a:r>
            <a:r>
              <a:rPr lang="tr-TR" dirty="0"/>
              <a:t> mal rejimi niteliğinde olur.</a:t>
            </a:r>
          </a:p>
          <a:p>
            <a:pPr marL="457200" lvl="1" indent="0">
              <a:buNone/>
            </a:pPr>
            <a:endParaRPr lang="tr-TR" dirty="0"/>
          </a:p>
          <a:p>
            <a:pPr marL="457200" indent="-457200">
              <a:buFont typeface="+mj-lt"/>
              <a:buAutoNum type="arabicPeriod"/>
            </a:pPr>
            <a:r>
              <a:rPr lang="tr-TR" dirty="0"/>
              <a:t>Olağan mal rejimi – Olağanüstü mal rejimi: </a:t>
            </a:r>
          </a:p>
          <a:p>
            <a:pPr lvl="1"/>
            <a:r>
              <a:rPr lang="tr-TR" dirty="0"/>
              <a:t>Kanunda öngörülen olağanüstü hallerde mal ayrılığı rejiminin kanunen veya hakim kararıyla belirlendiği hallerde olağanüstü mal rejimi söz konusu olur.</a:t>
            </a:r>
          </a:p>
          <a:p>
            <a:pPr marL="0" indent="0">
              <a:buNone/>
            </a:pPr>
            <a:endParaRPr lang="tr-TR" dirty="0"/>
          </a:p>
        </p:txBody>
      </p:sp>
    </p:spTree>
    <p:extLst>
      <p:ext uri="{BB962C8B-B14F-4D97-AF65-F5344CB8AC3E}">
        <p14:creationId xmlns:p14="http://schemas.microsoft.com/office/powerpoint/2010/main" val="1790988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715C7F-FECE-4FFA-B06A-D632CB85DC9D}"/>
              </a:ext>
            </a:extLst>
          </p:cNvPr>
          <p:cNvSpPr>
            <a:spLocks noGrp="1"/>
          </p:cNvSpPr>
          <p:nvPr>
            <p:ph type="title"/>
          </p:nvPr>
        </p:nvSpPr>
        <p:spPr/>
        <p:txBody>
          <a:bodyPr/>
          <a:lstStyle/>
          <a:p>
            <a:r>
              <a:rPr lang="tr-TR" dirty="0"/>
              <a:t>EVLİLİK BİRLİĞİNDE MAL REJİMLERİ</a:t>
            </a:r>
          </a:p>
        </p:txBody>
      </p:sp>
      <p:sp>
        <p:nvSpPr>
          <p:cNvPr id="3" name="İçerik Yer Tutucusu 2">
            <a:extLst>
              <a:ext uri="{FF2B5EF4-FFF2-40B4-BE49-F238E27FC236}">
                <a16:creationId xmlns:a16="http://schemas.microsoft.com/office/drawing/2014/main" id="{48A7AB08-C38B-41DF-9CCF-BC9B44665DA9}"/>
              </a:ext>
            </a:extLst>
          </p:cNvPr>
          <p:cNvSpPr>
            <a:spLocks noGrp="1"/>
          </p:cNvSpPr>
          <p:nvPr>
            <p:ph idx="1"/>
          </p:nvPr>
        </p:nvSpPr>
        <p:spPr>
          <a:xfrm>
            <a:off x="1451579" y="2015732"/>
            <a:ext cx="9603275" cy="4037749"/>
          </a:xfrm>
        </p:spPr>
        <p:txBody>
          <a:bodyPr>
            <a:normAutofit lnSpcReduction="10000"/>
          </a:bodyPr>
          <a:lstStyle/>
          <a:p>
            <a:pPr marL="0" indent="0">
              <a:buNone/>
            </a:pPr>
            <a:r>
              <a:rPr lang="tr-TR" dirty="0"/>
              <a:t>MAL REJİMİ SÖZLEŞMESİ</a:t>
            </a:r>
          </a:p>
          <a:p>
            <a:r>
              <a:rPr lang="tr-TR" dirty="0"/>
              <a:t>Şartları</a:t>
            </a:r>
          </a:p>
          <a:p>
            <a:pPr marL="800100" lvl="1" indent="-342900">
              <a:buFont typeface="+mj-lt"/>
              <a:buAutoNum type="arabicPeriod"/>
            </a:pPr>
            <a:r>
              <a:rPr lang="tr-TR" dirty="0"/>
              <a:t>Tarafların kanundaki sınırlar çerçevesinde istedikleri mal rejimi üzerinde anlaşması gerekir.</a:t>
            </a:r>
          </a:p>
          <a:p>
            <a:pPr marL="800100" lvl="1" indent="-342900">
              <a:buFont typeface="+mj-lt"/>
              <a:buAutoNum type="arabicPeriod"/>
            </a:pPr>
            <a:r>
              <a:rPr lang="tr-TR" dirty="0"/>
              <a:t>Geçerlilik şartları</a:t>
            </a:r>
          </a:p>
          <a:p>
            <a:pPr marL="1257300" lvl="2" indent="-342900">
              <a:buFont typeface="+mj-lt"/>
              <a:buAutoNum type="arabicPeriod"/>
            </a:pPr>
            <a:r>
              <a:rPr lang="tr-TR" dirty="0"/>
              <a:t>Ehliyet: Ayırt etme gücünün varlığı zorunludur. Küçükler ve kısıtlılar bakımından ise yasal temsilcilerinin rızası gerekir. </a:t>
            </a:r>
          </a:p>
          <a:p>
            <a:pPr marL="1257300" lvl="2" indent="-342900">
              <a:buFont typeface="+mj-lt"/>
              <a:buAutoNum type="arabicPeriod"/>
            </a:pPr>
            <a:r>
              <a:rPr lang="tr-TR" dirty="0"/>
              <a:t>Şekil: Noterde düzenleme veya onaylama şeklinde yapılır. Ayrıca evlenme başvurusu sırasında yapılacak yazılı bildirim ile de yapılabilir.</a:t>
            </a:r>
          </a:p>
          <a:p>
            <a:pPr marL="800100" lvl="1" indent="-342900">
              <a:buFont typeface="+mj-lt"/>
              <a:buAutoNum type="arabicPeriod"/>
            </a:pPr>
            <a:r>
              <a:rPr lang="tr-TR" dirty="0"/>
              <a:t>Hüküm ve sonuçları: TMK m. 20, 4722 sayılı Kanun m. 10</a:t>
            </a:r>
          </a:p>
          <a:p>
            <a:r>
              <a:rPr lang="tr-TR" dirty="0"/>
              <a:t>Sona ermesi</a:t>
            </a:r>
          </a:p>
          <a:p>
            <a:pPr marL="457200" lvl="1" indent="0">
              <a:buNone/>
            </a:pPr>
            <a:r>
              <a:rPr lang="tr-TR" dirty="0"/>
              <a:t>Tarafların anlaşmasıyla her zaman ortadan kaldırılabilir.</a:t>
            </a:r>
          </a:p>
          <a:p>
            <a:pPr marL="457200" lvl="1" indent="0">
              <a:buNone/>
            </a:pPr>
            <a:endParaRPr lang="tr-TR" dirty="0"/>
          </a:p>
          <a:p>
            <a:pPr marL="0" indent="0">
              <a:buNone/>
            </a:pPr>
            <a:endParaRPr lang="tr-TR" dirty="0"/>
          </a:p>
        </p:txBody>
      </p:sp>
    </p:spTree>
    <p:extLst>
      <p:ext uri="{BB962C8B-B14F-4D97-AF65-F5344CB8AC3E}">
        <p14:creationId xmlns:p14="http://schemas.microsoft.com/office/powerpoint/2010/main" val="3425970257"/>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E8FD3B-BE4E-4199-B7FD-87E88FD2B40C}">
  <ds:schemaRefs>
    <ds:schemaRef ds:uri="560ef61b-03e2-46a8-aeae-79f8a710d1e9"/>
    <ds:schemaRef ds:uri="http://schemas.microsoft.com/office/2006/metadata/properties"/>
    <ds:schemaRef ds:uri="http://schemas.microsoft.com/office/2006/documentManagement/types"/>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5C4E7FF-2C4C-4626-BE80-4466DD554BFA}">
  <ds:schemaRefs>
    <ds:schemaRef ds:uri="http://schemas.microsoft.com/sharepoint/v3/contenttype/forms"/>
  </ds:schemaRefs>
</ds:datastoreItem>
</file>

<file path=customXml/itemProps3.xml><?xml version="1.0" encoding="utf-8"?>
<ds:datastoreItem xmlns:ds="http://schemas.openxmlformats.org/officeDocument/2006/customXml" ds:itemID="{85403E94-1C14-4B92-A09A-330B030E92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857</Words>
  <Application>Microsoft Office PowerPoint</Application>
  <PresentationFormat>Geniş ekran</PresentationFormat>
  <Paragraphs>112</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Gill Sans MT</vt:lpstr>
      <vt:lpstr>Galeri</vt:lpstr>
      <vt:lpstr>Medeni hukuk</vt:lpstr>
      <vt:lpstr>EVLİLİK BİRLİĞİNİN KORUNMASI</vt:lpstr>
      <vt:lpstr>EVLİLİK BİRLİĞİNİN KORUNMASI </vt:lpstr>
      <vt:lpstr>EVLİLİK BİRLİĞİNİN KORUNMASI </vt:lpstr>
      <vt:lpstr>EVLİLİK BİRLİĞİNİN KORUNMASI </vt:lpstr>
      <vt:lpstr>EVLİLİK BİRLİĞİNİN KORUNMASI </vt:lpstr>
      <vt:lpstr>EVLİLİK BİRLİĞİNİN KORUNMASI </vt:lpstr>
      <vt:lpstr>EVLİLİK BİRLİĞİNDE MAL REJİMLERİ</vt:lpstr>
      <vt:lpstr>EVLİLİK BİRLİĞİNDE MAL REJİMLERİ</vt:lpstr>
      <vt:lpstr>EVLİLİK BİRLİĞİNDE MAL REJİMLERİ</vt:lpstr>
      <vt:lpstr>EVLİLİK BİRLİĞİNDE MAL REJİMLERİ</vt:lpstr>
      <vt:lpstr>EVLİLİK BİRLİĞİNDE MAL REJİMLERİ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EVLİLİK BİRLİĞİNİN KORUNMASI</dc:title>
  <dc:creator>Hilal Nur Gözüküçük</dc:creator>
  <cp:lastModifiedBy>Hilal Nur Gözüküçük</cp:lastModifiedBy>
  <cp:revision>1</cp:revision>
  <dcterms:created xsi:type="dcterms:W3CDTF">2020-05-24T16:15:51Z</dcterms:created>
  <dcterms:modified xsi:type="dcterms:W3CDTF">2020-05-27T14:39:09Z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