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8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3" r:id="rId29"/>
    <p:sldId id="284" r:id="rId30"/>
    <p:sldId id="285" r:id="rId31"/>
    <p:sldId id="301"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9" autoAdjust="0"/>
  </p:normalViewPr>
  <p:slideViewPr>
    <p:cSldViewPr>
      <p:cViewPr varScale="1">
        <p:scale>
          <a:sx n="86" d="100"/>
          <a:sy n="86" d="100"/>
        </p:scale>
        <p:origin x="15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8AFE63-2D74-436C-BAB8-610D9ABF3DA2}" type="datetimeFigureOut">
              <a:rPr lang="tr-TR" smtClean="0"/>
              <a:pPr/>
              <a:t>25.01.2018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2EE696-5A41-48EC-9175-4CA398E7248F}"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1 Slayt Görüntüsü Yer Tutucusu"/>
          <p:cNvSpPr>
            <a:spLocks noGrp="1" noRot="1" noChangeAspect="1" noTextEdit="1"/>
          </p:cNvSpPr>
          <p:nvPr>
            <p:ph type="sldImg"/>
          </p:nvPr>
        </p:nvSpPr>
        <p:spPr>
          <a:ln/>
        </p:spPr>
      </p:sp>
      <p:sp>
        <p:nvSpPr>
          <p:cNvPr id="287747" name="2 Not Yer Tutucusu"/>
          <p:cNvSpPr>
            <a:spLocks noGrp="1"/>
          </p:cNvSpPr>
          <p:nvPr>
            <p:ph type="body" idx="1"/>
          </p:nvPr>
        </p:nvSpPr>
        <p:spPr>
          <a:noFill/>
          <a:ln/>
        </p:spPr>
        <p:txBody>
          <a:bodyPr/>
          <a:lstStyle/>
          <a:p>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25.01.2018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25.01.2018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25.01.2018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85729"/>
            <a:ext cx="7772400" cy="2357453"/>
          </a:xfrm>
        </p:spPr>
        <p:txBody>
          <a:bodyPr>
            <a:normAutofit/>
          </a:bodyPr>
          <a:lstStyle/>
          <a:p>
            <a:r>
              <a:rPr lang="tr-TR" sz="3600" b="1" dirty="0" smtClean="0">
                <a:solidFill>
                  <a:srgbClr val="CC9900"/>
                </a:solidFill>
                <a:latin typeface="Times New Roman" pitchFamily="18" charset="0"/>
                <a:cs typeface="Times New Roman" pitchFamily="18" charset="0"/>
              </a:rPr>
              <a:t>ÇEVRE KONUSUNDA TÜRKİYE’NİN TARAF OLDUĞU ÇOK TARAFLI SÖZLEŞME VE PROTOKOLLER</a:t>
            </a:r>
            <a:endParaRPr lang="tr-TR" dirty="0"/>
          </a:p>
        </p:txBody>
      </p:sp>
      <p:sp>
        <p:nvSpPr>
          <p:cNvPr id="3" name="2 Alt Başlık"/>
          <p:cNvSpPr>
            <a:spLocks noGrp="1"/>
          </p:cNvSpPr>
          <p:nvPr>
            <p:ph type="subTitle" idx="1"/>
          </p:nvPr>
        </p:nvSpPr>
        <p:spPr>
          <a:xfrm>
            <a:off x="500034" y="2996952"/>
            <a:ext cx="8072494" cy="2146560"/>
          </a:xfrm>
        </p:spPr>
        <p:txBody>
          <a:bodyPr>
            <a:normAutofit lnSpcReduction="10000"/>
          </a:bodyPr>
          <a:lstStyle/>
          <a:p>
            <a:r>
              <a:rPr lang="tr-TR" sz="2400" b="1" dirty="0" smtClean="0">
                <a:solidFill>
                  <a:srgbClr val="3333CC"/>
                </a:solidFill>
                <a:latin typeface="Times New Roman" pitchFamily="18" charset="0"/>
              </a:rPr>
              <a:t>Prof. Dr. Nesrin ALGAN</a:t>
            </a:r>
          </a:p>
          <a:p>
            <a:r>
              <a:rPr lang="tr-TR" sz="2400" b="1" dirty="0" smtClean="0">
                <a:solidFill>
                  <a:srgbClr val="3333CC"/>
                </a:solidFill>
                <a:latin typeface="Times New Roman" pitchFamily="18" charset="0"/>
              </a:rPr>
              <a:t>Ankara Üniversitesi</a:t>
            </a:r>
          </a:p>
          <a:p>
            <a:r>
              <a:rPr lang="tr-TR" sz="2400" b="1" dirty="0" smtClean="0">
                <a:solidFill>
                  <a:srgbClr val="3333CC"/>
                </a:solidFill>
                <a:latin typeface="Times New Roman" pitchFamily="18" charset="0"/>
              </a:rPr>
              <a:t>Siyasal Bilgiler Fakültesi</a:t>
            </a:r>
          </a:p>
          <a:p>
            <a:r>
              <a:rPr lang="tr-TR" sz="2400" b="1" dirty="0" smtClean="0">
                <a:solidFill>
                  <a:srgbClr val="3333CC"/>
                </a:solidFill>
                <a:latin typeface="Times New Roman" pitchFamily="18" charset="0"/>
              </a:rPr>
              <a:t>Siyaset Bilimi ve Kamu Yönetimi Bölümü</a:t>
            </a:r>
          </a:p>
          <a:p>
            <a:r>
              <a:rPr lang="tr-TR" sz="2400" b="1" smtClean="0">
                <a:solidFill>
                  <a:srgbClr val="3333CC"/>
                </a:solidFill>
                <a:latin typeface="Times New Roman" pitchFamily="18" charset="0"/>
                <a:cs typeface="Times New Roman" pitchFamily="18" charset="0"/>
              </a:rPr>
              <a:t>Kent, Çevre ve Yerel Yönetim  Politikaları </a:t>
            </a:r>
            <a:r>
              <a:rPr lang="tr-TR" sz="2400" b="1" smtClean="0">
                <a:solidFill>
                  <a:srgbClr val="3333CC"/>
                </a:solidFill>
                <a:latin typeface="Times New Roman" pitchFamily="18" charset="0"/>
              </a:rPr>
              <a:t>Anabilim </a:t>
            </a:r>
            <a:r>
              <a:rPr lang="tr-TR" sz="2400" b="1" dirty="0" smtClean="0">
                <a:solidFill>
                  <a:srgbClr val="3333CC"/>
                </a:solidFill>
                <a:latin typeface="Times New Roman" pitchFamily="18" charset="0"/>
              </a:rPr>
              <a:t>Dalı</a:t>
            </a:r>
            <a:endParaRPr lang="en-US" sz="2400" b="1" dirty="0" smtClean="0">
              <a:solidFill>
                <a:srgbClr val="3333CC"/>
              </a:solidFill>
              <a:latin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4000496" y="5357813"/>
            <a:ext cx="1323975" cy="1500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571612"/>
            <a:ext cx="7704856" cy="5286388"/>
          </a:xfrm>
        </p:spPr>
        <p:txBody>
          <a:bodyPr>
            <a:normAutofit/>
          </a:bodyPr>
          <a:lstStyle/>
          <a:p>
            <a:pPr algn="just"/>
            <a:r>
              <a:rPr lang="tr-TR" sz="2400" dirty="0" smtClean="0">
                <a:latin typeface="Times New Roman" pitchFamily="18" charset="0"/>
                <a:cs typeface="Times New Roman" pitchFamily="18" charset="0"/>
              </a:rPr>
              <a:t>Denizde Seyir Güvenliğine Karşı Yasadışı Eylemlerin Önlenmesine Dair Sözleşme İle Kıta Sahanlığında Bulunan Sabit Platformların Güvenliğine Karşı Yasadışı Eylemlerin Önlenmesine Dair Protokol`ün İhtirazı Kayıtla Onaylanması Hakkında Karar (YT: 98/10501, RG: 26.01.1998- 23242)</a:t>
            </a:r>
          </a:p>
          <a:p>
            <a:pPr algn="just"/>
            <a:r>
              <a:rPr lang="tr-TR" sz="2400" dirty="0" smtClean="0">
                <a:latin typeface="Times New Roman" pitchFamily="18" charset="0"/>
                <a:cs typeface="Times New Roman" pitchFamily="18" charset="0"/>
              </a:rPr>
              <a:t>Uluslararası Denizcilik Örgütü Sözleşmesinde Yapılan Değişikliklerin Onaylanması Hakkında Karar (YT:  2001/2088, RG: 27.03.2001-24355)</a:t>
            </a:r>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457200" y="0"/>
            <a:ext cx="8686800" cy="1417638"/>
          </a:xfrm>
        </p:spPr>
        <p:txBody>
          <a:bodyPr>
            <a:normAutofit/>
          </a:bodyPr>
          <a:lstStyle/>
          <a:p>
            <a:r>
              <a:rPr lang="tr-TR" b="1" dirty="0" smtClean="0">
                <a:solidFill>
                  <a:srgbClr val="3333CC"/>
                </a:solidFill>
                <a:latin typeface="Times New Roman" pitchFamily="18" charset="0"/>
              </a:rPr>
              <a:t>Deniz Çevresi</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0"/>
            <a:ext cx="8786842" cy="1143000"/>
          </a:xfrm>
        </p:spPr>
        <p:txBody>
          <a:bodyPr>
            <a:normAutofit/>
          </a:bodyPr>
          <a:lstStyle/>
          <a:p>
            <a:r>
              <a:rPr lang="tr-TR" sz="3200" b="1" dirty="0" smtClean="0">
                <a:solidFill>
                  <a:srgbClr val="3333CC"/>
                </a:solidFill>
                <a:latin typeface="Times New Roman" pitchFamily="18" charset="0"/>
              </a:rPr>
              <a:t>Atmosfer, Hava Kirliliği, Gürültü</a:t>
            </a:r>
            <a:endParaRPr lang="tr-TR" sz="3200" dirty="0"/>
          </a:p>
        </p:txBody>
      </p:sp>
      <p:sp>
        <p:nvSpPr>
          <p:cNvPr id="3" name="2 İçerik Yer Tutucusu"/>
          <p:cNvSpPr>
            <a:spLocks noGrp="1"/>
          </p:cNvSpPr>
          <p:nvPr>
            <p:ph idx="1"/>
          </p:nvPr>
        </p:nvSpPr>
        <p:spPr>
          <a:xfrm>
            <a:off x="755576" y="1214422"/>
            <a:ext cx="7848872" cy="5643578"/>
          </a:xfrm>
        </p:spPr>
        <p:txBody>
          <a:bodyPr>
            <a:normAutofit/>
          </a:bodyPr>
          <a:lstStyle/>
          <a:p>
            <a:pPr algn="just"/>
            <a:r>
              <a:rPr lang="tr-TR" sz="2300" dirty="0" smtClean="0">
                <a:latin typeface="Times New Roman" pitchFamily="18" charset="0"/>
                <a:cs typeface="Times New Roman" pitchFamily="18" charset="0"/>
              </a:rPr>
              <a:t>Uzun Menzilli Sınırlar Ötesi Hava Kirliliği Sözleşmesi (Cenevre, 13.11.1979, YT: 16.3.1983, RG: 23.03.1983-17996)</a:t>
            </a:r>
          </a:p>
          <a:p>
            <a:pPr algn="just"/>
            <a:r>
              <a:rPr lang="tr-TR" sz="2300" dirty="0" smtClean="0">
                <a:latin typeface="Times New Roman" pitchFamily="18" charset="0"/>
                <a:cs typeface="Times New Roman" pitchFamily="18" charset="0"/>
              </a:rPr>
              <a:t>Avrupa'da Hava Kirleticilerin Uzun Menzilli Aktarılmalarının İzlenmesi ve Değerlendirilmesi için İşbirliği Programının (EMEP) Uzun Vadeli Finansmanına Dair 1979 Uzun Menzilli </a:t>
            </a:r>
            <a:r>
              <a:rPr lang="tr-TR" sz="2300" dirty="0" err="1" smtClean="0">
                <a:latin typeface="Times New Roman" pitchFamily="18" charset="0"/>
                <a:cs typeface="Times New Roman" pitchFamily="18" charset="0"/>
              </a:rPr>
              <a:t>Sınırlarötesi</a:t>
            </a:r>
            <a:r>
              <a:rPr lang="tr-TR" sz="2300" dirty="0" smtClean="0">
                <a:latin typeface="Times New Roman" pitchFamily="18" charset="0"/>
                <a:cs typeface="Times New Roman" pitchFamily="18" charset="0"/>
              </a:rPr>
              <a:t> Hava Kirlenmesi Sözleşmesi Protokolü (Cenevre, 28.9.1984, YT: 28.1.1988, RG: 23.07.1985-18820)</a:t>
            </a:r>
          </a:p>
          <a:p>
            <a:pPr algn="just"/>
            <a:r>
              <a:rPr lang="tr-TR" sz="2300" dirty="0" smtClean="0">
                <a:latin typeface="Times New Roman" pitchFamily="18" charset="0"/>
                <a:cs typeface="Times New Roman" pitchFamily="18" charset="0"/>
              </a:rPr>
              <a:t>Ozon Tabakasının Korunmasına Dair Viyana Sözleşmesi ve Ozon Tabakasını İncelten Maddelere Dair Montreal Protokolü’ne Katılmamız Hakkında Karar (Viyana, 22.3.1985, YT: 22.9.1988 1990/773, RG: 8.09.1990 – 20629)</a:t>
            </a:r>
          </a:p>
          <a:p>
            <a:pPr algn="just"/>
            <a:r>
              <a:rPr lang="tr-TR" sz="2300" dirty="0" smtClean="0">
                <a:latin typeface="Times New Roman" pitchFamily="18" charset="0"/>
                <a:cs typeface="Times New Roman" pitchFamily="18" charset="0"/>
              </a:rPr>
              <a:t>Ozon Tabakasını İncelten Maddelere Dair Montreal Protokolü Hakkında Londra Toplantısı Değişik Belgesi (Londra, 27-29.06. 1990, RG: 28.12.1994 – 22155)</a:t>
            </a:r>
            <a:endParaRPr lang="tr-TR" sz="23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1500174"/>
            <a:ext cx="7776864" cy="5357826"/>
          </a:xfrm>
        </p:spPr>
        <p:txBody>
          <a:bodyPr>
            <a:normAutofit fontScale="92500"/>
          </a:bodyPr>
          <a:lstStyle/>
          <a:p>
            <a:pPr algn="just"/>
            <a:r>
              <a:rPr lang="tr-TR" sz="2400" dirty="0" smtClean="0">
                <a:latin typeface="Times New Roman" pitchFamily="18" charset="0"/>
                <a:cs typeface="Times New Roman" pitchFamily="18" charset="0"/>
              </a:rPr>
              <a:t>Ozon Tabakasını İncelten Maddelere Dair Montreal Protokolünün Onaylanması Hakkında Karar (Montreal, 16.09.1987 , YT: 94/6214, RG: 28.12.1994 – 22155)</a:t>
            </a:r>
          </a:p>
          <a:p>
            <a:pPr algn="just"/>
            <a:r>
              <a:rPr lang="tr-TR" sz="2400" dirty="0" smtClean="0">
                <a:latin typeface="Times New Roman" pitchFamily="18" charset="0"/>
                <a:cs typeface="Times New Roman" pitchFamily="18" charset="0"/>
              </a:rPr>
              <a:t>Ozon Tabakasını İncelten Maddelere Dair Montreal Protokolü Kopenhag Değişikliklerinin Onaylanması Hakkında Karar (Kopenhag, 23-25.11.1992, YT: 95/7184, RG: 29.09.1995 – 22419)</a:t>
            </a:r>
          </a:p>
          <a:p>
            <a:pPr algn="just"/>
            <a:r>
              <a:rPr lang="tr-TR" sz="2400" dirty="0" smtClean="0">
                <a:latin typeface="Times New Roman" pitchFamily="18" charset="0"/>
                <a:cs typeface="Times New Roman" pitchFamily="18" charset="0"/>
              </a:rPr>
              <a:t>Ozon Tabakasını İncelten Maddelere Dair Montreal Protokolü’nde Yapılan Değişikliğin Onaylanmasının Uygun Bulunduğuna Dair Kanun. (</a:t>
            </a:r>
            <a:r>
              <a:rPr lang="tr-TR" sz="2400" i="1" dirty="0" smtClean="0">
                <a:latin typeface="Times New Roman" pitchFamily="18" charset="0"/>
                <a:cs typeface="Times New Roman" pitchFamily="18" charset="0"/>
              </a:rPr>
              <a:t>Türkiye tarafından uygun bulunduğuna dair kanun resmi gazetede </a:t>
            </a:r>
            <a:r>
              <a:rPr lang="tr-TR" sz="2400" dirty="0" smtClean="0">
                <a:latin typeface="Times New Roman" pitchFamily="18" charset="0"/>
                <a:cs typeface="Times New Roman" pitchFamily="18" charset="0"/>
              </a:rPr>
              <a:t>17.6.2003 tarih ve 25131sayı ile 4871 </a:t>
            </a:r>
            <a:r>
              <a:rPr lang="tr-TR" sz="2400" dirty="0" err="1" smtClean="0">
                <a:latin typeface="Times New Roman" pitchFamily="18" charset="0"/>
                <a:cs typeface="Times New Roman" pitchFamily="18" charset="0"/>
              </a:rPr>
              <a:t>no’lu</a:t>
            </a:r>
            <a:r>
              <a:rPr lang="tr-TR" sz="2400" dirty="0" smtClean="0">
                <a:latin typeface="Times New Roman" pitchFamily="18" charset="0"/>
                <a:cs typeface="Times New Roman" pitchFamily="18" charset="0"/>
              </a:rPr>
              <a:t> karar olarak </a:t>
            </a:r>
            <a:r>
              <a:rPr lang="tr-TR" sz="2400" i="1" dirty="0" smtClean="0">
                <a:latin typeface="Times New Roman" pitchFamily="18" charset="0"/>
                <a:cs typeface="Times New Roman" pitchFamily="18" charset="0"/>
              </a:rPr>
              <a:t>yayınlanmış Bakanlar kurulunca 25/8/2003 tarihinde kararlaştırılmıştır.)</a:t>
            </a:r>
          </a:p>
          <a:p>
            <a:pPr algn="just">
              <a:buNone/>
            </a:pPr>
            <a:r>
              <a:rPr lang="tr-TR" sz="2400" i="1"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(Montreal, 15-17.09. 1997, YT: 2003/6072, RG: 17.09.2003- 25232)</a:t>
            </a:r>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357158" y="0"/>
            <a:ext cx="8786842" cy="1143000"/>
          </a:xfrm>
        </p:spPr>
        <p:txBody>
          <a:bodyPr>
            <a:normAutofit/>
          </a:bodyPr>
          <a:lstStyle/>
          <a:p>
            <a:r>
              <a:rPr lang="tr-TR" sz="3200" b="1" dirty="0" smtClean="0">
                <a:solidFill>
                  <a:srgbClr val="3333CC"/>
                </a:solidFill>
                <a:latin typeface="Times New Roman" pitchFamily="18" charset="0"/>
              </a:rPr>
              <a:t>Atmosfer, Hava Kirliliği, Gürültü</a:t>
            </a:r>
            <a:endParaRPr lang="tr-TR"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1428736"/>
            <a:ext cx="7848872" cy="5429264"/>
          </a:xfrm>
        </p:spPr>
        <p:txBody>
          <a:bodyPr>
            <a:normAutofit/>
          </a:bodyPr>
          <a:lstStyle/>
          <a:p>
            <a:pPr algn="just"/>
            <a:r>
              <a:rPr lang="tr-TR" sz="2400" dirty="0" smtClean="0">
                <a:latin typeface="Times New Roman" pitchFamily="18" charset="0"/>
                <a:cs typeface="Times New Roman" pitchFamily="18" charset="0"/>
              </a:rPr>
              <a:t>Ozon Tabakasını İncelten Maddelere Dair Montreal Protokolü’nde Yapılan Değişikliğin Onaylanmasının Uygun Bulunduğu Hakkında Kanun. (</a:t>
            </a:r>
            <a:r>
              <a:rPr lang="tr-TR" sz="2400" i="1" dirty="0" smtClean="0">
                <a:latin typeface="Times New Roman" pitchFamily="18" charset="0"/>
                <a:cs typeface="Times New Roman" pitchFamily="18" charset="0"/>
              </a:rPr>
              <a:t>Türkiye tarafından uygun bulunduğuna dair kanun resmi gazetede </a:t>
            </a:r>
            <a:r>
              <a:rPr lang="tr-TR" sz="2400" dirty="0" smtClean="0">
                <a:latin typeface="Times New Roman" pitchFamily="18" charset="0"/>
                <a:cs typeface="Times New Roman" pitchFamily="18" charset="0"/>
              </a:rPr>
              <a:t>17.6.2003 tarih ve 25141sayı ile 4880 </a:t>
            </a:r>
            <a:r>
              <a:rPr lang="tr-TR" sz="2400" dirty="0" err="1" smtClean="0">
                <a:latin typeface="Times New Roman" pitchFamily="18" charset="0"/>
                <a:cs typeface="Times New Roman" pitchFamily="18" charset="0"/>
              </a:rPr>
              <a:t>no’lu</a:t>
            </a:r>
            <a:r>
              <a:rPr lang="tr-TR" sz="2400" dirty="0" smtClean="0">
                <a:latin typeface="Times New Roman" pitchFamily="18" charset="0"/>
                <a:cs typeface="Times New Roman" pitchFamily="18" charset="0"/>
              </a:rPr>
              <a:t> karar olarak </a:t>
            </a:r>
            <a:r>
              <a:rPr lang="tr-TR" sz="2400" i="1" dirty="0" smtClean="0">
                <a:latin typeface="Times New Roman" pitchFamily="18" charset="0"/>
                <a:cs typeface="Times New Roman" pitchFamily="18" charset="0"/>
              </a:rPr>
              <a:t>yayınlanmış Bakanlar kurulunca 25/8/2003 tarihinde kararlaştırılmıştır.)</a:t>
            </a:r>
          </a:p>
          <a:p>
            <a:pPr algn="just">
              <a:buNone/>
            </a:pPr>
            <a:r>
              <a:rPr lang="tr-TR" sz="2400" i="1"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(Pekin, 3.12.1999, YT: 2003/6077, RG: 17.09.2003- 25232)</a:t>
            </a:r>
          </a:p>
          <a:p>
            <a:pPr algn="just"/>
            <a:r>
              <a:rPr lang="tr-TR" sz="2400" dirty="0" smtClean="0">
                <a:latin typeface="Times New Roman" pitchFamily="18" charset="0"/>
                <a:cs typeface="Times New Roman" pitchFamily="18" charset="0"/>
              </a:rPr>
              <a:t>Uçakların Gürültüsü Konusunda Uluslararası Standartlar ve Tavsiye Edilen Uygulamalar (1971)</a:t>
            </a:r>
          </a:p>
          <a:p>
            <a:pPr algn="just"/>
            <a:r>
              <a:rPr lang="tr-TR" sz="2400" dirty="0" smtClean="0">
                <a:latin typeface="Times New Roman" pitchFamily="18" charset="0"/>
                <a:cs typeface="Times New Roman" pitchFamily="18" charset="0"/>
              </a:rPr>
              <a:t>Uluslararası Sivil Havacılık Sözleşmesinde Değişiklik Yapılmasına İlişkin Protokolün Onaylanması Hakkında Karar (YT: 95/1770, RG: 7.09.1995- 22397)</a:t>
            </a:r>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357158" y="0"/>
            <a:ext cx="8786842" cy="1143000"/>
          </a:xfrm>
        </p:spPr>
        <p:txBody>
          <a:bodyPr>
            <a:normAutofit/>
          </a:bodyPr>
          <a:lstStyle/>
          <a:p>
            <a:r>
              <a:rPr lang="tr-TR" sz="3200" b="1" dirty="0" smtClean="0">
                <a:solidFill>
                  <a:srgbClr val="3333CC"/>
                </a:solidFill>
                <a:latin typeface="Times New Roman" pitchFamily="18" charset="0"/>
              </a:rPr>
              <a:t>Atmosfer, Hava Kirliliği, Gürültü</a:t>
            </a:r>
            <a:endParaRPr lang="tr-TR"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686800" cy="1417638"/>
          </a:xfrm>
        </p:spPr>
        <p:txBody>
          <a:bodyPr>
            <a:normAutofit/>
          </a:bodyPr>
          <a:lstStyle/>
          <a:p>
            <a:r>
              <a:rPr lang="tr-TR" sz="3200" b="1" dirty="0" smtClean="0">
                <a:solidFill>
                  <a:srgbClr val="3333CC"/>
                </a:solidFill>
                <a:latin typeface="Times New Roman" pitchFamily="18" charset="0"/>
              </a:rPr>
              <a:t>Tehlikeli Atıklar</a:t>
            </a:r>
            <a:endParaRPr lang="tr-TR" sz="3200" dirty="0"/>
          </a:p>
        </p:txBody>
      </p:sp>
      <p:sp>
        <p:nvSpPr>
          <p:cNvPr id="3" name="2 İçerik Yer Tutucusu"/>
          <p:cNvSpPr>
            <a:spLocks noGrp="1"/>
          </p:cNvSpPr>
          <p:nvPr>
            <p:ph idx="1"/>
          </p:nvPr>
        </p:nvSpPr>
        <p:spPr>
          <a:xfrm>
            <a:off x="755576" y="1357298"/>
            <a:ext cx="7848872" cy="5500702"/>
          </a:xfrm>
        </p:spPr>
        <p:txBody>
          <a:bodyPr>
            <a:normAutofit/>
          </a:bodyPr>
          <a:lstStyle/>
          <a:p>
            <a:pPr algn="just"/>
            <a:r>
              <a:rPr lang="tr-TR" sz="2400" dirty="0" smtClean="0">
                <a:latin typeface="Times New Roman" pitchFamily="18" charset="0"/>
                <a:cs typeface="Times New Roman" pitchFamily="18" charset="0"/>
              </a:rPr>
              <a:t>Tehlikeli Atıkların </a:t>
            </a:r>
            <a:r>
              <a:rPr lang="tr-TR" sz="2400" dirty="0" err="1" smtClean="0">
                <a:latin typeface="Times New Roman" pitchFamily="18" charset="0"/>
                <a:cs typeface="Times New Roman" pitchFamily="18" charset="0"/>
              </a:rPr>
              <a:t>Sınırlarötesi</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Taşınımının</a:t>
            </a:r>
            <a:r>
              <a:rPr lang="tr-TR" sz="2400" dirty="0" smtClean="0">
                <a:latin typeface="Times New Roman" pitchFamily="18" charset="0"/>
                <a:cs typeface="Times New Roman" pitchFamily="18" charset="0"/>
              </a:rPr>
              <a:t> ve </a:t>
            </a:r>
            <a:r>
              <a:rPr lang="tr-TR" sz="2400" dirty="0" err="1" smtClean="0">
                <a:latin typeface="Times New Roman" pitchFamily="18" charset="0"/>
                <a:cs typeface="Times New Roman" pitchFamily="18" charset="0"/>
              </a:rPr>
              <a:t>Bertarafının</a:t>
            </a:r>
            <a:r>
              <a:rPr lang="tr-TR" sz="2400" dirty="0" smtClean="0">
                <a:latin typeface="Times New Roman" pitchFamily="18" charset="0"/>
                <a:cs typeface="Times New Roman" pitchFamily="18" charset="0"/>
              </a:rPr>
              <a:t> Kontrolüne İlişkin </a:t>
            </a:r>
            <a:r>
              <a:rPr lang="tr-TR" sz="2400" dirty="0" err="1" smtClean="0">
                <a:latin typeface="Times New Roman" pitchFamily="18" charset="0"/>
                <a:cs typeface="Times New Roman" pitchFamily="18" charset="0"/>
              </a:rPr>
              <a:t>Basel</a:t>
            </a:r>
            <a:r>
              <a:rPr lang="tr-TR" sz="2400" dirty="0" smtClean="0">
                <a:latin typeface="Times New Roman" pitchFamily="18" charset="0"/>
                <a:cs typeface="Times New Roman" pitchFamily="18" charset="0"/>
              </a:rPr>
              <a:t> Sözleşmesinin Onaylanması Hakkında Karar (</a:t>
            </a:r>
            <a:r>
              <a:rPr lang="tr-TR" sz="2400" dirty="0" err="1" smtClean="0">
                <a:latin typeface="Times New Roman" pitchFamily="18" charset="0"/>
                <a:cs typeface="Times New Roman" pitchFamily="18" charset="0"/>
              </a:rPr>
              <a:t>Basel</a:t>
            </a:r>
            <a:r>
              <a:rPr lang="tr-TR" sz="2400" dirty="0" smtClean="0">
                <a:latin typeface="Times New Roman" pitchFamily="18" charset="0"/>
                <a:cs typeface="Times New Roman" pitchFamily="18" charset="0"/>
              </a:rPr>
              <a:t>, 22.03.1989, YT: 94/5419, RG: 15.05.1994 – 21935)</a:t>
            </a:r>
          </a:p>
          <a:p>
            <a:pPr algn="just"/>
            <a:r>
              <a:rPr lang="tr-TR" sz="2400" dirty="0" smtClean="0">
                <a:latin typeface="Times New Roman" pitchFamily="18" charset="0"/>
                <a:cs typeface="Times New Roman" pitchFamily="18" charset="0"/>
              </a:rPr>
              <a:t>Tehlikeli Atıkların </a:t>
            </a:r>
            <a:r>
              <a:rPr lang="tr-TR" sz="2400" dirty="0" err="1" smtClean="0">
                <a:latin typeface="Times New Roman" pitchFamily="18" charset="0"/>
                <a:cs typeface="Times New Roman" pitchFamily="18" charset="0"/>
              </a:rPr>
              <a:t>Sınırlarötesi</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Taşınımının</a:t>
            </a:r>
            <a:r>
              <a:rPr lang="tr-TR" sz="2400" dirty="0" smtClean="0">
                <a:latin typeface="Times New Roman" pitchFamily="18" charset="0"/>
                <a:cs typeface="Times New Roman" pitchFamily="18" charset="0"/>
              </a:rPr>
              <a:t> ve Bertaraf Edilmesinin Kontrolüne İlişkin </a:t>
            </a:r>
            <a:r>
              <a:rPr lang="tr-TR" sz="2400" dirty="0" err="1" smtClean="0">
                <a:latin typeface="Times New Roman" pitchFamily="18" charset="0"/>
                <a:cs typeface="Times New Roman" pitchFamily="18" charset="0"/>
              </a:rPr>
              <a:t>Basel</a:t>
            </a:r>
            <a:r>
              <a:rPr lang="tr-TR" sz="2400" dirty="0" smtClean="0">
                <a:latin typeface="Times New Roman" pitchFamily="18" charset="0"/>
                <a:cs typeface="Times New Roman" pitchFamily="18" charset="0"/>
              </a:rPr>
              <a:t> Sözleşmesine Getirilen Değişikliğin Onaylanmasının Uygun Bulunduğuna Dair  Kanun. (</a:t>
            </a:r>
            <a:r>
              <a:rPr lang="tr-TR" sz="2400" i="1" dirty="0" smtClean="0">
                <a:latin typeface="Times New Roman" pitchFamily="18" charset="0"/>
                <a:cs typeface="Times New Roman" pitchFamily="18" charset="0"/>
              </a:rPr>
              <a:t>Türkiye tarafından uygun bulunduğuna dair kanun Resmi Gazete’de yayınlanmış ancak taraf olunduğuna dair sözleşme metni henüz yayınlanmamıştır.) </a:t>
            </a:r>
            <a:r>
              <a:rPr lang="tr-TR" sz="2400" dirty="0" smtClean="0">
                <a:latin typeface="Times New Roman" pitchFamily="18" charset="0"/>
                <a:cs typeface="Times New Roman" pitchFamily="18" charset="0"/>
              </a:rPr>
              <a:t>(Cenevre, 22.09.1995, YT: 4899, RG: 24.6.2003 – 25148)</a:t>
            </a:r>
          </a:p>
          <a:p>
            <a:pPr algn="just"/>
            <a:endParaRPr lang="tr-TR" sz="2400" dirty="0" smtClean="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686800" cy="1417638"/>
          </a:xfrm>
        </p:spPr>
        <p:txBody>
          <a:bodyPr>
            <a:normAutofit/>
          </a:bodyPr>
          <a:lstStyle/>
          <a:p>
            <a:r>
              <a:rPr lang="tr-TR" sz="3200" b="1" dirty="0" smtClean="0">
                <a:solidFill>
                  <a:srgbClr val="3333CC"/>
                </a:solidFill>
                <a:latin typeface="Times New Roman" pitchFamily="18" charset="0"/>
              </a:rPr>
              <a:t>Nükleer, Kimyasal</a:t>
            </a:r>
            <a:endParaRPr lang="tr-TR" sz="3200" dirty="0"/>
          </a:p>
        </p:txBody>
      </p:sp>
      <p:sp>
        <p:nvSpPr>
          <p:cNvPr id="3" name="2 İçerik Yer Tutucusu"/>
          <p:cNvSpPr>
            <a:spLocks noGrp="1"/>
          </p:cNvSpPr>
          <p:nvPr>
            <p:ph idx="1"/>
          </p:nvPr>
        </p:nvSpPr>
        <p:spPr>
          <a:xfrm>
            <a:off x="827584" y="1428736"/>
            <a:ext cx="7704856" cy="5429264"/>
          </a:xfrm>
        </p:spPr>
        <p:txBody>
          <a:bodyPr>
            <a:normAutofit fontScale="92500" lnSpcReduction="10000"/>
          </a:bodyPr>
          <a:lstStyle/>
          <a:p>
            <a:pPr algn="just"/>
            <a:r>
              <a:rPr lang="tr-TR" sz="2400" dirty="0" smtClean="0">
                <a:latin typeface="Times New Roman" pitchFamily="18" charset="0"/>
                <a:cs typeface="Times New Roman" pitchFamily="18" charset="0"/>
              </a:rPr>
              <a:t>Nükleer Enerji Sahasında Hukuki Mesuliyete Dair Sözleşme (YT: 8.05.1961 266 sayılı kanun, RG: 13.05.1961-10806)</a:t>
            </a:r>
          </a:p>
          <a:p>
            <a:pPr algn="just"/>
            <a:r>
              <a:rPr lang="tr-TR" sz="2400" dirty="0" smtClean="0">
                <a:latin typeface="Times New Roman" pitchFamily="18" charset="0"/>
                <a:cs typeface="Times New Roman" pitchFamily="18" charset="0"/>
              </a:rPr>
              <a:t>Nükleer Enerji Sahasında Hukuki Mesuliyete Dair Sözleşme ve onu değiştiren 28.1.1964 tarihli Ek Protokol (Paris, 29.06.1960, YT: 17.6.1962, RG: 13.06.1967- 12620)</a:t>
            </a:r>
          </a:p>
          <a:p>
            <a:pPr algn="just"/>
            <a:r>
              <a:rPr lang="tr-TR" sz="2400" dirty="0" smtClean="0">
                <a:latin typeface="Times New Roman" pitchFamily="18" charset="0"/>
                <a:cs typeface="Times New Roman" pitchFamily="18" charset="0"/>
              </a:rPr>
              <a:t>İşçilerin İyonize Edici Radyasyonlara Karşı Korunması Hakkında Sözleşme (Cenevre, 22.6.1960, YT: 22.6.1962, RG: 15.10.1969)</a:t>
            </a:r>
          </a:p>
          <a:p>
            <a:pPr algn="just"/>
            <a:r>
              <a:rPr lang="tr-TR" sz="2400" dirty="0" smtClean="0">
                <a:latin typeface="Times New Roman" pitchFamily="18" charset="0"/>
                <a:cs typeface="Times New Roman" pitchFamily="18" charset="0"/>
              </a:rPr>
              <a:t>Atmosferde, Uzayda ve Sualtında Nükleer Silah Deneylerini Yasaklayan Sözleşme (Moskova, 5.8.1963, YT: 10.10.1963, RG: 13.05.1965- 1997)</a:t>
            </a:r>
          </a:p>
          <a:p>
            <a:pPr algn="just"/>
            <a:r>
              <a:rPr lang="tr-TR" sz="2400" dirty="0" smtClean="0">
                <a:latin typeface="Times New Roman" pitchFamily="18" charset="0"/>
                <a:cs typeface="Times New Roman" pitchFamily="18" charset="0"/>
              </a:rPr>
              <a:t>Nükleer Silahların ve Öteki Toplu Tahrip Silahlarının Deniz Yataklarına, Okyanus Tabanı ve Bunların Altına Yerleştirilmesinin Yasaklanması Hakkında Antlaşma (Londra, Moskova, Washington D.C., 11.2.1971, YT: 18.5.1972, RG: 19.10.1972)</a:t>
            </a:r>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1428736"/>
            <a:ext cx="7992888" cy="5429264"/>
          </a:xfrm>
        </p:spPr>
        <p:txBody>
          <a:bodyPr>
            <a:normAutofit/>
          </a:bodyPr>
          <a:lstStyle/>
          <a:p>
            <a:pPr algn="just"/>
            <a:r>
              <a:rPr lang="tr-TR" sz="2400" dirty="0" smtClean="0">
                <a:latin typeface="Times New Roman" pitchFamily="18" charset="0"/>
                <a:cs typeface="Times New Roman" pitchFamily="18" charset="0"/>
              </a:rPr>
              <a:t>Bakteriyolojik (Biyolojik) ve </a:t>
            </a:r>
            <a:r>
              <a:rPr lang="tr-TR" sz="2400" dirty="0" err="1" smtClean="0">
                <a:latin typeface="Times New Roman" pitchFamily="18" charset="0"/>
                <a:cs typeface="Times New Roman" pitchFamily="18" charset="0"/>
              </a:rPr>
              <a:t>Toksik</a:t>
            </a:r>
            <a:r>
              <a:rPr lang="tr-TR" sz="2400" dirty="0" smtClean="0">
                <a:latin typeface="Times New Roman" pitchFamily="18" charset="0"/>
                <a:cs typeface="Times New Roman" pitchFamily="18" charset="0"/>
              </a:rPr>
              <a:t> Silahların Geliştirilmesi, Üretimi ve Depolanmasının Yasaklanması ve Tahribi Hakkında Sözleşme Antlaşma (Londra, Moskova, Washington D.C. 10.4.1972, YT: 25.8.1975, RG: 5.10.1975)</a:t>
            </a:r>
          </a:p>
          <a:p>
            <a:pPr algn="just"/>
            <a:r>
              <a:rPr lang="tr-TR" sz="2400" dirty="0" smtClean="0">
                <a:latin typeface="Times New Roman" pitchFamily="18" charset="0"/>
                <a:cs typeface="Times New Roman" pitchFamily="18" charset="0"/>
              </a:rPr>
              <a:t>Nükleer  Maddelerin  Fiziksel  Korunması  Hakkında  Sözleşme (RG: 7.08.1986 – 1988)</a:t>
            </a:r>
          </a:p>
          <a:p>
            <a:pPr algn="just"/>
            <a:r>
              <a:rPr lang="tr-TR" sz="2400" dirty="0" smtClean="0">
                <a:latin typeface="Times New Roman" pitchFamily="18" charset="0"/>
                <a:cs typeface="Times New Roman" pitchFamily="18" charset="0"/>
              </a:rPr>
              <a:t>Nükleer Kaza Halinde Erken Bildirim Sözleşmesi (Viyana, 26.9.1986 ,YT: 27.10.1986, RG: 3.09.1990 – 20624)</a:t>
            </a:r>
          </a:p>
          <a:p>
            <a:pPr algn="just"/>
            <a:r>
              <a:rPr lang="tr-TR" sz="2400" dirty="0" smtClean="0">
                <a:latin typeface="Times New Roman" pitchFamily="18" charset="0"/>
                <a:cs typeface="Times New Roman" pitchFamily="18" charset="0"/>
              </a:rPr>
              <a:t>Nükleer Kaza veya Radyolojik Acil Hallerde Yardımlaşma Sözleşmesinin Onaylanması Hakkında Karar (YT: 1990/565, RG: 3.09.1990 – 20624)</a:t>
            </a:r>
          </a:p>
          <a:p>
            <a:pPr algn="just"/>
            <a:r>
              <a:rPr lang="tr-TR" sz="2400" dirty="0" smtClean="0">
                <a:latin typeface="Times New Roman" pitchFamily="18" charset="0"/>
                <a:cs typeface="Times New Roman" pitchFamily="18" charset="0"/>
              </a:rPr>
              <a:t>Nükleer Güvenlik Sözleşmesinin Onaylanması Hakkında Karar (YT: 94/6376, RG: 14.01.1995 – 22171)</a:t>
            </a:r>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457200" y="0"/>
            <a:ext cx="8686800" cy="1417638"/>
          </a:xfrm>
        </p:spPr>
        <p:txBody>
          <a:bodyPr>
            <a:normAutofit/>
          </a:bodyPr>
          <a:lstStyle/>
          <a:p>
            <a:r>
              <a:rPr lang="tr-TR" sz="3200" b="1" dirty="0" smtClean="0">
                <a:solidFill>
                  <a:srgbClr val="3333CC"/>
                </a:solidFill>
                <a:latin typeface="Times New Roman" pitchFamily="18" charset="0"/>
              </a:rPr>
              <a:t>Nükleer, Kimyasal</a:t>
            </a:r>
            <a:endParaRPr lang="tr-TR"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1428736"/>
            <a:ext cx="7992888" cy="5429264"/>
          </a:xfrm>
        </p:spPr>
        <p:txBody>
          <a:bodyPr>
            <a:normAutofit/>
          </a:bodyPr>
          <a:lstStyle/>
          <a:p>
            <a:pPr algn="just"/>
            <a:r>
              <a:rPr lang="tr-TR" sz="2400" dirty="0" smtClean="0">
                <a:latin typeface="Times New Roman" pitchFamily="18" charset="0"/>
                <a:cs typeface="Times New Roman" pitchFamily="18" charset="0"/>
              </a:rPr>
              <a:t>Bazı Kalıcı Organik Kirletici Kimyasalların (</a:t>
            </a:r>
            <a:r>
              <a:rPr lang="tr-TR" sz="2400" dirty="0" err="1" smtClean="0">
                <a:latin typeface="Times New Roman" pitchFamily="18" charset="0"/>
                <a:cs typeface="Times New Roman" pitchFamily="18" charset="0"/>
              </a:rPr>
              <a:t>POP’s</a:t>
            </a:r>
            <a:r>
              <a:rPr lang="tr-TR" sz="2400" dirty="0" smtClean="0">
                <a:latin typeface="Times New Roman" pitchFamily="18" charset="0"/>
                <a:cs typeface="Times New Roman" pitchFamily="18" charset="0"/>
              </a:rPr>
              <a:t>) Çevresel Açıdan Etkin Yönetimi Üzerine Stockholm Sözleşmesi. </a:t>
            </a:r>
            <a:r>
              <a:rPr lang="tr-TR" sz="2400" i="1" dirty="0" smtClean="0">
                <a:latin typeface="Times New Roman" pitchFamily="18" charset="0"/>
                <a:cs typeface="Times New Roman" pitchFamily="18" charset="0"/>
              </a:rPr>
              <a:t>(Sözleşme 2001 yılında imzalanmış olup, konu ile ilgili eylem planının hazırlanmasını ve PIC sözleşmesine taraf olunmasını takiben onay sürecine başlanacaktır.) </a:t>
            </a:r>
            <a:r>
              <a:rPr lang="tr-TR" sz="2400" dirty="0" smtClean="0">
                <a:latin typeface="Times New Roman" pitchFamily="18" charset="0"/>
                <a:cs typeface="Times New Roman" pitchFamily="18" charset="0"/>
              </a:rPr>
              <a:t>(Stockholm, Mayıs 2011)</a:t>
            </a:r>
          </a:p>
          <a:p>
            <a:pPr algn="just"/>
            <a:r>
              <a:rPr lang="tr-TR" sz="2400" dirty="0" smtClean="0">
                <a:latin typeface="Times New Roman" pitchFamily="18" charset="0"/>
                <a:cs typeface="Times New Roman" pitchFamily="18" charset="0"/>
              </a:rPr>
              <a:t>Bazı Tehlikeli Kimyasallar ve </a:t>
            </a:r>
            <a:r>
              <a:rPr lang="tr-TR" sz="2400" dirty="0" err="1" smtClean="0">
                <a:latin typeface="Times New Roman" pitchFamily="18" charset="0"/>
                <a:cs typeface="Times New Roman" pitchFamily="18" charset="0"/>
              </a:rPr>
              <a:t>Pestisitlerin</a:t>
            </a:r>
            <a:r>
              <a:rPr lang="tr-TR" sz="2400" dirty="0" smtClean="0">
                <a:latin typeface="Times New Roman" pitchFamily="18" charset="0"/>
                <a:cs typeface="Times New Roman" pitchFamily="18" charset="0"/>
              </a:rPr>
              <a:t> Uluslararası Ticaret Uygulamasında Ön Bildirimli Kabul Yöntemine İlişkin </a:t>
            </a:r>
            <a:r>
              <a:rPr lang="tr-TR" sz="2400" dirty="0" err="1" smtClean="0">
                <a:latin typeface="Times New Roman" pitchFamily="18" charset="0"/>
                <a:cs typeface="Times New Roman" pitchFamily="18" charset="0"/>
              </a:rPr>
              <a:t>Roterdam</a:t>
            </a:r>
            <a:r>
              <a:rPr lang="tr-TR" sz="2400" dirty="0" smtClean="0">
                <a:latin typeface="Times New Roman" pitchFamily="18" charset="0"/>
                <a:cs typeface="Times New Roman" pitchFamily="18" charset="0"/>
              </a:rPr>
              <a:t> Sözleşmesi (PIC) </a:t>
            </a:r>
            <a:r>
              <a:rPr lang="tr-TR" sz="2400" i="1" dirty="0" smtClean="0">
                <a:latin typeface="Times New Roman" pitchFamily="18" charset="0"/>
                <a:cs typeface="Times New Roman" pitchFamily="18" charset="0"/>
              </a:rPr>
              <a:t>(1998 yılında imzalanmış olup, öncelikle Tehlikeli Kimyasallar Yönetmeliğinin 67/548/EEC ve 99/54/EEC direktiflere uyumunun sağlanmasından sonra onay işlemine başlanacaktır.) </a:t>
            </a:r>
            <a:r>
              <a:rPr lang="tr-TR" sz="2400" dirty="0" smtClean="0">
                <a:latin typeface="Times New Roman" pitchFamily="18" charset="0"/>
                <a:cs typeface="Times New Roman" pitchFamily="18" charset="0"/>
              </a:rPr>
              <a:t>(</a:t>
            </a:r>
            <a:r>
              <a:rPr lang="tr-TR" sz="2400" dirty="0" err="1" smtClean="0">
                <a:latin typeface="Times New Roman" pitchFamily="18" charset="0"/>
                <a:cs typeface="Times New Roman" pitchFamily="18" charset="0"/>
              </a:rPr>
              <a:t>Roterdam</a:t>
            </a:r>
            <a:r>
              <a:rPr lang="tr-TR" sz="2400" dirty="0" smtClean="0">
                <a:latin typeface="Times New Roman" pitchFamily="18" charset="0"/>
                <a:cs typeface="Times New Roman" pitchFamily="18" charset="0"/>
              </a:rPr>
              <a:t>, 10.9.1991)</a:t>
            </a:r>
          </a:p>
          <a:p>
            <a:pPr algn="just"/>
            <a:endParaRPr lang="tr-TR" sz="2400" dirty="0" smtClean="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457200" y="0"/>
            <a:ext cx="8686800" cy="1417638"/>
          </a:xfrm>
        </p:spPr>
        <p:txBody>
          <a:bodyPr>
            <a:normAutofit/>
          </a:bodyPr>
          <a:lstStyle/>
          <a:p>
            <a:r>
              <a:rPr lang="tr-TR" sz="3200" b="1" dirty="0" smtClean="0">
                <a:solidFill>
                  <a:srgbClr val="3333CC"/>
                </a:solidFill>
                <a:latin typeface="Times New Roman" pitchFamily="18" charset="0"/>
              </a:rPr>
              <a:t>Nükleer, Kimyasal</a:t>
            </a:r>
            <a:endParaRPr lang="tr-TR"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686800" cy="1417638"/>
          </a:xfrm>
        </p:spPr>
        <p:txBody>
          <a:bodyPr>
            <a:normAutofit/>
          </a:bodyPr>
          <a:lstStyle/>
          <a:p>
            <a:r>
              <a:rPr lang="tr-TR" sz="3200" b="1" dirty="0" smtClean="0">
                <a:solidFill>
                  <a:srgbClr val="3333CC"/>
                </a:solidFill>
                <a:latin typeface="Times New Roman" pitchFamily="18" charset="0"/>
              </a:rPr>
              <a:t>Silahsızlanma, Silahlı Çatışma</a:t>
            </a:r>
            <a:endParaRPr lang="tr-TR" sz="3200" dirty="0"/>
          </a:p>
        </p:txBody>
      </p:sp>
      <p:sp>
        <p:nvSpPr>
          <p:cNvPr id="3" name="2 İçerik Yer Tutucusu"/>
          <p:cNvSpPr>
            <a:spLocks noGrp="1"/>
          </p:cNvSpPr>
          <p:nvPr>
            <p:ph idx="1"/>
          </p:nvPr>
        </p:nvSpPr>
        <p:spPr>
          <a:xfrm>
            <a:off x="683568" y="1428736"/>
            <a:ext cx="7920880" cy="5429264"/>
          </a:xfrm>
        </p:spPr>
        <p:txBody>
          <a:bodyPr>
            <a:normAutofit/>
          </a:bodyPr>
          <a:lstStyle/>
          <a:p>
            <a:pPr algn="just"/>
            <a:r>
              <a:rPr lang="tr-TR" sz="2400" dirty="0" smtClean="0">
                <a:latin typeface="Times New Roman" pitchFamily="18" charset="0"/>
                <a:cs typeface="Times New Roman" pitchFamily="18" charset="0"/>
              </a:rPr>
              <a:t>Silahlı Çatışma Halinde Kültür Mallarının Korunmasına Dair Sözleşme ve Ekleri (</a:t>
            </a:r>
            <a:r>
              <a:rPr lang="tr-TR" sz="2400" dirty="0" err="1" smtClean="0">
                <a:latin typeface="Times New Roman" pitchFamily="18" charset="0"/>
                <a:cs typeface="Times New Roman" pitchFamily="18" charset="0"/>
              </a:rPr>
              <a:t>Hague</a:t>
            </a:r>
            <a:r>
              <a:rPr lang="tr-TR" sz="2400" dirty="0" smtClean="0">
                <a:latin typeface="Times New Roman" pitchFamily="18" charset="0"/>
                <a:cs typeface="Times New Roman" pitchFamily="18" charset="0"/>
              </a:rPr>
              <a:t>, 14.5.1954, YT: 7.8.1956, RG: 8.10.1965 – 12145)</a:t>
            </a:r>
          </a:p>
          <a:p>
            <a:pPr algn="just"/>
            <a:r>
              <a:rPr lang="tr-TR" sz="2400" dirty="0" smtClean="0">
                <a:latin typeface="Times New Roman" pitchFamily="18" charset="0"/>
                <a:cs typeface="Times New Roman" pitchFamily="18" charset="0"/>
              </a:rPr>
              <a:t>Uluslararası Kimyasal Silahların Geliştirilmesi, Üretimi, Stoklanması ve Kullanılmasının Yasaklanması ve Bunların İmhasına Dair Sözleşmenin Onaylanması Hakkında Karar (YT: 97/9320, RG: 3.05.1997 – 22978)</a:t>
            </a:r>
          </a:p>
          <a:p>
            <a:pPr algn="just"/>
            <a:r>
              <a:rPr lang="tr-TR" sz="2400" dirty="0" smtClean="0">
                <a:latin typeface="Times New Roman" pitchFamily="18" charset="0"/>
                <a:cs typeface="Times New Roman" pitchFamily="18" charset="0"/>
              </a:rPr>
              <a:t>Uluslararası Atom Enerjisi ile Türkiye arasında Nükleer Silahların Yayılmasının Önlenmesi Anlaşmasına İlişkin Olarak Güvenlik Denetiminin Uygulanmasına Dair Anlaşmaya Ek Protokolün Onaylanması Hakkında Karar (YT: 2001/2643, RG: 12.07.2001, 24460)</a:t>
            </a:r>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686800" cy="1417638"/>
          </a:xfrm>
        </p:spPr>
        <p:txBody>
          <a:bodyPr>
            <a:normAutofit/>
          </a:bodyPr>
          <a:lstStyle/>
          <a:p>
            <a:r>
              <a:rPr lang="tr-TR" sz="3200" b="1" dirty="0" smtClean="0">
                <a:solidFill>
                  <a:srgbClr val="3333CC"/>
                </a:solidFill>
                <a:latin typeface="Times New Roman" pitchFamily="18" charset="0"/>
              </a:rPr>
              <a:t>Tarih, Kültürel – Mimari Miras</a:t>
            </a:r>
            <a:endParaRPr lang="tr-TR" sz="3200" dirty="0"/>
          </a:p>
        </p:txBody>
      </p:sp>
      <p:sp>
        <p:nvSpPr>
          <p:cNvPr id="3" name="2 İçerik Yer Tutucusu"/>
          <p:cNvSpPr>
            <a:spLocks noGrp="1"/>
          </p:cNvSpPr>
          <p:nvPr>
            <p:ph idx="1"/>
          </p:nvPr>
        </p:nvSpPr>
        <p:spPr>
          <a:xfrm>
            <a:off x="755576" y="1428736"/>
            <a:ext cx="7848872" cy="5429264"/>
          </a:xfrm>
        </p:spPr>
        <p:txBody>
          <a:bodyPr>
            <a:normAutofit/>
          </a:bodyPr>
          <a:lstStyle/>
          <a:p>
            <a:pPr algn="just"/>
            <a:r>
              <a:rPr lang="tr-TR" sz="2400" dirty="0" smtClean="0">
                <a:latin typeface="Times New Roman" pitchFamily="18" charset="0"/>
                <a:cs typeface="Times New Roman" pitchFamily="18" charset="0"/>
              </a:rPr>
              <a:t>Avrupa Kültür Antlaşması (19.12.1951, RG: 17.06.1957- 2399)</a:t>
            </a:r>
          </a:p>
          <a:p>
            <a:pPr algn="just"/>
            <a:r>
              <a:rPr lang="tr-TR" sz="2400" dirty="0" smtClean="0">
                <a:latin typeface="Times New Roman" pitchFamily="18" charset="0"/>
                <a:cs typeface="Times New Roman" pitchFamily="18" charset="0"/>
              </a:rPr>
              <a:t>Dünya Kültür ve Tabiat Mirasının Korunması Hakkında Sözleşme (Paris, 16.11.1972, YT: 17.12.1975, RG: 14.04.1983– 17959)</a:t>
            </a:r>
          </a:p>
          <a:p>
            <a:pPr algn="just"/>
            <a:r>
              <a:rPr lang="tr-TR" sz="2400" dirty="0" smtClean="0">
                <a:latin typeface="Times New Roman" pitchFamily="18" charset="0"/>
                <a:cs typeface="Times New Roman" pitchFamily="18" charset="0"/>
              </a:rPr>
              <a:t>Avrupa Mimari Mirasının Korunması Sözleşmesinin Onaylanmasına Dair Karar (YT: 1989/14165, RG: 22.07.1989- 20229)</a:t>
            </a:r>
          </a:p>
          <a:p>
            <a:pPr algn="just"/>
            <a:r>
              <a:rPr lang="tr-TR" sz="2400" dirty="0" smtClean="0">
                <a:latin typeface="Times New Roman" pitchFamily="18" charset="0"/>
                <a:cs typeface="Times New Roman" pitchFamily="18" charset="0"/>
              </a:rPr>
              <a:t>Arkeolojik Mirasın Korunmasına İlişkin Avrupa Sözleşmesi’nin (Gözden Geçirilmiş Onaylanması Hakkında Karar (YT: 99/13375, RG: 13.10.1999 - 23845)</a:t>
            </a:r>
          </a:p>
          <a:p>
            <a:pPr algn="just"/>
            <a:r>
              <a:rPr lang="tr-TR" sz="2400" dirty="0" smtClean="0">
                <a:latin typeface="Times New Roman" pitchFamily="18" charset="0"/>
                <a:cs typeface="Times New Roman" pitchFamily="18" charset="0"/>
              </a:rPr>
              <a:t>UNESCO Somut Olmayan Kültürel Mirası Koruma Sözleşmesi</a:t>
            </a:r>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1 Başlık"/>
          <p:cNvSpPr>
            <a:spLocks noGrp="1"/>
          </p:cNvSpPr>
          <p:nvPr>
            <p:ph type="title"/>
          </p:nvPr>
        </p:nvSpPr>
        <p:spPr>
          <a:xfrm>
            <a:off x="457200" y="704850"/>
            <a:ext cx="8229600" cy="1143000"/>
          </a:xfrm>
        </p:spPr>
        <p:txBody>
          <a:bodyPr/>
          <a:lstStyle/>
          <a:p>
            <a:r>
              <a:rPr lang="tr-TR" sz="3200" b="1" dirty="0" smtClean="0">
                <a:solidFill>
                  <a:srgbClr val="3333CC"/>
                </a:solidFill>
                <a:latin typeface="Times New Roman" pitchFamily="18" charset="0"/>
              </a:rPr>
              <a:t>Çevre Politikaları Uluslararası Gelişmeler</a:t>
            </a:r>
            <a:endParaRPr lang="tr-TR" sz="3200" dirty="0" smtClean="0"/>
          </a:p>
        </p:txBody>
      </p:sp>
      <p:sp>
        <p:nvSpPr>
          <p:cNvPr id="191491" name="2 Metin Yer Tutucusu"/>
          <p:cNvSpPr>
            <a:spLocks noGrp="1"/>
          </p:cNvSpPr>
          <p:nvPr>
            <p:ph type="body" idx="1"/>
          </p:nvPr>
        </p:nvSpPr>
        <p:spPr>
          <a:xfrm>
            <a:off x="457200" y="1855788"/>
            <a:ext cx="4040188" cy="565150"/>
          </a:xfrm>
        </p:spPr>
        <p:txBody>
          <a:bodyPr>
            <a:noAutofit/>
          </a:bodyPr>
          <a:lstStyle/>
          <a:p>
            <a:endParaRPr lang="tr-TR" sz="1600" dirty="0" smtClean="0">
              <a:solidFill>
                <a:srgbClr val="002060"/>
              </a:solidFill>
              <a:latin typeface="Times New Roman" pitchFamily="18" charset="0"/>
              <a:cs typeface="Times New Roman" pitchFamily="18" charset="0"/>
            </a:endParaRPr>
          </a:p>
          <a:p>
            <a:pPr algn="ctr"/>
            <a:endParaRPr lang="tr-TR" sz="1600" dirty="0" smtClean="0">
              <a:solidFill>
                <a:srgbClr val="002060"/>
              </a:solidFill>
              <a:latin typeface="Times New Roman" pitchFamily="18" charset="0"/>
              <a:cs typeface="Times New Roman" pitchFamily="18" charset="0"/>
            </a:endParaRPr>
          </a:p>
          <a:p>
            <a:pPr algn="ctr"/>
            <a:r>
              <a:rPr lang="tr-TR" sz="2000" dirty="0" smtClean="0">
                <a:solidFill>
                  <a:srgbClr val="6600FF"/>
                </a:solidFill>
                <a:latin typeface="Times New Roman" pitchFamily="18" charset="0"/>
                <a:cs typeface="Times New Roman" pitchFamily="18" charset="0"/>
              </a:rPr>
              <a:t>ÇOK TARAFLI</a:t>
            </a:r>
          </a:p>
        </p:txBody>
      </p:sp>
      <p:sp>
        <p:nvSpPr>
          <p:cNvPr id="191492" name="3 Metin Yer Tutucusu"/>
          <p:cNvSpPr>
            <a:spLocks noGrp="1"/>
          </p:cNvSpPr>
          <p:nvPr>
            <p:ph type="body" sz="half" idx="3"/>
          </p:nvPr>
        </p:nvSpPr>
        <p:spPr>
          <a:xfrm>
            <a:off x="4644008" y="2060848"/>
            <a:ext cx="4041775" cy="415925"/>
          </a:xfrm>
        </p:spPr>
        <p:txBody>
          <a:bodyPr>
            <a:normAutofit fontScale="25000" lnSpcReduction="20000"/>
          </a:bodyPr>
          <a:lstStyle/>
          <a:p>
            <a:pPr algn="ctr"/>
            <a:endParaRPr lang="tr-TR" dirty="0" smtClean="0">
              <a:solidFill>
                <a:srgbClr val="002060"/>
              </a:solidFill>
            </a:endParaRPr>
          </a:p>
          <a:p>
            <a:pPr algn="ctr"/>
            <a:endParaRPr lang="tr-TR" dirty="0" smtClean="0">
              <a:solidFill>
                <a:srgbClr val="002060"/>
              </a:solidFill>
            </a:endParaRPr>
          </a:p>
          <a:p>
            <a:pPr algn="ctr"/>
            <a:endParaRPr lang="tr-TR" sz="6400" dirty="0" smtClean="0">
              <a:solidFill>
                <a:srgbClr val="6600FF"/>
              </a:solidFill>
              <a:latin typeface="Times New Roman" pitchFamily="18" charset="0"/>
              <a:cs typeface="Times New Roman" pitchFamily="18" charset="0"/>
            </a:endParaRPr>
          </a:p>
          <a:p>
            <a:pPr algn="ctr"/>
            <a:endParaRPr lang="tr-TR" sz="6400" dirty="0" smtClean="0">
              <a:solidFill>
                <a:srgbClr val="6600FF"/>
              </a:solidFill>
              <a:latin typeface="Times New Roman" pitchFamily="18" charset="0"/>
              <a:cs typeface="Times New Roman" pitchFamily="18" charset="0"/>
            </a:endParaRPr>
          </a:p>
          <a:p>
            <a:pPr algn="ctr"/>
            <a:endParaRPr lang="tr-TR" sz="6400" dirty="0" smtClean="0">
              <a:solidFill>
                <a:srgbClr val="6600FF"/>
              </a:solidFill>
              <a:latin typeface="Times New Roman" pitchFamily="18" charset="0"/>
              <a:cs typeface="Times New Roman" pitchFamily="18" charset="0"/>
            </a:endParaRPr>
          </a:p>
          <a:p>
            <a:pPr algn="ctr"/>
            <a:endParaRPr lang="tr-TR" sz="6400" dirty="0" smtClean="0">
              <a:solidFill>
                <a:srgbClr val="6600FF"/>
              </a:solidFill>
              <a:latin typeface="Times New Roman" pitchFamily="18" charset="0"/>
              <a:cs typeface="Times New Roman" pitchFamily="18" charset="0"/>
            </a:endParaRPr>
          </a:p>
          <a:p>
            <a:pPr algn="ctr"/>
            <a:endParaRPr lang="tr-TR" sz="6400" dirty="0" smtClean="0">
              <a:solidFill>
                <a:srgbClr val="6600FF"/>
              </a:solidFill>
              <a:latin typeface="Times New Roman" pitchFamily="18" charset="0"/>
              <a:cs typeface="Times New Roman" pitchFamily="18" charset="0"/>
            </a:endParaRPr>
          </a:p>
          <a:p>
            <a:pPr algn="ctr"/>
            <a:endParaRPr lang="tr-TR" sz="6400" dirty="0" smtClean="0">
              <a:solidFill>
                <a:srgbClr val="6600FF"/>
              </a:solidFill>
              <a:latin typeface="Times New Roman" pitchFamily="18" charset="0"/>
              <a:cs typeface="Times New Roman" pitchFamily="18" charset="0"/>
            </a:endParaRPr>
          </a:p>
          <a:p>
            <a:pPr algn="ctr"/>
            <a:endParaRPr lang="tr-TR" sz="6400" dirty="0" smtClean="0">
              <a:solidFill>
                <a:srgbClr val="6600FF"/>
              </a:solidFill>
              <a:latin typeface="Times New Roman" pitchFamily="18" charset="0"/>
              <a:cs typeface="Times New Roman" pitchFamily="18" charset="0"/>
            </a:endParaRPr>
          </a:p>
          <a:p>
            <a:pPr algn="ctr"/>
            <a:endParaRPr lang="tr-TR" sz="6400" dirty="0" smtClean="0">
              <a:solidFill>
                <a:srgbClr val="6600FF"/>
              </a:solidFill>
              <a:latin typeface="Times New Roman" pitchFamily="18" charset="0"/>
              <a:cs typeface="Times New Roman" pitchFamily="18" charset="0"/>
            </a:endParaRPr>
          </a:p>
          <a:p>
            <a:pPr algn="ctr"/>
            <a:r>
              <a:rPr lang="tr-TR" sz="8000" dirty="0" smtClean="0">
                <a:solidFill>
                  <a:srgbClr val="6600FF"/>
                </a:solidFill>
                <a:latin typeface="Times New Roman" pitchFamily="18" charset="0"/>
                <a:cs typeface="Times New Roman" pitchFamily="18" charset="0"/>
              </a:rPr>
              <a:t>İKİLİ</a:t>
            </a:r>
          </a:p>
        </p:txBody>
      </p:sp>
      <p:sp>
        <p:nvSpPr>
          <p:cNvPr id="191493" name="4 İçerik Yer Tutucusu"/>
          <p:cNvSpPr>
            <a:spLocks noGrp="1"/>
          </p:cNvSpPr>
          <p:nvPr>
            <p:ph sz="quarter" idx="2"/>
          </p:nvPr>
        </p:nvSpPr>
        <p:spPr>
          <a:xfrm>
            <a:off x="457200" y="2514600"/>
            <a:ext cx="4040188" cy="3846513"/>
          </a:xfrm>
        </p:spPr>
        <p:txBody>
          <a:bodyPr/>
          <a:lstStyle/>
          <a:p>
            <a:pPr>
              <a:buFontTx/>
              <a:buNone/>
            </a:pPr>
            <a:endParaRPr lang="tr-TR" sz="2000" dirty="0" smtClean="0">
              <a:solidFill>
                <a:srgbClr val="002060"/>
              </a:solidFill>
              <a:latin typeface="Times New Roman" pitchFamily="18" charset="0"/>
              <a:cs typeface="Times New Roman" pitchFamily="18" charset="0"/>
            </a:endParaRPr>
          </a:p>
          <a:p>
            <a:pPr>
              <a:buFontTx/>
              <a:buNone/>
            </a:pPr>
            <a:r>
              <a:rPr lang="tr-TR" sz="2000" dirty="0" smtClean="0">
                <a:solidFill>
                  <a:srgbClr val="002060"/>
                </a:solidFill>
                <a:latin typeface="Times New Roman" pitchFamily="18" charset="0"/>
                <a:cs typeface="Times New Roman" pitchFamily="18" charset="0"/>
              </a:rPr>
              <a:t>    </a:t>
            </a:r>
          </a:p>
          <a:p>
            <a:pPr>
              <a:buFontTx/>
              <a:buNone/>
            </a:pPr>
            <a:r>
              <a:rPr lang="tr-TR" sz="2000" dirty="0" smtClean="0">
                <a:solidFill>
                  <a:srgbClr val="002060"/>
                </a:solidFill>
                <a:latin typeface="Times New Roman" pitchFamily="18" charset="0"/>
                <a:cs typeface="Times New Roman" pitchFamily="18" charset="0"/>
              </a:rPr>
              <a:t>    KÜRESEL</a:t>
            </a:r>
          </a:p>
          <a:p>
            <a:pPr>
              <a:buFontTx/>
              <a:buNone/>
            </a:pPr>
            <a:endParaRPr lang="tr-TR" sz="2400" dirty="0" smtClean="0">
              <a:solidFill>
                <a:srgbClr val="002060"/>
              </a:solidFill>
              <a:latin typeface="Times New Roman" pitchFamily="18" charset="0"/>
              <a:cs typeface="Times New Roman" pitchFamily="18" charset="0"/>
            </a:endParaRPr>
          </a:p>
          <a:p>
            <a:pPr algn="ctr">
              <a:buFontTx/>
              <a:buNone/>
            </a:pPr>
            <a:endParaRPr lang="tr-TR" sz="2400" dirty="0" smtClean="0">
              <a:solidFill>
                <a:srgbClr val="002060"/>
              </a:solidFill>
              <a:latin typeface="Times New Roman" pitchFamily="18" charset="0"/>
              <a:cs typeface="Times New Roman" pitchFamily="18" charset="0"/>
            </a:endParaRPr>
          </a:p>
          <a:p>
            <a:pPr algn="ctr">
              <a:buFontTx/>
              <a:buNone/>
            </a:pPr>
            <a:r>
              <a:rPr lang="tr-TR" sz="2000" dirty="0" smtClean="0">
                <a:solidFill>
                  <a:srgbClr val="002060"/>
                </a:solidFill>
                <a:latin typeface="Times New Roman" pitchFamily="18" charset="0"/>
                <a:cs typeface="Times New Roman" pitchFamily="18" charset="0"/>
              </a:rPr>
              <a:t>BÖLGESEL</a:t>
            </a:r>
          </a:p>
          <a:p>
            <a:endParaRPr lang="tr-TR" dirty="0" smtClean="0">
              <a:latin typeface="Times New Roman" pitchFamily="18" charset="0"/>
              <a:cs typeface="Times New Roman" pitchFamily="18" charset="0"/>
            </a:endParaRPr>
          </a:p>
        </p:txBody>
      </p:sp>
      <p:sp>
        <p:nvSpPr>
          <p:cNvPr id="191494" name="5 İçerik Yer Tutucusu"/>
          <p:cNvSpPr>
            <a:spLocks noGrp="1"/>
          </p:cNvSpPr>
          <p:nvPr>
            <p:ph sz="quarter" idx="4"/>
          </p:nvPr>
        </p:nvSpPr>
        <p:spPr>
          <a:xfrm>
            <a:off x="4645025" y="2514600"/>
            <a:ext cx="4041775" cy="3846513"/>
          </a:xfrm>
        </p:spPr>
        <p:txBody>
          <a:bodyPr/>
          <a:lstStyle/>
          <a:p>
            <a:pPr>
              <a:buFontTx/>
              <a:buNone/>
            </a:pPr>
            <a:r>
              <a:rPr lang="tr-TR" sz="2000" dirty="0" smtClean="0">
                <a:solidFill>
                  <a:srgbClr val="002060"/>
                </a:solidFill>
                <a:latin typeface="Times New Roman" pitchFamily="18" charset="0"/>
                <a:cs typeface="Times New Roman" pitchFamily="18" charset="0"/>
              </a:rPr>
              <a:t>  </a:t>
            </a:r>
          </a:p>
          <a:p>
            <a:pPr>
              <a:buFontTx/>
              <a:buNone/>
            </a:pPr>
            <a:endParaRPr lang="tr-TR" sz="2000" dirty="0" smtClean="0">
              <a:solidFill>
                <a:srgbClr val="002060"/>
              </a:solidFill>
              <a:latin typeface="Times New Roman" pitchFamily="18" charset="0"/>
              <a:cs typeface="Times New Roman" pitchFamily="18" charset="0"/>
            </a:endParaRPr>
          </a:p>
          <a:p>
            <a:pPr>
              <a:buFontTx/>
              <a:buNone/>
            </a:pPr>
            <a:r>
              <a:rPr lang="tr-TR" sz="2000" dirty="0" smtClean="0">
                <a:solidFill>
                  <a:srgbClr val="002060"/>
                </a:solidFill>
                <a:latin typeface="Times New Roman" pitchFamily="18" charset="0"/>
                <a:cs typeface="Times New Roman" pitchFamily="18" charset="0"/>
              </a:rPr>
              <a:t>BİR DEVLETLE ULUSLARARSI BİR ÖRGÜT ARASINDA</a:t>
            </a:r>
          </a:p>
          <a:p>
            <a:pPr algn="r">
              <a:buFontTx/>
              <a:buNone/>
            </a:pPr>
            <a:endParaRPr lang="tr-TR" sz="2400" dirty="0" smtClean="0">
              <a:solidFill>
                <a:srgbClr val="002060"/>
              </a:solidFill>
              <a:latin typeface="Times New Roman" pitchFamily="18" charset="0"/>
              <a:cs typeface="Times New Roman" pitchFamily="18" charset="0"/>
            </a:endParaRPr>
          </a:p>
          <a:p>
            <a:pPr algn="r">
              <a:buFontTx/>
              <a:buNone/>
            </a:pPr>
            <a:endParaRPr lang="tr-TR" sz="2400" dirty="0" smtClean="0">
              <a:solidFill>
                <a:srgbClr val="002060"/>
              </a:solidFill>
              <a:latin typeface="Times New Roman" pitchFamily="18" charset="0"/>
              <a:cs typeface="Times New Roman" pitchFamily="18" charset="0"/>
            </a:endParaRPr>
          </a:p>
          <a:p>
            <a:pPr algn="r">
              <a:buFontTx/>
              <a:buNone/>
            </a:pPr>
            <a:r>
              <a:rPr lang="tr-TR" sz="1800" dirty="0" smtClean="0">
                <a:solidFill>
                  <a:srgbClr val="002060"/>
                </a:solidFill>
                <a:latin typeface="Times New Roman" pitchFamily="18" charset="0"/>
                <a:cs typeface="Times New Roman" pitchFamily="18" charset="0"/>
              </a:rPr>
              <a:t>İKİ DEVLET ARASINDA</a:t>
            </a:r>
            <a:endParaRPr lang="tr-TR" sz="1800" dirty="0" smtClean="0">
              <a:latin typeface="Times New Roman" pitchFamily="18" charset="0"/>
              <a:cs typeface="Times New Roman" pitchFamily="18" charset="0"/>
            </a:endParaRPr>
          </a:p>
        </p:txBody>
      </p:sp>
      <p:sp>
        <p:nvSpPr>
          <p:cNvPr id="7" name="6 Slayt Numarası Yer Tutucusu"/>
          <p:cNvSpPr>
            <a:spLocks noGrp="1"/>
          </p:cNvSpPr>
          <p:nvPr>
            <p:ph type="sldNum" sz="quarter" idx="12"/>
          </p:nvPr>
        </p:nvSpPr>
        <p:spPr/>
        <p:txBody>
          <a:bodyPr/>
          <a:lstStyle/>
          <a:p>
            <a:pPr>
              <a:defRPr/>
            </a:pPr>
            <a:fld id="{6C75BAA6-A430-41F1-AE06-0B1635F5D0DA}" type="slidenum">
              <a:rPr lang="tr-TR" smtClean="0"/>
              <a:pPr>
                <a:defRPr/>
              </a:pPr>
              <a:t>2</a:t>
            </a:fld>
            <a:endParaRPr lang="tr-TR" dirty="0"/>
          </a:p>
        </p:txBody>
      </p:sp>
      <p:cxnSp>
        <p:nvCxnSpPr>
          <p:cNvPr id="10" name="9 Düz Ok Bağlayıcısı"/>
          <p:cNvCxnSpPr/>
          <p:nvPr/>
        </p:nvCxnSpPr>
        <p:spPr>
          <a:xfrm>
            <a:off x="5724128" y="2636912"/>
            <a:ext cx="0" cy="431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12 Düz Ok Bağlayıcısı"/>
          <p:cNvCxnSpPr/>
          <p:nvPr/>
        </p:nvCxnSpPr>
        <p:spPr>
          <a:xfrm>
            <a:off x="8460432" y="2636912"/>
            <a:ext cx="0" cy="20161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16 Düz Ok Bağlayıcısı"/>
          <p:cNvCxnSpPr/>
          <p:nvPr/>
        </p:nvCxnSpPr>
        <p:spPr>
          <a:xfrm>
            <a:off x="1619250" y="2636838"/>
            <a:ext cx="0" cy="57626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19 Düz Ok Bağlayıcısı"/>
          <p:cNvCxnSpPr/>
          <p:nvPr/>
        </p:nvCxnSpPr>
        <p:spPr>
          <a:xfrm>
            <a:off x="2700338" y="2565400"/>
            <a:ext cx="0" cy="187166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31 Düz Bağlayıcı"/>
          <p:cNvCxnSpPr/>
          <p:nvPr/>
        </p:nvCxnSpPr>
        <p:spPr>
          <a:xfrm flipH="1">
            <a:off x="7092280" y="2636912"/>
            <a:ext cx="1366838" cy="0"/>
          </a:xfrm>
          <a:prstGeom prst="line">
            <a:avLst/>
          </a:prstGeom>
        </p:spPr>
        <p:style>
          <a:lnRef idx="2">
            <a:schemeClr val="dk1"/>
          </a:lnRef>
          <a:fillRef idx="0">
            <a:schemeClr val="dk1"/>
          </a:fillRef>
          <a:effectRef idx="1">
            <a:schemeClr val="dk1"/>
          </a:effectRef>
          <a:fontRef idx="minor">
            <a:schemeClr val="tx1"/>
          </a:fontRef>
        </p:style>
      </p:cxnSp>
      <p:cxnSp>
        <p:nvCxnSpPr>
          <p:cNvPr id="37" name="36 Düz Bağlayıcı"/>
          <p:cNvCxnSpPr/>
          <p:nvPr/>
        </p:nvCxnSpPr>
        <p:spPr>
          <a:xfrm>
            <a:off x="5724128" y="2636912"/>
            <a:ext cx="503238" cy="0"/>
          </a:xfrm>
          <a:prstGeom prst="line">
            <a:avLst/>
          </a:prstGeom>
        </p:spPr>
        <p:style>
          <a:lnRef idx="2">
            <a:schemeClr val="dk1"/>
          </a:lnRef>
          <a:fillRef idx="0">
            <a:schemeClr val="dk1"/>
          </a:fillRef>
          <a:effectRef idx="1">
            <a:schemeClr val="dk1"/>
          </a:effectRef>
          <a:fontRef idx="minor">
            <a:schemeClr val="tx1"/>
          </a:fontRef>
        </p:style>
      </p:cxnSp>
      <p:pic>
        <p:nvPicPr>
          <p:cNvPr id="14" name="Picture 7" descr="C:\Users\acer\Desktop\261171_160731374004830_6908958_n.jpg"/>
          <p:cNvPicPr>
            <a:picLocks noChangeAspect="1" noChangeArrowheads="1"/>
          </p:cNvPicPr>
          <p:nvPr/>
        </p:nvPicPr>
        <p:blipFill>
          <a:blip r:embed="rId3" cstate="print"/>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686800" cy="1417638"/>
          </a:xfrm>
        </p:spPr>
        <p:txBody>
          <a:bodyPr>
            <a:normAutofit/>
          </a:bodyPr>
          <a:lstStyle/>
          <a:p>
            <a:r>
              <a:rPr lang="tr-TR" sz="3200" b="1" dirty="0" smtClean="0">
                <a:solidFill>
                  <a:srgbClr val="3333CC"/>
                </a:solidFill>
                <a:latin typeface="Times New Roman" pitchFamily="18" charset="0"/>
              </a:rPr>
              <a:t>Doğa Koruma</a:t>
            </a:r>
            <a:endParaRPr lang="tr-TR" sz="3200" dirty="0"/>
          </a:p>
        </p:txBody>
      </p:sp>
      <p:sp>
        <p:nvSpPr>
          <p:cNvPr id="3" name="2 İçerik Yer Tutucusu"/>
          <p:cNvSpPr>
            <a:spLocks noGrp="1"/>
          </p:cNvSpPr>
          <p:nvPr>
            <p:ph idx="1"/>
          </p:nvPr>
        </p:nvSpPr>
        <p:spPr>
          <a:xfrm>
            <a:off x="683568" y="1428736"/>
            <a:ext cx="7920880" cy="5429264"/>
          </a:xfrm>
        </p:spPr>
        <p:txBody>
          <a:bodyPr>
            <a:normAutofit lnSpcReduction="10000"/>
          </a:bodyPr>
          <a:lstStyle/>
          <a:p>
            <a:pPr algn="just"/>
            <a:r>
              <a:rPr lang="tr-TR" sz="2400" dirty="0" smtClean="0">
                <a:latin typeface="Times New Roman" pitchFamily="18" charset="0"/>
                <a:cs typeface="Times New Roman" pitchFamily="18" charset="0"/>
              </a:rPr>
              <a:t>Kuşların Korunması Hakkında Uluslararası Sözleşme (Paris, 18.10.1950, YT: 17.1.1963, RG: 17.12.1966-12480)</a:t>
            </a:r>
          </a:p>
          <a:p>
            <a:pPr algn="just"/>
            <a:r>
              <a:rPr lang="tr-TR" sz="2400" dirty="0" smtClean="0">
                <a:latin typeface="Times New Roman" pitchFamily="18" charset="0"/>
                <a:cs typeface="Times New Roman" pitchFamily="18" charset="0"/>
              </a:rPr>
              <a:t>Avrupa'nın Yaban Hayatı ve Doğal Yaşama Ortamlarının Korunması Sözleşmesi (Bern, 19.9.1979, YT: 1.6.1982, RG: 20.02.1984-18318)</a:t>
            </a:r>
          </a:p>
          <a:p>
            <a:pPr algn="just"/>
            <a:r>
              <a:rPr lang="tr-TR" sz="2400" dirty="0" smtClean="0">
                <a:latin typeface="Times New Roman" pitchFamily="18" charset="0"/>
                <a:cs typeface="Times New Roman" pitchFamily="18" charset="0"/>
              </a:rPr>
              <a:t>Hayvanların Uluslararası Nakliye Sırasında Korunması Konusunda Avrupa Sözleşmesi (Paris, 13.12.1968, RG: 20.02.1971)</a:t>
            </a:r>
          </a:p>
          <a:p>
            <a:pPr algn="just"/>
            <a:r>
              <a:rPr lang="tr-TR" sz="2400" dirty="0" smtClean="0">
                <a:latin typeface="Times New Roman" pitchFamily="18" charset="0"/>
                <a:cs typeface="Times New Roman" pitchFamily="18" charset="0"/>
              </a:rPr>
              <a:t>Hayvanların Uluslararası Nakliye Sırasında Korunmasına Dair Avrupa Sözleşmesine Ek Protokol Onay Kararı (YT: 1989/13724, RG: 15.02.1989-20081)</a:t>
            </a:r>
          </a:p>
          <a:p>
            <a:pPr algn="just"/>
            <a:r>
              <a:rPr lang="tr-TR" sz="2400" dirty="0" smtClean="0">
                <a:latin typeface="Times New Roman" pitchFamily="18" charset="0"/>
                <a:cs typeface="Times New Roman" pitchFamily="18" charset="0"/>
              </a:rPr>
              <a:t>Özellikle Su Kuşları Yaşama Ortamı Olarak Uluslararası Öneme Sahip Sulak Alanlar Hakkında Sözleşmeye (</a:t>
            </a:r>
            <a:r>
              <a:rPr lang="tr-TR" sz="2400" dirty="0" err="1" smtClean="0">
                <a:latin typeface="Times New Roman" pitchFamily="18" charset="0"/>
                <a:cs typeface="Times New Roman" pitchFamily="18" charset="0"/>
              </a:rPr>
              <a:t>Ramsar</a:t>
            </a:r>
            <a:r>
              <a:rPr lang="tr-TR" sz="2400" dirty="0" smtClean="0">
                <a:latin typeface="Times New Roman" pitchFamily="18" charset="0"/>
                <a:cs typeface="Times New Roman" pitchFamily="18" charset="0"/>
              </a:rPr>
              <a:t>) Katılmamıza Dair Karar (</a:t>
            </a:r>
            <a:r>
              <a:rPr lang="tr-TR" sz="2400" dirty="0" err="1" smtClean="0">
                <a:latin typeface="Times New Roman" pitchFamily="18" charset="0"/>
                <a:cs typeface="Times New Roman" pitchFamily="18" charset="0"/>
              </a:rPr>
              <a:t>Ramsar</a:t>
            </a:r>
            <a:r>
              <a:rPr lang="tr-TR" sz="2400" dirty="0" smtClean="0">
                <a:latin typeface="Times New Roman" pitchFamily="18" charset="0"/>
                <a:cs typeface="Times New Roman" pitchFamily="18" charset="0"/>
              </a:rPr>
              <a:t>, 2.02.1971-28.05.1987, 6-7 madde değişiklik, YT: 94/5434, RG: 17.05.1994-21937)</a:t>
            </a:r>
          </a:p>
          <a:p>
            <a:pPr algn="just"/>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1428736"/>
            <a:ext cx="7992888" cy="5429264"/>
          </a:xfrm>
        </p:spPr>
        <p:txBody>
          <a:bodyPr>
            <a:normAutofit/>
          </a:bodyPr>
          <a:lstStyle/>
          <a:p>
            <a:pPr algn="just"/>
            <a:r>
              <a:rPr lang="tr-TR" sz="2400" dirty="0" smtClean="0">
                <a:latin typeface="Times New Roman" pitchFamily="18" charset="0"/>
                <a:cs typeface="Times New Roman" pitchFamily="18" charset="0"/>
              </a:rPr>
              <a:t>Su Kuşları Yaşama Ortamı Olarak Uluslararası Öneme Sahip Sulak Alanlar Hakkında Sözleşme (</a:t>
            </a:r>
            <a:r>
              <a:rPr lang="tr-TR" sz="2400" dirty="0" err="1" smtClean="0">
                <a:latin typeface="Times New Roman" pitchFamily="18" charset="0"/>
                <a:cs typeface="Times New Roman" pitchFamily="18" charset="0"/>
              </a:rPr>
              <a:t>Ramsar</a:t>
            </a:r>
            <a:r>
              <a:rPr lang="tr-TR" sz="2400" dirty="0" smtClean="0">
                <a:latin typeface="Times New Roman" pitchFamily="18" charset="0"/>
                <a:cs typeface="Times New Roman" pitchFamily="18" charset="0"/>
              </a:rPr>
              <a:t> Sözleşmesi)’</a:t>
            </a:r>
            <a:r>
              <a:rPr lang="tr-TR" sz="2400" dirty="0" err="1" smtClean="0">
                <a:latin typeface="Times New Roman" pitchFamily="18" charset="0"/>
                <a:cs typeface="Times New Roman" pitchFamily="18" charset="0"/>
              </a:rPr>
              <a:t>nin</a:t>
            </a:r>
            <a:r>
              <a:rPr lang="tr-TR" sz="2400" dirty="0" smtClean="0">
                <a:latin typeface="Times New Roman" pitchFamily="18" charset="0"/>
                <a:cs typeface="Times New Roman" pitchFamily="18" charset="0"/>
              </a:rPr>
              <a:t> Uygulanmasını Sağlamak Amacıyla Başta </a:t>
            </a:r>
            <a:r>
              <a:rPr lang="tr-TR" sz="2400" dirty="0" err="1" smtClean="0">
                <a:latin typeface="Times New Roman" pitchFamily="18" charset="0"/>
                <a:cs typeface="Times New Roman" pitchFamily="18" charset="0"/>
              </a:rPr>
              <a:t>Ramsar</a:t>
            </a:r>
            <a:r>
              <a:rPr lang="tr-TR" sz="2400" dirty="0" smtClean="0">
                <a:latin typeface="Times New Roman" pitchFamily="18" charset="0"/>
                <a:cs typeface="Times New Roman" pitchFamily="18" charset="0"/>
              </a:rPr>
              <a:t> Sözleşmesi Listesine Dahil Edilen Sulak Alanlar Olmak Üzere Uluslararası Öneme Sahip Sulak Alanların Korunması Hakkında Karar (YT: 2000/1082, RG: 28.08.2000 - 24150)</a:t>
            </a:r>
          </a:p>
          <a:p>
            <a:pPr algn="just"/>
            <a:r>
              <a:rPr lang="tr-TR" sz="2400" dirty="0" smtClean="0">
                <a:latin typeface="Times New Roman" pitchFamily="18" charset="0"/>
                <a:cs typeface="Times New Roman" pitchFamily="18" charset="0"/>
              </a:rPr>
              <a:t>Avrupa ve Akdeniz Bitki Koruma Teşkilatı Kurulması Hakkında Sözleşme (Değişik), (Paris, 18.4.1951, YT: 1.11.1953, RG: 10.08.1965)</a:t>
            </a:r>
          </a:p>
          <a:p>
            <a:pPr algn="just"/>
            <a:r>
              <a:rPr lang="tr-TR" sz="2400" dirty="0" smtClean="0">
                <a:latin typeface="Times New Roman" pitchFamily="18" charset="0"/>
                <a:cs typeface="Times New Roman" pitchFamily="18" charset="0"/>
              </a:rPr>
              <a:t>Nesli Tehlikede Olan Yabani Hayvan ve Bitki Türlerinin Uluslararası Ticaretine İlişkin Sözleşme (CITES) İle I, II ve III Sayılı Eklerine Katılmamız Hakkında Karar (Washington D.C., 30.04.1973, YT: 96/8125, RG: 20.06.1996- 22672)</a:t>
            </a:r>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457200" y="0"/>
            <a:ext cx="8686800" cy="1417638"/>
          </a:xfrm>
        </p:spPr>
        <p:txBody>
          <a:bodyPr>
            <a:normAutofit/>
          </a:bodyPr>
          <a:lstStyle/>
          <a:p>
            <a:r>
              <a:rPr lang="tr-TR" sz="3200" b="1" dirty="0" smtClean="0">
                <a:solidFill>
                  <a:srgbClr val="3333CC"/>
                </a:solidFill>
                <a:latin typeface="Times New Roman" pitchFamily="18" charset="0"/>
              </a:rPr>
              <a:t>Doğa Koruma</a:t>
            </a:r>
            <a:endParaRPr lang="tr-TR"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428736"/>
            <a:ext cx="7848872" cy="5429264"/>
          </a:xfrm>
        </p:spPr>
        <p:txBody>
          <a:bodyPr>
            <a:normAutofit/>
          </a:bodyPr>
          <a:lstStyle/>
          <a:p>
            <a:pPr algn="just"/>
            <a:r>
              <a:rPr lang="tr-TR" sz="2400" dirty="0" smtClean="0">
                <a:latin typeface="Times New Roman" pitchFamily="18" charset="0"/>
                <a:cs typeface="Times New Roman" pitchFamily="18" charset="0"/>
              </a:rPr>
              <a:t>Biyolojik Çeşitlilik Sözleşmesinin  Onaylanması Hakkında Milletlerarası Sözleşme (Rio de </a:t>
            </a:r>
            <a:r>
              <a:rPr lang="tr-TR" sz="2400" dirty="0" err="1" smtClean="0">
                <a:latin typeface="Times New Roman" pitchFamily="18" charset="0"/>
                <a:cs typeface="Times New Roman" pitchFamily="18" charset="0"/>
              </a:rPr>
              <a:t>Janeiro</a:t>
            </a:r>
            <a:r>
              <a:rPr lang="tr-TR" sz="2400" dirty="0" smtClean="0">
                <a:latin typeface="Times New Roman" pitchFamily="18" charset="0"/>
                <a:cs typeface="Times New Roman" pitchFamily="18" charset="0"/>
              </a:rPr>
              <a:t>, 5.06.1992, YT: 96/8857, RG: 27.12.1996 - 22860)</a:t>
            </a:r>
          </a:p>
          <a:p>
            <a:pPr algn="just"/>
            <a:r>
              <a:rPr lang="tr-TR" sz="2400" dirty="0" smtClean="0">
                <a:latin typeface="Times New Roman" pitchFamily="18" charset="0"/>
                <a:cs typeface="Times New Roman" pitchFamily="18" charset="0"/>
              </a:rPr>
              <a:t>Biyolojik Çeşitlilik Sözleşmesinin  </a:t>
            </a:r>
            <a:r>
              <a:rPr lang="tr-TR" sz="2400" dirty="0" err="1" smtClean="0">
                <a:latin typeface="Times New Roman" pitchFamily="18" charset="0"/>
                <a:cs typeface="Times New Roman" pitchFamily="18" charset="0"/>
              </a:rPr>
              <a:t>Biyogüvenlik</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Kartagena</a:t>
            </a:r>
            <a:r>
              <a:rPr lang="tr-TR" sz="2400" dirty="0" smtClean="0">
                <a:latin typeface="Times New Roman" pitchFamily="18" charset="0"/>
                <a:cs typeface="Times New Roman" pitchFamily="18" charset="0"/>
              </a:rPr>
              <a:t> Protokolünün Onaylanmasının Uygun Bulunduğuna Dair Kanun (Montreal, 29.1.2000, YT: 4898, RG: 24.6.2003- 25148)</a:t>
            </a:r>
          </a:p>
          <a:p>
            <a:pPr algn="just"/>
            <a:r>
              <a:rPr lang="tr-TR" sz="2400" dirty="0" smtClean="0">
                <a:latin typeface="Times New Roman" pitchFamily="18" charset="0"/>
                <a:cs typeface="Times New Roman" pitchFamily="18" charset="0"/>
              </a:rPr>
              <a:t>Özellikle Afrika’da Ciddi Kuraklık ve/veya Çölleşmeye Maruz Ülkelerde Çölleşmeyle Mücadele İçin Birleşmiş Milletler Sözleşmesinin Onaylanması Hakkında Karar (Paris, 17.06.1994, YT: 98/11003, RG: 16.05.1998 - 23344)</a:t>
            </a:r>
          </a:p>
          <a:p>
            <a:pPr algn="just"/>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457200" y="0"/>
            <a:ext cx="8686800" cy="1417638"/>
          </a:xfrm>
        </p:spPr>
        <p:txBody>
          <a:bodyPr>
            <a:normAutofit/>
          </a:bodyPr>
          <a:lstStyle/>
          <a:p>
            <a:r>
              <a:rPr lang="tr-TR" sz="3200" b="1" dirty="0" smtClean="0">
                <a:solidFill>
                  <a:srgbClr val="3333CC"/>
                </a:solidFill>
                <a:latin typeface="Times New Roman" pitchFamily="18" charset="0"/>
              </a:rPr>
              <a:t>Doğa Koruma</a:t>
            </a:r>
            <a:endParaRPr lang="tr-TR"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1428736"/>
            <a:ext cx="7992888" cy="5429264"/>
          </a:xfrm>
        </p:spPr>
        <p:txBody>
          <a:bodyPr>
            <a:normAutofit lnSpcReduction="10000"/>
          </a:bodyPr>
          <a:lstStyle/>
          <a:p>
            <a:pPr algn="just"/>
            <a:r>
              <a:rPr lang="tr-TR" sz="2400" dirty="0" smtClean="0">
                <a:latin typeface="Times New Roman" pitchFamily="18" charset="0"/>
                <a:cs typeface="Times New Roman" pitchFamily="18" charset="0"/>
              </a:rPr>
              <a:t>Uluslararası Bitki Genetik Kaynakları Kurulu ile Tahıl Genetik Kaynaklarının Muhafazası ve Değişimi İçin Avrupa İşbirliği Programı Üyesi Ülkeler Arasındaki Anlaşmanın Onaylanması Hakkında Karar (YT: 1989/14161, RG: 3.10.1989-20301)</a:t>
            </a:r>
          </a:p>
          <a:p>
            <a:pPr algn="just"/>
            <a:r>
              <a:rPr lang="tr-TR" sz="2400" dirty="0" smtClean="0">
                <a:latin typeface="Times New Roman" pitchFamily="18" charset="0"/>
                <a:cs typeface="Times New Roman" pitchFamily="18" charset="0"/>
              </a:rPr>
              <a:t>Uluslararası Bitki Koruma Konvansiyonu‘</a:t>
            </a:r>
            <a:r>
              <a:rPr lang="tr-TR" sz="2400" dirty="0" err="1" smtClean="0">
                <a:latin typeface="Times New Roman" pitchFamily="18" charset="0"/>
                <a:cs typeface="Times New Roman" pitchFamily="18" charset="0"/>
              </a:rPr>
              <a:t>nun</a:t>
            </a:r>
            <a:r>
              <a:rPr lang="tr-TR" sz="2400" dirty="0" smtClean="0">
                <a:latin typeface="Times New Roman" pitchFamily="18" charset="0"/>
                <a:cs typeface="Times New Roman" pitchFamily="18" charset="0"/>
              </a:rPr>
              <a:t> Onaylanmasına Dair Karar (YT: 1989/13942, RG: 18.6.1989- 20199)</a:t>
            </a:r>
          </a:p>
          <a:p>
            <a:pPr algn="just"/>
            <a:r>
              <a:rPr lang="tr-TR" sz="2400" dirty="0" smtClean="0">
                <a:latin typeface="Times New Roman" pitchFamily="18" charset="0"/>
                <a:cs typeface="Times New Roman" pitchFamily="18" charset="0"/>
              </a:rPr>
              <a:t>Ev Hayvanlarının Korunmasına Dair Avrupa Sözleşmesinin Onaylanmasının Uygun Bulunduğu Hakkında Kanun (</a:t>
            </a:r>
            <a:r>
              <a:rPr lang="tr-TR" sz="2400" dirty="0" err="1" smtClean="0">
                <a:latin typeface="Times New Roman" pitchFamily="18" charset="0"/>
                <a:cs typeface="Times New Roman" pitchFamily="18" charset="0"/>
              </a:rPr>
              <a:t>Strazburg</a:t>
            </a:r>
            <a:r>
              <a:rPr lang="tr-TR" sz="2400" dirty="0" smtClean="0">
                <a:latin typeface="Times New Roman" pitchFamily="18" charset="0"/>
                <a:cs typeface="Times New Roman" pitchFamily="18" charset="0"/>
              </a:rPr>
              <a:t>, 18.10.1999, YT: 4934, 22.07.2003- 25176,  Onayı Hakkında Karar RG:20.10.2003-25265)</a:t>
            </a:r>
          </a:p>
          <a:p>
            <a:pPr algn="just"/>
            <a:r>
              <a:rPr lang="tr-TR" sz="2400" dirty="0" smtClean="0">
                <a:latin typeface="Times New Roman" pitchFamily="18" charset="0"/>
                <a:cs typeface="Times New Roman" pitchFamily="18" charset="0"/>
              </a:rPr>
              <a:t>Avrupa Peyzaj Sözleşmesinin Onaylanmasına Dair Karar (Floransa, 20.10.2000, YT: 2003/5908, RG: 27.07.2003-25181)</a:t>
            </a:r>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457200" y="0"/>
            <a:ext cx="8686800" cy="1417638"/>
          </a:xfrm>
        </p:spPr>
        <p:txBody>
          <a:bodyPr>
            <a:normAutofit/>
          </a:bodyPr>
          <a:lstStyle/>
          <a:p>
            <a:r>
              <a:rPr lang="tr-TR" sz="3200" b="1" dirty="0" smtClean="0">
                <a:solidFill>
                  <a:srgbClr val="3333CC"/>
                </a:solidFill>
                <a:latin typeface="Times New Roman" pitchFamily="18" charset="0"/>
              </a:rPr>
              <a:t>Doğa Koruma</a:t>
            </a:r>
            <a:endParaRPr lang="tr-TR"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428736"/>
            <a:ext cx="7920880" cy="5429264"/>
          </a:xfrm>
        </p:spPr>
        <p:txBody>
          <a:bodyPr>
            <a:normAutofit/>
          </a:bodyPr>
          <a:lstStyle/>
          <a:p>
            <a:pPr algn="just"/>
            <a:r>
              <a:rPr lang="tr-TR" sz="2400" dirty="0" smtClean="0">
                <a:latin typeface="Times New Roman" pitchFamily="18" charset="0"/>
                <a:cs typeface="Times New Roman" pitchFamily="18" charset="0"/>
              </a:rPr>
              <a:t>Birleşmiş Milletler İklim Değişikliği Çerçeve Sözleşmesi. </a:t>
            </a:r>
            <a:r>
              <a:rPr lang="tr-TR" sz="2400" i="1"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(Rio de </a:t>
            </a:r>
            <a:r>
              <a:rPr lang="tr-TR" sz="2400" dirty="0" err="1" smtClean="0">
                <a:latin typeface="Times New Roman" pitchFamily="18" charset="0"/>
                <a:cs typeface="Times New Roman" pitchFamily="18" charset="0"/>
              </a:rPr>
              <a:t>Janeiro</a:t>
            </a:r>
            <a:r>
              <a:rPr lang="tr-TR" sz="2400" dirty="0" smtClean="0">
                <a:latin typeface="Times New Roman" pitchFamily="18" charset="0"/>
                <a:cs typeface="Times New Roman" pitchFamily="18" charset="0"/>
              </a:rPr>
              <a:t>, 1992, YT: 4990, RG: 21.10.2003 - 25266)</a:t>
            </a:r>
          </a:p>
          <a:p>
            <a:pPr algn="just"/>
            <a:endParaRPr lang="tr-TR" sz="2400" dirty="0" smtClean="0">
              <a:latin typeface="Times New Roman" pitchFamily="18" charset="0"/>
              <a:cs typeface="Times New Roman" pitchFamily="18" charset="0"/>
            </a:endParaRPr>
          </a:p>
          <a:p>
            <a:pPr algn="just">
              <a:buNone/>
            </a:pPr>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İklim Değişikliği Çerçeve Sözleşmesi Kyoto Protokolü (Kyoto, 1997, YT: 17.02.2009, RG: 27144)</a:t>
            </a: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457200" y="0"/>
            <a:ext cx="8686800" cy="1417638"/>
          </a:xfrm>
        </p:spPr>
        <p:txBody>
          <a:bodyPr>
            <a:normAutofit/>
          </a:bodyPr>
          <a:lstStyle/>
          <a:p>
            <a:r>
              <a:rPr lang="tr-TR" sz="3200" b="1" dirty="0" smtClean="0">
                <a:solidFill>
                  <a:srgbClr val="3333CC"/>
                </a:solidFill>
                <a:latin typeface="Times New Roman" pitchFamily="18" charset="0"/>
              </a:rPr>
              <a:t>Doğa Koruma</a:t>
            </a:r>
            <a:endParaRPr lang="tr-TR"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428736"/>
            <a:ext cx="7888960" cy="5429264"/>
          </a:xfrm>
        </p:spPr>
        <p:txBody>
          <a:bodyPr>
            <a:normAutofit/>
          </a:bodyPr>
          <a:lstStyle/>
          <a:p>
            <a:pPr algn="just"/>
            <a:r>
              <a:rPr lang="tr-TR" sz="2400" dirty="0" smtClean="0">
                <a:latin typeface="Times New Roman" pitchFamily="18" charset="0"/>
                <a:cs typeface="Times New Roman" pitchFamily="18" charset="0"/>
              </a:rPr>
              <a:t>Ay ve Öteki Gök Cisimleri Dahil Uzayın Keşif ve Kullanılmasında Devletlerin Faaliyetlerini Yöneten İlkeler Hakkında Anlaşma (Londra, Moskova, Washington D.C. , 27.01.1967, YT: 6/8766, RG: 23.10.1967-12732</a:t>
            </a:r>
            <a:r>
              <a:rPr lang="tr-TR" sz="2400" i="1" dirty="0" smtClean="0">
                <a:latin typeface="Times New Roman" pitchFamily="18" charset="0"/>
                <a:cs typeface="Times New Roman" pitchFamily="18" charset="0"/>
              </a:rPr>
              <a:t> ve 12/5/2001- 24400 </a:t>
            </a:r>
            <a:r>
              <a:rPr lang="tr-TR" sz="2400" i="1" dirty="0" err="1" smtClean="0">
                <a:latin typeface="Times New Roman" pitchFamily="18" charset="0"/>
                <a:cs typeface="Times New Roman" pitchFamily="18" charset="0"/>
              </a:rPr>
              <a:t>RG’de</a:t>
            </a:r>
            <a:r>
              <a:rPr lang="tr-TR" sz="2400" i="1" dirty="0" smtClean="0">
                <a:latin typeface="Times New Roman" pitchFamily="18" charset="0"/>
                <a:cs typeface="Times New Roman" pitchFamily="18" charset="0"/>
              </a:rPr>
              <a:t> düzeltmesi vardır.)</a:t>
            </a:r>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457200" y="0"/>
            <a:ext cx="8686800" cy="1417638"/>
          </a:xfrm>
        </p:spPr>
        <p:txBody>
          <a:bodyPr>
            <a:normAutofit/>
          </a:bodyPr>
          <a:lstStyle/>
          <a:p>
            <a:r>
              <a:rPr lang="tr-TR" sz="3200" b="1" dirty="0" smtClean="0">
                <a:solidFill>
                  <a:srgbClr val="3333CC"/>
                </a:solidFill>
                <a:latin typeface="Times New Roman" pitchFamily="18" charset="0"/>
              </a:rPr>
              <a:t>Doğa Koruma</a:t>
            </a:r>
            <a:endParaRPr lang="tr-TR"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4348" y="1428736"/>
            <a:ext cx="7858180" cy="5429264"/>
          </a:xfrm>
        </p:spPr>
        <p:txBody>
          <a:bodyPr>
            <a:normAutofit lnSpcReduction="10000"/>
          </a:bodyPr>
          <a:lstStyle/>
          <a:p>
            <a:pPr algn="just"/>
            <a:r>
              <a:rPr lang="tr-TR" sz="2400" dirty="0" smtClean="0">
                <a:latin typeface="Times New Roman" pitchFamily="18" charset="0"/>
                <a:cs typeface="Times New Roman" pitchFamily="18" charset="0"/>
              </a:rPr>
              <a:t>Uluslararası Enerji Programı Antlaşması (Paris, 18.11.1974, YT:19.1.1976, RG:4.05.1981)</a:t>
            </a:r>
          </a:p>
          <a:p>
            <a:pPr algn="just"/>
            <a:r>
              <a:rPr lang="tr-TR" sz="2400" dirty="0" smtClean="0">
                <a:latin typeface="Times New Roman" pitchFamily="18" charset="0"/>
                <a:cs typeface="Times New Roman" pitchFamily="18" charset="0"/>
              </a:rPr>
              <a:t>Enerji Şartı Konferansı Nihai Senedi, Enerji Şartı Antlaşması ve Ekini Teşkil Eden Kararlar ile Enerji Verimliliğine ve İlgili Çevresel Hususlara İlişkin Enerji Şartı Protokolünün Onaylanması Hakkında 4519 Sayılı Kanun (YT:2000/786, RG:12.07.2000-24107)</a:t>
            </a:r>
          </a:p>
          <a:p>
            <a:pPr algn="just"/>
            <a:r>
              <a:rPr lang="tr-TR" sz="2400" dirty="0" err="1" smtClean="0">
                <a:latin typeface="Times New Roman" pitchFamily="18" charset="0"/>
                <a:cs typeface="Times New Roman" pitchFamily="18" charset="0"/>
              </a:rPr>
              <a:t>Antartika</a:t>
            </a:r>
            <a:r>
              <a:rPr lang="tr-TR" sz="2400" dirty="0" smtClean="0">
                <a:latin typeface="Times New Roman" pitchFamily="18" charset="0"/>
                <a:cs typeface="Times New Roman" pitchFamily="18" charset="0"/>
              </a:rPr>
              <a:t> Antlaşması (3.8.1995 tarih ve 244 sayılı Bakanlar Kurulu kararı ile) (YT:3.08.1995/ 244, RG:18.09.1995-22408)</a:t>
            </a:r>
          </a:p>
          <a:p>
            <a:pPr algn="just"/>
            <a:r>
              <a:rPr lang="tr-TR" sz="2400" dirty="0" smtClean="0">
                <a:latin typeface="Times New Roman" pitchFamily="18" charset="0"/>
                <a:cs typeface="Times New Roman" pitchFamily="18" charset="0"/>
              </a:rPr>
              <a:t>Türkiye’nin Avrupa Çevre Ajansı ve Avrupa Bilgi ve Gözlem Ağına Katılımı Anlaşması’nın Onayına Karar (YT:2003/5325, RG:18.03.2003- 25052)</a:t>
            </a:r>
          </a:p>
          <a:p>
            <a:pPr algn="just"/>
            <a:r>
              <a:rPr lang="tr-TR" sz="2400" dirty="0" smtClean="0">
                <a:latin typeface="Times New Roman" pitchFamily="18" charset="0"/>
                <a:cs typeface="Times New Roman" pitchFamily="18" charset="0"/>
              </a:rPr>
              <a:t>Avrupa İkamet Sözleşmesi (YT:1989/14414, RG:17.09.1989-20285)</a:t>
            </a: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457200" y="0"/>
            <a:ext cx="8686800" cy="1417638"/>
          </a:xfrm>
        </p:spPr>
        <p:txBody>
          <a:bodyPr>
            <a:normAutofit/>
          </a:bodyPr>
          <a:lstStyle/>
          <a:p>
            <a:r>
              <a:rPr lang="tr-TR" sz="3200" b="1" dirty="0" smtClean="0">
                <a:solidFill>
                  <a:srgbClr val="3333CC"/>
                </a:solidFill>
                <a:latin typeface="Times New Roman" pitchFamily="18" charset="0"/>
              </a:rPr>
              <a:t>Doğa Koruma</a:t>
            </a:r>
            <a:endParaRPr lang="tr-TR"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1428736"/>
            <a:ext cx="7929618" cy="5429264"/>
          </a:xfrm>
        </p:spPr>
        <p:txBody>
          <a:bodyPr>
            <a:normAutofit/>
          </a:bodyPr>
          <a:lstStyle/>
          <a:p>
            <a:pPr algn="just"/>
            <a:r>
              <a:rPr lang="tr-TR" sz="2400" dirty="0" smtClean="0">
                <a:latin typeface="Times New Roman" pitchFamily="18" charset="0"/>
                <a:cs typeface="Times New Roman" pitchFamily="18" charset="0"/>
              </a:rPr>
              <a:t>Markaların Uluslararası Tescili Konusundaki Madrid Sözleşmesi İle İlgili Protokol ve Endüstriyel Tasarımların Uluslararası Sınıflandırılmasına İlişkin </a:t>
            </a:r>
            <a:r>
              <a:rPr lang="tr-TR" sz="2400" dirty="0" err="1" smtClean="0">
                <a:latin typeface="Times New Roman" pitchFamily="18" charset="0"/>
                <a:cs typeface="Times New Roman" pitchFamily="18" charset="0"/>
              </a:rPr>
              <a:t>Lacarno</a:t>
            </a:r>
            <a:r>
              <a:rPr lang="tr-TR" sz="2400" dirty="0" smtClean="0">
                <a:latin typeface="Times New Roman" pitchFamily="18" charset="0"/>
                <a:cs typeface="Times New Roman" pitchFamily="18" charset="0"/>
              </a:rPr>
              <a:t> Anlaşması İle Patent İşlemleri Amacıyla Mikroorganizmaların Tevdi Edilmesinin Uluslararası Kabulü Konusunda Budapeşte Anlaşmasına Katılmamız Hakkında Karar (YT: 97/9731, RG:22.08.1997- 23088)</a:t>
            </a:r>
          </a:p>
          <a:p>
            <a:pPr algn="just"/>
            <a:r>
              <a:rPr lang="tr-TR" sz="2400" dirty="0" smtClean="0">
                <a:latin typeface="Times New Roman" pitchFamily="18" charset="0"/>
                <a:cs typeface="Times New Roman" pitchFamily="18" charset="0"/>
              </a:rPr>
              <a:t>Avrupa Sosyal Şartının Onaylanması Hakkında Karar(RG:14.10.1989-20312)</a:t>
            </a:r>
          </a:p>
          <a:p>
            <a:pPr algn="just"/>
            <a:r>
              <a:rPr lang="tr-TR" sz="2400" dirty="0" smtClean="0">
                <a:latin typeface="Times New Roman" pitchFamily="18" charset="0"/>
                <a:cs typeface="Times New Roman" pitchFamily="18" charset="0"/>
              </a:rPr>
              <a:t>Avrupa Yerel Toplulukları veya Yönetimler Arasında </a:t>
            </a:r>
            <a:r>
              <a:rPr lang="tr-TR" sz="2400" dirty="0" err="1" smtClean="0">
                <a:latin typeface="Times New Roman" pitchFamily="18" charset="0"/>
                <a:cs typeface="Times New Roman" pitchFamily="18" charset="0"/>
              </a:rPr>
              <a:t>Sınırötesi</a:t>
            </a:r>
            <a:r>
              <a:rPr lang="tr-TR" sz="2400" dirty="0" smtClean="0">
                <a:latin typeface="Times New Roman" pitchFamily="18" charset="0"/>
                <a:cs typeface="Times New Roman" pitchFamily="18" charset="0"/>
              </a:rPr>
              <a:t> İşbirliği Çerçeve Sözleşmesinin Bildirimde Bulunmak Suretiyle Onaylanması Hakkında Karar (YT:2000/324, RG:10.05.2000- 24045)</a:t>
            </a:r>
          </a:p>
          <a:p>
            <a:pPr algn="just"/>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457200" y="0"/>
            <a:ext cx="8686800" cy="1417638"/>
          </a:xfrm>
        </p:spPr>
        <p:txBody>
          <a:bodyPr>
            <a:normAutofit/>
          </a:bodyPr>
          <a:lstStyle/>
          <a:p>
            <a:r>
              <a:rPr lang="tr-TR" sz="3200" b="1" dirty="0" smtClean="0">
                <a:solidFill>
                  <a:srgbClr val="3333CC"/>
                </a:solidFill>
                <a:latin typeface="Times New Roman" pitchFamily="18" charset="0"/>
              </a:rPr>
              <a:t>Doğa Koruma</a:t>
            </a:r>
            <a:endParaRPr lang="tr-TR"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7 Başlık"/>
          <p:cNvSpPr>
            <a:spLocks noGrp="1"/>
          </p:cNvSpPr>
          <p:nvPr>
            <p:ph type="title"/>
          </p:nvPr>
        </p:nvSpPr>
        <p:spPr>
          <a:xfrm>
            <a:off x="457200" y="704850"/>
            <a:ext cx="8229600" cy="1143000"/>
          </a:xfrm>
        </p:spPr>
        <p:txBody>
          <a:bodyPr>
            <a:normAutofit/>
          </a:bodyPr>
          <a:lstStyle/>
          <a:p>
            <a:r>
              <a:rPr lang="tr-TR" sz="3600" b="1" dirty="0" smtClean="0">
                <a:solidFill>
                  <a:srgbClr val="3333CC"/>
                </a:solidFill>
                <a:latin typeface="Times New Roman" pitchFamily="18" charset="0"/>
              </a:rPr>
              <a:t>Küresel Çevre Politikaları</a:t>
            </a:r>
            <a:endParaRPr lang="tr-TR" sz="3200" dirty="0" smtClean="0">
              <a:solidFill>
                <a:schemeClr val="tx1"/>
              </a:solidFill>
            </a:endParaRPr>
          </a:p>
        </p:txBody>
      </p:sp>
      <p:sp>
        <p:nvSpPr>
          <p:cNvPr id="192515" name="11 Metin Yer Tutucusu"/>
          <p:cNvSpPr>
            <a:spLocks noGrp="1"/>
          </p:cNvSpPr>
          <p:nvPr>
            <p:ph type="body" idx="1"/>
          </p:nvPr>
        </p:nvSpPr>
        <p:spPr>
          <a:xfrm>
            <a:off x="457200" y="1412875"/>
            <a:ext cx="4040188" cy="1101725"/>
          </a:xfrm>
        </p:spPr>
        <p:txBody>
          <a:bodyPr/>
          <a:lstStyle/>
          <a:p>
            <a:pPr algn="ctr"/>
            <a:r>
              <a:rPr lang="tr-TR" sz="1800" dirty="0" smtClean="0">
                <a:latin typeface="Times New Roman" pitchFamily="18" charset="0"/>
                <a:cs typeface="Times New Roman" pitchFamily="18" charset="0"/>
              </a:rPr>
              <a:t>HÜKÜMETLERARASI ULUSLARARASI  ÖRGÜTLER</a:t>
            </a:r>
          </a:p>
        </p:txBody>
      </p:sp>
      <p:sp>
        <p:nvSpPr>
          <p:cNvPr id="192516" name="12 Metin Yer Tutucusu"/>
          <p:cNvSpPr>
            <a:spLocks noGrp="1"/>
          </p:cNvSpPr>
          <p:nvPr>
            <p:ph type="body" sz="half" idx="3"/>
          </p:nvPr>
        </p:nvSpPr>
        <p:spPr>
          <a:xfrm>
            <a:off x="4645025" y="1341438"/>
            <a:ext cx="4041775" cy="1173162"/>
          </a:xfrm>
        </p:spPr>
        <p:txBody>
          <a:bodyPr/>
          <a:lstStyle/>
          <a:p>
            <a:pPr algn="ctr"/>
            <a:r>
              <a:rPr lang="tr-TR" sz="2000" dirty="0" smtClean="0">
                <a:latin typeface="Times New Roman" pitchFamily="18" charset="0"/>
                <a:cs typeface="Times New Roman" pitchFamily="18" charset="0"/>
              </a:rPr>
              <a:t>HÜKÜMET DIŞI  ULUSLARARASI ÖRGÜTLER</a:t>
            </a:r>
          </a:p>
        </p:txBody>
      </p:sp>
      <p:sp>
        <p:nvSpPr>
          <p:cNvPr id="192517" name="10 İçerik Yer Tutucusu"/>
          <p:cNvSpPr>
            <a:spLocks noGrp="1"/>
          </p:cNvSpPr>
          <p:nvPr>
            <p:ph sz="quarter" idx="2"/>
          </p:nvPr>
        </p:nvSpPr>
        <p:spPr>
          <a:xfrm>
            <a:off x="457200" y="2780927"/>
            <a:ext cx="4040188" cy="3580185"/>
          </a:xfrm>
        </p:spPr>
        <p:txBody>
          <a:bodyPr>
            <a:normAutofit fontScale="92500" lnSpcReduction="10000"/>
          </a:bodyPr>
          <a:lstStyle/>
          <a:p>
            <a:r>
              <a:rPr lang="tr-TR" dirty="0" smtClean="0">
                <a:latin typeface="Times New Roman" pitchFamily="18" charset="0"/>
                <a:cs typeface="Times New Roman" pitchFamily="18" charset="0"/>
              </a:rPr>
              <a:t>BM VE BAĞLI KURULUŞLARI:</a:t>
            </a:r>
          </a:p>
          <a:p>
            <a:pPr>
              <a:buFont typeface="Wingdings" pitchFamily="2" charset="2"/>
              <a:buChar char="Ø"/>
            </a:pPr>
            <a:r>
              <a:rPr lang="tr-TR" sz="1400" dirty="0" smtClean="0">
                <a:latin typeface="Times New Roman" pitchFamily="18" charset="0"/>
                <a:cs typeface="Times New Roman" pitchFamily="18" charset="0"/>
              </a:rPr>
              <a:t>UNCSD/BM SÜRDÜRÜLEBİLİR KALKINMA KOMİSYONU,</a:t>
            </a:r>
          </a:p>
          <a:p>
            <a:pPr>
              <a:buFont typeface="Wingdings" pitchFamily="2" charset="2"/>
              <a:buChar char="Ø"/>
            </a:pPr>
            <a:r>
              <a:rPr lang="tr-TR" sz="1400" dirty="0" smtClean="0">
                <a:latin typeface="Times New Roman" pitchFamily="18" charset="0"/>
                <a:cs typeface="Times New Roman" pitchFamily="18" charset="0"/>
              </a:rPr>
              <a:t>UNEP/BMÇP,</a:t>
            </a:r>
          </a:p>
          <a:p>
            <a:pPr>
              <a:buFont typeface="Wingdings" pitchFamily="2" charset="2"/>
              <a:buChar char="Ø"/>
            </a:pPr>
            <a:r>
              <a:rPr lang="tr-TR" sz="1400" dirty="0" smtClean="0">
                <a:latin typeface="Times New Roman" pitchFamily="18" charset="0"/>
                <a:cs typeface="Times New Roman" pitchFamily="18" charset="0"/>
              </a:rPr>
              <a:t>UNDP/BMKP,</a:t>
            </a:r>
          </a:p>
          <a:p>
            <a:pPr>
              <a:buFont typeface="Wingdings" pitchFamily="2" charset="2"/>
              <a:buChar char="Ø"/>
            </a:pPr>
            <a:r>
              <a:rPr lang="tr-TR" sz="1400" dirty="0" smtClean="0">
                <a:latin typeface="Times New Roman" pitchFamily="18" charset="0"/>
                <a:cs typeface="Times New Roman" pitchFamily="18" charset="0"/>
              </a:rPr>
              <a:t>UNESCO,</a:t>
            </a:r>
          </a:p>
          <a:p>
            <a:pPr>
              <a:buFont typeface="Wingdings" pitchFamily="2" charset="2"/>
              <a:buChar char="Ø"/>
            </a:pPr>
            <a:r>
              <a:rPr lang="tr-TR" sz="1400" dirty="0" smtClean="0">
                <a:latin typeface="Times New Roman" pitchFamily="18" charset="0"/>
                <a:cs typeface="Times New Roman" pitchFamily="18" charset="0"/>
              </a:rPr>
              <a:t>UNICEF,</a:t>
            </a:r>
          </a:p>
          <a:p>
            <a:pPr>
              <a:buFont typeface="Wingdings" pitchFamily="2" charset="2"/>
              <a:buChar char="Ø"/>
            </a:pPr>
            <a:r>
              <a:rPr lang="tr-TR" sz="1400" dirty="0" smtClean="0">
                <a:latin typeface="Times New Roman" pitchFamily="18" charset="0"/>
                <a:cs typeface="Times New Roman" pitchFamily="18" charset="0"/>
              </a:rPr>
              <a:t>FAO,</a:t>
            </a:r>
          </a:p>
          <a:p>
            <a:pPr>
              <a:buFont typeface="Wingdings" pitchFamily="2" charset="2"/>
              <a:buChar char="Ø"/>
            </a:pPr>
            <a:r>
              <a:rPr lang="tr-TR" sz="1400" dirty="0" smtClean="0">
                <a:latin typeface="Times New Roman" pitchFamily="18" charset="0"/>
                <a:cs typeface="Times New Roman" pitchFamily="18" charset="0"/>
              </a:rPr>
              <a:t>WHO/DSÖ,</a:t>
            </a:r>
          </a:p>
          <a:p>
            <a:pPr>
              <a:buFont typeface="Wingdings" pitchFamily="2" charset="2"/>
              <a:buChar char="Ø"/>
            </a:pPr>
            <a:r>
              <a:rPr lang="tr-TR" sz="1400" dirty="0" smtClean="0">
                <a:latin typeface="Times New Roman" pitchFamily="18" charset="0"/>
                <a:cs typeface="Times New Roman" pitchFamily="18" charset="0"/>
              </a:rPr>
              <a:t>WMO/DMÖ,</a:t>
            </a:r>
          </a:p>
          <a:p>
            <a:pPr>
              <a:buFont typeface="Wingdings" pitchFamily="2" charset="2"/>
              <a:buChar char="Ø"/>
            </a:pPr>
            <a:r>
              <a:rPr lang="tr-TR" sz="1400" dirty="0" smtClean="0">
                <a:latin typeface="Times New Roman" pitchFamily="18" charset="0"/>
                <a:cs typeface="Times New Roman" pitchFamily="18" charset="0"/>
              </a:rPr>
              <a:t>WTO/DTÖ,</a:t>
            </a:r>
          </a:p>
          <a:p>
            <a:pPr>
              <a:buFont typeface="Wingdings" pitchFamily="2" charset="2"/>
              <a:buChar char="Ø"/>
            </a:pPr>
            <a:r>
              <a:rPr lang="tr-TR" sz="1400" dirty="0" smtClean="0">
                <a:latin typeface="Times New Roman" pitchFamily="18" charset="0"/>
                <a:cs typeface="Times New Roman" pitchFamily="18" charset="0"/>
              </a:rPr>
              <a:t>IMO/ULUSLARARASI DENİZCİLİK ÖRGÜTÜ,</a:t>
            </a:r>
          </a:p>
          <a:p>
            <a:pPr>
              <a:buFont typeface="Wingdings" pitchFamily="2" charset="2"/>
              <a:buChar char="Ø"/>
            </a:pPr>
            <a:r>
              <a:rPr lang="tr-TR" sz="1400" dirty="0" smtClean="0">
                <a:latin typeface="Times New Roman" pitchFamily="18" charset="0"/>
                <a:cs typeface="Times New Roman" pitchFamily="18" charset="0"/>
              </a:rPr>
              <a:t>WB/DB,</a:t>
            </a:r>
          </a:p>
          <a:p>
            <a:pPr>
              <a:buFont typeface="Wingdings" pitchFamily="2" charset="2"/>
              <a:buChar char="Ø"/>
            </a:pPr>
            <a:r>
              <a:rPr lang="tr-TR" sz="1400" dirty="0" smtClean="0">
                <a:latin typeface="Times New Roman" pitchFamily="18" charset="0"/>
                <a:cs typeface="Times New Roman" pitchFamily="18" charset="0"/>
              </a:rPr>
              <a:t>IMF………….</a:t>
            </a:r>
            <a:endParaRPr lang="tr-TR" sz="1600" dirty="0" smtClean="0">
              <a:latin typeface="Times New Roman" pitchFamily="18" charset="0"/>
              <a:cs typeface="Times New Roman" pitchFamily="18" charset="0"/>
            </a:endParaRPr>
          </a:p>
        </p:txBody>
      </p:sp>
      <p:sp>
        <p:nvSpPr>
          <p:cNvPr id="192518" name="13 İçerik Yer Tutucusu"/>
          <p:cNvSpPr>
            <a:spLocks noGrp="1"/>
          </p:cNvSpPr>
          <p:nvPr>
            <p:ph sz="quarter" idx="4"/>
          </p:nvPr>
        </p:nvSpPr>
        <p:spPr>
          <a:xfrm>
            <a:off x="4645025" y="2780928"/>
            <a:ext cx="4041775" cy="3580185"/>
          </a:xfrm>
        </p:spPr>
        <p:txBody>
          <a:bodyPr>
            <a:normAutofit/>
          </a:bodyPr>
          <a:lstStyle/>
          <a:p>
            <a:r>
              <a:rPr lang="tr-TR" sz="2000" dirty="0" smtClean="0">
                <a:latin typeface="Times New Roman" pitchFamily="18" charset="0"/>
                <a:cs typeface="Times New Roman" pitchFamily="18" charset="0"/>
              </a:rPr>
              <a:t> ÇEVREYLE İLGİL STK; </a:t>
            </a:r>
            <a:r>
              <a:rPr lang="en-US" sz="2000" dirty="0" smtClean="0">
                <a:latin typeface="Times New Roman" pitchFamily="18" charset="0"/>
                <a:cs typeface="Times New Roman" pitchFamily="18" charset="0"/>
              </a:rPr>
              <a:t>GREENPEACE, FRIENDS of EARTH</a:t>
            </a:r>
            <a:r>
              <a:rPr lang="tr-TR" sz="2000" dirty="0" smtClean="0">
                <a:latin typeface="Times New Roman" pitchFamily="18" charset="0"/>
                <a:cs typeface="Times New Roman" pitchFamily="18" charset="0"/>
              </a:rPr>
              <a:t>, IUCN,WWF,…</a:t>
            </a:r>
          </a:p>
          <a:p>
            <a:pPr>
              <a:buFont typeface="Wingdings 2" pitchFamily="18" charset="2"/>
              <a:buNone/>
            </a:pPr>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MİLLETLERARARSI TİCARET ÖRGÜTÜ, …</a:t>
            </a:r>
          </a:p>
          <a:p>
            <a:pPr>
              <a:buFont typeface="Wingdings 2" pitchFamily="18" charset="2"/>
              <a:buNone/>
            </a:pPr>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BİLİMSEL TOPLULUKLAR.</a:t>
            </a:r>
          </a:p>
          <a:p>
            <a:endParaRPr lang="tr-TR" sz="2000" dirty="0" smtClean="0">
              <a:latin typeface="Times New Roman" pitchFamily="18" charset="0"/>
              <a:cs typeface="Times New Roman" pitchFamily="18" charset="0"/>
            </a:endParaRPr>
          </a:p>
        </p:txBody>
      </p:sp>
      <p:sp>
        <p:nvSpPr>
          <p:cNvPr id="7" name="6 Slayt Numarası Yer Tutucusu"/>
          <p:cNvSpPr>
            <a:spLocks noGrp="1"/>
          </p:cNvSpPr>
          <p:nvPr>
            <p:ph type="sldNum" sz="quarter" idx="12"/>
          </p:nvPr>
        </p:nvSpPr>
        <p:spPr/>
        <p:txBody>
          <a:bodyPr/>
          <a:lstStyle/>
          <a:p>
            <a:pPr>
              <a:defRPr/>
            </a:pPr>
            <a:fld id="{32124753-E21A-43D7-9041-C0EB0B76F9E5}" type="slidenum">
              <a:rPr lang="tr-TR" smtClean="0"/>
              <a:pPr>
                <a:defRPr/>
              </a:pPr>
              <a:t>28</a:t>
            </a:fld>
            <a:endParaRPr lang="tr-TR"/>
          </a:p>
        </p:txBody>
      </p:sp>
      <p:pic>
        <p:nvPicPr>
          <p:cNvPr id="8"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Tree>
    <p:extLst>
      <p:ext uri="{BB962C8B-B14F-4D97-AF65-F5344CB8AC3E}">
        <p14:creationId xmlns:p14="http://schemas.microsoft.com/office/powerpoint/2010/main" val="34904647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1 Başlık"/>
          <p:cNvSpPr>
            <a:spLocks noGrp="1"/>
          </p:cNvSpPr>
          <p:nvPr>
            <p:ph type="title"/>
          </p:nvPr>
        </p:nvSpPr>
        <p:spPr>
          <a:xfrm>
            <a:off x="457200" y="704850"/>
            <a:ext cx="8229600" cy="852488"/>
          </a:xfrm>
        </p:spPr>
        <p:txBody>
          <a:bodyPr>
            <a:normAutofit/>
          </a:bodyPr>
          <a:lstStyle/>
          <a:p>
            <a:pPr algn="ctr"/>
            <a:r>
              <a:rPr lang="tr-TR" sz="3200" b="1" dirty="0" smtClean="0">
                <a:solidFill>
                  <a:srgbClr val="3333CC"/>
                </a:solidFill>
                <a:latin typeface="Times New Roman" pitchFamily="18" charset="0"/>
              </a:rPr>
              <a:t>Küresel   Çevre  Politikaları</a:t>
            </a:r>
            <a:endParaRPr lang="tr-TR" sz="3200" dirty="0" smtClean="0">
              <a:solidFill>
                <a:srgbClr val="3333CC"/>
              </a:solidFill>
            </a:endParaRPr>
          </a:p>
        </p:txBody>
      </p:sp>
      <p:sp>
        <p:nvSpPr>
          <p:cNvPr id="193539" name="2 İçerik Yer Tutucusu"/>
          <p:cNvSpPr>
            <a:spLocks noGrp="1"/>
          </p:cNvSpPr>
          <p:nvPr>
            <p:ph idx="1"/>
          </p:nvPr>
        </p:nvSpPr>
        <p:spPr/>
        <p:txBody>
          <a:bodyPr/>
          <a:lstStyle/>
          <a:p>
            <a:pPr>
              <a:buFontTx/>
              <a:buChar char="•"/>
            </a:pPr>
            <a:r>
              <a:rPr lang="tr-TR" sz="2400" dirty="0" smtClean="0">
                <a:latin typeface="Times New Roman" pitchFamily="18" charset="0"/>
              </a:rPr>
              <a:t>İnsan Çevresi Konferansı,                 (</a:t>
            </a:r>
            <a:r>
              <a:rPr lang="tr-TR" sz="2400" dirty="0" err="1" smtClean="0">
                <a:latin typeface="Times New Roman" pitchFamily="18" charset="0"/>
              </a:rPr>
              <a:t>Stokholm</a:t>
            </a:r>
            <a:r>
              <a:rPr lang="tr-TR" sz="2400" dirty="0" smtClean="0">
                <a:latin typeface="Times New Roman" pitchFamily="18" charset="0"/>
              </a:rPr>
              <a:t>)             1972,</a:t>
            </a:r>
          </a:p>
          <a:p>
            <a:pPr>
              <a:buFont typeface="Wingdings 2" pitchFamily="18" charset="2"/>
              <a:buNone/>
            </a:pPr>
            <a:endParaRPr lang="tr-TR" sz="2400" dirty="0" smtClean="0">
              <a:latin typeface="Times New Roman" pitchFamily="18" charset="0"/>
            </a:endParaRPr>
          </a:p>
          <a:p>
            <a:pPr>
              <a:buFontTx/>
              <a:buChar char="•"/>
            </a:pPr>
            <a:r>
              <a:rPr lang="tr-TR" sz="2400" dirty="0" smtClean="0">
                <a:latin typeface="Times New Roman" pitchFamily="18" charset="0"/>
              </a:rPr>
              <a:t>Çevre ve Kalkınma Konferansı,        (Rio)                      1992,</a:t>
            </a:r>
          </a:p>
          <a:p>
            <a:pPr>
              <a:buFont typeface="Wingdings 2" pitchFamily="18" charset="2"/>
              <a:buNone/>
            </a:pPr>
            <a:endParaRPr lang="tr-TR" sz="2400" dirty="0" smtClean="0">
              <a:latin typeface="Times New Roman" pitchFamily="18" charset="0"/>
            </a:endParaRPr>
          </a:p>
          <a:p>
            <a:pPr>
              <a:buFontTx/>
              <a:buChar char="•"/>
            </a:pPr>
            <a:r>
              <a:rPr lang="tr-TR" sz="2400" dirty="0" smtClean="0">
                <a:latin typeface="Times New Roman" pitchFamily="18" charset="0"/>
              </a:rPr>
              <a:t>BM Milenyum/Binyıl Zirvesi                                          2000,</a:t>
            </a:r>
          </a:p>
          <a:p>
            <a:pPr>
              <a:buFont typeface="Wingdings 2" pitchFamily="18" charset="2"/>
              <a:buNone/>
            </a:pPr>
            <a:endParaRPr lang="tr-TR" sz="2400" dirty="0" smtClean="0">
              <a:latin typeface="Times New Roman" pitchFamily="18" charset="0"/>
            </a:endParaRPr>
          </a:p>
          <a:p>
            <a:pPr>
              <a:buFontTx/>
              <a:buChar char="•"/>
            </a:pPr>
            <a:r>
              <a:rPr lang="tr-TR" sz="2400" dirty="0" smtClean="0">
                <a:latin typeface="Times New Roman" pitchFamily="18" charset="0"/>
              </a:rPr>
              <a:t>Sürdürülebilir Gelişme Konferansı,   (</a:t>
            </a:r>
            <a:r>
              <a:rPr lang="tr-TR" sz="2400" dirty="0" err="1" smtClean="0">
                <a:latin typeface="Times New Roman" pitchFamily="18" charset="0"/>
              </a:rPr>
              <a:t>Johanesburg</a:t>
            </a:r>
            <a:r>
              <a:rPr lang="tr-TR" sz="2400" dirty="0" smtClean="0">
                <a:latin typeface="Times New Roman" pitchFamily="18" charset="0"/>
              </a:rPr>
              <a:t>)       2002,</a:t>
            </a:r>
          </a:p>
          <a:p>
            <a:pPr>
              <a:buFontTx/>
              <a:buChar char="•"/>
            </a:pPr>
            <a:endParaRPr lang="tr-TR" sz="2400" dirty="0" smtClean="0">
              <a:latin typeface="Times New Roman" pitchFamily="18" charset="0"/>
            </a:endParaRPr>
          </a:p>
          <a:p>
            <a:pPr>
              <a:buFontTx/>
              <a:buChar char="•"/>
            </a:pPr>
            <a:r>
              <a:rPr lang="tr-TR" sz="2400" dirty="0" smtClean="0">
                <a:latin typeface="Times New Roman" pitchFamily="18" charset="0"/>
              </a:rPr>
              <a:t>RİO+20                                                                            2012</a:t>
            </a:r>
          </a:p>
          <a:p>
            <a:endParaRPr lang="tr-TR" dirty="0" smtClean="0"/>
          </a:p>
        </p:txBody>
      </p:sp>
      <p:sp>
        <p:nvSpPr>
          <p:cNvPr id="4" name="3 Slayt Numarası Yer Tutucusu"/>
          <p:cNvSpPr>
            <a:spLocks noGrp="1"/>
          </p:cNvSpPr>
          <p:nvPr>
            <p:ph type="sldNum" sz="quarter" idx="12"/>
          </p:nvPr>
        </p:nvSpPr>
        <p:spPr/>
        <p:txBody>
          <a:bodyPr/>
          <a:lstStyle/>
          <a:p>
            <a:pPr>
              <a:defRPr/>
            </a:pPr>
            <a:fld id="{E7091841-C993-40C9-BB37-732FB2676BCC}" type="slidenum">
              <a:rPr lang="tr-TR" smtClean="0"/>
              <a:pPr>
                <a:defRPr/>
              </a:pPr>
              <a:t>29</a:t>
            </a:fld>
            <a:endParaRPr lang="tr-TR"/>
          </a:p>
        </p:txBody>
      </p:sp>
      <p:pic>
        <p:nvPicPr>
          <p:cNvPr id="6"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Tree>
    <p:extLst>
      <p:ext uri="{BB962C8B-B14F-4D97-AF65-F5344CB8AC3E}">
        <p14:creationId xmlns:p14="http://schemas.microsoft.com/office/powerpoint/2010/main" val="3430140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686800" cy="1417638"/>
          </a:xfrm>
        </p:spPr>
        <p:txBody>
          <a:bodyPr>
            <a:normAutofit/>
          </a:bodyPr>
          <a:lstStyle/>
          <a:p>
            <a:r>
              <a:rPr lang="tr-TR" b="1" dirty="0" smtClean="0">
                <a:solidFill>
                  <a:srgbClr val="3333CC"/>
                </a:solidFill>
                <a:latin typeface="Times New Roman" pitchFamily="18" charset="0"/>
              </a:rPr>
              <a:t>Deniz Çevresi</a:t>
            </a:r>
            <a:endParaRPr lang="tr-TR" dirty="0"/>
          </a:p>
        </p:txBody>
      </p:sp>
      <p:sp>
        <p:nvSpPr>
          <p:cNvPr id="3" name="2 İçerik Yer Tutucusu"/>
          <p:cNvSpPr>
            <a:spLocks noGrp="1"/>
          </p:cNvSpPr>
          <p:nvPr>
            <p:ph idx="1"/>
          </p:nvPr>
        </p:nvSpPr>
        <p:spPr>
          <a:xfrm>
            <a:off x="827584" y="1214422"/>
            <a:ext cx="7560840" cy="5643578"/>
          </a:xfrm>
        </p:spPr>
        <p:txBody>
          <a:bodyPr>
            <a:normAutofit fontScale="92500" lnSpcReduction="10000"/>
          </a:bodyPr>
          <a:lstStyle/>
          <a:p>
            <a:pPr algn="just">
              <a:lnSpc>
                <a:spcPct val="110000"/>
              </a:lnSpc>
            </a:pPr>
            <a:r>
              <a:rPr lang="tr-TR" sz="2600" dirty="0" smtClean="0">
                <a:latin typeface="Times New Roman" pitchFamily="18" charset="0"/>
                <a:cs typeface="Times New Roman" pitchFamily="18" charset="0"/>
              </a:rPr>
              <a:t>Balina Avcılığının Tanzimi Hakkında Mukavelename (Cenevre,</a:t>
            </a:r>
            <a:r>
              <a:rPr lang="tr-TR" sz="2800" dirty="0" smtClean="0">
                <a:latin typeface="Times New Roman" pitchFamily="18" charset="0"/>
                <a:cs typeface="Times New Roman" pitchFamily="18" charset="0"/>
              </a:rPr>
              <a:t> 24.9.1931,</a:t>
            </a:r>
            <a:r>
              <a:rPr lang="tr-TR" sz="2600" dirty="0" smtClean="0">
                <a:latin typeface="Times New Roman" pitchFamily="18" charset="0"/>
                <a:cs typeface="Times New Roman" pitchFamily="18" charset="0"/>
              </a:rPr>
              <a:t> YT: 16.1.1935, RG: 8.11.1934 – 2399)</a:t>
            </a:r>
          </a:p>
          <a:p>
            <a:pPr algn="just">
              <a:lnSpc>
                <a:spcPct val="110000"/>
              </a:lnSpc>
            </a:pPr>
            <a:r>
              <a:rPr lang="tr-TR" sz="2600" dirty="0" smtClean="0">
                <a:latin typeface="Times New Roman" pitchFamily="18" charset="0"/>
                <a:cs typeface="Times New Roman" pitchFamily="18" charset="0"/>
              </a:rPr>
              <a:t>Akdeniz Genel Balıkçılık Konseyi Kurulması Hakkında Anlaşma (Değişik) (Roma, </a:t>
            </a:r>
            <a:r>
              <a:rPr lang="tr-TR" sz="2800" dirty="0" smtClean="0">
                <a:latin typeface="Times New Roman" pitchFamily="18" charset="0"/>
                <a:cs typeface="Times New Roman" pitchFamily="18" charset="0"/>
              </a:rPr>
              <a:t>3.12.1963, </a:t>
            </a:r>
            <a:r>
              <a:rPr lang="tr-TR" sz="2600" dirty="0" smtClean="0">
                <a:latin typeface="Times New Roman" pitchFamily="18" charset="0"/>
                <a:cs typeface="Times New Roman" pitchFamily="18" charset="0"/>
              </a:rPr>
              <a:t>YT: 24.9.1949, RG: 7.7.1967 – 12641)</a:t>
            </a:r>
          </a:p>
          <a:p>
            <a:pPr algn="just">
              <a:lnSpc>
                <a:spcPct val="110000"/>
              </a:lnSpc>
            </a:pPr>
            <a:r>
              <a:rPr lang="tr-TR" sz="2600" dirty="0" smtClean="0">
                <a:latin typeface="Times New Roman" pitchFamily="18" charset="0"/>
                <a:cs typeface="Times New Roman" pitchFamily="18" charset="0"/>
              </a:rPr>
              <a:t>Akdeniz'in Kirlenmeye Karşı Korunması Sözleşmesi (Bu Sözleşmeyi değiştiren, 1995’de imzalanan </a:t>
            </a:r>
            <a:r>
              <a:rPr lang="tr-TR" sz="2600" b="1" dirty="0" smtClean="0">
                <a:latin typeface="Times New Roman" pitchFamily="18" charset="0"/>
                <a:cs typeface="Times New Roman" pitchFamily="18" charset="0"/>
              </a:rPr>
              <a:t>“Akdeniz’in Deniz Ortamı ve Kıyı Bölgesinin Korunması Sözleşmesi”</a:t>
            </a:r>
            <a:r>
              <a:rPr lang="tr-TR" sz="2600" dirty="0" smtClean="0">
                <a:latin typeface="Times New Roman" pitchFamily="18" charset="0"/>
                <a:cs typeface="Times New Roman" pitchFamily="18" charset="0"/>
              </a:rPr>
              <a:t>nin Türkiye tarafından uygun bulunduğuna dair kanun Resmi Gazete’de 22.08.2002 tarihinde yayınlanmıştır.)</a:t>
            </a:r>
          </a:p>
          <a:p>
            <a:pPr algn="just">
              <a:lnSpc>
                <a:spcPct val="110000"/>
              </a:lnSpc>
              <a:buNone/>
            </a:pPr>
            <a:r>
              <a:rPr lang="tr-TR" sz="2600" dirty="0" smtClean="0">
                <a:latin typeface="Times New Roman" pitchFamily="18" charset="0"/>
                <a:cs typeface="Times New Roman" pitchFamily="18" charset="0"/>
              </a:rPr>
              <a:t>	Barselona,</a:t>
            </a:r>
            <a:r>
              <a:rPr lang="tr-TR" sz="2800" dirty="0" smtClean="0">
                <a:latin typeface="Times New Roman" pitchFamily="18" charset="0"/>
                <a:cs typeface="Times New Roman" pitchFamily="18" charset="0"/>
              </a:rPr>
              <a:t> 16.02.1976</a:t>
            </a:r>
            <a:r>
              <a:rPr lang="tr-TR" sz="2600" dirty="0" smtClean="0">
                <a:latin typeface="Times New Roman" pitchFamily="18" charset="0"/>
                <a:cs typeface="Times New Roman" pitchFamily="18" charset="0"/>
              </a:rPr>
              <a:t>, YT: 12.2.1978, RG: 12.5.1981 – 17368</a:t>
            </a:r>
            <a:endParaRPr lang="tr-TR"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1 Başlık"/>
          <p:cNvSpPr>
            <a:spLocks noGrp="1"/>
          </p:cNvSpPr>
          <p:nvPr>
            <p:ph type="title"/>
          </p:nvPr>
        </p:nvSpPr>
        <p:spPr/>
        <p:txBody>
          <a:bodyPr>
            <a:normAutofit fontScale="90000"/>
          </a:bodyPr>
          <a:lstStyle/>
          <a:p>
            <a:pPr algn="ctr"/>
            <a:r>
              <a:rPr lang="tr-TR" altLang="tr-TR" smtClean="0"/>
              <a:t/>
            </a:r>
            <a:br>
              <a:rPr lang="tr-TR" altLang="tr-TR" smtClean="0"/>
            </a:br>
            <a:r>
              <a:rPr lang="tr-TR" altLang="tr-TR" smtClean="0"/>
              <a:t>OKYANUSLAR</a:t>
            </a:r>
            <a:br>
              <a:rPr lang="tr-TR" altLang="tr-TR" smtClean="0"/>
            </a:br>
            <a:r>
              <a:rPr lang="tr-TR" altLang="tr-TR" sz="1350"/>
              <a:t>(Global Müşterekler/Küresel Kamu Malları)</a:t>
            </a:r>
          </a:p>
        </p:txBody>
      </p:sp>
      <p:sp>
        <p:nvSpPr>
          <p:cNvPr id="164867" name="2 İçerik Yer Tutucusu"/>
          <p:cNvSpPr>
            <a:spLocks noGrp="1"/>
          </p:cNvSpPr>
          <p:nvPr>
            <p:ph idx="1"/>
          </p:nvPr>
        </p:nvSpPr>
        <p:spPr/>
        <p:txBody>
          <a:bodyPr/>
          <a:lstStyle/>
          <a:p>
            <a:r>
              <a:rPr lang="tr-TR" altLang="tr-TR" sz="1350" dirty="0"/>
              <a:t>Küresel Kamu Malları; ortak tüketim faydaları bağımsız uluslararasında paylaşılan mallardır.</a:t>
            </a:r>
          </a:p>
          <a:p>
            <a:r>
              <a:rPr lang="tr-TR" altLang="tr-TR" sz="1350" dirty="0"/>
              <a:t>Ortak Fayda / Ortak Zararın Giderilmesi: </a:t>
            </a:r>
            <a:br>
              <a:rPr lang="tr-TR" altLang="tr-TR" sz="1350" dirty="0"/>
            </a:br>
            <a:r>
              <a:rPr lang="tr-TR" altLang="tr-TR" sz="1350" dirty="0"/>
              <a:t>Barışın sağlanması, Silahsızlanma, İnsan Hakları, Uzay Araştırmaları, Çevrenin Korunması, Hastalıklarla mücadele, Uyuşturucuyla mücadele, Bilimsel Araştırmalar …</a:t>
            </a:r>
            <a:br>
              <a:rPr lang="tr-TR" altLang="tr-TR" sz="1350" dirty="0"/>
            </a:br>
            <a:r>
              <a:rPr lang="tr-TR" altLang="tr-TR" sz="1350" dirty="0"/>
              <a:t/>
            </a:r>
            <a:br>
              <a:rPr lang="tr-TR" altLang="tr-TR" sz="1350" dirty="0"/>
            </a:br>
            <a:r>
              <a:rPr lang="tr-TR" altLang="tr-TR" sz="1350" dirty="0" err="1"/>
              <a:t>Antartika</a:t>
            </a:r>
            <a:r>
              <a:rPr lang="tr-TR" altLang="tr-TR" sz="1350" dirty="0"/>
              <a:t>, uzay, okyanuslar, göçmen türler … : Küresel Çevresel Kamu Malı</a:t>
            </a:r>
            <a:br>
              <a:rPr lang="tr-TR" altLang="tr-TR" sz="1350" dirty="0"/>
            </a:br>
            <a:endParaRPr lang="tr-TR" altLang="tr-TR" sz="1350" dirty="0"/>
          </a:p>
          <a:p>
            <a:r>
              <a:rPr lang="tr-TR" altLang="tr-TR" sz="1350" b="1" dirty="0"/>
              <a:t>BÜYÜK OKYANUS / PASİFİK</a:t>
            </a:r>
          </a:p>
          <a:p>
            <a:r>
              <a:rPr lang="tr-TR" altLang="tr-TR" sz="1350" b="1" dirty="0"/>
              <a:t>ATLAS / ATLANTİK</a:t>
            </a:r>
          </a:p>
          <a:p>
            <a:r>
              <a:rPr lang="tr-TR" altLang="tr-TR" sz="1350" b="1" dirty="0"/>
              <a:t>HİNT OKYANUSU</a:t>
            </a:r>
          </a:p>
          <a:p>
            <a:r>
              <a:rPr lang="tr-TR" altLang="tr-TR" sz="1350" b="1" dirty="0"/>
              <a:t>GÜNEY OKYANUSU</a:t>
            </a:r>
          </a:p>
          <a:p>
            <a:r>
              <a:rPr lang="tr-TR" altLang="tr-TR" sz="1350" b="1" dirty="0"/>
              <a:t>ARKTİK OKYANUSU (KUZEY KUTBU)</a:t>
            </a:r>
          </a:p>
          <a:p>
            <a:endParaRPr lang="tr-TR" altLang="tr-TR" sz="1350" dirty="0"/>
          </a:p>
        </p:txBody>
      </p:sp>
      <p:sp>
        <p:nvSpPr>
          <p:cNvPr id="4" name="3 Slayt Numarası Yer Tutucusu"/>
          <p:cNvSpPr>
            <a:spLocks noGrp="1"/>
          </p:cNvSpPr>
          <p:nvPr>
            <p:ph type="sldNum" sz="quarter" idx="12"/>
          </p:nvPr>
        </p:nvSpPr>
        <p:spPr/>
        <p:txBody>
          <a:bodyPr/>
          <a:lstStyle>
            <a:lvl1pPr eaLnBrk="0" hangingPunct="0">
              <a:defRPr sz="1200">
                <a:solidFill>
                  <a:schemeClr val="tx1"/>
                </a:solidFill>
                <a:latin typeface="Times New Roman" panose="02020603050405020304" pitchFamily="18" charset="0"/>
                <a:cs typeface="Arial" panose="020B0604020202020204" pitchFamily="34" charset="0"/>
              </a:defRPr>
            </a:lvl1pPr>
            <a:lvl2pPr marL="557213" indent="-214313" eaLnBrk="0" hangingPunct="0">
              <a:defRPr sz="1200">
                <a:solidFill>
                  <a:schemeClr val="tx1"/>
                </a:solidFill>
                <a:latin typeface="Times New Roman" panose="02020603050405020304" pitchFamily="18" charset="0"/>
                <a:cs typeface="Arial" panose="020B0604020202020204" pitchFamily="34" charset="0"/>
              </a:defRPr>
            </a:lvl2pPr>
            <a:lvl3pPr marL="857250" indent="-171450" eaLnBrk="0" hangingPunct="0">
              <a:defRPr sz="1200">
                <a:solidFill>
                  <a:schemeClr val="tx1"/>
                </a:solidFill>
                <a:latin typeface="Times New Roman" panose="02020603050405020304" pitchFamily="18" charset="0"/>
                <a:cs typeface="Arial" panose="020B0604020202020204" pitchFamily="34" charset="0"/>
              </a:defRPr>
            </a:lvl3pPr>
            <a:lvl4pPr marL="1200150" indent="-171450" eaLnBrk="0" hangingPunct="0">
              <a:defRPr sz="1200">
                <a:solidFill>
                  <a:schemeClr val="tx1"/>
                </a:solidFill>
                <a:latin typeface="Times New Roman" panose="02020603050405020304" pitchFamily="18" charset="0"/>
                <a:cs typeface="Arial" panose="020B0604020202020204" pitchFamily="34" charset="0"/>
              </a:defRPr>
            </a:lvl4pPr>
            <a:lvl5pPr marL="1543050" indent="-171450" eaLnBrk="0" hangingPunct="0">
              <a:defRPr sz="1200">
                <a:solidFill>
                  <a:schemeClr val="tx1"/>
                </a:solidFill>
                <a:latin typeface="Times New Roman" panose="02020603050405020304" pitchFamily="18" charset="0"/>
                <a:cs typeface="Arial" panose="020B0604020202020204" pitchFamily="34" charset="0"/>
              </a:defRPr>
            </a:lvl5pPr>
            <a:lvl6pPr marL="1885950" indent="-171450" eaLnBrk="0" fontAlgn="base" hangingPunct="0">
              <a:spcBef>
                <a:spcPct val="0"/>
              </a:spcBef>
              <a:spcAft>
                <a:spcPct val="0"/>
              </a:spcAft>
              <a:buChar char="•"/>
              <a:defRPr sz="1200">
                <a:solidFill>
                  <a:schemeClr val="tx1"/>
                </a:solidFill>
                <a:latin typeface="Times New Roman" panose="02020603050405020304" pitchFamily="18" charset="0"/>
                <a:cs typeface="Arial" panose="020B0604020202020204" pitchFamily="34" charset="0"/>
              </a:defRPr>
            </a:lvl6pPr>
            <a:lvl7pPr marL="2228850" indent="-171450" eaLnBrk="0" fontAlgn="base" hangingPunct="0">
              <a:spcBef>
                <a:spcPct val="0"/>
              </a:spcBef>
              <a:spcAft>
                <a:spcPct val="0"/>
              </a:spcAft>
              <a:buChar char="•"/>
              <a:defRPr sz="1200">
                <a:solidFill>
                  <a:schemeClr val="tx1"/>
                </a:solidFill>
                <a:latin typeface="Times New Roman" panose="02020603050405020304" pitchFamily="18" charset="0"/>
                <a:cs typeface="Arial" panose="020B0604020202020204" pitchFamily="34" charset="0"/>
              </a:defRPr>
            </a:lvl7pPr>
            <a:lvl8pPr marL="2571750" indent="-171450" eaLnBrk="0" fontAlgn="base" hangingPunct="0">
              <a:spcBef>
                <a:spcPct val="0"/>
              </a:spcBef>
              <a:spcAft>
                <a:spcPct val="0"/>
              </a:spcAft>
              <a:buChar char="•"/>
              <a:defRPr sz="1200">
                <a:solidFill>
                  <a:schemeClr val="tx1"/>
                </a:solidFill>
                <a:latin typeface="Times New Roman" panose="02020603050405020304" pitchFamily="18" charset="0"/>
                <a:cs typeface="Arial" panose="020B0604020202020204" pitchFamily="34" charset="0"/>
              </a:defRPr>
            </a:lvl8pPr>
            <a:lvl9pPr marL="2914650" indent="-171450" eaLnBrk="0" fontAlgn="base" hangingPunct="0">
              <a:spcBef>
                <a:spcPct val="0"/>
              </a:spcBef>
              <a:spcAft>
                <a:spcPct val="0"/>
              </a:spcAft>
              <a:buChar char="•"/>
              <a:defRPr sz="1200">
                <a:solidFill>
                  <a:schemeClr val="tx1"/>
                </a:solidFill>
                <a:latin typeface="Times New Roman" panose="02020603050405020304" pitchFamily="18" charset="0"/>
                <a:cs typeface="Arial" panose="020B0604020202020204" pitchFamily="34" charset="0"/>
              </a:defRPr>
            </a:lvl9pPr>
          </a:lstStyle>
          <a:p>
            <a:pPr eaLnBrk="1" hangingPunct="1"/>
            <a:fld id="{AE209CB1-99AE-4F03-BB5E-96BF3C6BAD82}" type="slidenum">
              <a:rPr lang="tr-TR" altLang="tr-TR" sz="900">
                <a:solidFill>
                  <a:srgbClr val="045C75"/>
                </a:solidFill>
                <a:latin typeface="Constantia" panose="02030602050306030303" pitchFamily="18" charset="0"/>
              </a:rPr>
              <a:pPr eaLnBrk="1" hangingPunct="1"/>
              <a:t>30</a:t>
            </a:fld>
            <a:endParaRPr lang="tr-TR" altLang="tr-TR" sz="900">
              <a:solidFill>
                <a:srgbClr val="045C75"/>
              </a:solidFill>
              <a:latin typeface="Constantia" panose="02030602050306030303" pitchFamily="18" charset="0"/>
            </a:endParaRPr>
          </a:p>
        </p:txBody>
      </p:sp>
      <p:pic>
        <p:nvPicPr>
          <p:cNvPr id="164869"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236" y="857251"/>
            <a:ext cx="791765" cy="89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50661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p:cNvSpPr>
          <p:nvPr>
            <p:ph type="title"/>
          </p:nvPr>
        </p:nvSpPr>
        <p:spPr>
          <a:xfrm>
            <a:off x="250825" y="836712"/>
            <a:ext cx="7633543" cy="1152128"/>
          </a:xfrm>
        </p:spPr>
        <p:txBody>
          <a:bodyPr>
            <a:normAutofit fontScale="90000"/>
          </a:bodyPr>
          <a:lstStyle/>
          <a:p>
            <a:pPr algn="ctr"/>
            <a:r>
              <a:rPr lang="tr-TR" altLang="tr-TR" sz="2400" b="1" dirty="0" smtClean="0"/>
              <a:t/>
            </a:r>
            <a:br>
              <a:rPr lang="tr-TR" altLang="tr-TR" sz="2400" b="1" dirty="0" smtClean="0"/>
            </a:br>
            <a:r>
              <a:rPr lang="tr-TR" altLang="tr-TR" sz="2400" b="1" dirty="0" smtClean="0"/>
              <a:t>KALICI </a:t>
            </a:r>
            <a:r>
              <a:rPr lang="tr-TR" altLang="tr-TR" sz="2400" b="1" dirty="0" smtClean="0"/>
              <a:t>ORGANİK KİRLETİCİ MADDELERE (</a:t>
            </a:r>
            <a:r>
              <a:rPr lang="tr-TR" altLang="tr-TR" sz="2400" b="1" dirty="0" err="1" smtClean="0"/>
              <a:t>KOK’lar</a:t>
            </a:r>
            <a:r>
              <a:rPr lang="tr-TR" altLang="tr-TR" sz="2400" b="1" dirty="0" smtClean="0"/>
              <a:t>)</a:t>
            </a:r>
            <a:br>
              <a:rPr lang="tr-TR" altLang="tr-TR" sz="2400" b="1" dirty="0" smtClean="0"/>
            </a:br>
            <a:r>
              <a:rPr lang="tr-TR" altLang="tr-TR" sz="2400" b="1" dirty="0" smtClean="0"/>
              <a:t>(POLİKLORLU BİFENİLLER/</a:t>
            </a:r>
            <a:r>
              <a:rPr lang="tr-TR" altLang="tr-TR" sz="2400" b="1" dirty="0" err="1" smtClean="0"/>
              <a:t>PCB’ler</a:t>
            </a:r>
            <a:r>
              <a:rPr lang="tr-TR" altLang="tr-TR" sz="2400" b="1" dirty="0" smtClean="0"/>
              <a:t> ve POLİKLORLU TERFENİLLER/ </a:t>
            </a:r>
            <a:r>
              <a:rPr lang="tr-TR" altLang="tr-TR" sz="2400" b="1" dirty="0" err="1" smtClean="0"/>
              <a:t>PCT’ler</a:t>
            </a:r>
            <a:r>
              <a:rPr lang="tr-TR" altLang="tr-TR" sz="2400" b="1" dirty="0" smtClean="0"/>
              <a:t>)</a:t>
            </a:r>
            <a:r>
              <a:rPr lang="tr-TR" altLang="tr-TR" sz="4600" b="1" dirty="0" smtClean="0"/>
              <a:t/>
            </a:r>
            <a:br>
              <a:rPr lang="tr-TR" altLang="tr-TR" sz="4600" b="1" dirty="0" smtClean="0"/>
            </a:br>
            <a:endParaRPr lang="tr-TR" altLang="tr-TR" sz="4600" b="1" dirty="0" smtClean="0"/>
          </a:p>
        </p:txBody>
      </p:sp>
      <p:sp>
        <p:nvSpPr>
          <p:cNvPr id="165891" name="Rectangle 3"/>
          <p:cNvSpPr>
            <a:spLocks noGrp="1"/>
          </p:cNvSpPr>
          <p:nvPr>
            <p:ph type="body" idx="1"/>
          </p:nvPr>
        </p:nvSpPr>
        <p:spPr>
          <a:xfrm>
            <a:off x="457200" y="2348880"/>
            <a:ext cx="8229600" cy="3777283"/>
          </a:xfrm>
        </p:spPr>
        <p:txBody>
          <a:bodyPr/>
          <a:lstStyle/>
          <a:p>
            <a:pPr>
              <a:lnSpc>
                <a:spcPct val="80000"/>
              </a:lnSpc>
            </a:pPr>
            <a:r>
              <a:rPr lang="tr-TR" altLang="tr-TR" sz="1500" b="1" dirty="0" smtClean="0"/>
              <a:t>Kalıcı Organik Kirletici Maddeler (</a:t>
            </a:r>
            <a:r>
              <a:rPr lang="tr-TR" altLang="tr-TR" sz="1500" b="1" dirty="0" err="1" smtClean="0"/>
              <a:t>KOK’lar</a:t>
            </a:r>
            <a:r>
              <a:rPr lang="tr-TR" altLang="tr-TR" sz="1500" b="1" dirty="0" smtClean="0"/>
              <a:t>), </a:t>
            </a:r>
            <a:r>
              <a:rPr lang="tr-TR" altLang="tr-TR" sz="1500" b="1" dirty="0" err="1" smtClean="0"/>
              <a:t>fotolitik</a:t>
            </a:r>
            <a:r>
              <a:rPr lang="tr-TR" altLang="tr-TR" sz="1500" b="1" dirty="0" smtClean="0"/>
              <a:t>, kimyasal ve biyolojik </a:t>
            </a:r>
            <a:r>
              <a:rPr lang="tr-TR" altLang="tr-TR" sz="1500" b="1" dirty="0" err="1" smtClean="0"/>
              <a:t>bozunmaya</a:t>
            </a:r>
            <a:r>
              <a:rPr lang="tr-TR" altLang="tr-TR" sz="1500" b="1" dirty="0" smtClean="0"/>
              <a:t> karşı direnç göstermeleri nedeniyle doğaya salındığında olağandışı uzunlukta zaman süreleri boyunca ayrışmadan kalan belirli birtakım fiziksel ve kimyasal özelliklere sahip, doğal veya </a:t>
            </a:r>
            <a:r>
              <a:rPr lang="tr-TR" altLang="tr-TR" sz="1500" b="1" dirty="0" err="1" smtClean="0"/>
              <a:t>antropojenik</a:t>
            </a:r>
            <a:r>
              <a:rPr lang="tr-TR" altLang="tr-TR" sz="1500" b="1" dirty="0" smtClean="0"/>
              <a:t> kökenli organik bileşiklerdir. Bu bileşiklere, </a:t>
            </a:r>
            <a:r>
              <a:rPr lang="tr-TR" altLang="tr-TR" sz="1500" b="1" dirty="0" err="1" smtClean="0"/>
              <a:t>PCB’ler</a:t>
            </a:r>
            <a:r>
              <a:rPr lang="tr-TR" altLang="tr-TR" sz="1500" b="1" dirty="0" smtClean="0"/>
              <a:t> gibi sınai kimyasallar, DDT gibi Zararlı öldürücüler ile </a:t>
            </a:r>
            <a:r>
              <a:rPr lang="tr-TR" altLang="tr-TR" sz="1500" b="1" dirty="0" err="1" smtClean="0"/>
              <a:t>dioksinler</a:t>
            </a:r>
            <a:r>
              <a:rPr lang="tr-TR" altLang="tr-TR" sz="1500" b="1" dirty="0" smtClean="0"/>
              <a:t> ve </a:t>
            </a:r>
            <a:r>
              <a:rPr lang="tr-TR" altLang="tr-TR" sz="1500" b="1" dirty="0" err="1" smtClean="0"/>
              <a:t>furanlar</a:t>
            </a:r>
            <a:r>
              <a:rPr lang="tr-TR" altLang="tr-TR" sz="1500" b="1" dirty="0" smtClean="0"/>
              <a:t> gibi yan ürünler dahildir.</a:t>
            </a:r>
            <a:r>
              <a:rPr lang="tr-TR" altLang="tr-TR" sz="1500" dirty="0" smtClean="0"/>
              <a:t> Bileşiklerin temel özelliği, suda çözünürlüklerinin düşük olmasına karşın, </a:t>
            </a:r>
            <a:r>
              <a:rPr lang="tr-TR" altLang="tr-TR" sz="1500" dirty="0" err="1" smtClean="0"/>
              <a:t>lipidler</a:t>
            </a:r>
            <a:r>
              <a:rPr lang="tr-TR" altLang="tr-TR" sz="1500" dirty="0" smtClean="0"/>
              <a:t> içerisinde yüksek çözünürlüğe sahip olmalarıdır. </a:t>
            </a:r>
            <a:r>
              <a:rPr lang="tr-TR" altLang="tr-TR" sz="1500" dirty="0" err="1" smtClean="0"/>
              <a:t>KOK’lar</a:t>
            </a:r>
            <a:r>
              <a:rPr lang="tr-TR" altLang="tr-TR" sz="1500" dirty="0" smtClean="0"/>
              <a:t>, insan dahil canlı organizmaların yağ içeren dokularında biyolojik birikim yapar ve besin zincirinin üst düzeylerinde daha yüksek yoğunluklarda bulunurlar. Dolayısıyla, insan, yaban hayvanları ve diğer organizmalar </a:t>
            </a:r>
            <a:r>
              <a:rPr lang="tr-TR" altLang="tr-TR" sz="1500" dirty="0" err="1" smtClean="0"/>
              <a:t>KOK’lara</a:t>
            </a:r>
            <a:r>
              <a:rPr lang="tr-TR" altLang="tr-TR" sz="1500" dirty="0" smtClean="0"/>
              <a:t> pek çok durumda nesiller boyu sürebilen uzun zaman süreleri boyunca maruz kalmakta, sonuç olarak hem akut, hem de kronik </a:t>
            </a:r>
            <a:r>
              <a:rPr lang="tr-TR" altLang="tr-TR" sz="1500" dirty="0" err="1" smtClean="0"/>
              <a:t>toksik</a:t>
            </a:r>
            <a:r>
              <a:rPr lang="tr-TR" altLang="tr-TR" sz="1500" dirty="0" smtClean="0"/>
              <a:t> etkiler meydana gelmektedir. Ayrıca, </a:t>
            </a:r>
            <a:r>
              <a:rPr lang="tr-TR" altLang="tr-TR" sz="1500" dirty="0" err="1" smtClean="0"/>
              <a:t>KOK’lar</a:t>
            </a:r>
            <a:r>
              <a:rPr lang="tr-TR" altLang="tr-TR" sz="1500" dirty="0" smtClean="0"/>
              <a:t> besin zinciri aracılığıyla insanlara da geçmekte olup, anneden çocuğa aktarılmakta ve bağışıklık, sinir ve üreme sistemi üzerinde önemli etkilerde bulunmakta ve kansere yol açtıklarından şüphelenilmektedir. </a:t>
            </a:r>
          </a:p>
          <a:p>
            <a:pPr>
              <a:lnSpc>
                <a:spcPct val="80000"/>
              </a:lnSpc>
            </a:pPr>
            <a:r>
              <a:rPr lang="tr-TR" altLang="tr-TR" sz="1500" dirty="0" err="1" smtClean="0"/>
              <a:t>KOK’lar</a:t>
            </a:r>
            <a:r>
              <a:rPr lang="tr-TR" altLang="tr-TR" sz="1500" dirty="0" smtClean="0"/>
              <a:t>, kullanıldıkları bölgelerde buharlaşan ve atmosferde uzun mesafeler boyunca taşınabilen yarı uçucu kimyasal maddelerdir. Bu maddeler ayrıca su yollarına doğrudan doğruya deşarj edilmekte veya atmosfer aracılığıyla sulara karışmakta, tatlı ve tuzlu suların hareketi ile (yer altı sularında dahi) taşınmaktadırlar. Sonuç olarak, </a:t>
            </a:r>
            <a:r>
              <a:rPr lang="tr-TR" altLang="tr-TR" sz="1500" dirty="0" err="1" smtClean="0"/>
              <a:t>KOK’lar</a:t>
            </a:r>
            <a:r>
              <a:rPr lang="tr-TR" altLang="tr-TR" sz="1500" dirty="0" smtClean="0"/>
              <a:t> dünya üzerinde hiç kullanılmadıkları, yerleşim bulunmayan ve insanlara çok uzak bölgeler dahil oldukça yaygın bir dağılım göstermektedir. </a:t>
            </a:r>
          </a:p>
        </p:txBody>
      </p:sp>
      <p:pic>
        <p:nvPicPr>
          <p:cNvPr id="165892"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8313" y="0"/>
            <a:ext cx="1055687"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62306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3"/>
          <p:cNvSpPr>
            <a:spLocks noGrp="1"/>
          </p:cNvSpPr>
          <p:nvPr>
            <p:ph type="body" idx="1"/>
          </p:nvPr>
        </p:nvSpPr>
        <p:spPr>
          <a:xfrm>
            <a:off x="1485900" y="1905000"/>
            <a:ext cx="6172200" cy="3738563"/>
          </a:xfrm>
        </p:spPr>
        <p:txBody>
          <a:bodyPr/>
          <a:lstStyle/>
          <a:p>
            <a:pPr>
              <a:lnSpc>
                <a:spcPct val="80000"/>
              </a:lnSpc>
            </a:pPr>
            <a:endParaRPr lang="tr-TR" altLang="tr-TR" sz="1125" b="1" dirty="0"/>
          </a:p>
          <a:p>
            <a:pPr>
              <a:lnSpc>
                <a:spcPct val="80000"/>
              </a:lnSpc>
            </a:pPr>
            <a:r>
              <a:rPr lang="tr-TR" altLang="tr-TR" sz="1125" b="1" dirty="0">
                <a:solidFill>
                  <a:srgbClr val="FF0000"/>
                </a:solidFill>
              </a:rPr>
              <a:t>12 KOK</a:t>
            </a:r>
            <a:r>
              <a:rPr lang="tr-TR" altLang="tr-TR" sz="1125" b="1" dirty="0"/>
              <a:t>, üç ana başlık altında toplanmaktadır:</a:t>
            </a:r>
            <a:r>
              <a:rPr lang="tr-TR" altLang="tr-TR" sz="1125" dirty="0"/>
              <a:t> </a:t>
            </a:r>
            <a:r>
              <a:rPr lang="tr-TR" altLang="tr-TR" sz="1125" b="1" dirty="0"/>
              <a:t>pestisitler, sanayi kimyasalları ve  istenmeksizin üretilen </a:t>
            </a:r>
            <a:r>
              <a:rPr lang="tr-TR" altLang="tr-TR" sz="1125" b="1" dirty="0" err="1"/>
              <a:t>KOK’lar</a:t>
            </a:r>
            <a:r>
              <a:rPr lang="tr-TR" altLang="tr-TR" sz="1125" b="1" dirty="0"/>
              <a:t>.</a:t>
            </a:r>
          </a:p>
          <a:p>
            <a:pPr>
              <a:lnSpc>
                <a:spcPct val="80000"/>
              </a:lnSpc>
            </a:pPr>
            <a:r>
              <a:rPr lang="tr-TR" altLang="tr-TR" sz="1125" b="1" dirty="0">
                <a:solidFill>
                  <a:srgbClr val="FF0000"/>
                </a:solidFill>
              </a:rPr>
              <a:t>Pestisitler:</a:t>
            </a:r>
            <a:r>
              <a:rPr lang="tr-TR" altLang="tr-TR" sz="1125" b="1" dirty="0"/>
              <a:t> </a:t>
            </a:r>
            <a:r>
              <a:rPr lang="tr-TR" altLang="tr-TR" sz="1125" b="1" dirty="0" err="1"/>
              <a:t>Aldrin</a:t>
            </a:r>
            <a:r>
              <a:rPr lang="tr-TR" altLang="tr-TR" sz="1125" b="1" dirty="0"/>
              <a:t> / Klordan / DDT /</a:t>
            </a:r>
            <a:r>
              <a:rPr lang="tr-TR" altLang="tr-TR" sz="1125" b="1" dirty="0" err="1"/>
              <a:t>Dieldrin</a:t>
            </a:r>
            <a:r>
              <a:rPr lang="tr-TR" altLang="tr-TR" sz="1125" b="1" dirty="0"/>
              <a:t> /</a:t>
            </a:r>
            <a:r>
              <a:rPr lang="tr-TR" altLang="tr-TR" sz="1125" b="1" dirty="0" err="1"/>
              <a:t>Endrin</a:t>
            </a:r>
            <a:r>
              <a:rPr lang="tr-TR" altLang="tr-TR" sz="1125" b="1" dirty="0"/>
              <a:t> / </a:t>
            </a:r>
            <a:r>
              <a:rPr lang="tr-TR" altLang="tr-TR" sz="1125" b="1" dirty="0" err="1"/>
              <a:t>Heptaklor</a:t>
            </a:r>
            <a:r>
              <a:rPr lang="tr-TR" altLang="tr-TR" sz="1125" b="1" dirty="0"/>
              <a:t> /</a:t>
            </a:r>
            <a:r>
              <a:rPr lang="tr-TR" altLang="tr-TR" sz="1125" b="1" dirty="0" err="1"/>
              <a:t>Hekzaklorbenzen</a:t>
            </a:r>
            <a:r>
              <a:rPr lang="tr-TR" altLang="tr-TR" sz="1125" b="1" dirty="0"/>
              <a:t> /</a:t>
            </a:r>
          </a:p>
          <a:p>
            <a:pPr>
              <a:lnSpc>
                <a:spcPct val="80000"/>
              </a:lnSpc>
              <a:buFont typeface="Wingdings 2" panose="05020102010507070707" pitchFamily="18" charset="2"/>
              <a:buNone/>
            </a:pPr>
            <a:r>
              <a:rPr lang="tr-TR" altLang="tr-TR" sz="1125" b="1" dirty="0" err="1"/>
              <a:t>Mireks</a:t>
            </a:r>
            <a:r>
              <a:rPr lang="tr-TR" altLang="tr-TR" sz="1125" b="1" dirty="0"/>
              <a:t> /</a:t>
            </a:r>
            <a:r>
              <a:rPr lang="tr-TR" altLang="tr-TR" sz="1125" b="1" dirty="0" err="1"/>
              <a:t>Toksafen</a:t>
            </a:r>
            <a:r>
              <a:rPr lang="tr-TR" altLang="tr-TR" sz="1125" b="1" dirty="0"/>
              <a:t> /</a:t>
            </a:r>
          </a:p>
          <a:p>
            <a:pPr>
              <a:lnSpc>
                <a:spcPct val="80000"/>
              </a:lnSpc>
            </a:pPr>
            <a:r>
              <a:rPr lang="tr-TR" altLang="tr-TR" sz="1125" b="1" dirty="0">
                <a:solidFill>
                  <a:srgbClr val="FF0000"/>
                </a:solidFill>
              </a:rPr>
              <a:t>Sanayi Kimyasalları:</a:t>
            </a:r>
            <a:r>
              <a:rPr lang="tr-TR" altLang="tr-TR" sz="1125" b="1" dirty="0"/>
              <a:t> </a:t>
            </a:r>
            <a:r>
              <a:rPr lang="tr-TR" altLang="tr-TR" sz="1125" b="1" dirty="0" err="1"/>
              <a:t>Poliklorlu</a:t>
            </a:r>
            <a:r>
              <a:rPr lang="tr-TR" altLang="tr-TR" sz="1125" b="1" dirty="0"/>
              <a:t> </a:t>
            </a:r>
            <a:r>
              <a:rPr lang="tr-TR" altLang="tr-TR" sz="1125" b="1" dirty="0" err="1"/>
              <a:t>Bifeniller</a:t>
            </a:r>
            <a:r>
              <a:rPr lang="tr-TR" altLang="tr-TR" sz="1125" b="1" dirty="0"/>
              <a:t> (</a:t>
            </a:r>
            <a:r>
              <a:rPr lang="tr-TR" altLang="tr-TR" sz="1125" b="1" dirty="0" err="1"/>
              <a:t>PCB’ler</a:t>
            </a:r>
            <a:r>
              <a:rPr lang="tr-TR" altLang="tr-TR" sz="1125" b="1" dirty="0"/>
              <a:t>) /</a:t>
            </a:r>
            <a:r>
              <a:rPr lang="tr-TR" altLang="tr-TR" sz="1125" b="1" dirty="0" err="1"/>
              <a:t>Heksaklorbenzen</a:t>
            </a:r>
            <a:r>
              <a:rPr lang="tr-TR" altLang="tr-TR" sz="1125" b="1" dirty="0"/>
              <a:t> (HCB)/</a:t>
            </a:r>
          </a:p>
          <a:p>
            <a:pPr>
              <a:lnSpc>
                <a:spcPct val="80000"/>
              </a:lnSpc>
              <a:buFont typeface="Wingdings 2" panose="05020102010507070707" pitchFamily="18" charset="2"/>
              <a:buNone/>
            </a:pPr>
            <a:r>
              <a:rPr lang="tr-TR" altLang="tr-TR" sz="1125" b="1" dirty="0" err="1"/>
              <a:t>Mireks</a:t>
            </a:r>
            <a:r>
              <a:rPr lang="tr-TR" altLang="tr-TR" sz="1125" b="1" dirty="0"/>
              <a:t> </a:t>
            </a:r>
          </a:p>
          <a:p>
            <a:pPr>
              <a:lnSpc>
                <a:spcPct val="80000"/>
              </a:lnSpc>
            </a:pPr>
            <a:r>
              <a:rPr lang="tr-TR" altLang="tr-TR" sz="1125" b="1" dirty="0">
                <a:solidFill>
                  <a:srgbClr val="FF0000"/>
                </a:solidFill>
              </a:rPr>
              <a:t>İstenmeden Üretilen </a:t>
            </a:r>
            <a:r>
              <a:rPr lang="tr-TR" altLang="tr-TR" sz="1125" b="1" dirty="0" err="1">
                <a:solidFill>
                  <a:srgbClr val="FF0000"/>
                </a:solidFill>
              </a:rPr>
              <a:t>KOK’lar</a:t>
            </a:r>
            <a:r>
              <a:rPr lang="tr-TR" altLang="tr-TR" sz="1125" b="1" dirty="0">
                <a:solidFill>
                  <a:srgbClr val="FF0000"/>
                </a:solidFill>
              </a:rPr>
              <a:t>:</a:t>
            </a:r>
          </a:p>
          <a:p>
            <a:pPr>
              <a:lnSpc>
                <a:spcPct val="80000"/>
              </a:lnSpc>
              <a:buFont typeface="Wingdings 2" panose="05020102010507070707" pitchFamily="18" charset="2"/>
              <a:buNone/>
            </a:pPr>
            <a:r>
              <a:rPr lang="tr-TR" altLang="tr-TR" sz="1125" b="1" dirty="0" err="1"/>
              <a:t>Dioksin’ler</a:t>
            </a:r>
            <a:r>
              <a:rPr lang="tr-TR" altLang="tr-TR" sz="1125" b="1" dirty="0"/>
              <a:t> – Bu kimyasal maddeler yetersiz yakma işlemleri sonucunda, ayrıca birtakım</a:t>
            </a:r>
          </a:p>
          <a:p>
            <a:pPr>
              <a:lnSpc>
                <a:spcPct val="80000"/>
              </a:lnSpc>
              <a:buFont typeface="Wingdings 2" panose="05020102010507070707" pitchFamily="18" charset="2"/>
              <a:buNone/>
            </a:pPr>
            <a:r>
              <a:rPr lang="tr-TR" altLang="tr-TR" sz="1125" b="1" dirty="0"/>
              <a:t>     pestisitlerin ve diğer kimyasal maddelerin imalatı sırasında istenmeden üretilmektedir. Bunlara ek olarak, belirli birtakım metal geri kazanım işlemleri ile kağıt hamuru ve kağıt ağartma prosesleri </a:t>
            </a:r>
            <a:r>
              <a:rPr lang="tr-TR" altLang="tr-TR" sz="1125" b="1" dirty="0" err="1"/>
              <a:t>dioksinlerin</a:t>
            </a:r>
            <a:r>
              <a:rPr lang="tr-TR" altLang="tr-TR" sz="1125" b="1" dirty="0"/>
              <a:t> açığa çıkmasına yol açabilmektedir. </a:t>
            </a:r>
            <a:r>
              <a:rPr lang="tr-TR" altLang="tr-TR" sz="1125" b="1" dirty="0" err="1"/>
              <a:t>Dioksinlere</a:t>
            </a:r>
            <a:r>
              <a:rPr lang="tr-TR" altLang="tr-TR" sz="1125" b="1" dirty="0"/>
              <a:t> otomobil </a:t>
            </a:r>
            <a:r>
              <a:rPr lang="tr-TR" altLang="tr-TR" sz="1125" b="1" dirty="0" err="1"/>
              <a:t>egzostları</a:t>
            </a:r>
            <a:r>
              <a:rPr lang="tr-TR" altLang="tr-TR" sz="1125" b="1" dirty="0"/>
              <a:t> ile, sigara, odun ve kömür dumanında da rastlanmaktadır.</a:t>
            </a:r>
          </a:p>
          <a:p>
            <a:pPr>
              <a:lnSpc>
                <a:spcPct val="80000"/>
              </a:lnSpc>
              <a:buFont typeface="Wingdings 2" panose="05020102010507070707" pitchFamily="18" charset="2"/>
              <a:buNone/>
            </a:pPr>
            <a:r>
              <a:rPr lang="tr-TR" altLang="tr-TR" sz="1125" b="1" dirty="0" err="1"/>
              <a:t>Furanlar</a:t>
            </a:r>
            <a:r>
              <a:rPr lang="tr-TR" altLang="tr-TR" sz="1125" b="1" dirty="0"/>
              <a:t> – Bu bileşikler </a:t>
            </a:r>
            <a:r>
              <a:rPr lang="tr-TR" altLang="tr-TR" sz="1125" b="1" dirty="0" err="1"/>
              <a:t>dioksinleri</a:t>
            </a:r>
            <a:r>
              <a:rPr lang="tr-TR" altLang="tr-TR" sz="1125" b="1" dirty="0"/>
              <a:t> açığa çıkaran aynı proseslerde istenmeden üretilmekte olup, ayrıca ticari PCB karışımlarında da bulunmaktadır.</a:t>
            </a:r>
          </a:p>
          <a:p>
            <a:pPr>
              <a:lnSpc>
                <a:spcPct val="80000"/>
              </a:lnSpc>
              <a:buFont typeface="Wingdings 2" panose="05020102010507070707" pitchFamily="18" charset="2"/>
              <a:buNone/>
            </a:pPr>
            <a:r>
              <a:rPr lang="tr-TR" altLang="tr-TR" sz="1125" b="1" dirty="0" err="1"/>
              <a:t>Heksaklorbenzen</a:t>
            </a:r>
            <a:r>
              <a:rPr lang="tr-TR" altLang="tr-TR" sz="1125" b="1" dirty="0"/>
              <a:t> (HCB) – HCB, sanayi kimyasalları imalatının bir yan ürünü olup, birtakım yakma proseslerinin sonucu olarak açığa çıkmaktadır.</a:t>
            </a:r>
            <a:r>
              <a:rPr lang="tr-TR" altLang="tr-TR" sz="1125" dirty="0"/>
              <a:t>  </a:t>
            </a:r>
          </a:p>
        </p:txBody>
      </p:sp>
      <p:pic>
        <p:nvPicPr>
          <p:cNvPr id="166915"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236" y="857251"/>
            <a:ext cx="791765" cy="89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44227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p:cNvSpPr>
          <p:nvPr>
            <p:ph type="body" idx="1"/>
          </p:nvPr>
        </p:nvSpPr>
        <p:spPr>
          <a:xfrm>
            <a:off x="457200" y="2636912"/>
            <a:ext cx="8229600" cy="3489251"/>
          </a:xfrm>
        </p:spPr>
        <p:txBody>
          <a:bodyPr/>
          <a:lstStyle/>
          <a:p>
            <a:pPr algn="just">
              <a:lnSpc>
                <a:spcPct val="80000"/>
              </a:lnSpc>
            </a:pPr>
            <a:r>
              <a:rPr lang="tr-TR" altLang="tr-TR" sz="1200" dirty="0" err="1" smtClean="0"/>
              <a:t>NIP’in</a:t>
            </a:r>
            <a:r>
              <a:rPr lang="tr-TR" altLang="tr-TR" sz="1200" dirty="0" smtClean="0"/>
              <a:t> </a:t>
            </a:r>
            <a:r>
              <a:rPr lang="tr-TR" altLang="tr-TR" sz="1200" dirty="0"/>
              <a:t>amacı, Taraf Ülkeler Konferansı ve kamuoyunu Türkiye’nin </a:t>
            </a:r>
            <a:r>
              <a:rPr lang="tr-TR" altLang="tr-TR" sz="1200" dirty="0" err="1"/>
              <a:t>Stokholm</a:t>
            </a:r>
            <a:r>
              <a:rPr lang="tr-TR" altLang="tr-TR" sz="1200" dirty="0"/>
              <a:t> Sözleşmesinin</a:t>
            </a:r>
          </a:p>
          <a:p>
            <a:pPr algn="just">
              <a:lnSpc>
                <a:spcPct val="80000"/>
              </a:lnSpc>
            </a:pPr>
            <a:r>
              <a:rPr lang="tr-TR" altLang="tr-TR" sz="1200" dirty="0"/>
              <a:t>koşullarını yerine getirmeye yönelik halihazırdaki ve gelecekteki girişimleri hususunda</a:t>
            </a:r>
          </a:p>
          <a:p>
            <a:pPr algn="just">
              <a:lnSpc>
                <a:spcPct val="80000"/>
              </a:lnSpc>
            </a:pPr>
            <a:r>
              <a:rPr lang="tr-TR" altLang="tr-TR" sz="1200" dirty="0"/>
              <a:t>bilgilendirmektedir. Bu girişimlere yasalar, ikincil mevzuat, gönüllü program ve standartlar,</a:t>
            </a:r>
          </a:p>
          <a:p>
            <a:pPr algn="just">
              <a:lnSpc>
                <a:spcPct val="80000"/>
              </a:lnSpc>
            </a:pPr>
            <a:r>
              <a:rPr lang="tr-TR" altLang="tr-TR" sz="1200" dirty="0"/>
              <a:t>politikalar ve diğer ilgili tedbirlerin yanı sıra, Türk makamlarınca ve kamu kesimince </a:t>
            </a:r>
            <a:r>
              <a:rPr lang="tr-TR" altLang="tr-TR" sz="1200" dirty="0" err="1"/>
              <a:t>dioksin</a:t>
            </a:r>
            <a:r>
              <a:rPr lang="tr-TR" altLang="tr-TR" sz="1200" dirty="0"/>
              <a:t> ve </a:t>
            </a:r>
            <a:r>
              <a:rPr lang="tr-TR" altLang="tr-TR" sz="1200" dirty="0" err="1"/>
              <a:t>furanlar</a:t>
            </a:r>
            <a:r>
              <a:rPr lang="tr-TR" altLang="tr-TR" sz="1200" dirty="0"/>
              <a:t>, </a:t>
            </a:r>
            <a:r>
              <a:rPr lang="tr-TR" altLang="tr-TR" sz="1200" dirty="0" err="1"/>
              <a:t>Heksaklorobenzen</a:t>
            </a:r>
            <a:r>
              <a:rPr lang="tr-TR" altLang="tr-TR" sz="1200" dirty="0"/>
              <a:t> (HCB) ve </a:t>
            </a:r>
            <a:r>
              <a:rPr lang="tr-TR" altLang="tr-TR" sz="1200" dirty="0" err="1"/>
              <a:t>PCB’ler</a:t>
            </a:r>
            <a:r>
              <a:rPr lang="tr-TR" altLang="tr-TR" sz="1200" dirty="0"/>
              <a:t> dahil istenmeden üretilen </a:t>
            </a:r>
            <a:r>
              <a:rPr lang="tr-TR" altLang="tr-TR" sz="1200" dirty="0" err="1"/>
              <a:t>KOK’ların</a:t>
            </a:r>
            <a:r>
              <a:rPr lang="tr-TR" altLang="tr-TR" sz="1200" dirty="0"/>
              <a:t> azaltılmasına dönük eylemler dahildir.</a:t>
            </a:r>
          </a:p>
          <a:p>
            <a:pPr algn="just">
              <a:lnSpc>
                <a:spcPct val="80000"/>
              </a:lnSpc>
            </a:pPr>
            <a:r>
              <a:rPr lang="tr-TR" altLang="tr-TR" sz="1200" dirty="0"/>
              <a:t>Sözleşmenin 7(1.b) maddesi, her bir Taraf Ülkenin kendi uygulama planını bu sözleşmenin</a:t>
            </a:r>
          </a:p>
          <a:p>
            <a:pPr algn="just">
              <a:lnSpc>
                <a:spcPct val="80000"/>
              </a:lnSpc>
            </a:pPr>
            <a:r>
              <a:rPr lang="tr-TR" altLang="tr-TR" sz="1200" dirty="0"/>
              <a:t>yürürlüğe girdiği tarihi müteakip iki yıl içerisinde Taraf Ülkeler Konferansına iletmesi</a:t>
            </a:r>
          </a:p>
          <a:p>
            <a:pPr algn="just">
              <a:lnSpc>
                <a:spcPct val="80000"/>
              </a:lnSpc>
            </a:pPr>
            <a:r>
              <a:rPr lang="tr-TR" altLang="tr-TR" sz="1200" dirty="0"/>
              <a:t>zorunluluğuna hükmetmektedir. Dolayısıyla, Türkiye’nin Ulusal Uygulama Planı’nın 17 Mayıs 2006 tarihinden önce Konferansa sunulması gerekmektedir. Ulusal Uygulama Planının</a:t>
            </a:r>
          </a:p>
          <a:p>
            <a:pPr algn="just">
              <a:lnSpc>
                <a:spcPct val="80000"/>
              </a:lnSpc>
            </a:pPr>
            <a:r>
              <a:rPr lang="tr-TR" altLang="tr-TR" sz="1200" dirty="0"/>
              <a:t>güncellenmesi ve dönemsel gözden geçirmelerinin yapılması, Taraf Ülkeler Konferansı tarafından  belirlenecek takvimler uyarınca yürütülecektir.</a:t>
            </a:r>
          </a:p>
        </p:txBody>
      </p:sp>
      <p:pic>
        <p:nvPicPr>
          <p:cNvPr id="167939"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236" y="857251"/>
            <a:ext cx="791765" cy="89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ikdörtgen 1"/>
          <p:cNvSpPr/>
          <p:nvPr/>
        </p:nvSpPr>
        <p:spPr>
          <a:xfrm>
            <a:off x="683568" y="1583911"/>
            <a:ext cx="6525668" cy="757130"/>
          </a:xfrm>
          <a:prstGeom prst="rect">
            <a:avLst/>
          </a:prstGeom>
        </p:spPr>
        <p:txBody>
          <a:bodyPr wrap="square">
            <a:spAutoFit/>
          </a:bodyPr>
          <a:lstStyle/>
          <a:p>
            <a:pPr algn="just">
              <a:lnSpc>
                <a:spcPct val="80000"/>
              </a:lnSpc>
            </a:pPr>
            <a:r>
              <a:rPr lang="tr-TR" altLang="tr-TR" b="1" dirty="0"/>
              <a:t>TÜRKİYE’NİN KALICI ORGANİK KİRLETİCİ MADDELERE (</a:t>
            </a:r>
            <a:r>
              <a:rPr lang="tr-TR" altLang="tr-TR" b="1" dirty="0" err="1"/>
              <a:t>KOK’lar</a:t>
            </a:r>
            <a:r>
              <a:rPr lang="tr-TR" altLang="tr-TR" b="1" dirty="0"/>
              <a:t>) İLİŞKİN STOKHOLM SÖZLEŞMESİ KAPSAMINDAKİ ULUSAL UYGULAMA PLANI (NIP</a:t>
            </a:r>
            <a:r>
              <a:rPr lang="tr-TR" altLang="tr-TR" sz="1600" b="1" dirty="0"/>
              <a:t>)</a:t>
            </a:r>
            <a:endParaRPr lang="tr-TR" altLang="tr-TR" sz="1600" dirty="0"/>
          </a:p>
        </p:txBody>
      </p:sp>
    </p:spTree>
    <p:extLst>
      <p:ext uri="{BB962C8B-B14F-4D97-AF65-F5344CB8AC3E}">
        <p14:creationId xmlns:p14="http://schemas.microsoft.com/office/powerpoint/2010/main" val="19040643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3"/>
          <p:cNvSpPr>
            <a:spLocks noGrp="1"/>
          </p:cNvSpPr>
          <p:nvPr>
            <p:ph type="body" idx="1"/>
          </p:nvPr>
        </p:nvSpPr>
        <p:spPr>
          <a:xfrm>
            <a:off x="1485900" y="1959770"/>
            <a:ext cx="6172200" cy="3737372"/>
          </a:xfrm>
        </p:spPr>
        <p:txBody>
          <a:bodyPr/>
          <a:lstStyle/>
          <a:p>
            <a:r>
              <a:rPr lang="tr-TR" altLang="tr-TR" sz="1650" b="1"/>
              <a:t>BAZI TEHLİKELİ KİMYASALLARIN VE PESTİSİTLERİN ULUSLARARASI TİCARETİNDE ÖN BİLDİRİMLİ KABUL USULÜNE DAİR   ROTTERDAM SÖZLEŞMESİ</a:t>
            </a:r>
          </a:p>
          <a:p>
            <a:pPr algn="just">
              <a:buFont typeface="Wingdings 2" panose="05020102010507070707" pitchFamily="18" charset="2"/>
              <a:buNone/>
            </a:pPr>
            <a:r>
              <a:rPr lang="tr-TR" altLang="tr-TR" sz="1650" b="1"/>
              <a:t>    </a:t>
            </a:r>
            <a:r>
              <a:rPr lang="tr-TR" altLang="tr-TR" sz="1650"/>
              <a:t>Sözleşme’nin amacı, kimyasalların özelliklerine ilişkin bilgi alışverişini kolaylaştırarak, ithalatı ve ihracatıyla ilgili ulusal karar verme sürecini oluşturmayı sağlayarak ve bu kararları Taraflara duyurarak; bazı tehlikeli kimyasalların, insan sağlığına ve çevreye verebilecekleri olası zararlardan korunmayı ve bu tür kimyasalların çevreyle uyumlu bir biçimde kullanılmalarını teminen uluslararası ticaretinde Taraflar arasında paylaşılmış sorumluluğu ve işbirliği çabalarını artırmaktır</a:t>
            </a:r>
            <a:r>
              <a:rPr lang="tr-TR" altLang="tr-TR" sz="1650" b="1"/>
              <a:t>.</a:t>
            </a:r>
            <a:r>
              <a:rPr lang="tr-TR" altLang="tr-TR" sz="1650"/>
              <a:t> </a:t>
            </a:r>
            <a:endParaRPr lang="tr-TR" altLang="tr-TR" sz="1650" b="1"/>
          </a:p>
          <a:p>
            <a:pPr>
              <a:buFont typeface="Wingdings 2" panose="05020102010507070707" pitchFamily="18" charset="2"/>
              <a:buNone/>
            </a:pPr>
            <a:endParaRPr lang="tr-TR" altLang="tr-TR" sz="1650" b="1"/>
          </a:p>
          <a:p>
            <a:pPr>
              <a:buFont typeface="Wingdings 2" panose="05020102010507070707" pitchFamily="18" charset="2"/>
              <a:buNone/>
            </a:pPr>
            <a:endParaRPr lang="tr-TR" altLang="tr-TR" sz="1650" b="1"/>
          </a:p>
        </p:txBody>
      </p:sp>
      <p:pic>
        <p:nvPicPr>
          <p:cNvPr id="168963"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236" y="857251"/>
            <a:ext cx="791765" cy="89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91951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p:cNvSpPr>
          <p:nvPr>
            <p:ph type="title"/>
          </p:nvPr>
        </p:nvSpPr>
        <p:spPr/>
        <p:txBody>
          <a:bodyPr/>
          <a:lstStyle/>
          <a:p>
            <a:pPr algn="ctr"/>
            <a:r>
              <a:rPr lang="tr-TR" altLang="tr-TR" smtClean="0"/>
              <a:t>OZON TABAKASI</a:t>
            </a:r>
          </a:p>
        </p:txBody>
      </p:sp>
      <p:sp>
        <p:nvSpPr>
          <p:cNvPr id="169987" name="Rectangle 3"/>
          <p:cNvSpPr>
            <a:spLocks noGrp="1"/>
          </p:cNvSpPr>
          <p:nvPr>
            <p:ph type="body" idx="1"/>
          </p:nvPr>
        </p:nvSpPr>
        <p:spPr/>
        <p:txBody>
          <a:bodyPr/>
          <a:lstStyle/>
          <a:p>
            <a:r>
              <a:rPr lang="tr-TR" altLang="tr-TR" sz="1650" b="1" dirty="0"/>
              <a:t>Kloroflorokarbonlar </a:t>
            </a:r>
            <a:r>
              <a:rPr lang="tr-TR" altLang="tr-TR" sz="1650" dirty="0"/>
              <a:t>(CFC), tüm ozon tabakasını incelten maddeler içerisinde en fazla kullanılandır. Atmosferde bozulmadan kalış ömürleri 100 yıldır.</a:t>
            </a:r>
          </a:p>
          <a:p>
            <a:r>
              <a:rPr lang="tr-TR" altLang="tr-TR" sz="1650" b="1" dirty="0" err="1"/>
              <a:t>Hidrokloroflorokarbonlar</a:t>
            </a:r>
            <a:r>
              <a:rPr lang="tr-TR" altLang="tr-TR" sz="1650" b="1" dirty="0"/>
              <a:t> </a:t>
            </a:r>
            <a:r>
              <a:rPr lang="tr-TR" altLang="tr-TR" sz="1650" dirty="0"/>
              <a:t>(HCFC) da, fakat ozon tabakasını incelten maddelerin yerine kullanılmak üzere geliştirildikleri kloroflorokarbonlardan daha az zarar vermektedirler. Genel olarak </a:t>
            </a:r>
            <a:r>
              <a:rPr lang="tr-TR" altLang="tr-TR" sz="1650" dirty="0" err="1"/>
              <a:t>hidrokloroflorokarbonlar</a:t>
            </a:r>
            <a:r>
              <a:rPr lang="tr-TR" altLang="tr-TR" sz="1650" dirty="0"/>
              <a:t> (HCFC), kloroflorokarbonların (CFC ozon tüketme potansiyelinin %5'inin sadece %2'sine sahiptirler. Atmosferdeki ömürleri 15 yıldır .) </a:t>
            </a:r>
          </a:p>
          <a:p>
            <a:r>
              <a:rPr lang="tr-TR" altLang="tr-TR" sz="1650" b="1" dirty="0" err="1"/>
              <a:t>Halonlar</a:t>
            </a:r>
            <a:r>
              <a:rPr lang="tr-TR" altLang="tr-TR" sz="1650" b="1" dirty="0"/>
              <a:t> </a:t>
            </a:r>
            <a:r>
              <a:rPr lang="tr-TR" altLang="tr-TR" sz="1650" dirty="0"/>
              <a:t>; çok yüksek ozon tabakasını inceltme potansiyeline sahiptirler. Atmosferdeki ömürleri ise 100 yıldır.</a:t>
            </a:r>
          </a:p>
        </p:txBody>
      </p:sp>
      <p:pic>
        <p:nvPicPr>
          <p:cNvPr id="169988"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236" y="857251"/>
            <a:ext cx="791765" cy="89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45018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1 Başlık"/>
          <p:cNvSpPr>
            <a:spLocks noGrp="1"/>
          </p:cNvSpPr>
          <p:nvPr>
            <p:ph type="title"/>
          </p:nvPr>
        </p:nvSpPr>
        <p:spPr/>
        <p:txBody>
          <a:bodyPr/>
          <a:lstStyle/>
          <a:p>
            <a:pPr algn="ctr"/>
            <a:r>
              <a:rPr lang="tr-TR" altLang="tr-TR" smtClean="0"/>
              <a:t>OZON TABAKASI</a:t>
            </a:r>
          </a:p>
        </p:txBody>
      </p:sp>
      <p:sp>
        <p:nvSpPr>
          <p:cNvPr id="171011" name="2 İçerik Yer Tutucusu"/>
          <p:cNvSpPr>
            <a:spLocks noGrp="1"/>
          </p:cNvSpPr>
          <p:nvPr>
            <p:ph idx="1"/>
          </p:nvPr>
        </p:nvSpPr>
        <p:spPr/>
        <p:txBody>
          <a:bodyPr>
            <a:normAutofit lnSpcReduction="10000"/>
          </a:bodyPr>
          <a:lstStyle/>
          <a:p>
            <a:r>
              <a:rPr lang="tr-TR" altLang="tr-TR" b="1" smtClean="0"/>
              <a:t>Ozon Tabakasının Korunmasına Dair ;</a:t>
            </a:r>
            <a:endParaRPr lang="tr-TR" altLang="tr-TR" smtClean="0"/>
          </a:p>
          <a:p>
            <a:pPr marL="557213" lvl="1" indent="-214313"/>
            <a:r>
              <a:rPr lang="tr-TR" altLang="tr-TR" b="1" smtClean="0"/>
              <a:t>Viyana Sözleşmesi</a:t>
            </a:r>
            <a:endParaRPr lang="tr-TR" altLang="tr-TR" smtClean="0"/>
          </a:p>
          <a:p>
            <a:pPr marL="557213" lvl="1" indent="-214313"/>
            <a:r>
              <a:rPr lang="tr-TR" altLang="tr-TR" b="1" smtClean="0"/>
              <a:t>Montreal Protokolü kapsamında </a:t>
            </a:r>
            <a:endParaRPr lang="tr-TR" altLang="tr-TR" smtClean="0"/>
          </a:p>
          <a:p>
            <a:pPr lvl="2"/>
            <a:r>
              <a:rPr lang="tr-TR" altLang="tr-TR" b="1" smtClean="0"/>
              <a:t>Londra Değişiklikleri </a:t>
            </a:r>
            <a:endParaRPr lang="tr-TR" altLang="tr-TR" smtClean="0"/>
          </a:p>
          <a:p>
            <a:pPr lvl="2"/>
            <a:r>
              <a:rPr lang="tr-TR" altLang="tr-TR" b="1" smtClean="0"/>
              <a:t>Kopenhag Değişiklikleri </a:t>
            </a:r>
            <a:endParaRPr lang="tr-TR" altLang="tr-TR" smtClean="0"/>
          </a:p>
          <a:p>
            <a:pPr lvl="2"/>
            <a:r>
              <a:rPr lang="tr-TR" altLang="tr-TR" b="1" smtClean="0"/>
              <a:t>Montreal Değişiklikleri </a:t>
            </a:r>
            <a:endParaRPr lang="tr-TR" altLang="tr-TR" smtClean="0"/>
          </a:p>
          <a:p>
            <a:pPr lvl="2"/>
            <a:r>
              <a:rPr lang="tr-TR" altLang="tr-TR" b="1" smtClean="0"/>
              <a:t>Pekin Değişiklikleri </a:t>
            </a:r>
            <a:endParaRPr lang="tr-TR" altLang="tr-TR" smtClean="0"/>
          </a:p>
          <a:p>
            <a:pPr marL="557213" lvl="1" indent="-214313"/>
            <a:r>
              <a:rPr lang="tr-TR" altLang="tr-TR" smtClean="0"/>
              <a:t>Avrupa Komisyonunun </a:t>
            </a:r>
            <a:r>
              <a:rPr lang="tr-TR" altLang="tr-TR" b="1" smtClean="0"/>
              <a:t>(2037/2000/EC) 1005/2009/EC sayılı Ozon Tabakasını İncelten Maddelere İlişkin Tüzüğü</a:t>
            </a:r>
            <a:endParaRPr lang="tr-TR" altLang="tr-TR" smtClean="0"/>
          </a:p>
          <a:p>
            <a:endParaRPr lang="tr-TR" altLang="tr-TR" smtClean="0"/>
          </a:p>
        </p:txBody>
      </p:sp>
      <p:sp>
        <p:nvSpPr>
          <p:cNvPr id="4" name="3 Slayt Numarası Yer Tutucusu"/>
          <p:cNvSpPr>
            <a:spLocks noGrp="1"/>
          </p:cNvSpPr>
          <p:nvPr>
            <p:ph type="sldNum" sz="quarter" idx="12"/>
          </p:nvPr>
        </p:nvSpPr>
        <p:spPr/>
        <p:txBody>
          <a:bodyPr/>
          <a:lstStyle>
            <a:lvl1pPr eaLnBrk="0" hangingPunct="0">
              <a:defRPr sz="1200">
                <a:solidFill>
                  <a:schemeClr val="tx1"/>
                </a:solidFill>
                <a:latin typeface="Times New Roman" panose="02020603050405020304" pitchFamily="18" charset="0"/>
                <a:cs typeface="Arial" panose="020B0604020202020204" pitchFamily="34" charset="0"/>
              </a:defRPr>
            </a:lvl1pPr>
            <a:lvl2pPr marL="557213" indent="-214313" eaLnBrk="0" hangingPunct="0">
              <a:defRPr sz="1200">
                <a:solidFill>
                  <a:schemeClr val="tx1"/>
                </a:solidFill>
                <a:latin typeface="Times New Roman" panose="02020603050405020304" pitchFamily="18" charset="0"/>
                <a:cs typeface="Arial" panose="020B0604020202020204" pitchFamily="34" charset="0"/>
              </a:defRPr>
            </a:lvl2pPr>
            <a:lvl3pPr marL="857250" indent="-171450" eaLnBrk="0" hangingPunct="0">
              <a:defRPr sz="1200">
                <a:solidFill>
                  <a:schemeClr val="tx1"/>
                </a:solidFill>
                <a:latin typeface="Times New Roman" panose="02020603050405020304" pitchFamily="18" charset="0"/>
                <a:cs typeface="Arial" panose="020B0604020202020204" pitchFamily="34" charset="0"/>
              </a:defRPr>
            </a:lvl3pPr>
            <a:lvl4pPr marL="1200150" indent="-171450" eaLnBrk="0" hangingPunct="0">
              <a:defRPr sz="1200">
                <a:solidFill>
                  <a:schemeClr val="tx1"/>
                </a:solidFill>
                <a:latin typeface="Times New Roman" panose="02020603050405020304" pitchFamily="18" charset="0"/>
                <a:cs typeface="Arial" panose="020B0604020202020204" pitchFamily="34" charset="0"/>
              </a:defRPr>
            </a:lvl4pPr>
            <a:lvl5pPr marL="1543050" indent="-171450" eaLnBrk="0" hangingPunct="0">
              <a:defRPr sz="1200">
                <a:solidFill>
                  <a:schemeClr val="tx1"/>
                </a:solidFill>
                <a:latin typeface="Times New Roman" panose="02020603050405020304" pitchFamily="18" charset="0"/>
                <a:cs typeface="Arial" panose="020B0604020202020204" pitchFamily="34" charset="0"/>
              </a:defRPr>
            </a:lvl5pPr>
            <a:lvl6pPr marL="1885950" indent="-171450" eaLnBrk="0" fontAlgn="base" hangingPunct="0">
              <a:spcBef>
                <a:spcPct val="0"/>
              </a:spcBef>
              <a:spcAft>
                <a:spcPct val="0"/>
              </a:spcAft>
              <a:buChar char="•"/>
              <a:defRPr sz="1200">
                <a:solidFill>
                  <a:schemeClr val="tx1"/>
                </a:solidFill>
                <a:latin typeface="Times New Roman" panose="02020603050405020304" pitchFamily="18" charset="0"/>
                <a:cs typeface="Arial" panose="020B0604020202020204" pitchFamily="34" charset="0"/>
              </a:defRPr>
            </a:lvl6pPr>
            <a:lvl7pPr marL="2228850" indent="-171450" eaLnBrk="0" fontAlgn="base" hangingPunct="0">
              <a:spcBef>
                <a:spcPct val="0"/>
              </a:spcBef>
              <a:spcAft>
                <a:spcPct val="0"/>
              </a:spcAft>
              <a:buChar char="•"/>
              <a:defRPr sz="1200">
                <a:solidFill>
                  <a:schemeClr val="tx1"/>
                </a:solidFill>
                <a:latin typeface="Times New Roman" panose="02020603050405020304" pitchFamily="18" charset="0"/>
                <a:cs typeface="Arial" panose="020B0604020202020204" pitchFamily="34" charset="0"/>
              </a:defRPr>
            </a:lvl7pPr>
            <a:lvl8pPr marL="2571750" indent="-171450" eaLnBrk="0" fontAlgn="base" hangingPunct="0">
              <a:spcBef>
                <a:spcPct val="0"/>
              </a:spcBef>
              <a:spcAft>
                <a:spcPct val="0"/>
              </a:spcAft>
              <a:buChar char="•"/>
              <a:defRPr sz="1200">
                <a:solidFill>
                  <a:schemeClr val="tx1"/>
                </a:solidFill>
                <a:latin typeface="Times New Roman" panose="02020603050405020304" pitchFamily="18" charset="0"/>
                <a:cs typeface="Arial" panose="020B0604020202020204" pitchFamily="34" charset="0"/>
              </a:defRPr>
            </a:lvl8pPr>
            <a:lvl9pPr marL="2914650" indent="-171450" eaLnBrk="0" fontAlgn="base" hangingPunct="0">
              <a:spcBef>
                <a:spcPct val="0"/>
              </a:spcBef>
              <a:spcAft>
                <a:spcPct val="0"/>
              </a:spcAft>
              <a:buChar char="•"/>
              <a:defRPr sz="1200">
                <a:solidFill>
                  <a:schemeClr val="tx1"/>
                </a:solidFill>
                <a:latin typeface="Times New Roman" panose="02020603050405020304" pitchFamily="18" charset="0"/>
                <a:cs typeface="Arial" panose="020B0604020202020204" pitchFamily="34" charset="0"/>
              </a:defRPr>
            </a:lvl9pPr>
          </a:lstStyle>
          <a:p>
            <a:pPr eaLnBrk="1" hangingPunct="1"/>
            <a:fld id="{3290AC71-4981-4555-ABF4-760DAE49EE69}" type="slidenum">
              <a:rPr lang="tr-TR" altLang="tr-TR" sz="900">
                <a:solidFill>
                  <a:srgbClr val="045C75"/>
                </a:solidFill>
                <a:latin typeface="Constantia" panose="02030602050306030303" pitchFamily="18" charset="0"/>
              </a:rPr>
              <a:pPr eaLnBrk="1" hangingPunct="1"/>
              <a:t>36</a:t>
            </a:fld>
            <a:endParaRPr lang="tr-TR" altLang="tr-TR" sz="900">
              <a:solidFill>
                <a:srgbClr val="045C75"/>
              </a:solidFill>
              <a:latin typeface="Constantia" panose="02030602050306030303" pitchFamily="18" charset="0"/>
            </a:endParaRPr>
          </a:p>
        </p:txBody>
      </p:sp>
      <p:pic>
        <p:nvPicPr>
          <p:cNvPr id="171013"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236" y="857251"/>
            <a:ext cx="791765" cy="89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33905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p:cNvSpPr>
          <p:nvPr>
            <p:ph type="title"/>
          </p:nvPr>
        </p:nvSpPr>
        <p:spPr/>
        <p:txBody>
          <a:bodyPr/>
          <a:lstStyle/>
          <a:p>
            <a:pPr algn="ctr"/>
            <a:r>
              <a:rPr lang="tr-TR" altLang="tr-TR" smtClean="0"/>
              <a:t>OZON TABAKASI</a:t>
            </a:r>
          </a:p>
        </p:txBody>
      </p:sp>
      <p:sp>
        <p:nvSpPr>
          <p:cNvPr id="172035" name="Rectangle 3"/>
          <p:cNvSpPr>
            <a:spLocks noGrp="1"/>
          </p:cNvSpPr>
          <p:nvPr>
            <p:ph type="body" idx="1"/>
          </p:nvPr>
        </p:nvSpPr>
        <p:spPr/>
        <p:txBody>
          <a:bodyPr/>
          <a:lstStyle/>
          <a:p>
            <a:pPr>
              <a:lnSpc>
                <a:spcPct val="80000"/>
              </a:lnSpc>
            </a:pPr>
            <a:endParaRPr lang="tr-TR" altLang="tr-TR" sz="1275"/>
          </a:p>
          <a:p>
            <a:pPr>
              <a:lnSpc>
                <a:spcPct val="80000"/>
              </a:lnSpc>
            </a:pPr>
            <a:r>
              <a:rPr lang="tr-TR" altLang="tr-TR" sz="1275" b="1"/>
              <a:t>CFC Gazlar:</a:t>
            </a:r>
            <a:endParaRPr lang="tr-TR" altLang="tr-TR" sz="1275"/>
          </a:p>
          <a:p>
            <a:pPr>
              <a:lnSpc>
                <a:spcPct val="80000"/>
              </a:lnSpc>
            </a:pPr>
            <a:endParaRPr lang="tr-TR" altLang="tr-TR" sz="1275"/>
          </a:p>
          <a:p>
            <a:pPr>
              <a:lnSpc>
                <a:spcPct val="80000"/>
              </a:lnSpc>
            </a:pPr>
            <a:r>
              <a:rPr lang="tr-TR" altLang="tr-TR" sz="1275"/>
              <a:t>Kloroflorokarbon (CFC) kullanımı 2006 itibarı ile sıfır tona indirilmiştir. 01/01/2008 tarihinden itibaren zorunlu kullanım alanları da dahil olmak üzere tüm ithalatı yasaklanmıştır.</a:t>
            </a:r>
          </a:p>
          <a:p>
            <a:pPr>
              <a:lnSpc>
                <a:spcPct val="80000"/>
              </a:lnSpc>
            </a:pPr>
            <a:r>
              <a:rPr lang="tr-TR" altLang="tr-TR" sz="1275"/>
              <a:t>Tarım alanlarında yaygın olarak kullanılan geniş etkili bir pestisit olan metil bromür (CH3 Br) kontrolü Tarım ve Köyişleri Bakanlığınca yapılmaktadır.</a:t>
            </a:r>
          </a:p>
          <a:p>
            <a:pPr>
              <a:lnSpc>
                <a:spcPct val="80000"/>
              </a:lnSpc>
              <a:buFont typeface="Wingdings 2" panose="05020102010507070707" pitchFamily="18" charset="2"/>
              <a:buNone/>
            </a:pPr>
            <a:endParaRPr lang="tr-TR" altLang="tr-TR" sz="1275"/>
          </a:p>
          <a:p>
            <a:pPr>
              <a:lnSpc>
                <a:spcPct val="80000"/>
              </a:lnSpc>
            </a:pPr>
            <a:r>
              <a:rPr lang="tr-TR" altLang="tr-TR" sz="1275" b="1"/>
              <a:t>Halonlar: </a:t>
            </a:r>
            <a:endParaRPr lang="tr-TR" altLang="tr-TR" sz="1275"/>
          </a:p>
          <a:p>
            <a:pPr>
              <a:lnSpc>
                <a:spcPct val="80000"/>
              </a:lnSpc>
            </a:pPr>
            <a:endParaRPr lang="tr-TR" altLang="tr-TR" sz="1275"/>
          </a:p>
          <a:p>
            <a:pPr>
              <a:lnSpc>
                <a:spcPct val="80000"/>
              </a:lnSpc>
            </a:pPr>
            <a:r>
              <a:rPr lang="tr-TR" altLang="tr-TR" sz="1275"/>
              <a:t>Halonların ithalatı 01/01/2008 tarihinden itibaren yasaktır. Ancak rehabilite edilmiş halon kullanılabilir. Türkiye Halon Bankası (TÜHAB) 31/12/2011 tarihine kadar iç piyasadaki talebin karşılanmasına ilişkin faaliyet gösterecektir.</a:t>
            </a:r>
          </a:p>
          <a:p>
            <a:pPr>
              <a:lnSpc>
                <a:spcPct val="80000"/>
              </a:lnSpc>
            </a:pPr>
            <a:r>
              <a:rPr lang="tr-TR" altLang="tr-TR" sz="1275" u="sng"/>
              <a:t>01/01/2012 tarihinden itibaren 31/12/2015 tarihine kadar sadece </a:t>
            </a:r>
            <a:r>
              <a:rPr lang="tr-TR" altLang="tr-TR" sz="1275" b="1" u="sng"/>
              <a:t>zorunlu kullanımı </a:t>
            </a:r>
            <a:r>
              <a:rPr lang="tr-TR" altLang="tr-TR" sz="1275" u="sng"/>
              <a:t>serbesttir.</a:t>
            </a:r>
          </a:p>
        </p:txBody>
      </p:sp>
      <p:pic>
        <p:nvPicPr>
          <p:cNvPr id="172036"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236" y="857251"/>
            <a:ext cx="791765" cy="89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57366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p:cNvSpPr>
          <p:nvPr>
            <p:ph type="title"/>
          </p:nvPr>
        </p:nvSpPr>
        <p:spPr/>
        <p:txBody>
          <a:bodyPr/>
          <a:lstStyle/>
          <a:p>
            <a:pPr algn="ctr"/>
            <a:r>
              <a:rPr lang="tr-TR" altLang="tr-TR" smtClean="0"/>
              <a:t>OZON TABAKASI</a:t>
            </a:r>
          </a:p>
        </p:txBody>
      </p:sp>
      <p:sp>
        <p:nvSpPr>
          <p:cNvPr id="173059" name="Rectangle 3"/>
          <p:cNvSpPr>
            <a:spLocks noGrp="1"/>
          </p:cNvSpPr>
          <p:nvPr>
            <p:ph type="body" idx="1"/>
          </p:nvPr>
        </p:nvSpPr>
        <p:spPr/>
        <p:txBody>
          <a:bodyPr/>
          <a:lstStyle/>
          <a:p>
            <a:pPr>
              <a:lnSpc>
                <a:spcPct val="80000"/>
              </a:lnSpc>
            </a:pPr>
            <a:r>
              <a:rPr lang="tr-TR" altLang="tr-TR" sz="1800" b="1" u="sng"/>
              <a:t>Dış Ticaret Tebliğleri</a:t>
            </a:r>
            <a:endParaRPr lang="tr-TR" altLang="tr-TR" sz="1800"/>
          </a:p>
          <a:p>
            <a:pPr>
              <a:lnSpc>
                <a:spcPct val="80000"/>
              </a:lnSpc>
            </a:pPr>
            <a:endParaRPr lang="tr-TR" altLang="tr-TR" sz="1800"/>
          </a:p>
          <a:p>
            <a:pPr lvl="1">
              <a:lnSpc>
                <a:spcPct val="80000"/>
              </a:lnSpc>
            </a:pPr>
            <a:r>
              <a:rPr lang="tr-TR" altLang="tr-TR" b="1" smtClean="0"/>
              <a:t>Ozon Tabakasını İncelten Maddelerin İthaline İlişkin İthalat Tebliği</a:t>
            </a:r>
          </a:p>
          <a:p>
            <a:pPr lvl="1">
              <a:lnSpc>
                <a:spcPct val="80000"/>
              </a:lnSpc>
              <a:buFont typeface="Wingdings 2" panose="05020102010507070707" pitchFamily="18" charset="2"/>
              <a:buNone/>
            </a:pPr>
            <a:r>
              <a:rPr lang="tr-TR" altLang="tr-TR" b="1" smtClean="0"/>
              <a:t>( 2010/14) ;</a:t>
            </a:r>
            <a:endParaRPr lang="tr-TR" altLang="tr-TR" smtClean="0"/>
          </a:p>
          <a:p>
            <a:pPr>
              <a:lnSpc>
                <a:spcPct val="80000"/>
              </a:lnSpc>
            </a:pPr>
            <a:endParaRPr lang="tr-TR" altLang="tr-TR" sz="1800"/>
          </a:p>
          <a:p>
            <a:pPr lvl="1">
              <a:lnSpc>
                <a:spcPct val="80000"/>
              </a:lnSpc>
            </a:pPr>
            <a:r>
              <a:rPr lang="tr-TR" altLang="tr-TR" b="1" smtClean="0"/>
              <a:t>Çevrenin Korunması Yönünden Kontrol Altında Tutulan Kimyasalların İthalatına Dair Dış Ticarette Standardizasyon Tebliği (2010/6)</a:t>
            </a:r>
            <a:endParaRPr lang="tr-TR" altLang="tr-TR" smtClean="0"/>
          </a:p>
          <a:p>
            <a:pPr>
              <a:lnSpc>
                <a:spcPct val="80000"/>
              </a:lnSpc>
            </a:pPr>
            <a:endParaRPr lang="tr-TR" altLang="tr-TR" sz="1800"/>
          </a:p>
        </p:txBody>
      </p:sp>
      <p:pic>
        <p:nvPicPr>
          <p:cNvPr id="173060"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236" y="857251"/>
            <a:ext cx="791765" cy="89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29252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p:cNvSpPr>
          <p:nvPr>
            <p:ph type="title"/>
          </p:nvPr>
        </p:nvSpPr>
        <p:spPr/>
        <p:txBody>
          <a:bodyPr/>
          <a:lstStyle/>
          <a:p>
            <a:pPr algn="ctr"/>
            <a:r>
              <a:rPr lang="tr-TR" altLang="tr-TR" smtClean="0"/>
              <a:t>OZON TABAKASI</a:t>
            </a:r>
          </a:p>
        </p:txBody>
      </p:sp>
      <p:sp>
        <p:nvSpPr>
          <p:cNvPr id="174083" name="Rectangle 3"/>
          <p:cNvSpPr>
            <a:spLocks noGrp="1"/>
          </p:cNvSpPr>
          <p:nvPr>
            <p:ph type="body" idx="1"/>
          </p:nvPr>
        </p:nvSpPr>
        <p:spPr/>
        <p:txBody>
          <a:bodyPr>
            <a:normAutofit fontScale="92500" lnSpcReduction="10000"/>
          </a:bodyPr>
          <a:lstStyle/>
          <a:p>
            <a:r>
              <a:rPr lang="tr-TR" altLang="tr-TR" b="1" smtClean="0"/>
              <a:t>İthal Edilecek Ozon Tabakasını İncelten Maddeler İle İlgili Olarak İthalatçı, İhracatçı, Sanayici, Dağıtıcı ve Son Kullanıcıların Uyması Zorunlu Kurallar Genelgesi (2010-1)</a:t>
            </a:r>
            <a:endParaRPr lang="tr-TR" altLang="tr-TR" smtClean="0"/>
          </a:p>
          <a:p>
            <a:r>
              <a:rPr lang="tr-TR" altLang="tr-TR" smtClean="0"/>
              <a:t>Bu genelge ile; yasaklanacak ve kısıtlanacak kimyasalların ve bunlar ile çevre kirliliğine yol açabilecek maddelerin ithalatına ilişkin kıstasları tespit etmek, bununla alakalı kontrol ve uygunluk belgesi taleplerini değerlendirmek konularında uyulması gereken kurallar belirlenir.</a:t>
            </a:r>
          </a:p>
        </p:txBody>
      </p:sp>
      <p:pic>
        <p:nvPicPr>
          <p:cNvPr id="174084"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236" y="857251"/>
            <a:ext cx="791765" cy="89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7657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214422"/>
            <a:ext cx="7992888" cy="5643578"/>
          </a:xfrm>
        </p:spPr>
        <p:txBody>
          <a:bodyPr>
            <a:noAutofit/>
          </a:bodyPr>
          <a:lstStyle/>
          <a:p>
            <a:pPr algn="just">
              <a:lnSpc>
                <a:spcPct val="120000"/>
              </a:lnSpc>
            </a:pPr>
            <a:r>
              <a:rPr lang="tr-TR" sz="2100" dirty="0" smtClean="0">
                <a:latin typeface="Times New Roman" pitchFamily="18" charset="0"/>
                <a:cs typeface="Times New Roman" pitchFamily="18" charset="0"/>
              </a:rPr>
              <a:t>Fevkalade Hallerde Akdeniz'in Petrol ve Diğer Zararlı Maddelerle Kirlenmesinde Yapılacak Mücadele ve İşbirliğine Ait Protokol (Barselona, 16.02.1976, YT: 12.2.1978, RG: 12.05.1981-17368)</a:t>
            </a:r>
          </a:p>
          <a:p>
            <a:pPr algn="just">
              <a:lnSpc>
                <a:spcPct val="120000"/>
              </a:lnSpc>
            </a:pPr>
            <a:r>
              <a:rPr lang="tr-TR" sz="2100" dirty="0" smtClean="0">
                <a:latin typeface="Times New Roman" pitchFamily="18" charset="0"/>
                <a:cs typeface="Times New Roman" pitchFamily="18" charset="0"/>
              </a:rPr>
              <a:t>Akdeniz'in Gemi ve Uçaklardan Vaki olan Boşaltmalarla Kirlenmesinin Önlenmesine Dair Protokol (Bu Protokolü değiştiren  1995’de imzalanan </a:t>
            </a:r>
            <a:r>
              <a:rPr lang="tr-TR" sz="2100" b="1" dirty="0" smtClean="0">
                <a:latin typeface="Times New Roman" pitchFamily="18" charset="0"/>
                <a:cs typeface="Times New Roman" pitchFamily="18" charset="0"/>
              </a:rPr>
              <a:t>“Akdeniz’in Gemi ve Uçaklardan Boşaltma veya Denizde Yakmadan Kaynaklanan Kirliliğin  Önlenmesi ve Ortadan Kaldırılması Protokolü”</a:t>
            </a:r>
            <a:r>
              <a:rPr lang="tr-TR" sz="2100" dirty="0" smtClean="0">
                <a:latin typeface="Times New Roman" pitchFamily="18" charset="0"/>
                <a:cs typeface="Times New Roman" pitchFamily="18" charset="0"/>
              </a:rPr>
              <a:t>nün Türkiye tarafından uygun bulunduğuna dair kanun Resmi Gazete’de 22.08.2002 tarihinde yayınlanmıştır. (Barselona, 16.02.1976, YT: 12.2.1978, RG: 12.05.1981-17368)</a:t>
            </a:r>
          </a:p>
          <a:p>
            <a:pPr algn="just">
              <a:lnSpc>
                <a:spcPct val="120000"/>
              </a:lnSpc>
            </a:pPr>
            <a:r>
              <a:rPr lang="tr-TR" sz="2100" dirty="0" smtClean="0">
                <a:latin typeface="Times New Roman" pitchFamily="18" charset="0"/>
                <a:cs typeface="Times New Roman" pitchFamily="18" charset="0"/>
              </a:rPr>
              <a:t>Akdeniz’in Deniz Ortamı ve Kıyı Bölgesinin Korunması Sözleşmesine Katılmamız Hakkında Karar (YT: 2002/4545, RG: 22.08.2002- 24854)</a:t>
            </a: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457200" y="0"/>
            <a:ext cx="8686800" cy="1417638"/>
          </a:xfrm>
        </p:spPr>
        <p:txBody>
          <a:bodyPr>
            <a:normAutofit/>
          </a:bodyPr>
          <a:lstStyle/>
          <a:p>
            <a:r>
              <a:rPr lang="tr-TR" b="1" dirty="0" smtClean="0">
                <a:solidFill>
                  <a:srgbClr val="3333CC"/>
                </a:solidFill>
                <a:latin typeface="Times New Roman" pitchFamily="18" charset="0"/>
              </a:rPr>
              <a:t>Deniz Çevresi</a:t>
            </a: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p:cNvSpPr>
          <p:nvPr>
            <p:ph type="title"/>
          </p:nvPr>
        </p:nvSpPr>
        <p:spPr/>
        <p:txBody>
          <a:bodyPr/>
          <a:lstStyle/>
          <a:p>
            <a:pPr algn="ctr"/>
            <a:r>
              <a:rPr lang="tr-TR" altLang="tr-TR" smtClean="0"/>
              <a:t>OZON TABAKASI</a:t>
            </a:r>
          </a:p>
        </p:txBody>
      </p:sp>
      <p:sp>
        <p:nvSpPr>
          <p:cNvPr id="175107" name="Rectangle 3"/>
          <p:cNvSpPr>
            <a:spLocks noGrp="1"/>
          </p:cNvSpPr>
          <p:nvPr>
            <p:ph type="body" idx="1"/>
          </p:nvPr>
        </p:nvSpPr>
        <p:spPr/>
        <p:txBody>
          <a:bodyPr/>
          <a:lstStyle/>
          <a:p>
            <a:r>
              <a:rPr lang="tr-TR" altLang="tr-TR" sz="1650" b="1"/>
              <a:t>HCFC Gazlar: </a:t>
            </a:r>
            <a:endParaRPr lang="tr-TR" altLang="tr-TR" sz="1650"/>
          </a:p>
          <a:p>
            <a:r>
              <a:rPr lang="tr-TR" altLang="tr-TR" sz="1650"/>
              <a:t>Türkiye, Kloroflorokarbon (CFC) grubu gazların kullanımına son verilmesinde olduğu gibi, Hidrokloroflorokarbon (HCFC) grubu gazların da kullanımına son verecektir.</a:t>
            </a:r>
          </a:p>
          <a:p>
            <a:endParaRPr lang="tr-TR" altLang="tr-TR" sz="1650"/>
          </a:p>
          <a:p>
            <a:pPr lvl="1"/>
            <a:r>
              <a:rPr lang="tr-TR" altLang="tr-TR" sz="1500"/>
              <a:t> HCFC grubu gazların ithalatı 2007 yılı ithalat miktarları baz alınarak 1/1/2009’dan itibaren kotaya tabidir. </a:t>
            </a:r>
          </a:p>
          <a:p>
            <a:endParaRPr lang="tr-TR" altLang="tr-TR" sz="1650"/>
          </a:p>
          <a:p>
            <a:endParaRPr lang="tr-TR" altLang="tr-TR" sz="1650"/>
          </a:p>
          <a:p>
            <a:pPr lvl="1"/>
            <a:r>
              <a:rPr lang="tr-TR" altLang="tr-TR" sz="1500"/>
              <a:t> Bu maddeler bir takvim çerçevesinde azaltılarak 1/1/2015 tarihinde servis amaçlı kullanımları hariç ithalatına son verecektir. </a:t>
            </a:r>
          </a:p>
          <a:p>
            <a:endParaRPr lang="tr-TR" altLang="tr-TR" sz="1650"/>
          </a:p>
        </p:txBody>
      </p:sp>
      <p:pic>
        <p:nvPicPr>
          <p:cNvPr id="175108"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236" y="857251"/>
            <a:ext cx="791765" cy="89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65120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p:cNvSpPr>
          <p:nvPr>
            <p:ph type="title"/>
          </p:nvPr>
        </p:nvSpPr>
        <p:spPr/>
        <p:txBody>
          <a:bodyPr/>
          <a:lstStyle/>
          <a:p>
            <a:pPr algn="ctr"/>
            <a:r>
              <a:rPr lang="tr-TR" altLang="tr-TR" smtClean="0"/>
              <a:t>OZON TABAKASI</a:t>
            </a:r>
          </a:p>
        </p:txBody>
      </p:sp>
      <p:sp>
        <p:nvSpPr>
          <p:cNvPr id="176131" name="Rectangle 3"/>
          <p:cNvSpPr>
            <a:spLocks noGrp="1"/>
          </p:cNvSpPr>
          <p:nvPr>
            <p:ph type="body" idx="1"/>
          </p:nvPr>
        </p:nvSpPr>
        <p:spPr/>
        <p:txBody>
          <a:bodyPr/>
          <a:lstStyle/>
          <a:p>
            <a:pPr>
              <a:lnSpc>
                <a:spcPct val="90000"/>
              </a:lnSpc>
            </a:pPr>
            <a:r>
              <a:rPr lang="tr-TR" altLang="tr-TR" sz="1650" b="1"/>
              <a:t>Ozon Tabakasını İncelten Maddelerin Azaltılmasına İlişkin Yönetmelik</a:t>
            </a:r>
            <a:r>
              <a:rPr lang="tr-TR" altLang="tr-TR" sz="1650"/>
              <a:t>; </a:t>
            </a:r>
          </a:p>
          <a:p>
            <a:pPr lvl="1">
              <a:lnSpc>
                <a:spcPct val="90000"/>
              </a:lnSpc>
            </a:pPr>
            <a:r>
              <a:rPr lang="tr-TR" altLang="tr-TR" sz="1500"/>
              <a:t>20/6/1990 tarihli Ozon Tabakasının Korunmasına Dair Viyana Sözleşmesi hükümleri ile 19/12/1991 tarihli Ozon Tabakasını İncelten Maddelere Dair Montreal Protokolüne ve Avrupa Komisyonunun (2037/2000/EC) 1005/2009/EC sayılı Ozon Tabakasını İncelten Maddelere İlişkin Tüzüğüne paralel olarak olarak hazırlanmıştır.</a:t>
            </a:r>
          </a:p>
          <a:p>
            <a:pPr>
              <a:lnSpc>
                <a:spcPct val="90000"/>
              </a:lnSpc>
            </a:pPr>
            <a:endParaRPr lang="tr-TR" altLang="tr-TR" sz="1650"/>
          </a:p>
          <a:p>
            <a:pPr lvl="1">
              <a:lnSpc>
                <a:spcPct val="90000"/>
              </a:lnSpc>
            </a:pPr>
            <a:r>
              <a:rPr lang="tr-TR" altLang="tr-TR" sz="1500"/>
              <a:t>23.05.2006 tarih ve 26176 sayılı Resmi Gazete’de yayımlanan Ozon Tabakasını İncelten Maddelerin Azaltılmasına İlişkin Yönetmelik; HCFC grubu gazların kullanımının son verilmesine yönelik hükümler içermemesi nedeniyle revize edilerek 12.11.2008 tarih ve 27052 sayılı Resmi Gazete’de yayımlanarak yürürlüğe girmiştir</a:t>
            </a:r>
          </a:p>
          <a:p>
            <a:pPr>
              <a:lnSpc>
                <a:spcPct val="90000"/>
              </a:lnSpc>
            </a:pPr>
            <a:endParaRPr lang="tr-TR" altLang="tr-TR" sz="1650"/>
          </a:p>
        </p:txBody>
      </p:sp>
      <p:pic>
        <p:nvPicPr>
          <p:cNvPr id="176132"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236" y="857251"/>
            <a:ext cx="791765" cy="89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53827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p:cNvSpPr>
          <p:nvPr>
            <p:ph type="title"/>
          </p:nvPr>
        </p:nvSpPr>
        <p:spPr/>
        <p:txBody>
          <a:bodyPr/>
          <a:lstStyle/>
          <a:p>
            <a:pPr algn="ctr"/>
            <a:r>
              <a:rPr lang="tr-TR" altLang="tr-TR" smtClean="0"/>
              <a:t>OZON TABAKASI</a:t>
            </a:r>
          </a:p>
        </p:txBody>
      </p:sp>
      <p:sp>
        <p:nvSpPr>
          <p:cNvPr id="177155" name="Rectangle 3"/>
          <p:cNvSpPr>
            <a:spLocks noGrp="1"/>
          </p:cNvSpPr>
          <p:nvPr>
            <p:ph type="body" idx="1"/>
          </p:nvPr>
        </p:nvSpPr>
        <p:spPr/>
        <p:txBody>
          <a:bodyPr>
            <a:normAutofit fontScale="92500"/>
          </a:bodyPr>
          <a:lstStyle/>
          <a:p>
            <a:r>
              <a:rPr lang="tr-TR" altLang="tr-TR" smtClean="0"/>
              <a:t>Söz konusu Yönetmelik kapsamında, Hidrokloroflorokarbon (HCFC) grubu gazların sonlandırma takvimi soğutucu ve köpük sektöründe kullanılan maddeler için ayrı ayrı düzenlenmiştir.</a:t>
            </a:r>
          </a:p>
          <a:p>
            <a:r>
              <a:rPr lang="tr-TR" altLang="tr-TR" smtClean="0"/>
              <a:t>- </a:t>
            </a:r>
            <a:r>
              <a:rPr lang="tr-TR" altLang="tr-TR" b="1" smtClean="0"/>
              <a:t>Yıllık kotaların belirlenmesi ÇŞBakanlığınca, </a:t>
            </a:r>
            <a:endParaRPr lang="tr-TR" altLang="tr-TR" smtClean="0"/>
          </a:p>
          <a:p>
            <a:r>
              <a:rPr lang="tr-TR" altLang="tr-TR" b="1" smtClean="0"/>
              <a:t>- Firmalara göre dağılımı ise Dış Ticaret Müsteşarlığınca belirlenen usul ve esaslar çerçevesinde ilgili Müsteşarlıkça yapılmaktadır.</a:t>
            </a:r>
          </a:p>
        </p:txBody>
      </p:sp>
      <p:pic>
        <p:nvPicPr>
          <p:cNvPr id="177156"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236" y="857251"/>
            <a:ext cx="791765" cy="89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19347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1 Başlık"/>
          <p:cNvSpPr>
            <a:spLocks noGrp="1"/>
          </p:cNvSpPr>
          <p:nvPr>
            <p:ph type="title"/>
          </p:nvPr>
        </p:nvSpPr>
        <p:spPr>
          <a:xfrm>
            <a:off x="1485900" y="1107283"/>
            <a:ext cx="5300663" cy="1135856"/>
          </a:xfrm>
        </p:spPr>
        <p:txBody>
          <a:bodyPr>
            <a:normAutofit fontScale="90000"/>
          </a:bodyPr>
          <a:lstStyle/>
          <a:p>
            <a:pPr algn="ctr"/>
            <a:r>
              <a:rPr lang="tr-TR" altLang="tr-TR" dirty="0" smtClean="0"/>
              <a:t>SINIRAŞAN / SINIR OLUŞTURAN SULAR</a:t>
            </a:r>
          </a:p>
        </p:txBody>
      </p:sp>
      <p:sp>
        <p:nvSpPr>
          <p:cNvPr id="190467" name="2 İçerik Yer Tutucusu"/>
          <p:cNvSpPr>
            <a:spLocks noGrp="1"/>
          </p:cNvSpPr>
          <p:nvPr>
            <p:ph idx="1"/>
          </p:nvPr>
        </p:nvSpPr>
        <p:spPr>
          <a:xfrm>
            <a:off x="1485900" y="2187178"/>
            <a:ext cx="6172200" cy="3413522"/>
          </a:xfrm>
        </p:spPr>
        <p:txBody>
          <a:bodyPr>
            <a:normAutofit fontScale="62500" lnSpcReduction="20000"/>
          </a:bodyPr>
          <a:lstStyle/>
          <a:p>
            <a:r>
              <a:rPr lang="tr-TR" altLang="tr-TR" smtClean="0"/>
              <a:t>Küresel; BM Uluslararası Su Yollarından Ulaşım Dışı Amaçlanma Yararlanılması Sözleşmesi,</a:t>
            </a:r>
          </a:p>
          <a:p>
            <a:pPr>
              <a:buFont typeface="Wingdings 2" panose="05020102010507070707" pitchFamily="18" charset="2"/>
              <a:buNone/>
            </a:pPr>
            <a:endParaRPr lang="tr-TR" altLang="tr-TR" smtClean="0"/>
          </a:p>
          <a:p>
            <a:r>
              <a:rPr lang="tr-TR" altLang="tr-TR" smtClean="0"/>
              <a:t>Bölgesel; BMAEK Sınıraşan Su Yollarının ve Uluslararası Göllerin Korunması ve Kullanımı Sözleşmesi ve eki Su ve Sağlık Protokolü,</a:t>
            </a:r>
          </a:p>
          <a:p>
            <a:pPr>
              <a:buFont typeface="Wingdings 2" panose="05020102010507070707" pitchFamily="18" charset="2"/>
              <a:buNone/>
            </a:pPr>
            <a:endParaRPr lang="tr-TR" altLang="tr-TR" smtClean="0"/>
          </a:p>
          <a:p>
            <a:r>
              <a:rPr lang="tr-TR" altLang="tr-TR" smtClean="0"/>
              <a:t>RAMSAR Sözleşmesi Değişiklikleri,</a:t>
            </a:r>
          </a:p>
          <a:p>
            <a:endParaRPr lang="tr-TR" altLang="tr-TR" smtClean="0"/>
          </a:p>
          <a:p>
            <a:r>
              <a:rPr lang="tr-TR" altLang="tr-TR" smtClean="0"/>
              <a:t>AB Çerçeve Su Direktifi.</a:t>
            </a:r>
            <a:br>
              <a:rPr lang="tr-TR" altLang="tr-TR" smtClean="0"/>
            </a:br>
            <a:endParaRPr lang="tr-TR" altLang="tr-TR" smtClean="0"/>
          </a:p>
        </p:txBody>
      </p:sp>
      <p:sp>
        <p:nvSpPr>
          <p:cNvPr id="4" name="3 Slayt Numarası Yer Tutucusu"/>
          <p:cNvSpPr>
            <a:spLocks noGrp="1"/>
          </p:cNvSpPr>
          <p:nvPr>
            <p:ph type="sldNum" sz="quarter" idx="12"/>
          </p:nvPr>
        </p:nvSpPr>
        <p:spPr/>
        <p:txBody>
          <a:bodyPr/>
          <a:lstStyle>
            <a:lvl1pPr eaLnBrk="0" hangingPunct="0">
              <a:defRPr sz="1200">
                <a:solidFill>
                  <a:schemeClr val="tx1"/>
                </a:solidFill>
                <a:latin typeface="Times New Roman" panose="02020603050405020304" pitchFamily="18" charset="0"/>
                <a:cs typeface="Arial" panose="020B0604020202020204" pitchFamily="34" charset="0"/>
              </a:defRPr>
            </a:lvl1pPr>
            <a:lvl2pPr marL="557213" indent="-214313" eaLnBrk="0" hangingPunct="0">
              <a:defRPr sz="1200">
                <a:solidFill>
                  <a:schemeClr val="tx1"/>
                </a:solidFill>
                <a:latin typeface="Times New Roman" panose="02020603050405020304" pitchFamily="18" charset="0"/>
                <a:cs typeface="Arial" panose="020B0604020202020204" pitchFamily="34" charset="0"/>
              </a:defRPr>
            </a:lvl2pPr>
            <a:lvl3pPr marL="857250" indent="-171450" eaLnBrk="0" hangingPunct="0">
              <a:defRPr sz="1200">
                <a:solidFill>
                  <a:schemeClr val="tx1"/>
                </a:solidFill>
                <a:latin typeface="Times New Roman" panose="02020603050405020304" pitchFamily="18" charset="0"/>
                <a:cs typeface="Arial" panose="020B0604020202020204" pitchFamily="34" charset="0"/>
              </a:defRPr>
            </a:lvl3pPr>
            <a:lvl4pPr marL="1200150" indent="-171450" eaLnBrk="0" hangingPunct="0">
              <a:defRPr sz="1200">
                <a:solidFill>
                  <a:schemeClr val="tx1"/>
                </a:solidFill>
                <a:latin typeface="Times New Roman" panose="02020603050405020304" pitchFamily="18" charset="0"/>
                <a:cs typeface="Arial" panose="020B0604020202020204" pitchFamily="34" charset="0"/>
              </a:defRPr>
            </a:lvl4pPr>
            <a:lvl5pPr marL="1543050" indent="-171450" eaLnBrk="0" hangingPunct="0">
              <a:defRPr sz="1200">
                <a:solidFill>
                  <a:schemeClr val="tx1"/>
                </a:solidFill>
                <a:latin typeface="Times New Roman" panose="02020603050405020304" pitchFamily="18" charset="0"/>
                <a:cs typeface="Arial" panose="020B0604020202020204" pitchFamily="34" charset="0"/>
              </a:defRPr>
            </a:lvl5pPr>
            <a:lvl6pPr marL="1885950" indent="-171450" eaLnBrk="0" fontAlgn="base" hangingPunct="0">
              <a:spcBef>
                <a:spcPct val="0"/>
              </a:spcBef>
              <a:spcAft>
                <a:spcPct val="0"/>
              </a:spcAft>
              <a:buChar char="•"/>
              <a:defRPr sz="1200">
                <a:solidFill>
                  <a:schemeClr val="tx1"/>
                </a:solidFill>
                <a:latin typeface="Times New Roman" panose="02020603050405020304" pitchFamily="18" charset="0"/>
                <a:cs typeface="Arial" panose="020B0604020202020204" pitchFamily="34" charset="0"/>
              </a:defRPr>
            </a:lvl6pPr>
            <a:lvl7pPr marL="2228850" indent="-171450" eaLnBrk="0" fontAlgn="base" hangingPunct="0">
              <a:spcBef>
                <a:spcPct val="0"/>
              </a:spcBef>
              <a:spcAft>
                <a:spcPct val="0"/>
              </a:spcAft>
              <a:buChar char="•"/>
              <a:defRPr sz="1200">
                <a:solidFill>
                  <a:schemeClr val="tx1"/>
                </a:solidFill>
                <a:latin typeface="Times New Roman" panose="02020603050405020304" pitchFamily="18" charset="0"/>
                <a:cs typeface="Arial" panose="020B0604020202020204" pitchFamily="34" charset="0"/>
              </a:defRPr>
            </a:lvl7pPr>
            <a:lvl8pPr marL="2571750" indent="-171450" eaLnBrk="0" fontAlgn="base" hangingPunct="0">
              <a:spcBef>
                <a:spcPct val="0"/>
              </a:spcBef>
              <a:spcAft>
                <a:spcPct val="0"/>
              </a:spcAft>
              <a:buChar char="•"/>
              <a:defRPr sz="1200">
                <a:solidFill>
                  <a:schemeClr val="tx1"/>
                </a:solidFill>
                <a:latin typeface="Times New Roman" panose="02020603050405020304" pitchFamily="18" charset="0"/>
                <a:cs typeface="Arial" panose="020B0604020202020204" pitchFamily="34" charset="0"/>
              </a:defRPr>
            </a:lvl8pPr>
            <a:lvl9pPr marL="2914650" indent="-171450" eaLnBrk="0" fontAlgn="base" hangingPunct="0">
              <a:spcBef>
                <a:spcPct val="0"/>
              </a:spcBef>
              <a:spcAft>
                <a:spcPct val="0"/>
              </a:spcAft>
              <a:buChar char="•"/>
              <a:defRPr sz="1200">
                <a:solidFill>
                  <a:schemeClr val="tx1"/>
                </a:solidFill>
                <a:latin typeface="Times New Roman" panose="02020603050405020304" pitchFamily="18" charset="0"/>
                <a:cs typeface="Arial" panose="020B0604020202020204" pitchFamily="34" charset="0"/>
              </a:defRPr>
            </a:lvl9pPr>
          </a:lstStyle>
          <a:p>
            <a:pPr eaLnBrk="1" hangingPunct="1"/>
            <a:fld id="{7C83B20E-E3E0-4EDC-A750-26260ED9806F}" type="slidenum">
              <a:rPr lang="tr-TR" altLang="tr-TR" sz="900">
                <a:solidFill>
                  <a:srgbClr val="045C75"/>
                </a:solidFill>
                <a:latin typeface="Constantia" panose="02030602050306030303" pitchFamily="18" charset="0"/>
              </a:rPr>
              <a:pPr eaLnBrk="1" hangingPunct="1"/>
              <a:t>43</a:t>
            </a:fld>
            <a:endParaRPr lang="tr-TR" altLang="tr-TR" sz="900">
              <a:solidFill>
                <a:srgbClr val="045C75"/>
              </a:solidFill>
              <a:latin typeface="Constantia" panose="02030602050306030303" pitchFamily="18" charset="0"/>
            </a:endParaRPr>
          </a:p>
        </p:txBody>
      </p:sp>
      <p:pic>
        <p:nvPicPr>
          <p:cNvPr id="190469"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236" y="857251"/>
            <a:ext cx="791765" cy="89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95835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1 Başlık"/>
          <p:cNvSpPr>
            <a:spLocks noGrp="1"/>
          </p:cNvSpPr>
          <p:nvPr>
            <p:ph type="title"/>
          </p:nvPr>
        </p:nvSpPr>
        <p:spPr>
          <a:xfrm>
            <a:off x="1485901" y="1107283"/>
            <a:ext cx="4651772" cy="1135856"/>
          </a:xfrm>
        </p:spPr>
        <p:txBody>
          <a:bodyPr>
            <a:normAutofit fontScale="90000"/>
          </a:bodyPr>
          <a:lstStyle/>
          <a:p>
            <a:pPr algn="ctr"/>
            <a:r>
              <a:rPr lang="tr-TR" altLang="tr-TR" dirty="0" smtClean="0"/>
              <a:t>SINIRAŞAN / SINIR OLUŞTURAN SULAR</a:t>
            </a:r>
          </a:p>
        </p:txBody>
      </p:sp>
      <p:sp>
        <p:nvSpPr>
          <p:cNvPr id="191491" name="2 İçerik Yer Tutucusu"/>
          <p:cNvSpPr>
            <a:spLocks noGrp="1"/>
          </p:cNvSpPr>
          <p:nvPr>
            <p:ph idx="1"/>
          </p:nvPr>
        </p:nvSpPr>
        <p:spPr>
          <a:xfrm>
            <a:off x="457200" y="2564904"/>
            <a:ext cx="8229600" cy="3561259"/>
          </a:xfrm>
        </p:spPr>
        <p:txBody>
          <a:bodyPr/>
          <a:lstStyle/>
          <a:p>
            <a:r>
              <a:rPr lang="tr-TR" altLang="tr-TR" dirty="0" err="1" smtClean="0"/>
              <a:t>Sınıraşan</a:t>
            </a:r>
            <a:r>
              <a:rPr lang="tr-TR" altLang="tr-TR" dirty="0" smtClean="0"/>
              <a:t> Sular: Dicle, Fırat, Çoruh, Asi, </a:t>
            </a:r>
            <a:r>
              <a:rPr lang="tr-TR" altLang="tr-TR" dirty="0" err="1" smtClean="0"/>
              <a:t>Istranca</a:t>
            </a:r>
            <a:r>
              <a:rPr lang="tr-TR" altLang="tr-TR" dirty="0" smtClean="0"/>
              <a:t> uç dereleri.</a:t>
            </a:r>
            <a:br>
              <a:rPr lang="tr-TR" altLang="tr-TR" dirty="0" smtClean="0"/>
            </a:br>
            <a:endParaRPr lang="tr-TR" altLang="tr-TR" dirty="0" smtClean="0"/>
          </a:p>
          <a:p>
            <a:endParaRPr lang="tr-TR" altLang="tr-TR" dirty="0" smtClean="0"/>
          </a:p>
          <a:p>
            <a:r>
              <a:rPr lang="tr-TR" altLang="tr-TR" dirty="0" smtClean="0"/>
              <a:t>Sınır Oluşturan Sular: Aras(Gürcistan),Meriç (Yunanistan) , </a:t>
            </a:r>
            <a:r>
              <a:rPr lang="tr-TR" altLang="tr-TR" dirty="0" err="1" smtClean="0"/>
              <a:t>Revze</a:t>
            </a:r>
            <a:r>
              <a:rPr lang="tr-TR" altLang="tr-TR" dirty="0" smtClean="0"/>
              <a:t> </a:t>
            </a:r>
            <a:r>
              <a:rPr lang="tr-TR" altLang="tr-TR" dirty="0" err="1" smtClean="0"/>
              <a:t>Kocadere</a:t>
            </a:r>
            <a:r>
              <a:rPr lang="tr-TR" altLang="tr-TR" dirty="0" smtClean="0"/>
              <a:t> (Bulgaristan).</a:t>
            </a:r>
          </a:p>
        </p:txBody>
      </p:sp>
      <p:sp>
        <p:nvSpPr>
          <p:cNvPr id="4" name="3 Slayt Numarası Yer Tutucusu"/>
          <p:cNvSpPr>
            <a:spLocks noGrp="1"/>
          </p:cNvSpPr>
          <p:nvPr>
            <p:ph type="sldNum" sz="quarter" idx="12"/>
          </p:nvPr>
        </p:nvSpPr>
        <p:spPr/>
        <p:txBody>
          <a:bodyPr/>
          <a:lstStyle>
            <a:lvl1pPr eaLnBrk="0" hangingPunct="0">
              <a:defRPr sz="1200">
                <a:solidFill>
                  <a:schemeClr val="tx1"/>
                </a:solidFill>
                <a:latin typeface="Times New Roman" panose="02020603050405020304" pitchFamily="18" charset="0"/>
                <a:cs typeface="Arial" panose="020B0604020202020204" pitchFamily="34" charset="0"/>
              </a:defRPr>
            </a:lvl1pPr>
            <a:lvl2pPr marL="557213" indent="-214313" eaLnBrk="0" hangingPunct="0">
              <a:defRPr sz="1200">
                <a:solidFill>
                  <a:schemeClr val="tx1"/>
                </a:solidFill>
                <a:latin typeface="Times New Roman" panose="02020603050405020304" pitchFamily="18" charset="0"/>
                <a:cs typeface="Arial" panose="020B0604020202020204" pitchFamily="34" charset="0"/>
              </a:defRPr>
            </a:lvl2pPr>
            <a:lvl3pPr marL="857250" indent="-171450" eaLnBrk="0" hangingPunct="0">
              <a:defRPr sz="1200">
                <a:solidFill>
                  <a:schemeClr val="tx1"/>
                </a:solidFill>
                <a:latin typeface="Times New Roman" panose="02020603050405020304" pitchFamily="18" charset="0"/>
                <a:cs typeface="Arial" panose="020B0604020202020204" pitchFamily="34" charset="0"/>
              </a:defRPr>
            </a:lvl3pPr>
            <a:lvl4pPr marL="1200150" indent="-171450" eaLnBrk="0" hangingPunct="0">
              <a:defRPr sz="1200">
                <a:solidFill>
                  <a:schemeClr val="tx1"/>
                </a:solidFill>
                <a:latin typeface="Times New Roman" panose="02020603050405020304" pitchFamily="18" charset="0"/>
                <a:cs typeface="Arial" panose="020B0604020202020204" pitchFamily="34" charset="0"/>
              </a:defRPr>
            </a:lvl4pPr>
            <a:lvl5pPr marL="1543050" indent="-171450" eaLnBrk="0" hangingPunct="0">
              <a:defRPr sz="1200">
                <a:solidFill>
                  <a:schemeClr val="tx1"/>
                </a:solidFill>
                <a:latin typeface="Times New Roman" panose="02020603050405020304" pitchFamily="18" charset="0"/>
                <a:cs typeface="Arial" panose="020B0604020202020204" pitchFamily="34" charset="0"/>
              </a:defRPr>
            </a:lvl5pPr>
            <a:lvl6pPr marL="1885950" indent="-171450" eaLnBrk="0" fontAlgn="base" hangingPunct="0">
              <a:spcBef>
                <a:spcPct val="0"/>
              </a:spcBef>
              <a:spcAft>
                <a:spcPct val="0"/>
              </a:spcAft>
              <a:buChar char="•"/>
              <a:defRPr sz="1200">
                <a:solidFill>
                  <a:schemeClr val="tx1"/>
                </a:solidFill>
                <a:latin typeface="Times New Roman" panose="02020603050405020304" pitchFamily="18" charset="0"/>
                <a:cs typeface="Arial" panose="020B0604020202020204" pitchFamily="34" charset="0"/>
              </a:defRPr>
            </a:lvl6pPr>
            <a:lvl7pPr marL="2228850" indent="-171450" eaLnBrk="0" fontAlgn="base" hangingPunct="0">
              <a:spcBef>
                <a:spcPct val="0"/>
              </a:spcBef>
              <a:spcAft>
                <a:spcPct val="0"/>
              </a:spcAft>
              <a:buChar char="•"/>
              <a:defRPr sz="1200">
                <a:solidFill>
                  <a:schemeClr val="tx1"/>
                </a:solidFill>
                <a:latin typeface="Times New Roman" panose="02020603050405020304" pitchFamily="18" charset="0"/>
                <a:cs typeface="Arial" panose="020B0604020202020204" pitchFamily="34" charset="0"/>
              </a:defRPr>
            </a:lvl7pPr>
            <a:lvl8pPr marL="2571750" indent="-171450" eaLnBrk="0" fontAlgn="base" hangingPunct="0">
              <a:spcBef>
                <a:spcPct val="0"/>
              </a:spcBef>
              <a:spcAft>
                <a:spcPct val="0"/>
              </a:spcAft>
              <a:buChar char="•"/>
              <a:defRPr sz="1200">
                <a:solidFill>
                  <a:schemeClr val="tx1"/>
                </a:solidFill>
                <a:latin typeface="Times New Roman" panose="02020603050405020304" pitchFamily="18" charset="0"/>
                <a:cs typeface="Arial" panose="020B0604020202020204" pitchFamily="34" charset="0"/>
              </a:defRPr>
            </a:lvl8pPr>
            <a:lvl9pPr marL="2914650" indent="-171450" eaLnBrk="0" fontAlgn="base" hangingPunct="0">
              <a:spcBef>
                <a:spcPct val="0"/>
              </a:spcBef>
              <a:spcAft>
                <a:spcPct val="0"/>
              </a:spcAft>
              <a:buChar char="•"/>
              <a:defRPr sz="1200">
                <a:solidFill>
                  <a:schemeClr val="tx1"/>
                </a:solidFill>
                <a:latin typeface="Times New Roman" panose="02020603050405020304" pitchFamily="18" charset="0"/>
                <a:cs typeface="Arial" panose="020B0604020202020204" pitchFamily="34" charset="0"/>
              </a:defRPr>
            </a:lvl9pPr>
          </a:lstStyle>
          <a:p>
            <a:pPr eaLnBrk="1" hangingPunct="1"/>
            <a:fld id="{27416209-AA5D-422B-B11A-9BBF1BF585F7}" type="slidenum">
              <a:rPr lang="tr-TR" altLang="tr-TR" sz="900">
                <a:solidFill>
                  <a:srgbClr val="045C75"/>
                </a:solidFill>
                <a:latin typeface="Constantia" panose="02030602050306030303" pitchFamily="18" charset="0"/>
              </a:rPr>
              <a:pPr eaLnBrk="1" hangingPunct="1"/>
              <a:t>44</a:t>
            </a:fld>
            <a:endParaRPr lang="tr-TR" altLang="tr-TR" sz="900">
              <a:solidFill>
                <a:srgbClr val="045C75"/>
              </a:solidFill>
              <a:latin typeface="Constantia" panose="02030602050306030303" pitchFamily="18" charset="0"/>
            </a:endParaRPr>
          </a:p>
        </p:txBody>
      </p:sp>
      <p:pic>
        <p:nvPicPr>
          <p:cNvPr id="191493"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236" y="857251"/>
            <a:ext cx="791765" cy="89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91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1214422"/>
            <a:ext cx="7992888" cy="5643578"/>
          </a:xfrm>
        </p:spPr>
        <p:txBody>
          <a:bodyPr>
            <a:normAutofit fontScale="92500"/>
          </a:bodyPr>
          <a:lstStyle/>
          <a:p>
            <a:pPr algn="just"/>
            <a:r>
              <a:rPr lang="tr-TR" sz="2200" dirty="0" smtClean="0">
                <a:latin typeface="Times New Roman" pitchFamily="18" charset="0"/>
                <a:cs typeface="Times New Roman" pitchFamily="18" charset="0"/>
              </a:rPr>
              <a:t>Akdeniz'in Gemi ve Uçaklardan Vaki olan Boşaltmalarla Kirlenmesinin Önlenmesine Dair Protokol (Bu Protokolü değiştiren  1995’de imzalanan </a:t>
            </a:r>
            <a:r>
              <a:rPr lang="tr-TR" sz="2200" b="1" dirty="0" smtClean="0">
                <a:latin typeface="Times New Roman" pitchFamily="18" charset="0"/>
                <a:cs typeface="Times New Roman" pitchFamily="18" charset="0"/>
              </a:rPr>
              <a:t>“Akdeniz’in Gemi ve Uçaklardan Boşaltma veya Denizde Yakmadan Kaynaklanan Kirliliğin  Önlenmesi ve Ortadan Kaldırılması Protokolü”</a:t>
            </a:r>
            <a:r>
              <a:rPr lang="tr-TR" sz="2200" dirty="0" smtClean="0">
                <a:latin typeface="Times New Roman" pitchFamily="18" charset="0"/>
                <a:cs typeface="Times New Roman" pitchFamily="18" charset="0"/>
              </a:rPr>
              <a:t>nün Türkiye tarafından uygun bulunduğuna dair kanun Resmi Gazete’de 22.08.2002 tarihinde yayınlanmıştır. (Barselona, YT: 12.2.1978, RG: 12.05.1981-17368)</a:t>
            </a:r>
          </a:p>
          <a:p>
            <a:pPr algn="just"/>
            <a:r>
              <a:rPr lang="tr-TR" sz="2200" dirty="0" smtClean="0">
                <a:latin typeface="Times New Roman" pitchFamily="18" charset="0"/>
                <a:cs typeface="Times New Roman" pitchFamily="18" charset="0"/>
              </a:rPr>
              <a:t>Akdeniz’de Gemilerden ve Uçaklardan Boşaltma veya Denizde Yakmadan Kaynaklanan Kirliliğin Önlenmesi ve Ortadan Kaldırılması Protokolüne Katılmamız Hakkında Karar. (YT: 2002/4545, RG: 22.08.2002- 24854)</a:t>
            </a:r>
          </a:p>
          <a:p>
            <a:pPr algn="just" hangingPunct="0"/>
            <a:r>
              <a:rPr lang="tr-TR" sz="2200" dirty="0" smtClean="0">
                <a:latin typeface="Times New Roman" pitchFamily="18" charset="0"/>
                <a:cs typeface="Times New Roman" pitchFamily="18" charset="0"/>
              </a:rPr>
              <a:t>Akdeniz'in Kara Kökenli Kirleticilere Karşı Korunması Hakkında Protokol (Bu Protokolü değiştiren  1995‘de imzalanan </a:t>
            </a:r>
            <a:r>
              <a:rPr lang="tr-TR" sz="2200" b="1" dirty="0" smtClean="0">
                <a:latin typeface="Times New Roman" pitchFamily="18" charset="0"/>
                <a:cs typeface="Times New Roman" pitchFamily="18" charset="0"/>
              </a:rPr>
              <a:t>“Akdeniz’in Kara Kökenli Kaynaklardan ve Faaliyetlerden Dolayı Kirlenmeye Karşı Korunması Protokolü”</a:t>
            </a:r>
            <a:r>
              <a:rPr lang="tr-TR" sz="2200" dirty="0" smtClean="0">
                <a:latin typeface="Times New Roman" pitchFamily="18" charset="0"/>
                <a:cs typeface="Times New Roman" pitchFamily="18" charset="0"/>
              </a:rPr>
              <a:t>ne Türkiye tarafından uygun bulunduğuna dair kanun Resmi Gazete’de 22.08.2002 tarihinde yayınlanmıştır) (Atina, 17.5.1980 ,YT: 17.6.1983, RG: 18.03.1987-19404)</a:t>
            </a:r>
          </a:p>
          <a:p>
            <a:pPr algn="just"/>
            <a:endParaRPr lang="tr-TR" sz="22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457200" y="0"/>
            <a:ext cx="8686800" cy="1417638"/>
          </a:xfrm>
        </p:spPr>
        <p:txBody>
          <a:bodyPr>
            <a:normAutofit/>
          </a:bodyPr>
          <a:lstStyle/>
          <a:p>
            <a:r>
              <a:rPr lang="tr-TR" b="1" dirty="0" smtClean="0">
                <a:solidFill>
                  <a:srgbClr val="3333CC"/>
                </a:solidFill>
                <a:latin typeface="Times New Roman" pitchFamily="18" charset="0"/>
              </a:rPr>
              <a:t>Deniz Çevresi</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500174"/>
            <a:ext cx="7704856" cy="5357826"/>
          </a:xfrm>
        </p:spPr>
        <p:txBody>
          <a:bodyPr>
            <a:normAutofit lnSpcReduction="10000"/>
          </a:bodyPr>
          <a:lstStyle/>
          <a:p>
            <a:pPr algn="just"/>
            <a:r>
              <a:rPr lang="tr-TR" sz="2400" dirty="0" smtClean="0">
                <a:latin typeface="Times New Roman" pitchFamily="18" charset="0"/>
                <a:cs typeface="Times New Roman" pitchFamily="18" charset="0"/>
              </a:rPr>
              <a:t>Akdeniz'in Kara Kökenli Kaynaklardan Kirlenmeye Karşı Korunması Protokolüne IV.Ek’in Onaylanması Hakkında Karar  (YT: 94/5362, RG: 4.10.1998-21916)</a:t>
            </a:r>
          </a:p>
          <a:p>
            <a:pPr algn="just"/>
            <a:r>
              <a:rPr lang="tr-TR" sz="2400" dirty="0" smtClean="0">
                <a:latin typeface="Times New Roman" pitchFamily="18" charset="0"/>
                <a:cs typeface="Times New Roman" pitchFamily="18" charset="0"/>
              </a:rPr>
              <a:t>Akdeniz’in Kara Kökenli Kaynaklardan ve Faaliyetlerden Dolayı Kirlenmeye Karşı Korunması Protokolüne Katılmamız Hakkında Karar (YT: 2002/4545, RG: 22.08.2002- 24854)</a:t>
            </a:r>
          </a:p>
          <a:p>
            <a:pPr algn="just"/>
            <a:r>
              <a:rPr lang="tr-TR" sz="2400" dirty="0" smtClean="0">
                <a:latin typeface="Times New Roman" pitchFamily="18" charset="0"/>
                <a:cs typeface="Times New Roman" pitchFamily="18" charset="0"/>
              </a:rPr>
              <a:t>Akdeniz'de Özel Olarak Korunan Alanlara Ait Protokol (Bu Protokolü değiştiren 1995’de imzalanan </a:t>
            </a:r>
            <a:r>
              <a:rPr lang="tr-TR" sz="2400" b="1" dirty="0" smtClean="0">
                <a:latin typeface="Times New Roman" pitchFamily="18" charset="0"/>
                <a:cs typeface="Times New Roman" pitchFamily="18" charset="0"/>
              </a:rPr>
              <a:t>“Akdeniz’in Özel Koruma Alanları ve Biyolojik Çeşitliliğe İlişkin </a:t>
            </a:r>
            <a:r>
              <a:rPr lang="tr-TR" sz="2400" b="1" dirty="0" err="1" smtClean="0">
                <a:latin typeface="Times New Roman" pitchFamily="18" charset="0"/>
                <a:cs typeface="Times New Roman" pitchFamily="18" charset="0"/>
              </a:rPr>
              <a:t>Protokolü”</a:t>
            </a:r>
            <a:r>
              <a:rPr lang="tr-TR" sz="2400" dirty="0" err="1" smtClean="0">
                <a:latin typeface="Times New Roman" pitchFamily="18" charset="0"/>
                <a:cs typeface="Times New Roman" pitchFamily="18" charset="0"/>
              </a:rPr>
              <a:t>ü</a:t>
            </a:r>
            <a:r>
              <a:rPr lang="tr-TR" sz="2400" dirty="0" smtClean="0">
                <a:latin typeface="Times New Roman" pitchFamily="18" charset="0"/>
                <a:cs typeface="Times New Roman" pitchFamily="18" charset="0"/>
              </a:rPr>
              <a:t> Türkiye tarafından uygun bulunduğuna dair kanun Resmi Gazete’de 22.08.2002 tarihinde yayınlanmıştır.)</a:t>
            </a:r>
          </a:p>
          <a:p>
            <a:pPr algn="just">
              <a:buNone/>
            </a:pPr>
            <a:r>
              <a:rPr lang="tr-TR" sz="2400" dirty="0" smtClean="0">
                <a:latin typeface="Times New Roman" pitchFamily="18" charset="0"/>
                <a:cs typeface="Times New Roman" pitchFamily="18" charset="0"/>
              </a:rPr>
              <a:t>	(Cenevre, 3.04.1982, YT: 1998, RG: 23.10.1988-19968)</a:t>
            </a:r>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457200" y="0"/>
            <a:ext cx="8686800" cy="1417638"/>
          </a:xfrm>
        </p:spPr>
        <p:txBody>
          <a:bodyPr>
            <a:normAutofit/>
          </a:bodyPr>
          <a:lstStyle/>
          <a:p>
            <a:r>
              <a:rPr lang="tr-TR" b="1" dirty="0" smtClean="0">
                <a:solidFill>
                  <a:srgbClr val="3333CC"/>
                </a:solidFill>
                <a:latin typeface="Times New Roman" pitchFamily="18" charset="0"/>
              </a:rPr>
              <a:t>Deniz Çevresi</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1285860"/>
            <a:ext cx="7920880" cy="5572140"/>
          </a:xfrm>
        </p:spPr>
        <p:txBody>
          <a:bodyPr>
            <a:normAutofit lnSpcReduction="10000"/>
          </a:bodyPr>
          <a:lstStyle/>
          <a:p>
            <a:pPr algn="just"/>
            <a:r>
              <a:rPr lang="tr-TR" sz="2400" dirty="0" smtClean="0">
                <a:latin typeface="Times New Roman" pitchFamily="18" charset="0"/>
                <a:cs typeface="Times New Roman" pitchFamily="18" charset="0"/>
              </a:rPr>
              <a:t>Akdeniz’in Özel Koruma Alanları ve </a:t>
            </a:r>
            <a:r>
              <a:rPr lang="tr-TR" sz="2400" dirty="0" err="1" smtClean="0">
                <a:latin typeface="Times New Roman" pitchFamily="18" charset="0"/>
                <a:cs typeface="Times New Roman" pitchFamily="18" charset="0"/>
              </a:rPr>
              <a:t>Biyoçeşitliliğe</a:t>
            </a:r>
            <a:r>
              <a:rPr lang="tr-TR" sz="2400" dirty="0" smtClean="0">
                <a:latin typeface="Times New Roman" pitchFamily="18" charset="0"/>
                <a:cs typeface="Times New Roman" pitchFamily="18" charset="0"/>
              </a:rPr>
              <a:t> İlişkin Protokole Katılmamız Hakkında Karar (YT: 2002/4545, RG: 22.08.2002-24854)</a:t>
            </a:r>
          </a:p>
          <a:p>
            <a:pPr algn="just"/>
            <a:r>
              <a:rPr lang="tr-TR" sz="2400" dirty="0" smtClean="0">
                <a:latin typeface="Times New Roman" pitchFamily="18" charset="0"/>
                <a:cs typeface="Times New Roman" pitchFamily="18" charset="0"/>
              </a:rPr>
              <a:t>Akdeniz’de Tehlikeli Atıkların </a:t>
            </a:r>
            <a:r>
              <a:rPr lang="tr-TR" sz="2400" dirty="0" err="1" smtClean="0">
                <a:latin typeface="Times New Roman" pitchFamily="18" charset="0"/>
                <a:cs typeface="Times New Roman" pitchFamily="18" charset="0"/>
              </a:rPr>
              <a:t>Sınırlarötesi</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Taşınımı</a:t>
            </a:r>
            <a:r>
              <a:rPr lang="tr-TR" sz="2400" dirty="0" smtClean="0">
                <a:latin typeface="Times New Roman" pitchFamily="18" charset="0"/>
                <a:cs typeface="Times New Roman" pitchFamily="18" charset="0"/>
              </a:rPr>
              <a:t> ve </a:t>
            </a:r>
            <a:r>
              <a:rPr lang="tr-TR" sz="2400" dirty="0" err="1" smtClean="0">
                <a:latin typeface="Times New Roman" pitchFamily="18" charset="0"/>
                <a:cs typeface="Times New Roman" pitchFamily="18" charset="0"/>
              </a:rPr>
              <a:t>Bertarafından</a:t>
            </a:r>
            <a:r>
              <a:rPr lang="tr-TR" sz="2400" dirty="0" smtClean="0">
                <a:latin typeface="Times New Roman" pitchFamily="18" charset="0"/>
                <a:cs typeface="Times New Roman" pitchFamily="18" charset="0"/>
              </a:rPr>
              <a:t> Kaynaklanan Kirlenmenin Önlenmesi Protokolü. </a:t>
            </a:r>
            <a:r>
              <a:rPr lang="tr-TR" sz="2400" i="1" dirty="0" smtClean="0">
                <a:latin typeface="Times New Roman" pitchFamily="18" charset="0"/>
                <a:cs typeface="Times New Roman" pitchFamily="18" charset="0"/>
              </a:rPr>
              <a:t>(Türkiye tarafından imzalanmış ve 3.12.2003 tarihinde onaylanmıştır.)</a:t>
            </a:r>
          </a:p>
          <a:p>
            <a:pPr algn="just">
              <a:buNone/>
            </a:pPr>
            <a:r>
              <a:rPr lang="tr-TR" sz="2400" i="1"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(İzmir, YT:3.12.2003, RG:14.1.2004-25346)</a:t>
            </a:r>
          </a:p>
          <a:p>
            <a:pPr algn="just"/>
            <a:r>
              <a:rPr lang="tr-TR" sz="2400" dirty="0" smtClean="0">
                <a:latin typeface="Times New Roman" pitchFamily="18" charset="0"/>
                <a:cs typeface="Times New Roman" pitchFamily="18" charset="0"/>
              </a:rPr>
              <a:t>Gemilerden Kaynaklanan Kirliliğin Önlenmesi ve Acil Durumlarda Akdeniz’in Kirlenmesine Karşı Mücadelede İşbirliği Hakkında Protokol’e Çekince ile Katılmamızın Onayına Dair Karar (YT:200/5584, RG:18.05.2003-25113)</a:t>
            </a:r>
          </a:p>
          <a:p>
            <a:pPr algn="just"/>
            <a:r>
              <a:rPr lang="tr-TR" sz="2400" dirty="0" smtClean="0">
                <a:latin typeface="Times New Roman" pitchFamily="18" charset="0"/>
                <a:cs typeface="Times New Roman" pitchFamily="18" charset="0"/>
              </a:rPr>
              <a:t>Karadeniz'in Kirlenmeye Karşı Korunması Sözleşmesinin Onaylanması Hakkında Karar (Bükreş, 21.4.1992, YT:94/5302, RG: 6.03.1994-21869)</a:t>
            </a:r>
            <a:endParaRPr lang="tr-TR" sz="2400" dirty="0">
              <a:latin typeface="Times New Roman" pitchFamily="18" charset="0"/>
              <a:cs typeface="Times New Roman" pitchFamily="18" charset="0"/>
            </a:endParaRP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457200" y="0"/>
            <a:ext cx="8686800" cy="1417638"/>
          </a:xfrm>
        </p:spPr>
        <p:txBody>
          <a:bodyPr>
            <a:normAutofit/>
          </a:bodyPr>
          <a:lstStyle/>
          <a:p>
            <a:r>
              <a:rPr lang="tr-TR" b="1" dirty="0" smtClean="0">
                <a:solidFill>
                  <a:srgbClr val="3333CC"/>
                </a:solidFill>
                <a:latin typeface="Times New Roman" pitchFamily="18" charset="0"/>
              </a:rPr>
              <a:t>Deniz Çevresi</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428736"/>
            <a:ext cx="7776864" cy="5429264"/>
          </a:xfrm>
        </p:spPr>
        <p:txBody>
          <a:bodyPr>
            <a:normAutofit lnSpcReduction="10000"/>
          </a:bodyPr>
          <a:lstStyle/>
          <a:p>
            <a:pPr algn="just"/>
            <a:r>
              <a:rPr lang="tr-TR" sz="2400" dirty="0" smtClean="0">
                <a:latin typeface="Times New Roman" pitchFamily="18" charset="0"/>
                <a:cs typeface="Times New Roman" pitchFamily="18" charset="0"/>
              </a:rPr>
              <a:t>Birleşmiş Milletler Kalkınma Programı ile Hükümetimiz Arasında İmzalanan “Karadeniz Stratejik Eylem Planı </a:t>
            </a:r>
            <a:r>
              <a:rPr lang="tr-TR" sz="2400" dirty="0" err="1" smtClean="0">
                <a:latin typeface="Times New Roman" pitchFamily="18" charset="0"/>
                <a:cs typeface="Times New Roman" pitchFamily="18" charset="0"/>
              </a:rPr>
              <a:t>Formülasyonu</a:t>
            </a:r>
            <a:r>
              <a:rPr lang="tr-TR" sz="2400" dirty="0" smtClean="0">
                <a:latin typeface="Times New Roman" pitchFamily="18" charset="0"/>
                <a:cs typeface="Times New Roman" pitchFamily="18" charset="0"/>
              </a:rPr>
              <a:t>” Konulu Proje Revizyonu Belgesinin Onaylanması  Hakkında Karar (YT: 99/12294, RG: 5.02.1999-23602)</a:t>
            </a:r>
          </a:p>
          <a:p>
            <a:pPr algn="just"/>
            <a:r>
              <a:rPr lang="tr-TR" sz="2400" dirty="0" smtClean="0">
                <a:latin typeface="Times New Roman" pitchFamily="18" charset="0"/>
                <a:cs typeface="Times New Roman" pitchFamily="18" charset="0"/>
              </a:rPr>
              <a:t>Karadeniz Deniz Çevresinin Kara Kökenli Kaynaklardan Kirlenmeye Karşı Korunmasına Dair Protokol (Bükreş, 1992, RG: 6.03.1994-21869)</a:t>
            </a:r>
          </a:p>
          <a:p>
            <a:pPr algn="just"/>
            <a:r>
              <a:rPr lang="tr-TR" sz="2400" dirty="0" smtClean="0">
                <a:latin typeface="Times New Roman" pitchFamily="18" charset="0"/>
                <a:cs typeface="Times New Roman" pitchFamily="18" charset="0"/>
              </a:rPr>
              <a:t>Karadeniz Deniz Çevresinin Petrol ve Diğer Zararlı Maddelerle Kirlenmesine Karşı Acil Durumlarda Yapılacak İşbirliğine Dair Protokol (Bükreş,1992, RG: 6.03.1994-21869)</a:t>
            </a:r>
          </a:p>
          <a:p>
            <a:pPr algn="just"/>
            <a:r>
              <a:rPr lang="tr-TR" sz="2400" dirty="0" smtClean="0">
                <a:latin typeface="Times New Roman" pitchFamily="18" charset="0"/>
                <a:cs typeface="Times New Roman" pitchFamily="18" charset="0"/>
              </a:rPr>
              <a:t>Karadeniz Deniz Çevresinin Boşaltmalar Nedeniyle Kirlenmesinin Önlenmesine İlişkin Protokol (Bükreş, 1992, RG: 17.05.1994-21937)</a:t>
            </a: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457200" y="0"/>
            <a:ext cx="8686800" cy="1417638"/>
          </a:xfrm>
        </p:spPr>
        <p:txBody>
          <a:bodyPr>
            <a:normAutofit/>
          </a:bodyPr>
          <a:lstStyle/>
          <a:p>
            <a:r>
              <a:rPr lang="tr-TR" b="1" dirty="0" smtClean="0">
                <a:solidFill>
                  <a:srgbClr val="3333CC"/>
                </a:solidFill>
                <a:latin typeface="Times New Roman" pitchFamily="18" charset="0"/>
              </a:rPr>
              <a:t>Deniz Çevresi</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285860"/>
            <a:ext cx="7848872" cy="5572140"/>
          </a:xfrm>
        </p:spPr>
        <p:txBody>
          <a:bodyPr>
            <a:normAutofit fontScale="92500"/>
          </a:bodyPr>
          <a:lstStyle/>
          <a:p>
            <a:pPr algn="just"/>
            <a:r>
              <a:rPr lang="tr-TR" sz="2400" dirty="0" smtClean="0">
                <a:latin typeface="Times New Roman" pitchFamily="18" charset="0"/>
                <a:cs typeface="Times New Roman" pitchFamily="18" charset="0"/>
              </a:rPr>
              <a:t>Karadeniz’de Biyolojik Çeşitliliğin ve Peyzajın Korunması Protokolü (Sofya, 14.06.2002, YT: 30.6.2004 , RG: 12.8.2004-25551)</a:t>
            </a:r>
          </a:p>
          <a:p>
            <a:pPr algn="just"/>
            <a:r>
              <a:rPr lang="tr-TR" sz="2400" dirty="0" smtClean="0">
                <a:latin typeface="Times New Roman" pitchFamily="18" charset="0"/>
                <a:cs typeface="Times New Roman" pitchFamily="18" charset="0"/>
              </a:rPr>
              <a:t>Denizlerin Gemiler Tarafından Kirlenmesinin Önlenmesine Ait Uluslararası Sözleşme, (MAR-POL 73/78) ve Denizlerin Gemiler Tarafından Kirlenmesinin Önlenmesine Ait Uluslararası Sözleşme’ye (1973) İlişkin Protokol-1978 (Londra, 1973 ve 17.2.1978, YT: 2.10.1983 ve 1990/442, RG: 24.06.1990-20558)</a:t>
            </a:r>
          </a:p>
          <a:p>
            <a:pPr algn="just"/>
            <a:r>
              <a:rPr lang="tr-TR" sz="2400" dirty="0" smtClean="0">
                <a:latin typeface="Times New Roman" pitchFamily="18" charset="0"/>
                <a:cs typeface="Times New Roman" pitchFamily="18" charset="0"/>
              </a:rPr>
              <a:t>Petrol Kirliliği Zararının Tazmini İçin Bir Uluslararası Fonun Kurulması ile İlgili Uluslararası Sözleşme`ye Bir Beyanla Katılmamız Hakkında Karar (YT: 2001/2669, RG: 18.07.2001-24466)</a:t>
            </a:r>
          </a:p>
          <a:p>
            <a:pPr algn="just"/>
            <a:r>
              <a:rPr lang="tr-TR" sz="2400" dirty="0" smtClean="0">
                <a:latin typeface="Times New Roman" pitchFamily="18" charset="0"/>
                <a:cs typeface="Times New Roman" pitchFamily="18" charset="0"/>
              </a:rPr>
              <a:t>Petrol Kirliliğinden Doğan Zararın Hukuki Sorumluluğu ile İlgili Uluslararası Sözleşmeye Beyanlarla Katılmamız Hakkında Karar (YT: 2001/2668, RG: 24.07.2001-24472)</a:t>
            </a:r>
          </a:p>
        </p:txBody>
      </p:sp>
      <p:pic>
        <p:nvPicPr>
          <p:cNvPr id="4" name="Picture 7" descr="C:\Users\acer\Desktop\261171_160731374004830_6908958_n.jpg"/>
          <p:cNvPicPr>
            <a:picLocks noChangeAspect="1" noChangeArrowheads="1"/>
          </p:cNvPicPr>
          <p:nvPr/>
        </p:nvPicPr>
        <p:blipFill>
          <a:blip r:embed="rId2" cstate="print"/>
          <a:srcRect/>
          <a:stretch>
            <a:fillRect/>
          </a:stretch>
        </p:blipFill>
        <p:spPr bwMode="auto">
          <a:xfrm>
            <a:off x="8088313" y="0"/>
            <a:ext cx="1055687" cy="1196975"/>
          </a:xfrm>
          <a:prstGeom prst="rect">
            <a:avLst/>
          </a:prstGeom>
          <a:noFill/>
          <a:ln w="9525">
            <a:noFill/>
            <a:miter lim="800000"/>
            <a:headEnd/>
            <a:tailEnd/>
          </a:ln>
        </p:spPr>
      </p:pic>
      <p:sp>
        <p:nvSpPr>
          <p:cNvPr id="5" name="1 Başlık"/>
          <p:cNvSpPr>
            <a:spLocks noGrp="1"/>
          </p:cNvSpPr>
          <p:nvPr>
            <p:ph type="title"/>
          </p:nvPr>
        </p:nvSpPr>
        <p:spPr>
          <a:xfrm>
            <a:off x="457200" y="0"/>
            <a:ext cx="8686800" cy="1417638"/>
          </a:xfrm>
        </p:spPr>
        <p:txBody>
          <a:bodyPr>
            <a:normAutofit/>
          </a:bodyPr>
          <a:lstStyle/>
          <a:p>
            <a:r>
              <a:rPr lang="tr-TR" b="1" dirty="0" smtClean="0">
                <a:solidFill>
                  <a:srgbClr val="3333CC"/>
                </a:solidFill>
                <a:latin typeface="Times New Roman" pitchFamily="18" charset="0"/>
              </a:rPr>
              <a:t>Deniz Çevresi</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3634</Words>
  <Application>Microsoft Office PowerPoint</Application>
  <PresentationFormat>Ekran Gösterisi (4:3)</PresentationFormat>
  <Paragraphs>283</Paragraphs>
  <Slides>44</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44</vt:i4>
      </vt:variant>
    </vt:vector>
  </HeadingPairs>
  <TitlesOfParts>
    <vt:vector size="51" baseType="lpstr">
      <vt:lpstr>Arial</vt:lpstr>
      <vt:lpstr>Calibri</vt:lpstr>
      <vt:lpstr>Constantia</vt:lpstr>
      <vt:lpstr>Times New Roman</vt:lpstr>
      <vt:lpstr>Wingdings</vt:lpstr>
      <vt:lpstr>Wingdings 2</vt:lpstr>
      <vt:lpstr>Ofis Teması</vt:lpstr>
      <vt:lpstr>ÇEVRE KONUSUNDA TÜRKİYE’NİN TARAF OLDUĞU ÇOK TARAFLI SÖZLEŞME VE PROTOKOLLER</vt:lpstr>
      <vt:lpstr>Çevre Politikaları Uluslararası Gelişmeler</vt:lpstr>
      <vt:lpstr>Deniz Çevresi</vt:lpstr>
      <vt:lpstr>Deniz Çevresi</vt:lpstr>
      <vt:lpstr>Deniz Çevresi</vt:lpstr>
      <vt:lpstr>Deniz Çevresi</vt:lpstr>
      <vt:lpstr>Deniz Çevresi</vt:lpstr>
      <vt:lpstr>Deniz Çevresi</vt:lpstr>
      <vt:lpstr>Deniz Çevresi</vt:lpstr>
      <vt:lpstr>Deniz Çevresi</vt:lpstr>
      <vt:lpstr>Atmosfer, Hava Kirliliği, Gürültü</vt:lpstr>
      <vt:lpstr>Atmosfer, Hava Kirliliği, Gürültü</vt:lpstr>
      <vt:lpstr>Atmosfer, Hava Kirliliği, Gürültü</vt:lpstr>
      <vt:lpstr>Tehlikeli Atıklar</vt:lpstr>
      <vt:lpstr>Nükleer, Kimyasal</vt:lpstr>
      <vt:lpstr>Nükleer, Kimyasal</vt:lpstr>
      <vt:lpstr>Nükleer, Kimyasal</vt:lpstr>
      <vt:lpstr>Silahsızlanma, Silahlı Çatışma</vt:lpstr>
      <vt:lpstr>Tarih, Kültürel – Mimari Miras</vt:lpstr>
      <vt:lpstr>Doğa Koruma</vt:lpstr>
      <vt:lpstr>Doğa Koruma</vt:lpstr>
      <vt:lpstr>Doğa Koruma</vt:lpstr>
      <vt:lpstr>Doğa Koruma</vt:lpstr>
      <vt:lpstr>Doğa Koruma</vt:lpstr>
      <vt:lpstr>Doğa Koruma</vt:lpstr>
      <vt:lpstr>Doğa Koruma</vt:lpstr>
      <vt:lpstr>Doğa Koruma</vt:lpstr>
      <vt:lpstr>Küresel Çevre Politikaları</vt:lpstr>
      <vt:lpstr>Küresel   Çevre  Politikaları</vt:lpstr>
      <vt:lpstr> OKYANUSLAR (Global Müşterekler/Küresel Kamu Malları)</vt:lpstr>
      <vt:lpstr> KALICI ORGANİK KİRLETİCİ MADDELERE (KOK’lar) (POLİKLORLU BİFENİLLER/PCB’ler ve POLİKLORLU TERFENİLLER/ PCT’ler) </vt:lpstr>
      <vt:lpstr>PowerPoint Sunusu</vt:lpstr>
      <vt:lpstr>PowerPoint Sunusu</vt:lpstr>
      <vt:lpstr>PowerPoint Sunusu</vt:lpstr>
      <vt:lpstr>OZON TABAKASI</vt:lpstr>
      <vt:lpstr>OZON TABAKASI</vt:lpstr>
      <vt:lpstr>OZON TABAKASI</vt:lpstr>
      <vt:lpstr>OZON TABAKASI</vt:lpstr>
      <vt:lpstr>OZON TABAKASI</vt:lpstr>
      <vt:lpstr>OZON TABAKASI</vt:lpstr>
      <vt:lpstr>OZON TABAKASI</vt:lpstr>
      <vt:lpstr>OZON TABAKASI</vt:lpstr>
      <vt:lpstr>SINIRAŞAN / SINIR OLUŞTURAN SULAR</vt:lpstr>
      <vt:lpstr>SINIRAŞAN / SINIR OLUŞTURAN SULAR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EK-I ÇEVRE KONUSUNDA TÜRKİYE’NİN TARAF OLDUĞU ÇOK TARAFLI SÖZLEŞME VE PROTOKOLLER </dc:title>
  <dc:creator>Hikmet</dc:creator>
  <cp:lastModifiedBy>NESRIN ALGAN</cp:lastModifiedBy>
  <cp:revision>75</cp:revision>
  <dcterms:created xsi:type="dcterms:W3CDTF">2011-12-13T13:08:21Z</dcterms:created>
  <dcterms:modified xsi:type="dcterms:W3CDTF">2018-01-25T13:58:17Z</dcterms:modified>
</cp:coreProperties>
</file>