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2D83B1-C349-5EC6-E1BB-48C452D80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4BCDAD0-DF68-1C78-8385-9FE3AD40B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13BBC1-766A-B8B8-C3A4-E6347146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54EB61-62E1-4928-9F4B-5EC6F2F60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010CCC-8BCD-C229-9492-56978C6F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22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309DD-6D7D-C2E1-42A9-A0E7E501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1D9E80-3BF6-FB27-790B-8CB6DC4E0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A8E023-C4DC-CFE1-3316-1D0D7D6F9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B363FB-8708-510D-32F6-97AB4489B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48FC0-AAE4-C4F5-32A3-0AB3D8850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63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966C78B-E028-D460-92CD-ABC3D604F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EB7F69-525A-8E1F-2917-6D561CD8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793F1D-5F3A-12A2-720E-8B2DE1C1C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407E3B-0082-803D-6090-ACB8E5F7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891348-A757-8F75-3BE5-EC40D612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27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69799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251077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782804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34805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16219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54012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63022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9684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8AB938-2920-30E3-08DF-270AD0821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C8B78C-F62E-7F76-5FA8-154907320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AC2AD7-B3DE-B3E7-DEAC-FD63D17C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0C0E08-0EEC-51D4-15FF-0388E76D7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71CE45-957E-FE45-F8DB-962C639A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119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3490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82918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7904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74774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637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2D7080-7278-D047-E3D5-7F39B096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F0E423-6886-06FF-BD08-5614E79FA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C26B36-825D-2AAF-69B7-A71463712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F8AC94-6C46-2DC6-7778-FCE8C3A2E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3E652-3423-AEA2-B695-74B73372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34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D3DC5-445A-BE3B-FBBF-90BDF3EB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333FF2-440A-7CEB-E5B9-3EDD6AFA1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F61841-1EE1-9E2C-B636-FEA933B9F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BEFACB-9B07-963D-FE1D-3723C567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DF6FB43-5423-FAE8-8DC6-3667194B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C6804C7-3993-F1C5-CA00-AE226B39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472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CF118B-3DE4-BD80-A667-0FB45A27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B82119B-68C1-686F-6FB2-1977EDB7A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2303F19-1783-4C6A-87B5-DCE2C9D5D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FAD931-9340-70D8-1E73-1C84BFBA4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C846114-2798-6D59-900C-FC6BC05DF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9FF4CFB-C805-9C43-8A96-49765149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3970E39-325C-7664-3AAF-EB5ACB11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F997EC6-B9F7-E0D5-9CB7-2012F3CE3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53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75279B-552D-90AF-AB65-9C52A487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578DE0-3452-2FD2-0F95-93F55B1F2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8D4EF5-FCD4-6402-5BF6-CD6907DC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D04581E-C14B-9AE5-6282-B13B4DA8B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95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8BABF59-0DC2-9ACE-9A62-AB6FE7AD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53C1EB5-FF31-018E-46DC-3D011BE50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C105558-077C-1BC9-A15D-754A87C8B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47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F34CA2-9DFD-AD03-AB74-B84E9439F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FBE6D-0462-ED3A-1B5E-813B0384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372D396-FD8D-1B8B-44A8-82566152C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860A81-8B96-51C4-5C20-6D0C4FA8F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791FB99-A6AB-66B1-00F5-82345344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677A74-2559-967C-2187-6025D956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401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F52BC4-B68C-8FE3-08AF-842C8A7E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D36ACF4-93DC-7B58-A2B8-9EA7D69CF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BED89BD-6C05-7DE7-BCEE-8C5FE16AB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5E918BD-ADF2-8085-6CCA-E1BD573A9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EC2FCA-123F-2CD9-1599-8E1E30A5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DE2C133-0F36-D166-4557-E14AFB6C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7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72A0E9F-DD9D-BE17-9A28-A41B5794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CB15B1-685A-424C-E80B-FBE16FBEF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A7B164-B9BD-BFF5-7E48-61C3102E6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DF294-C0D6-4666-B2D6-08A1A1F6B94B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C8455F-BD1D-D60E-9AAB-E6504F728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607DD4-A11E-3B49-39F9-8B347D98B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89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14120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04567CDB-7B46-E4F5-1A16-E5E4CA991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solidFill>
                  <a:srgbClr val="C00000"/>
                </a:solidFill>
              </a:rPr>
              <a:t>ÖĞRENME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0A6511CA-85F4-CB80-4486-E0C8D0D77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575" y="2024064"/>
            <a:ext cx="6210300" cy="1081087"/>
          </a:xfrm>
        </p:spPr>
        <p:txBody>
          <a:bodyPr/>
          <a:lstStyle/>
          <a:p>
            <a:pPr algn="just" eaLnBrk="1" hangingPunct="1"/>
            <a:r>
              <a:rPr lang="tr-TR" altLang="tr-TR"/>
              <a:t>Deneyimin takip eden davranış üzerindeki etkisi olarak tanımlanabilmektedir. </a:t>
            </a:r>
          </a:p>
          <a:p>
            <a:pPr eaLnBrk="1" hangingPunct="1">
              <a:buFontTx/>
              <a:buNone/>
            </a:pPr>
            <a:endParaRPr lang="tr-TR" altLang="tr-TR"/>
          </a:p>
        </p:txBody>
      </p:sp>
      <p:pic>
        <p:nvPicPr>
          <p:cNvPr id="3074" name="Picture 2" descr="http://t3.gstatic.com/images?q=tbn:ANd9GcTkgJkjYeGZUe0FaUBdlgDeki0E6Ek40Mg6hJ_RV52oYTxAo6GJ">
            <a:extLst>
              <a:ext uri="{FF2B5EF4-FFF2-40B4-BE49-F238E27FC236}">
                <a16:creationId xmlns:a16="http://schemas.microsoft.com/office/drawing/2014/main" id="{87AE03C4-7952-ECA5-B058-AD22D85DB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0326" y="4581525"/>
            <a:ext cx="2879725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382AF-4FB4-2F15-A4FB-F147B45C9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838" y="1058863"/>
            <a:ext cx="6172200" cy="8572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>
                <a:solidFill>
                  <a:srgbClr val="C00000"/>
                </a:solidFill>
              </a:rPr>
              <a:t>Öğrenme önemlidir; çünkü...</a:t>
            </a:r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2D5A0909-F12E-6E53-E2D3-FF4D3ECD6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1" y="2565400"/>
            <a:ext cx="6164263" cy="1079500"/>
          </a:xfrm>
        </p:spPr>
        <p:txBody>
          <a:bodyPr/>
          <a:lstStyle/>
          <a:p>
            <a:pPr marL="385763" indent="-385763" eaLnBrk="1" hangingPunct="1">
              <a:buNone/>
            </a:pPr>
            <a:r>
              <a:rPr lang="tr-TR" altLang="tr-TR"/>
              <a:t>	Canlının hayat hakkında bilgi edinmesini sağlar</a:t>
            </a:r>
            <a:r>
              <a:rPr lang="en-US" altLang="tr-TR"/>
              <a:t> </a:t>
            </a:r>
            <a:r>
              <a:rPr lang="tr-TR" altLang="tr-TR"/>
              <a:t>!</a:t>
            </a:r>
          </a:p>
          <a:p>
            <a:pPr marL="385763" indent="-385763" eaLnBrk="1" hangingPunct="1">
              <a:buFontTx/>
              <a:buAutoNum type="arabicPeriod"/>
            </a:pPr>
            <a:endParaRPr lang="tr-TR" altLang="tr-TR"/>
          </a:p>
          <a:p>
            <a:pPr marL="385763" indent="-385763" eaLnBrk="1" hangingPunct="1"/>
            <a:endParaRPr lang="tr-TR" altLang="tr-TR"/>
          </a:p>
        </p:txBody>
      </p:sp>
      <p:pic>
        <p:nvPicPr>
          <p:cNvPr id="2050" name="Picture 2" descr="http://t3.gstatic.com/images?q=tbn:ANd9GcTlrsDnkrQzNFdInZr75p7fPaan-LeHLMkiQWaO8E38GCz79KiLGw">
            <a:extLst>
              <a:ext uri="{FF2B5EF4-FFF2-40B4-BE49-F238E27FC236}">
                <a16:creationId xmlns:a16="http://schemas.microsoft.com/office/drawing/2014/main" id="{2B343449-3831-F2F7-A981-BAD3C198B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4293096"/>
            <a:ext cx="3402374" cy="17821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9D6B59F3-7FFF-C21D-9C16-7D2B2ED4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ÖĞRENME ÇEŞİTLERİ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DBE586D1-2B76-75BC-079D-E1AE5229D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838" y="1916114"/>
            <a:ext cx="4483100" cy="3349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1500"/>
          </a:p>
          <a:p>
            <a:pPr marL="0" indent="0" algn="just" eaLnBrk="1" hangingPunct="1">
              <a:lnSpc>
                <a:spcPct val="80000"/>
              </a:lnSpc>
            </a:pPr>
            <a:r>
              <a:rPr lang="tr-TR" altLang="tr-TR" sz="1500"/>
              <a:t>Öğrenme çeşitlerini açıklamak için öncelikle “</a:t>
            </a:r>
            <a:r>
              <a:rPr lang="tr-TR" altLang="tr-TR" sz="1500" b="1"/>
              <a:t>refleks</a:t>
            </a:r>
            <a:r>
              <a:rPr lang="tr-TR" altLang="tr-TR" sz="1500"/>
              <a:t>” in tanımının yapılması gereklidir.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tr-TR" altLang="tr-TR" sz="1500"/>
          </a:p>
          <a:p>
            <a:pPr marL="0" indent="0" algn="just" eaLnBrk="1" hangingPunct="1">
              <a:lnSpc>
                <a:spcPct val="80000"/>
              </a:lnSpc>
            </a:pPr>
            <a:r>
              <a:rPr lang="tr-TR" altLang="tr-TR" sz="1500"/>
              <a:t> Günümüzde refleks, öğrenme teorisi açısından temel kabul edilmekte ve “</a:t>
            </a:r>
            <a:r>
              <a:rPr lang="tr-TR" altLang="tr-TR" sz="1500" b="1"/>
              <a:t>sinir sistemi tarafından aracılık edilen ve uyarıya özgü olarak basit ve otomatik cevap </a:t>
            </a:r>
            <a:r>
              <a:rPr lang="tr-TR" altLang="tr-TR" sz="1500"/>
              <a:t>” olarak açıklanmaktadır.</a:t>
            </a:r>
          </a:p>
          <a:p>
            <a:pPr marL="0" indent="0" algn="just" eaLnBrk="1" hangingPunct="1">
              <a:lnSpc>
                <a:spcPct val="80000"/>
              </a:lnSpc>
            </a:pPr>
            <a:endParaRPr lang="tr-TR" altLang="tr-TR" sz="1500"/>
          </a:p>
          <a:p>
            <a:pPr marL="0" indent="0" eaLnBrk="1" hangingPunct="1">
              <a:lnSpc>
                <a:spcPct val="80000"/>
              </a:lnSpc>
            </a:pPr>
            <a:r>
              <a:rPr lang="tr-TR" altLang="tr-TR" sz="1500"/>
              <a:t>Öğrenme çeşitleri, temel olarak </a:t>
            </a:r>
            <a:r>
              <a:rPr lang="tr-TR" altLang="tr-TR" sz="1500" b="1"/>
              <a:t>ilişkisel öğrenme </a:t>
            </a:r>
            <a:r>
              <a:rPr lang="tr-TR" altLang="tr-TR" sz="1500"/>
              <a:t>ve </a:t>
            </a:r>
            <a:r>
              <a:rPr lang="tr-TR" altLang="tr-TR" sz="1500" b="1"/>
              <a:t>ilişkisel olmayan </a:t>
            </a:r>
            <a:r>
              <a:rPr lang="tr-TR" altLang="tr-TR" sz="1500"/>
              <a:t>öğrenme olmak üzere ikiye ayrılmaktadır.</a:t>
            </a:r>
            <a:br>
              <a:rPr lang="tr-TR" altLang="tr-TR" sz="1500"/>
            </a:br>
            <a:endParaRPr lang="tr-TR" altLang="tr-TR" sz="1500"/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 u="sng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 u="sng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/>
          </a:p>
        </p:txBody>
      </p:sp>
      <p:pic>
        <p:nvPicPr>
          <p:cNvPr id="27650" name="Picture 2" descr="http://animalbehaviour.net/gifs+pics/logo5cm.gif">
            <a:extLst>
              <a:ext uri="{FF2B5EF4-FFF2-40B4-BE49-F238E27FC236}">
                <a16:creationId xmlns:a16="http://schemas.microsoft.com/office/drawing/2014/main" id="{1A749CF8-C873-9D71-3497-206176E0D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1373" y="3752321"/>
            <a:ext cx="2205938" cy="15931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745DE-76F6-2DB8-A980-8EE95DE7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0" y="1260476"/>
            <a:ext cx="4465638" cy="42973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r>
              <a:rPr lang="tr-TR" sz="1575" b="1" dirty="0"/>
              <a:t>    İLİŞKİSEL OLMAYAN ÖĞRENME</a:t>
            </a:r>
          </a:p>
          <a:p>
            <a:pPr marL="0" indent="0" eaLnBrk="1" hangingPunct="1">
              <a:buNone/>
              <a:defRPr/>
            </a:pPr>
            <a:endParaRPr lang="tr-TR" sz="1575" dirty="0"/>
          </a:p>
          <a:p>
            <a:pPr eaLnBrk="1" hangingPunct="1">
              <a:defRPr/>
            </a:pPr>
            <a:r>
              <a:rPr lang="tr-TR" sz="1575" dirty="0"/>
              <a:t>İlişkisel olmayan öğrenmede, canlının bir olay karşısındaki reaksiyonu, kendisinin o olayla daha önceden karşılaşmış olması gerçeğine bağlıdır. </a:t>
            </a:r>
          </a:p>
          <a:p>
            <a:pPr eaLnBrk="1" hangingPunct="1">
              <a:defRPr/>
            </a:pPr>
            <a:r>
              <a:rPr lang="tr-TR" sz="1575" dirty="0"/>
              <a:t>İlişkisel olmayan öğrenmenin, “</a:t>
            </a:r>
            <a:r>
              <a:rPr lang="tr-TR" sz="1575" b="1" dirty="0"/>
              <a:t>alışma</a:t>
            </a:r>
            <a:r>
              <a:rPr lang="tr-TR" sz="1575" dirty="0"/>
              <a:t>” ve “</a:t>
            </a:r>
            <a:r>
              <a:rPr lang="tr-TR" sz="1575" b="1" dirty="0"/>
              <a:t>duyarlılaşma</a:t>
            </a:r>
            <a:r>
              <a:rPr lang="tr-TR" sz="1575" dirty="0"/>
              <a:t>” olmak üzere iki çeşidi vardır. </a:t>
            </a:r>
          </a:p>
          <a:p>
            <a:pPr eaLnBrk="1" hangingPunct="1">
              <a:defRPr/>
            </a:pPr>
            <a:endParaRPr lang="tr-TR" sz="1575" dirty="0"/>
          </a:p>
          <a:p>
            <a:pPr eaLnBrk="1" hangingPunct="1">
              <a:defRPr/>
            </a:pPr>
            <a:r>
              <a:rPr lang="tr-TR" sz="1575" b="1" dirty="0"/>
              <a:t>1. Alışma:</a:t>
            </a:r>
            <a:r>
              <a:rPr lang="tr-TR" sz="1575" dirty="0"/>
              <a:t> Öğrenmenin en basit şeklidir.</a:t>
            </a:r>
          </a:p>
          <a:p>
            <a:pPr marL="0" indent="0" eaLnBrk="1" hangingPunct="1">
              <a:buNone/>
              <a:defRPr/>
            </a:pPr>
            <a:endParaRPr lang="tr-TR" sz="1575" dirty="0"/>
          </a:p>
          <a:p>
            <a:pPr algn="just" eaLnBrk="1" hangingPunct="1">
              <a:defRPr/>
            </a:pPr>
            <a:r>
              <a:rPr lang="tr-TR" sz="1575" dirty="0"/>
              <a:t>Bazı koşullar altında, refleksler deneyimle değişikliğe uğrayabilirler. </a:t>
            </a:r>
          </a:p>
          <a:p>
            <a:pPr algn="just" eaLnBrk="1" hangingPunct="1">
              <a:defRPr/>
            </a:pPr>
            <a:r>
              <a:rPr lang="tr-TR" sz="1575" dirty="0"/>
              <a:t>Örneğin, bir uyarı bir kaç sefer tekrarlandığında </a:t>
            </a:r>
            <a:r>
              <a:rPr lang="tr-TR" sz="1575" dirty="0" err="1"/>
              <a:t>refleksif</a:t>
            </a:r>
            <a:r>
              <a:rPr lang="tr-TR" sz="1575" dirty="0"/>
              <a:t> cevap gücü azalabilir. Refleks cevabının büyüklüğündeki bu değişime öğrenmenin basit bir çeşidi olan “alışma” adı verilmektedir. 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43693-3A6E-0263-5618-8672D617B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2600" y="1570039"/>
            <a:ext cx="2159000" cy="1576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9EE1606-CC8F-5039-B3D7-DB7E6E206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2600" y="3298825"/>
            <a:ext cx="2159000" cy="1684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8F73AB-9694-2048-32D0-D29ACEA60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814" y="465139"/>
            <a:ext cx="5978525" cy="4156075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buNone/>
              <a:defRPr/>
            </a:pPr>
            <a:r>
              <a:rPr lang="tr-TR" b="1" dirty="0"/>
              <a:t>    2. Duyarlılaşma:  </a:t>
            </a:r>
            <a:r>
              <a:rPr lang="tr-TR" dirty="0"/>
              <a:t>ilişkisel olmayan öğrenmenin diğer bir çeşididir.</a:t>
            </a:r>
          </a:p>
          <a:p>
            <a:pPr algn="just" eaLnBrk="1" hangingPunct="1">
              <a:defRPr/>
            </a:pPr>
            <a:r>
              <a:rPr lang="tr-TR" dirty="0"/>
              <a:t>Duyarlılaşmada, hayvan ağır bir uyaran veya durumla karşı karşıyadır. Örneğin, yırtıcı bir hayvandan korkması hayvanın yeni bir atağın habercisi gibi olan herhangi bir uyarandan korkmasına neden olmaktadır.</a:t>
            </a:r>
          </a:p>
        </p:txBody>
      </p:sp>
      <p:pic>
        <p:nvPicPr>
          <p:cNvPr id="63491" name="Picture 2" descr="http://www.dog-training-excellence.com/images/Systematic-desensitization-infographic-1.png">
            <a:extLst>
              <a:ext uri="{FF2B5EF4-FFF2-40B4-BE49-F238E27FC236}">
                <a16:creationId xmlns:a16="http://schemas.microsoft.com/office/drawing/2014/main" id="{0D4C43EE-A84C-BAAC-05CE-C9E3E34DC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4618038"/>
            <a:ext cx="2143125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Karla</vt:lpstr>
      <vt:lpstr>Office Teması</vt:lpstr>
      <vt:lpstr>Diseño predeterminado</vt:lpstr>
      <vt:lpstr>ÖĞRENME</vt:lpstr>
      <vt:lpstr>Öğrenme önemlidir; çünkü...</vt:lpstr>
      <vt:lpstr>ÖĞRENME ÇEŞİTLERİ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2025-09-08T16:29:36Z</dcterms:created>
  <dcterms:modified xsi:type="dcterms:W3CDTF">2025-09-08T16:30:17Z</dcterms:modified>
</cp:coreProperties>
</file>