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71" r:id="rId3"/>
    <p:sldId id="258" r:id="rId4"/>
    <p:sldId id="272" r:id="rId5"/>
    <p:sldId id="260" r:id="rId6"/>
    <p:sldId id="263" r:id="rId7"/>
    <p:sldId id="259" r:id="rId8"/>
    <p:sldId id="262" r:id="rId9"/>
    <p:sldId id="264" r:id="rId10"/>
    <p:sldId id="265" r:id="rId11"/>
    <p:sldId id="273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DE5BE9D0-B810-4575-9ED1-62263D17DC80}">
          <p14:sldIdLst>
            <p14:sldId id="256"/>
            <p14:sldId id="271"/>
            <p14:sldId id="258"/>
            <p14:sldId id="272"/>
            <p14:sldId id="260"/>
            <p14:sldId id="263"/>
            <p14:sldId id="259"/>
            <p14:sldId id="262"/>
            <p14:sldId id="264"/>
            <p14:sldId id="265"/>
            <p14:sldId id="273"/>
            <p14:sldId id="274"/>
            <p14:sldId id="275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8" autoAdjust="0"/>
    <p:restoredTop sz="94660"/>
  </p:normalViewPr>
  <p:slideViewPr>
    <p:cSldViewPr>
      <p:cViewPr>
        <p:scale>
          <a:sx n="70" d="100"/>
          <a:sy n="70" d="100"/>
        </p:scale>
        <p:origin x="-136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D85F1-059F-4063-9EA1-30D096F7E978}" type="datetimeFigureOut">
              <a:rPr lang="tr-TR" smtClean="0"/>
              <a:t>3.04.2017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96B1D-E065-4B11-8910-D89424315B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4353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96B1D-E065-4B11-8910-D89424315B5F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379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9405-407A-4EEF-8118-600E78379774}" type="datetimeFigureOut">
              <a:rPr lang="tr-TR" smtClean="0"/>
              <a:t>3.04.2017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580F-F90B-429E-9877-C6EE3EBD261B}" type="slidenum">
              <a:rPr lang="tr-TR" smtClean="0"/>
              <a:t>‹#›</a:t>
            </a:fld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9405-407A-4EEF-8118-600E78379774}" type="datetimeFigureOut">
              <a:rPr lang="tr-TR" smtClean="0"/>
              <a:t>3.04.2017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580F-F90B-429E-9877-C6EE3EBD261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9405-407A-4EEF-8118-600E78379774}" type="datetimeFigureOut">
              <a:rPr lang="tr-TR" smtClean="0"/>
              <a:t>3.04.2017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580F-F90B-429E-9877-C6EE3EBD261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9405-407A-4EEF-8118-600E78379774}" type="datetimeFigureOut">
              <a:rPr lang="tr-TR" smtClean="0"/>
              <a:t>3.04.2017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580F-F90B-429E-9877-C6EE3EBD261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9405-407A-4EEF-8118-600E78379774}" type="datetimeFigureOut">
              <a:rPr lang="tr-TR" smtClean="0"/>
              <a:t>3.04.2017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580F-F90B-429E-9877-C6EE3EBD261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9405-407A-4EEF-8118-600E78379774}" type="datetimeFigureOut">
              <a:rPr lang="tr-TR" smtClean="0"/>
              <a:t>3.04.2017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580F-F90B-429E-9877-C6EE3EBD261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9405-407A-4EEF-8118-600E78379774}" type="datetimeFigureOut">
              <a:rPr lang="tr-TR" smtClean="0"/>
              <a:t>3.04.2017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580F-F90B-429E-9877-C6EE3EBD261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9405-407A-4EEF-8118-600E78379774}" type="datetimeFigureOut">
              <a:rPr lang="tr-TR" smtClean="0"/>
              <a:t>3.04.2017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580F-F90B-429E-9877-C6EE3EBD261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9405-407A-4EEF-8118-600E78379774}" type="datetimeFigureOut">
              <a:rPr lang="tr-TR" smtClean="0"/>
              <a:t>3.04.2017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580F-F90B-429E-9877-C6EE3EBD261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9405-407A-4EEF-8118-600E78379774}" type="datetimeFigureOut">
              <a:rPr lang="tr-TR" smtClean="0"/>
              <a:t>3.04.2017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580F-F90B-429E-9877-C6EE3EBD261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9405-407A-4EEF-8118-600E78379774}" type="datetimeFigureOut">
              <a:rPr lang="tr-TR" smtClean="0"/>
              <a:t>3.04.2017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1580F-F90B-429E-9877-C6EE3EBD261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3DA9405-407A-4EEF-8118-600E78379774}" type="datetimeFigureOut">
              <a:rPr lang="tr-TR" smtClean="0"/>
              <a:t>3.04.2017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BA1580F-F90B-429E-9877-C6EE3EBD261B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pPr algn="r"/>
            <a:r>
              <a:rPr lang="tr-TR" sz="2000" i="1" dirty="0" smtClean="0"/>
              <a:t>Doç. Dr. Yeşim Doğan </a:t>
            </a:r>
          </a:p>
          <a:p>
            <a:pPr algn="r"/>
            <a:r>
              <a:rPr lang="tr-TR" sz="2000" i="1" dirty="0" smtClean="0"/>
              <a:t>Biyoteknoloji Ens. Merkez </a:t>
            </a:r>
            <a:r>
              <a:rPr lang="tr-TR" sz="2000" i="1" dirty="0" err="1" smtClean="0"/>
              <a:t>Lab</a:t>
            </a:r>
            <a:r>
              <a:rPr lang="tr-TR" sz="2000" i="1" dirty="0" smtClean="0"/>
              <a:t>. </a:t>
            </a:r>
            <a:endParaRPr lang="tr-TR" sz="2000" i="1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8280920" cy="1921121"/>
          </a:xfrm>
        </p:spPr>
        <p:txBody>
          <a:bodyPr/>
          <a:lstStyle/>
          <a:p>
            <a:pPr algn="r"/>
            <a:r>
              <a:rPr lang="tr-TR" i="1" dirty="0" smtClean="0"/>
              <a:t>ETİK    </a:t>
            </a:r>
            <a:br>
              <a:rPr lang="tr-TR" i="1" dirty="0" smtClean="0"/>
            </a:br>
            <a:r>
              <a:rPr lang="tr-TR" i="1" dirty="0" smtClean="0"/>
              <a:t> </a:t>
            </a:r>
            <a:br>
              <a:rPr lang="tr-TR" i="1" dirty="0" smtClean="0"/>
            </a:br>
            <a:r>
              <a:rPr lang="tr-TR" sz="2800" i="1" dirty="0" smtClean="0"/>
              <a:t>5. Ders : Hücre </a:t>
            </a:r>
            <a:r>
              <a:rPr lang="tr-TR" sz="2800" i="1" dirty="0" err="1" smtClean="0"/>
              <a:t>çalIşmalarI</a:t>
            </a:r>
            <a:r>
              <a:rPr lang="tr-TR" sz="2800" i="1" dirty="0" smtClean="0"/>
              <a:t> ve </a:t>
            </a:r>
            <a:r>
              <a:rPr lang="tr-TR" sz="2800" i="1" dirty="0" err="1" smtClean="0"/>
              <a:t>Etİk</a:t>
            </a:r>
            <a:endParaRPr lang="tr-TR" sz="2800" i="1" dirty="0"/>
          </a:p>
        </p:txBody>
      </p:sp>
    </p:spTree>
    <p:extLst>
      <p:ext uri="{BB962C8B-B14F-4D97-AF65-F5344CB8AC3E}">
        <p14:creationId xmlns:p14="http://schemas.microsoft.com/office/powerpoint/2010/main" val="41986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sz="2400" i="1" dirty="0"/>
              <a:t>İnsan Kaynaklı hücre hatlarında mülkiyet </a:t>
            </a:r>
            <a:r>
              <a:rPr lang="tr-TR" sz="2400" i="1" dirty="0" smtClean="0"/>
              <a:t>hakkı</a:t>
            </a:r>
            <a:endParaRPr lang="tr-TR" sz="2400" i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pPr lvl="1"/>
            <a:r>
              <a:rPr lang="tr-TR" sz="3200" dirty="0" err="1" smtClean="0"/>
              <a:t>Who</a:t>
            </a:r>
            <a:r>
              <a:rPr lang="tr-TR" sz="3200" dirty="0" smtClean="0"/>
              <a:t> </a:t>
            </a:r>
            <a:r>
              <a:rPr lang="tr-TR" sz="3200" dirty="0" err="1" smtClean="0"/>
              <a:t>owns</a:t>
            </a:r>
            <a:r>
              <a:rPr lang="tr-TR" sz="3200" dirty="0" smtClean="0"/>
              <a:t> «</a:t>
            </a:r>
            <a:r>
              <a:rPr lang="tr-TR" sz="3200" dirty="0" err="1"/>
              <a:t>M</a:t>
            </a:r>
            <a:r>
              <a:rPr lang="tr-TR" sz="3200" dirty="0" err="1" smtClean="0"/>
              <a:t>o</a:t>
            </a:r>
            <a:r>
              <a:rPr lang="tr-TR" sz="3200" dirty="0" smtClean="0"/>
              <a:t>»</a:t>
            </a:r>
          </a:p>
          <a:p>
            <a:pPr lvl="1"/>
            <a:endParaRPr lang="tr-TR" sz="3200" dirty="0"/>
          </a:p>
          <a:p>
            <a:pPr lvl="1"/>
            <a:r>
              <a:rPr lang="tr-TR" sz="3200" dirty="0" smtClean="0"/>
              <a:t>İnsan doku ve hücrelerinin kullanılması önemli mesele !!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342841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sz="2400" dirty="0" smtClean="0"/>
              <a:t>İnsan dokusu ya da hücresi meta mıdır?</a:t>
            </a:r>
          </a:p>
          <a:p>
            <a:endParaRPr lang="tr-TR" sz="2400" dirty="0"/>
          </a:p>
          <a:p>
            <a:r>
              <a:rPr lang="tr-TR" sz="2400" dirty="0" smtClean="0"/>
              <a:t>Öyleyse kime aittir?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662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sz="1800" dirty="0" smtClean="0"/>
              <a:t>1976’da </a:t>
            </a:r>
            <a:r>
              <a:rPr lang="tr-TR" sz="1800" dirty="0" err="1"/>
              <a:t>Kalifornia</a:t>
            </a:r>
            <a:r>
              <a:rPr lang="tr-TR" sz="1800" dirty="0"/>
              <a:t> Los Angeles (UCLA) Tıp Fakültesinde John </a:t>
            </a:r>
            <a:r>
              <a:rPr lang="tr-TR" sz="1800" dirty="0" err="1"/>
              <a:t>Moore</a:t>
            </a:r>
            <a:r>
              <a:rPr lang="tr-TR" sz="1800" dirty="0"/>
              <a:t> adlı hastanın saçak hücreli Lösemi nedeni ile büyüyen dalağı alındı. </a:t>
            </a:r>
            <a:endParaRPr lang="tr-TR" sz="1800" dirty="0" smtClean="0"/>
          </a:p>
          <a:p>
            <a:pPr>
              <a:lnSpc>
                <a:spcPct val="150000"/>
              </a:lnSpc>
            </a:pPr>
            <a:r>
              <a:rPr lang="tr-TR" sz="1800" dirty="0" smtClean="0"/>
              <a:t>UCLA </a:t>
            </a:r>
            <a:r>
              <a:rPr lang="tr-TR" sz="1800" dirty="0"/>
              <a:t>bilimadamları David Golde ve </a:t>
            </a:r>
            <a:r>
              <a:rPr lang="tr-TR" sz="1800" dirty="0" err="1"/>
              <a:t>Shirley</a:t>
            </a:r>
            <a:r>
              <a:rPr lang="tr-TR" sz="1800" dirty="0"/>
              <a:t> </a:t>
            </a:r>
            <a:r>
              <a:rPr lang="tr-TR" sz="1800" dirty="0" err="1"/>
              <a:t>Quan</a:t>
            </a:r>
            <a:r>
              <a:rPr lang="tr-TR" sz="1800" dirty="0"/>
              <a:t> tarafından gerçekleştirilen çalışmalar </a:t>
            </a:r>
            <a:r>
              <a:rPr lang="tr-TR" sz="1800" dirty="0" err="1"/>
              <a:t>HCL’nin</a:t>
            </a:r>
            <a:r>
              <a:rPr lang="tr-TR" sz="1800" dirty="0"/>
              <a:t> T-hücre varyantı olduğunu gösterdiler. </a:t>
            </a:r>
            <a:endParaRPr lang="tr-TR" sz="1800" dirty="0" smtClean="0"/>
          </a:p>
          <a:p>
            <a:pPr>
              <a:lnSpc>
                <a:spcPct val="150000"/>
              </a:lnSpc>
            </a:pPr>
            <a:r>
              <a:rPr lang="tr-TR" sz="1800" dirty="0" smtClean="0"/>
              <a:t>Araştırmacılar </a:t>
            </a:r>
            <a:r>
              <a:rPr lang="tr-TR" sz="1800" dirty="0"/>
              <a:t>bu hücrelerden üretken bir hücre hattı oluşturup adını da “</a:t>
            </a:r>
            <a:r>
              <a:rPr lang="tr-TR" sz="1800" dirty="0" err="1"/>
              <a:t>Mo</a:t>
            </a:r>
            <a:r>
              <a:rPr lang="tr-TR" sz="1800" dirty="0"/>
              <a:t> Hücre Hattı” koydular. 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9104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sz="2000" dirty="0"/>
              <a:t>“</a:t>
            </a:r>
            <a:r>
              <a:rPr lang="tr-TR" sz="2000" dirty="0" err="1"/>
              <a:t>Mo</a:t>
            </a:r>
            <a:r>
              <a:rPr lang="tr-TR" sz="2000" dirty="0"/>
              <a:t>” birçok araştırmada çok sayıda değerli sonucun alınmasına vesile oldu. </a:t>
            </a:r>
            <a:r>
              <a:rPr lang="tr-TR" sz="2000" dirty="0" err="1"/>
              <a:t>Mo’dan</a:t>
            </a:r>
            <a:r>
              <a:rPr lang="tr-TR" sz="2000" dirty="0"/>
              <a:t> </a:t>
            </a:r>
            <a:r>
              <a:rPr lang="tr-TR" sz="2000" dirty="0" err="1"/>
              <a:t>Moore’un</a:t>
            </a:r>
            <a:r>
              <a:rPr lang="tr-TR" sz="2000" dirty="0"/>
              <a:t> hastalığının etkeni olan HTLV-II virüsü izole </a:t>
            </a:r>
            <a:r>
              <a:rPr lang="tr-TR" sz="2000" dirty="0" smtClean="0"/>
              <a:t>edildi</a:t>
            </a:r>
            <a:endParaRPr lang="tr-TR" sz="2000" dirty="0"/>
          </a:p>
          <a:p>
            <a:pPr>
              <a:lnSpc>
                <a:spcPct val="150000"/>
              </a:lnSpc>
            </a:pPr>
            <a:r>
              <a:rPr lang="tr-TR" sz="2000" dirty="0" smtClean="0"/>
              <a:t>1981’de </a:t>
            </a:r>
            <a:r>
              <a:rPr lang="tr-TR" sz="2000" dirty="0" err="1"/>
              <a:t>Mo</a:t>
            </a:r>
            <a:r>
              <a:rPr lang="tr-TR" sz="2000" dirty="0"/>
              <a:t> adına bir patent </a:t>
            </a:r>
            <a:r>
              <a:rPr lang="tr-TR" sz="2000" dirty="0" smtClean="0"/>
              <a:t>verildi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 </a:t>
            </a:r>
            <a:r>
              <a:rPr lang="tr-TR" sz="2000" dirty="0" err="1" smtClean="0"/>
              <a:t>Moore’a</a:t>
            </a:r>
            <a:r>
              <a:rPr lang="tr-TR" sz="2000" dirty="0" smtClean="0"/>
              <a:t> onam imzalatıldı AMA !</a:t>
            </a:r>
          </a:p>
        </p:txBody>
      </p:sp>
    </p:spTree>
    <p:extLst>
      <p:ext uri="{BB962C8B-B14F-4D97-AF65-F5344CB8AC3E}">
        <p14:creationId xmlns:p14="http://schemas.microsoft.com/office/powerpoint/2010/main" val="3899061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pPr>
              <a:lnSpc>
                <a:spcPct val="150000"/>
              </a:lnSpc>
            </a:pPr>
            <a:r>
              <a:rPr lang="tr-TR" sz="2000" dirty="0" smtClean="0"/>
              <a:t>İlk mahkemede ele alınan konular ;</a:t>
            </a:r>
          </a:p>
          <a:p>
            <a:pPr lvl="1">
              <a:lnSpc>
                <a:spcPct val="150000"/>
              </a:lnSpc>
            </a:pPr>
            <a:r>
              <a:rPr lang="tr-TR" sz="2000" dirty="0" smtClean="0"/>
              <a:t>1. çıkartılan dalak dokusu </a:t>
            </a:r>
            <a:r>
              <a:rPr lang="tr-TR" sz="2000" dirty="0" err="1" smtClean="0"/>
              <a:t>Moore’a</a:t>
            </a:r>
            <a:r>
              <a:rPr lang="tr-TR" sz="2000" dirty="0" smtClean="0"/>
              <a:t> ait midir?</a:t>
            </a:r>
          </a:p>
          <a:p>
            <a:pPr lvl="1">
              <a:lnSpc>
                <a:spcPct val="150000"/>
              </a:lnSpc>
            </a:pPr>
            <a:r>
              <a:rPr lang="tr-TR" sz="2000" dirty="0" smtClean="0"/>
              <a:t>2. Doku hatalı olarak mı alınmıştır?</a:t>
            </a:r>
          </a:p>
          <a:p>
            <a:pPr lvl="1">
              <a:lnSpc>
                <a:spcPct val="150000"/>
              </a:lnSpc>
            </a:pPr>
            <a:r>
              <a:rPr lang="tr-TR" sz="2000" dirty="0" smtClean="0"/>
              <a:t>3. </a:t>
            </a:r>
            <a:r>
              <a:rPr lang="tr-TR" sz="2000" dirty="0" err="1" smtClean="0"/>
              <a:t>Moore</a:t>
            </a:r>
            <a:r>
              <a:rPr lang="tr-TR" sz="2000" dirty="0" smtClean="0"/>
              <a:t> bu işlem nedeniyle zarar görmüş müdür?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462350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z="2000" dirty="0" smtClean="0"/>
              <a:t>Temyiz mahkemesi ; </a:t>
            </a:r>
          </a:p>
          <a:p>
            <a:pPr>
              <a:lnSpc>
                <a:spcPct val="150000"/>
              </a:lnSpc>
            </a:pPr>
            <a:r>
              <a:rPr lang="tr-TR" sz="2000" dirty="0" err="1" smtClean="0"/>
              <a:t>Moore’a</a:t>
            </a:r>
            <a:r>
              <a:rPr lang="tr-TR" sz="2000" dirty="0" smtClean="0"/>
              <a:t> ait hücreler = ? Hücre hattı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Mesele kimin hücre hattına sahip olduğudur? </a:t>
            </a:r>
          </a:p>
          <a:p>
            <a:pPr lvl="1">
              <a:lnSpc>
                <a:spcPct val="150000"/>
              </a:lnSpc>
            </a:pPr>
            <a:r>
              <a:rPr lang="tr-TR" sz="2000" dirty="0" smtClean="0"/>
              <a:t>Orijinal dokunun sahibi mi?</a:t>
            </a:r>
          </a:p>
          <a:p>
            <a:pPr lvl="1">
              <a:lnSpc>
                <a:spcPct val="150000"/>
              </a:lnSpc>
            </a:pPr>
            <a:r>
              <a:rPr lang="tr-TR" sz="2000" dirty="0" smtClean="0"/>
              <a:t>Zihinsel yeteneklerini ve eğitimini kullanarak hücre hattını üreten bilim adamları mı?</a:t>
            </a:r>
          </a:p>
          <a:p>
            <a:pPr lvl="1">
              <a:lnSpc>
                <a:spcPct val="150000"/>
              </a:lnSpc>
            </a:pPr>
            <a:r>
              <a:rPr lang="tr-TR" sz="2000" dirty="0" smtClean="0"/>
              <a:t>Toplum mu? </a:t>
            </a:r>
          </a:p>
          <a:p>
            <a:pPr lvl="1">
              <a:lnSpc>
                <a:spcPct val="150000"/>
              </a:lnSpc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7135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r>
              <a:rPr lang="tr-TR" sz="2000" dirty="0" smtClean="0"/>
              <a:t>Embriyonik çalışmalarda amaç ;</a:t>
            </a:r>
          </a:p>
          <a:p>
            <a:pPr lvl="1"/>
            <a:r>
              <a:rPr lang="tr-TR" sz="2000" dirty="0"/>
              <a:t>yaşamın başlangıcında hücrede meydana gelen olayların </a:t>
            </a:r>
            <a:r>
              <a:rPr lang="tr-TR" sz="2000" dirty="0" smtClean="0"/>
              <a:t>anlaşılması</a:t>
            </a:r>
          </a:p>
          <a:p>
            <a:pPr lvl="1"/>
            <a:r>
              <a:rPr lang="tr-TR" sz="2000" dirty="0"/>
              <a:t>embriyonik hücrelerin nasıl erişkin hücrelere </a:t>
            </a:r>
            <a:r>
              <a:rPr lang="tr-TR" sz="2000" dirty="0" err="1" smtClean="0"/>
              <a:t>evrildiği</a:t>
            </a:r>
            <a:endParaRPr lang="tr-TR" sz="2000" dirty="0" smtClean="0"/>
          </a:p>
          <a:p>
            <a:pPr lvl="1"/>
            <a:r>
              <a:rPr lang="tr-TR" sz="2000" dirty="0"/>
              <a:t>gelişim ile büyüme sürecini etkileyen genetik olayların </a:t>
            </a:r>
            <a:r>
              <a:rPr lang="tr-TR" sz="2000" dirty="0" smtClean="0"/>
              <a:t>anlaşılması</a:t>
            </a:r>
          </a:p>
          <a:p>
            <a:pPr lvl="1"/>
            <a:r>
              <a:rPr lang="tr-TR" sz="2000" dirty="0"/>
              <a:t>sağlıklı veya sağlıksız bebeklerin gelişim sürecini anlamada ve sağlıksız olanların etkileyen süreçleri elimine etme</a:t>
            </a:r>
          </a:p>
        </p:txBody>
      </p:sp>
    </p:spTree>
    <p:extLst>
      <p:ext uri="{BB962C8B-B14F-4D97-AF65-F5344CB8AC3E}">
        <p14:creationId xmlns:p14="http://schemas.microsoft.com/office/powerpoint/2010/main" val="85901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38864" cy="1143000"/>
          </a:xfrm>
        </p:spPr>
        <p:txBody>
          <a:bodyPr/>
          <a:lstStyle/>
          <a:p>
            <a:pPr algn="r"/>
            <a:r>
              <a:rPr lang="tr-TR" i="1" dirty="0" smtClean="0">
                <a:solidFill>
                  <a:srgbClr val="FFC000"/>
                </a:solidFill>
              </a:rPr>
              <a:t>Kök hücre </a:t>
            </a:r>
            <a:r>
              <a:rPr lang="tr-TR" i="1" dirty="0" err="1" smtClean="0">
                <a:solidFill>
                  <a:srgbClr val="FFC000"/>
                </a:solidFill>
              </a:rPr>
              <a:t>çalIşmalarI</a:t>
            </a:r>
            <a:endParaRPr lang="tr-TR" i="1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000" dirty="0"/>
              <a:t>transplantasyon için yeni organ </a:t>
            </a:r>
            <a:r>
              <a:rPr lang="tr-TR" sz="2000" dirty="0" smtClean="0"/>
              <a:t>oluşumu</a:t>
            </a:r>
          </a:p>
          <a:p>
            <a:r>
              <a:rPr lang="tr-TR" sz="2000" dirty="0"/>
              <a:t>kalp krizi ya da inme gibi doku hasarı oluşturan durumlarda zarar gören dokuyu </a:t>
            </a:r>
            <a:r>
              <a:rPr lang="tr-TR" sz="2000" dirty="0" smtClean="0"/>
              <a:t>yenileme</a:t>
            </a:r>
          </a:p>
          <a:p>
            <a:r>
              <a:rPr lang="tr-TR" sz="2000" dirty="0"/>
              <a:t>yanan derilerin onarılmasında ya da romatizmanın </a:t>
            </a:r>
            <a:r>
              <a:rPr lang="tr-TR" sz="2000" dirty="0" smtClean="0"/>
              <a:t>tedavisi</a:t>
            </a:r>
          </a:p>
          <a:p>
            <a:r>
              <a:rPr lang="tr-TR" sz="2000" dirty="0"/>
              <a:t>bağışıklık problemlerini ya da genetik hastalıkları tedavi </a:t>
            </a:r>
            <a:r>
              <a:rPr lang="tr-TR" sz="2000" dirty="0" smtClean="0"/>
              <a:t>etmek</a:t>
            </a:r>
          </a:p>
          <a:p>
            <a:r>
              <a:rPr lang="tr-TR" sz="2000" dirty="0"/>
              <a:t>saç ya da diş değişimi </a:t>
            </a:r>
          </a:p>
        </p:txBody>
      </p:sp>
    </p:spTree>
    <p:extLst>
      <p:ext uri="{BB962C8B-B14F-4D97-AF65-F5344CB8AC3E}">
        <p14:creationId xmlns:p14="http://schemas.microsoft.com/office/powerpoint/2010/main" val="191447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 smtClean="0"/>
          </a:p>
          <a:p>
            <a:endParaRPr lang="tr-TR" sz="2400" dirty="0"/>
          </a:p>
          <a:p>
            <a:r>
              <a:rPr lang="tr-TR" sz="2400" dirty="0" err="1"/>
              <a:t>hES</a:t>
            </a:r>
            <a:r>
              <a:rPr lang="tr-TR" sz="2400" dirty="0"/>
              <a:t> hücrelerinin keşfi ve bunların </a:t>
            </a:r>
            <a:r>
              <a:rPr lang="tr-TR" sz="2400" dirty="0" smtClean="0"/>
              <a:t>araştırılması !!</a:t>
            </a:r>
          </a:p>
          <a:p>
            <a:endParaRPr lang="tr-TR" sz="2400" dirty="0"/>
          </a:p>
          <a:p>
            <a:r>
              <a:rPr lang="tr-TR" sz="2400" dirty="0" smtClean="0"/>
              <a:t>ABD’de 2001 (78 daha önce geliştirilmiş hücre hattının kullanımı dışında) yasak !</a:t>
            </a:r>
          </a:p>
          <a:p>
            <a:r>
              <a:rPr lang="tr-TR" sz="2400" dirty="0" err="1"/>
              <a:t>Ron</a:t>
            </a:r>
            <a:r>
              <a:rPr lang="tr-TR" sz="2400" dirty="0"/>
              <a:t> Reagan </a:t>
            </a:r>
            <a:r>
              <a:rPr lang="tr-TR" sz="2400" dirty="0" smtClean="0"/>
              <a:t>ve </a:t>
            </a:r>
            <a:r>
              <a:rPr lang="tr-TR" sz="2400" dirty="0"/>
              <a:t>Nancy Reagan </a:t>
            </a:r>
            <a:r>
              <a:rPr lang="tr-TR" sz="2400" dirty="0" smtClean="0"/>
              <a:t>taraf..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6524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sz="2400" dirty="0" smtClean="0"/>
              <a:t>Erişkin kök hücre</a:t>
            </a:r>
          </a:p>
          <a:p>
            <a:r>
              <a:rPr lang="tr-TR" sz="2400" dirty="0" err="1" smtClean="0"/>
              <a:t>Fetal</a:t>
            </a:r>
            <a:r>
              <a:rPr lang="tr-TR" sz="2400" dirty="0" smtClean="0"/>
              <a:t> kök hücre</a:t>
            </a:r>
          </a:p>
          <a:p>
            <a:r>
              <a:rPr lang="tr-TR" sz="2400" dirty="0" smtClean="0"/>
              <a:t>Embriyonik kök hücre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4077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8496944" cy="4536504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pPr algn="ctr"/>
            <a:r>
              <a:rPr lang="tr-TR" sz="2800" dirty="0" smtClean="0"/>
              <a:t>Günümüzde kök hücre kullanılarak gerçekleştirilen tedavi?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60122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6048672" cy="664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 rot="19856191">
            <a:off x="546706" y="3022795"/>
            <a:ext cx="166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 smtClean="0"/>
              <a:t>totipotent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694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624"/>
            <a:ext cx="5500299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426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 smtClean="0"/>
          </a:p>
          <a:p>
            <a:endParaRPr lang="tr-TR" sz="2400" dirty="0"/>
          </a:p>
          <a:p>
            <a:r>
              <a:rPr lang="tr-TR" sz="2400" dirty="0" smtClean="0"/>
              <a:t>Embriyonik kök hücreye yönelik etik kaygılar…</a:t>
            </a:r>
          </a:p>
          <a:p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21176938"/>
      </p:ext>
    </p:extLst>
  </p:cSld>
  <p:clrMapOvr>
    <a:masterClrMapping/>
  </p:clrMapOvr>
</p:sld>
</file>

<file path=ppt/theme/theme1.xml><?xml version="1.0" encoding="utf-8"?>
<a:theme xmlns:a="http://schemas.openxmlformats.org/drawingml/2006/main" name="Ufuk">
  <a:themeElements>
    <a:clrScheme name="Ufuk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yeşim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Ufuk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2683</TotalTime>
  <Words>337</Words>
  <Application>Microsoft Office PowerPoint</Application>
  <PresentationFormat>Ekran Gösterisi (4:3)</PresentationFormat>
  <Paragraphs>69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Ufuk</vt:lpstr>
      <vt:lpstr>ETİK       5. Ders : Hücre çalIşmalarI ve Etİk</vt:lpstr>
      <vt:lpstr>PowerPoint Sunusu</vt:lpstr>
      <vt:lpstr>Kök hücre çalIşmalarI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İnsan Kaynaklı hücre hatlarında mülkiyet hakkı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ETİK  1. Ders :</dc:title>
  <dc:creator>Yeşim Doğan</dc:creator>
  <cp:lastModifiedBy>Yeşim Doğan</cp:lastModifiedBy>
  <cp:revision>56</cp:revision>
  <dcterms:created xsi:type="dcterms:W3CDTF">2017-02-19T17:41:21Z</dcterms:created>
  <dcterms:modified xsi:type="dcterms:W3CDTF">2017-04-03T20:54:28Z</dcterms:modified>
</cp:coreProperties>
</file>