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50" r:id="rId2"/>
    <p:sldId id="542" r:id="rId3"/>
    <p:sldId id="554" r:id="rId4"/>
    <p:sldId id="543" r:id="rId5"/>
    <p:sldId id="555" r:id="rId6"/>
    <p:sldId id="544" r:id="rId7"/>
    <p:sldId id="545" r:id="rId8"/>
    <p:sldId id="4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5A53"/>
    <a:srgbClr val="FC0053"/>
    <a:srgbClr val="72FF20"/>
    <a:srgbClr val="FD891D"/>
    <a:srgbClr val="FC541A"/>
    <a:srgbClr val="EBEBEB"/>
    <a:srgbClr val="376092"/>
    <a:srgbClr val="7F7F7F"/>
    <a:srgbClr val="8258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11" autoAdjust="0"/>
    <p:restoredTop sz="71808" autoAdjust="0"/>
  </p:normalViewPr>
  <p:slideViewPr>
    <p:cSldViewPr snapToGrid="0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82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23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0880" y="4395402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894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014" y="1379913"/>
            <a:ext cx="8271163" cy="440574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tr-TR" sz="2400" dirty="0" smtClean="0"/>
              <a:t>Tüm çocuklara aynı yönergelerle uygulanır.</a:t>
            </a:r>
          </a:p>
          <a:p>
            <a:pPr>
              <a:lnSpc>
                <a:spcPct val="170000"/>
              </a:lnSpc>
            </a:pPr>
            <a:r>
              <a:rPr lang="tr-TR" sz="2400" dirty="0" smtClean="0"/>
              <a:t>Tüm çocuklara aynı süre verilir.</a:t>
            </a:r>
          </a:p>
          <a:p>
            <a:pPr>
              <a:lnSpc>
                <a:spcPct val="170000"/>
              </a:lnSpc>
            </a:pPr>
            <a:r>
              <a:rPr lang="tr-TR" sz="2400" dirty="0" smtClean="0"/>
              <a:t>Objektif puanlama prosedürlerine sahiptirler.</a:t>
            </a:r>
          </a:p>
          <a:p>
            <a:pPr>
              <a:lnSpc>
                <a:spcPct val="170000"/>
              </a:lnSpc>
            </a:pPr>
            <a:r>
              <a:rPr lang="tr-TR" sz="2400" dirty="0" smtClean="0"/>
              <a:t>Standart bir uygulama biçimi vardır.</a:t>
            </a:r>
          </a:p>
          <a:p>
            <a:pPr>
              <a:lnSpc>
                <a:spcPct val="170000"/>
              </a:lnSpc>
            </a:pPr>
            <a:r>
              <a:rPr lang="tr-TR" sz="2400" dirty="0" smtClean="0"/>
              <a:t>Sayısal puanlar verildiğinden testin sonuçları ölçülebilir niteliktedir.</a:t>
            </a:r>
          </a:p>
          <a:p>
            <a:pPr>
              <a:lnSpc>
                <a:spcPct val="170000"/>
              </a:lnSpc>
            </a:pPr>
            <a:endParaRPr lang="tr-TR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275771" y="174171"/>
            <a:ext cx="8411028" cy="839981"/>
          </a:xfrm>
        </p:spPr>
        <p:txBody>
          <a:bodyPr>
            <a:normAutofit/>
          </a:bodyPr>
          <a:lstStyle/>
          <a:p>
            <a:r>
              <a:rPr lang="tr-TR" dirty="0"/>
              <a:t>Biçimsel </a:t>
            </a:r>
            <a:r>
              <a:rPr lang="tr-TR" dirty="0" smtClean="0"/>
              <a:t>Yöntemlerin Olumlu 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806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6620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dirty="0"/>
              <a:t>Nicel puanlar, standart puanlara ve de normlara dönüştürülebilirler.</a:t>
            </a:r>
          </a:p>
          <a:p>
            <a:pPr>
              <a:lnSpc>
                <a:spcPct val="170000"/>
              </a:lnSpc>
            </a:pPr>
            <a:r>
              <a:rPr lang="tr-TR" dirty="0"/>
              <a:t>Çocuğun performansı bir önceki performansı ile, aynı zamanda aynı yaş grubundaki başka çocukların performansları ile karşılaştırılabilir. </a:t>
            </a:r>
          </a:p>
          <a:p>
            <a:pPr>
              <a:lnSpc>
                <a:spcPct val="170000"/>
              </a:lnSpc>
            </a:pPr>
            <a:r>
              <a:rPr lang="tr-TR" dirty="0"/>
              <a:t>Güvenilir ölçütler sağlar. Bir çocuğa farklı zamanlarda uygulayınca da aynı sonucun alınacağını bilmek önemlidir. </a:t>
            </a:r>
          </a:p>
          <a:p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Biçimsel </a:t>
            </a:r>
            <a:r>
              <a:rPr lang="tr-TR" dirty="0" smtClean="0"/>
              <a:t>Yöntemlerin Olumlu 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74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5388" y="1602114"/>
            <a:ext cx="8445731" cy="40089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/>
              <a:t>Test maddelerinin zayıf yapılandırılmış olması, puanlama ve raporlama aşamalarındaki </a:t>
            </a:r>
            <a:r>
              <a:rPr lang="tr-TR" sz="2400" dirty="0" smtClean="0"/>
              <a:t>hatalara neden olabilir.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Bir kültür için geliştirilen test başka bir kültürlere uyarlansa da uyuşmazlıklar olabilir.</a:t>
            </a:r>
          </a:p>
          <a:p>
            <a:pPr>
              <a:lnSpc>
                <a:spcPct val="150000"/>
              </a:lnSpc>
            </a:pPr>
            <a:r>
              <a:rPr lang="tr-TR" sz="2400" dirty="0"/>
              <a:t>U</a:t>
            </a:r>
            <a:r>
              <a:rPr lang="tr-TR" sz="2400" dirty="0" smtClean="0"/>
              <a:t>zmanlar arasındaki uygulama farklılıkları ya da bilgi yetersizlikleri olabilir.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319314" y="274638"/>
            <a:ext cx="8367486" cy="509133"/>
          </a:xfrm>
        </p:spPr>
        <p:txBody>
          <a:bodyPr>
            <a:normAutofit fontScale="90000"/>
          </a:bodyPr>
          <a:lstStyle/>
          <a:p>
            <a:r>
              <a:rPr lang="tr-TR" dirty="0"/>
              <a:t>Biçimsel </a:t>
            </a:r>
            <a:r>
              <a:rPr lang="tr-TR" dirty="0" smtClean="0"/>
              <a:t>Yöntemlerin Olumsuz 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09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5884" y="1600200"/>
            <a:ext cx="8370916" cy="490035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000" dirty="0"/>
              <a:t>Çocukların testin uygulanması sürecine hazırlanmalarında farklılıklar olabilir.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Uygulama sonuçlarının kullanılması ve paylaşılmasında farklılıklar olabilir</a:t>
            </a:r>
            <a:r>
              <a:rPr lang="tr-T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Testler, insan gelişiminin genel boyutlarını ya da davranışların belirli yönlerini içermesi nedeniyle detaylı değerlendirme olanağı sunamaz.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Testlerin yanlış kullanımı çocuklar için </a:t>
            </a:r>
            <a:r>
              <a:rPr lang="tr-TR" sz="2000" dirty="0" smtClean="0"/>
              <a:t>gelişimsel destek </a:t>
            </a:r>
            <a:r>
              <a:rPr lang="tr-TR" sz="2000" dirty="0"/>
              <a:t>programları ile ilgili kararlar alma açısından birtakım olumsuzluklara yol </a:t>
            </a:r>
            <a:r>
              <a:rPr lang="tr-TR" sz="2000" dirty="0" smtClean="0"/>
              <a:t>açabilir</a:t>
            </a:r>
            <a:r>
              <a:rPr lang="tr-TR" sz="2000" dirty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Biçimsel </a:t>
            </a:r>
            <a:r>
              <a:rPr lang="tr-TR" dirty="0" smtClean="0"/>
              <a:t>Yöntemlerin Olumsuz 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350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2385" y="1600200"/>
            <a:ext cx="8304415" cy="487541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dirty="0" smtClean="0"/>
              <a:t>Çocuk için yetenek </a:t>
            </a:r>
            <a:r>
              <a:rPr lang="tr-TR" dirty="0"/>
              <a:t>düzeyine uygun bir programa </a:t>
            </a:r>
            <a:r>
              <a:rPr lang="tr-TR" dirty="0" smtClean="0"/>
              <a:t>hazırlamak için standart testler tek başına yeterli olmayabilir. </a:t>
            </a:r>
          </a:p>
          <a:p>
            <a:pPr>
              <a:lnSpc>
                <a:spcPct val="170000"/>
              </a:lnSpc>
            </a:pPr>
            <a:r>
              <a:rPr lang="tr-TR" dirty="0" smtClean="0"/>
              <a:t>Test </a:t>
            </a:r>
            <a:r>
              <a:rPr lang="tr-TR" dirty="0"/>
              <a:t>sonucuna bağlı olarak çocukların etiketlenmesi </a:t>
            </a:r>
            <a:r>
              <a:rPr lang="tr-TR" dirty="0" smtClean="0"/>
              <a:t>söz konusu olabilir.</a:t>
            </a:r>
          </a:p>
          <a:p>
            <a:pPr>
              <a:lnSpc>
                <a:spcPct val="170000"/>
              </a:lnSpc>
            </a:pPr>
            <a:r>
              <a:rPr lang="tr-TR" dirty="0" smtClean="0"/>
              <a:t>Bazı </a:t>
            </a:r>
            <a:r>
              <a:rPr lang="tr-TR" dirty="0"/>
              <a:t>testlerin, eğitim sürecinin başlangıcına ya da sonuna </a:t>
            </a:r>
            <a:r>
              <a:rPr lang="tr-TR" dirty="0" smtClean="0"/>
              <a:t>odaklanması başka bir olumsuzluk olarak görülmektedir. Oysa </a:t>
            </a:r>
            <a:r>
              <a:rPr lang="tr-TR" dirty="0"/>
              <a:t>eğitim süreci, bütünsellik açısından sürekli ve entegre uygulamalar </a:t>
            </a:r>
            <a:r>
              <a:rPr lang="tr-TR" dirty="0" smtClean="0"/>
              <a:t>yapmayı gerektirir</a:t>
            </a:r>
            <a:r>
              <a:rPr lang="tr-TR" dirty="0"/>
              <a:t>. </a:t>
            </a:r>
            <a:r>
              <a:rPr lang="tr-TR" dirty="0" smtClean="0"/>
              <a:t>Testlerden elde edilen puanlara odaklanmak yerine sürece odaklanmak önemlidir.</a:t>
            </a:r>
            <a:endParaRPr lang="tr-TR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Biçimsel </a:t>
            </a:r>
            <a:r>
              <a:rPr lang="tr-TR" dirty="0" smtClean="0"/>
              <a:t>Yöntemlerin Olumsuz 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76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tr-TR" dirty="0"/>
              <a:t>D</a:t>
            </a:r>
            <a:r>
              <a:rPr lang="tr-TR" dirty="0" smtClean="0"/>
              <a:t>il </a:t>
            </a:r>
            <a:r>
              <a:rPr lang="tr-TR" dirty="0"/>
              <a:t>ve biliş gibi daha karmaşık becerilerin </a:t>
            </a:r>
            <a:r>
              <a:rPr lang="tr-TR" dirty="0" smtClean="0"/>
              <a:t>değerlendirilmesinde </a:t>
            </a:r>
            <a:r>
              <a:rPr lang="tr-TR" dirty="0"/>
              <a:t>tek bir araç ile </a:t>
            </a:r>
            <a:r>
              <a:rPr lang="tr-TR" dirty="0" smtClean="0"/>
              <a:t>yeterli olmaz.</a:t>
            </a:r>
          </a:p>
          <a:p>
            <a:pPr>
              <a:lnSpc>
                <a:spcPct val="170000"/>
              </a:lnSpc>
            </a:pPr>
            <a:r>
              <a:rPr lang="tr-TR" dirty="0" smtClean="0"/>
              <a:t>Özel </a:t>
            </a:r>
            <a:r>
              <a:rPr lang="tr-TR" dirty="0" err="1"/>
              <a:t>gereksinimli</a:t>
            </a:r>
            <a:r>
              <a:rPr lang="tr-TR" dirty="0"/>
              <a:t> çocuklar standart test süreçleri ve materyal setleri ile değerlendirildiğinde gerekli uyarlamalar yapılmadığı takdirde gerçek performanslarını </a:t>
            </a:r>
            <a:r>
              <a:rPr lang="tr-TR" dirty="0" smtClean="0"/>
              <a:t>sergileyemeyebilirler. </a:t>
            </a:r>
          </a:p>
          <a:p>
            <a:pPr>
              <a:lnSpc>
                <a:spcPct val="170000"/>
              </a:lnSpc>
            </a:pPr>
            <a:r>
              <a:rPr lang="tr-TR" i="1" dirty="0" smtClean="0">
                <a:solidFill>
                  <a:srgbClr val="FFFF00"/>
                </a:solidFill>
              </a:rPr>
              <a:t>Tüm </a:t>
            </a:r>
            <a:r>
              <a:rPr lang="tr-TR" i="1" dirty="0">
                <a:solidFill>
                  <a:srgbClr val="FFFF00"/>
                </a:solidFill>
              </a:rPr>
              <a:t>bu sebeplerle standart testlerin sınırlılıklarını en aza indirmek, her şeyden önce </a:t>
            </a:r>
            <a:r>
              <a:rPr lang="tr-TR" i="1" dirty="0" smtClean="0">
                <a:solidFill>
                  <a:srgbClr val="FFFF00"/>
                </a:solidFill>
              </a:rPr>
              <a:t>çocukla çalışan uzmanlar olarak </a:t>
            </a:r>
            <a:r>
              <a:rPr lang="tr-TR" i="1" dirty="0">
                <a:solidFill>
                  <a:srgbClr val="FFFF00"/>
                </a:solidFill>
              </a:rPr>
              <a:t>etik ilkeleri gözetmekle mümkün olmaktadır.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Biçimsel </a:t>
            </a:r>
            <a:r>
              <a:rPr lang="tr-TR" dirty="0" smtClean="0"/>
              <a:t>Yöntemlerin Olumsuz Yanları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425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7267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Bugünlük bu kadar </a:t>
            </a:r>
            <a:r>
              <a:rPr lang="tr-TR" dirty="0" smtClean="0">
                <a:solidFill>
                  <a:srgbClr val="FFFF00"/>
                </a:solidFill>
                <a:sym typeface="Wingdings"/>
              </a:rPr>
              <a:t>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343</Words>
  <Application>Microsoft Office PowerPoint</Application>
  <PresentationFormat>Ekran Gösterisi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Five Rules</vt:lpstr>
      <vt:lpstr>PowerPoint Sunusu</vt:lpstr>
      <vt:lpstr>Biçimsel Yöntemlerin Olumlu Yanları</vt:lpstr>
      <vt:lpstr>Biçimsel Yöntemlerin Olumlu Yanları</vt:lpstr>
      <vt:lpstr>Biçimsel Yöntemlerin Olumsuz Yanları</vt:lpstr>
      <vt:lpstr>Biçimsel Yöntemlerin Olumsuz Yanları</vt:lpstr>
      <vt:lpstr>Biçimsel Yöntemlerin Olumsuz Yanları</vt:lpstr>
      <vt:lpstr>Biçimsel Yöntemlerin Olumsuz Yanları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2021-01-09T20:37:38Z</dcterms:modified>
</cp:coreProperties>
</file>