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openxmlformats.org/officeDocument/2006/relationships/metadata/thumbnail" Target="docProps/thumbnail0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550" r:id="rId2"/>
    <p:sldId id="542" r:id="rId3"/>
    <p:sldId id="554" r:id="rId4"/>
    <p:sldId id="543" r:id="rId5"/>
    <p:sldId id="555" r:id="rId6"/>
    <p:sldId id="544" r:id="rId7"/>
    <p:sldId id="545" r:id="rId8"/>
    <p:sldId id="48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D5A53"/>
    <a:srgbClr val="FC0053"/>
    <a:srgbClr val="72FF20"/>
    <a:srgbClr val="FD891D"/>
    <a:srgbClr val="FC541A"/>
    <a:srgbClr val="EBEBEB"/>
    <a:srgbClr val="376092"/>
    <a:srgbClr val="7F7F7F"/>
    <a:srgbClr val="825809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711" autoAdjust="0"/>
    <p:restoredTop sz="71808" autoAdjust="0"/>
  </p:normalViewPr>
  <p:slideViewPr>
    <p:cSldViewPr snapToGrid="0">
      <p:cViewPr varScale="1">
        <p:scale>
          <a:sx n="115" d="100"/>
          <a:sy n="115" d="100"/>
        </p:scale>
        <p:origin x="2208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 snapToGrid="0">
      <p:cViewPr varScale="1">
        <p:scale>
          <a:sx n="82" d="100"/>
          <a:sy n="82" d="100"/>
        </p:scale>
        <p:origin x="-3216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z="1000" smtClean="0">
                <a:latin typeface="Arial" pitchFamily="34" charset="0"/>
                <a:cs typeface="Arial" pitchFamily="34" charset="0"/>
              </a:rPr>
              <a:t>© Duarte Design, Inc. 2009</a:t>
            </a:r>
            <a:endParaRPr lang="en-US" sz="100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37EAF2-1DE3-4AC2-BC82-3EF63BED91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393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1A8ED9-A90F-43A0-A471-4F79F54F87D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z="100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© Duarte Design, Inc. 2009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0902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To view this presentation, first, turn up your volume and second,</a:t>
            </a:r>
            <a:r>
              <a:rPr lang="en-US" baseline="0" smtClean="0"/>
              <a:t> launch the self-running slide show.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B4DFB0-44CD-4632-8FEA-E6F62CCD500F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50822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1024" y="2130425"/>
            <a:ext cx="4067175" cy="14700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1024" y="3886200"/>
            <a:ext cx="3381376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124571"/>
            <a:ext cx="4619625" cy="44862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DD2693C-57C3-4914-8E69-D777D6AA2CC8}" type="datetimeFigureOut">
              <a:rPr lang="en-US" smtClean="0"/>
              <a:t>1/9/2021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59C21E-1789-4DE4-A292-CBB5A0C2C9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DD2693C-57C3-4914-8E69-D777D6AA2CC8}" type="datetimeFigureOut">
              <a:rPr lang="en-US" smtClean="0"/>
              <a:t>1/9/2021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59C21E-1789-4DE4-A292-CBB5A0C2C9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DD2693C-57C3-4914-8E69-D777D6AA2CC8}" type="datetimeFigureOut">
              <a:rPr lang="en-US" smtClean="0"/>
              <a:t>1/9/2021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59C21E-1789-4DE4-A292-CBB5A0C2C9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DD2693C-57C3-4914-8E69-D777D6AA2CC8}" type="datetimeFigureOut">
              <a:rPr lang="en-US" smtClean="0"/>
              <a:t>1/9/2021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59C21E-1789-4DE4-A292-CBB5A0C2C9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DD2693C-57C3-4914-8E69-D777D6AA2CC8}" type="datetimeFigureOut">
              <a:rPr lang="en-US" smtClean="0"/>
              <a:t>1/9/2021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59C21E-1789-4DE4-A292-CBB5A0C2C9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DD2693C-57C3-4914-8E69-D777D6AA2CC8}" type="datetimeFigureOut">
              <a:rPr lang="en-US" smtClean="0"/>
              <a:t>1/9/2021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59C21E-1789-4DE4-A292-CBB5A0C2C9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DD2693C-57C3-4914-8E69-D777D6AA2CC8}" type="datetimeFigureOut">
              <a:rPr lang="en-US" smtClean="0"/>
              <a:t>1/9/2021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59C21E-1789-4DE4-A292-CBB5A0C2C9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DD2693C-57C3-4914-8E69-D777D6AA2CC8}" type="datetimeFigureOut">
              <a:rPr lang="en-US" smtClean="0"/>
              <a:t>1/9/2021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59C21E-1789-4DE4-A292-CBB5A0C2C9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DD2693C-57C3-4914-8E69-D777D6AA2CC8}" type="datetimeFigureOut">
              <a:rPr lang="en-US" smtClean="0"/>
              <a:t>1/9/2021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59C21E-1789-4DE4-A292-CBB5A0C2C9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DD2693C-57C3-4914-8E69-D777D6AA2CC8}" type="datetimeFigureOut">
              <a:rPr lang="en-US" smtClean="0"/>
              <a:t>1/9/2021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59C21E-1789-4DE4-A292-CBB5A0C2C9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/>
        <a:buChar char="»"/>
        <a:defRPr sz="18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26" name="Picture 2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124571"/>
            <a:ext cx="4619625" cy="4486275"/>
          </a:xfrm>
          <a:prstGeom prst="rect">
            <a:avLst/>
          </a:prstGeom>
          <a:noFill/>
        </p:spPr>
      </p:pic>
      <p:sp>
        <p:nvSpPr>
          <p:cNvPr id="23" name="Rectangle 210"/>
          <p:cNvSpPr txBox="1">
            <a:spLocks noChangeArrowheads="1"/>
          </p:cNvSpPr>
          <p:nvPr/>
        </p:nvSpPr>
        <p:spPr bwMode="auto">
          <a:xfrm>
            <a:off x="293878" y="3429000"/>
            <a:ext cx="8850122" cy="72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rIns="0">
            <a:prstTxWarp prst="textNoShape">
              <a:avLst/>
            </a:prstTxWarp>
            <a:noAutofit/>
          </a:bodyPr>
          <a:lstStyle/>
          <a:p>
            <a:pPr algn="ctr">
              <a:lnSpc>
                <a:spcPct val="114000"/>
              </a:lnSpc>
            </a:pPr>
            <a:r>
              <a:rPr lang="tr-TR" sz="3200" dirty="0" smtClean="0">
                <a:solidFill>
                  <a:srgbClr val="FFFF00"/>
                </a:solidFill>
                <a:latin typeface="Arial" pitchFamily="34" charset="0"/>
                <a:ea typeface="Arial" charset="0"/>
                <a:cs typeface="Arial" pitchFamily="34" charset="0"/>
              </a:rPr>
              <a:t>GELİŞİMSEL</a:t>
            </a:r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ea typeface="Arial" charset="0"/>
                <a:cs typeface="Arial" pitchFamily="34" charset="0"/>
              </a:rPr>
              <a:t> TANI</a:t>
            </a:r>
            <a:r>
              <a:rPr lang="tr-TR" sz="3200" dirty="0" smtClean="0">
                <a:solidFill>
                  <a:srgbClr val="FFFF00"/>
                </a:solidFill>
                <a:latin typeface="Arial" pitchFamily="34" charset="0"/>
                <a:ea typeface="Arial" charset="0"/>
                <a:cs typeface="Arial" pitchFamily="34" charset="0"/>
              </a:rPr>
              <a:t> </a:t>
            </a:r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ea typeface="Arial" charset="0"/>
                <a:cs typeface="Arial" pitchFamily="34" charset="0"/>
              </a:rPr>
              <a:t>VE</a:t>
            </a:r>
            <a:r>
              <a:rPr lang="tr-TR" sz="3200" dirty="0" smtClean="0">
                <a:solidFill>
                  <a:srgbClr val="FFFF00"/>
                </a:solidFill>
                <a:latin typeface="Arial" pitchFamily="34" charset="0"/>
                <a:ea typeface="Arial" charset="0"/>
                <a:cs typeface="Arial" pitchFamily="34" charset="0"/>
              </a:rPr>
              <a:t> </a:t>
            </a:r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ea typeface="Arial" charset="0"/>
                <a:cs typeface="Arial" pitchFamily="34" charset="0"/>
              </a:rPr>
              <a:t>DEĞERLENDİRME</a:t>
            </a:r>
            <a:r>
              <a:rPr lang="en-US" sz="2200" dirty="0" smtClean="0">
                <a:solidFill>
                  <a:srgbClr val="FFFF00"/>
                </a:solidFill>
                <a:latin typeface="Arial" pitchFamily="34" charset="0"/>
                <a:ea typeface="Arial" charset="0"/>
                <a:cs typeface="Arial" pitchFamily="34" charset="0"/>
              </a:rPr>
              <a:t/>
            </a:r>
            <a:br>
              <a:rPr lang="en-US" sz="2200" dirty="0" smtClean="0">
                <a:solidFill>
                  <a:srgbClr val="FFFF00"/>
                </a:solidFill>
                <a:latin typeface="Arial" pitchFamily="34" charset="0"/>
                <a:ea typeface="Arial" charset="0"/>
                <a:cs typeface="Arial" pitchFamily="34" charset="0"/>
              </a:rPr>
            </a:br>
            <a:endParaRPr lang="en-US" sz="2200" dirty="0">
              <a:solidFill>
                <a:srgbClr val="FFFF00"/>
              </a:solidFill>
              <a:latin typeface="Arial" pitchFamily="34" charset="0"/>
              <a:ea typeface="Arial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860880" y="4395402"/>
            <a:ext cx="3188747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00" dirty="0" smtClean="0">
                <a:solidFill>
                  <a:srgbClr val="FFFF00"/>
                </a:solidFill>
                <a:latin typeface="Arial" pitchFamily="34" charset="0"/>
                <a:ea typeface="Arial" charset="0"/>
                <a:cs typeface="Arial" pitchFamily="34" charset="0"/>
              </a:rPr>
              <a:t>Aysel Köksal Akyol</a:t>
            </a:r>
            <a:endParaRPr lang="en-US" sz="36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089492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32014" y="1379913"/>
            <a:ext cx="8271163" cy="4405746"/>
          </a:xfrm>
        </p:spPr>
        <p:txBody>
          <a:bodyPr>
            <a:normAutofit/>
          </a:bodyPr>
          <a:lstStyle/>
          <a:p>
            <a:pPr>
              <a:lnSpc>
                <a:spcPct val="170000"/>
              </a:lnSpc>
            </a:pPr>
            <a:r>
              <a:rPr lang="tr-TR" sz="2400" dirty="0" smtClean="0"/>
              <a:t>Tüm çocuklara aynı yönergelerle uygulanır.</a:t>
            </a:r>
          </a:p>
          <a:p>
            <a:pPr>
              <a:lnSpc>
                <a:spcPct val="170000"/>
              </a:lnSpc>
            </a:pPr>
            <a:r>
              <a:rPr lang="tr-TR" sz="2400" dirty="0" smtClean="0"/>
              <a:t>Tüm çocuklara aynı süre verilir.</a:t>
            </a:r>
          </a:p>
          <a:p>
            <a:pPr>
              <a:lnSpc>
                <a:spcPct val="170000"/>
              </a:lnSpc>
            </a:pPr>
            <a:r>
              <a:rPr lang="tr-TR" sz="2400" dirty="0" smtClean="0"/>
              <a:t>Objektif puanlama prosedürlerine sahiptirler.</a:t>
            </a:r>
          </a:p>
          <a:p>
            <a:pPr>
              <a:lnSpc>
                <a:spcPct val="170000"/>
              </a:lnSpc>
            </a:pPr>
            <a:r>
              <a:rPr lang="tr-TR" sz="2400" dirty="0" smtClean="0"/>
              <a:t>Standart bir uygulama biçimi vardır.</a:t>
            </a:r>
          </a:p>
          <a:p>
            <a:pPr>
              <a:lnSpc>
                <a:spcPct val="170000"/>
              </a:lnSpc>
            </a:pPr>
            <a:r>
              <a:rPr lang="tr-TR" sz="2400" dirty="0" smtClean="0"/>
              <a:t>Sayısal puanlar verildiğinden testin sonuçları ölçülebilir niteliktedir.</a:t>
            </a:r>
          </a:p>
          <a:p>
            <a:pPr>
              <a:lnSpc>
                <a:spcPct val="170000"/>
              </a:lnSpc>
            </a:pPr>
            <a:endParaRPr lang="tr-TR" sz="2400" dirty="0"/>
          </a:p>
        </p:txBody>
      </p:sp>
      <p:sp>
        <p:nvSpPr>
          <p:cNvPr id="4" name="Unvan 1"/>
          <p:cNvSpPr>
            <a:spLocks noGrp="1"/>
          </p:cNvSpPr>
          <p:nvPr>
            <p:ph type="title"/>
          </p:nvPr>
        </p:nvSpPr>
        <p:spPr>
          <a:xfrm>
            <a:off x="275771" y="174171"/>
            <a:ext cx="8411028" cy="839981"/>
          </a:xfrm>
        </p:spPr>
        <p:txBody>
          <a:bodyPr>
            <a:normAutofit/>
          </a:bodyPr>
          <a:lstStyle/>
          <a:p>
            <a:r>
              <a:rPr lang="tr-TR" dirty="0"/>
              <a:t>Biçimsel </a:t>
            </a:r>
            <a:r>
              <a:rPr lang="tr-TR" dirty="0" smtClean="0"/>
              <a:t>Yöntemlerin Olumlu Yanları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580688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866207"/>
            <a:ext cx="8229600" cy="4525963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70000"/>
              </a:lnSpc>
            </a:pPr>
            <a:r>
              <a:rPr lang="tr-TR" dirty="0"/>
              <a:t>Nicel puanlar, standart puanlara ve de normlara dönüştürülebilirler.</a:t>
            </a:r>
          </a:p>
          <a:p>
            <a:pPr>
              <a:lnSpc>
                <a:spcPct val="170000"/>
              </a:lnSpc>
            </a:pPr>
            <a:r>
              <a:rPr lang="tr-TR" dirty="0"/>
              <a:t>Çocuğun performansı bir önceki performansı ile, aynı zamanda aynı yaş grubundaki başka çocukların performansları ile karşılaştırılabilir. </a:t>
            </a:r>
          </a:p>
          <a:p>
            <a:pPr>
              <a:lnSpc>
                <a:spcPct val="170000"/>
              </a:lnSpc>
            </a:pPr>
            <a:r>
              <a:rPr lang="tr-TR" dirty="0"/>
              <a:t>Güvenilir ölçütler sağlar. Bir çocuğa farklı zamanlarda uygulayınca da aynı sonucun alınacağını bilmek önemlidir. </a:t>
            </a:r>
          </a:p>
          <a:p>
            <a:endParaRPr lang="tr-TR" dirty="0"/>
          </a:p>
        </p:txBody>
      </p:sp>
      <p:sp>
        <p:nvSpPr>
          <p:cNvPr id="4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Biçimsel </a:t>
            </a:r>
            <a:r>
              <a:rPr lang="tr-TR" dirty="0" smtClean="0"/>
              <a:t>Yöntemlerin Olumlu Yanları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787465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5388" y="1602114"/>
            <a:ext cx="8445731" cy="400897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sz="2400" dirty="0"/>
              <a:t>Test maddelerinin zayıf yapılandırılmış olması, puanlama ve raporlama aşamalarındaki </a:t>
            </a:r>
            <a:r>
              <a:rPr lang="tr-TR" sz="2400" dirty="0" smtClean="0"/>
              <a:t>hatalara neden olabilir.</a:t>
            </a:r>
          </a:p>
          <a:p>
            <a:pPr>
              <a:lnSpc>
                <a:spcPct val="150000"/>
              </a:lnSpc>
            </a:pPr>
            <a:r>
              <a:rPr lang="tr-TR" sz="2400" dirty="0" smtClean="0"/>
              <a:t>Bir kültür için geliştirilen test başka bir kültürlere uyarlansa da uyuşmazlıklar olabilir.</a:t>
            </a:r>
          </a:p>
          <a:p>
            <a:pPr>
              <a:lnSpc>
                <a:spcPct val="150000"/>
              </a:lnSpc>
            </a:pPr>
            <a:r>
              <a:rPr lang="tr-TR" sz="2400" dirty="0"/>
              <a:t>U</a:t>
            </a:r>
            <a:r>
              <a:rPr lang="tr-TR" sz="2400" dirty="0" smtClean="0"/>
              <a:t>zmanlar arasındaki uygulama farklılıkları ya da bilgi yetersizlikleri olabilir.</a:t>
            </a:r>
          </a:p>
        </p:txBody>
      </p:sp>
      <p:sp>
        <p:nvSpPr>
          <p:cNvPr id="4" name="Unvan 1"/>
          <p:cNvSpPr>
            <a:spLocks noGrp="1"/>
          </p:cNvSpPr>
          <p:nvPr>
            <p:ph type="title"/>
          </p:nvPr>
        </p:nvSpPr>
        <p:spPr>
          <a:xfrm>
            <a:off x="319314" y="274638"/>
            <a:ext cx="8367486" cy="509133"/>
          </a:xfrm>
        </p:spPr>
        <p:txBody>
          <a:bodyPr>
            <a:normAutofit fontScale="90000"/>
          </a:bodyPr>
          <a:lstStyle/>
          <a:p>
            <a:r>
              <a:rPr lang="tr-TR" dirty="0"/>
              <a:t>Biçimsel </a:t>
            </a:r>
            <a:r>
              <a:rPr lang="tr-TR" dirty="0" smtClean="0"/>
              <a:t>Yöntemlerin Olumsuz Yanları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340989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15884" y="1600200"/>
            <a:ext cx="8370916" cy="490035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tr-TR" sz="2000" dirty="0"/>
              <a:t>Çocukların testin uygulanması sürecine hazırlanmalarında farklılıklar olabilir.</a:t>
            </a:r>
          </a:p>
          <a:p>
            <a:pPr>
              <a:lnSpc>
                <a:spcPct val="150000"/>
              </a:lnSpc>
            </a:pPr>
            <a:r>
              <a:rPr lang="tr-TR" sz="2000" dirty="0"/>
              <a:t>Uygulama sonuçlarının kullanılması ve paylaşılmasında farklılıklar olabilir</a:t>
            </a:r>
            <a:r>
              <a:rPr lang="tr-TR" sz="2000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tr-TR" sz="2000" dirty="0"/>
              <a:t>Testler, insan gelişiminin genel boyutlarını ya da davranışların belirli yönlerini içermesi nedeniyle detaylı değerlendirme olanağı sunamaz. </a:t>
            </a:r>
          </a:p>
          <a:p>
            <a:pPr>
              <a:lnSpc>
                <a:spcPct val="150000"/>
              </a:lnSpc>
            </a:pPr>
            <a:r>
              <a:rPr lang="tr-TR" sz="2000" dirty="0"/>
              <a:t>Testlerin yanlış kullanımı çocuklar için </a:t>
            </a:r>
            <a:r>
              <a:rPr lang="tr-TR" sz="2000" dirty="0" smtClean="0"/>
              <a:t>gelişimsel destek </a:t>
            </a:r>
            <a:r>
              <a:rPr lang="tr-TR" sz="2000" dirty="0"/>
              <a:t>programları ile ilgili kararlar alma açısından birtakım olumsuzluklara yol </a:t>
            </a:r>
            <a:r>
              <a:rPr lang="tr-TR" sz="2000" dirty="0" smtClean="0"/>
              <a:t>açabilir</a:t>
            </a:r>
            <a:r>
              <a:rPr lang="tr-TR" sz="2000" dirty="0"/>
              <a:t>. </a:t>
            </a:r>
          </a:p>
          <a:p>
            <a:pPr marL="0" indent="0">
              <a:lnSpc>
                <a:spcPct val="150000"/>
              </a:lnSpc>
              <a:buNone/>
            </a:pPr>
            <a:endParaRPr lang="tr-TR" sz="2000" dirty="0"/>
          </a:p>
          <a:p>
            <a:pPr>
              <a:lnSpc>
                <a:spcPct val="150000"/>
              </a:lnSpc>
            </a:pPr>
            <a:endParaRPr lang="tr-TR" sz="2000" dirty="0"/>
          </a:p>
        </p:txBody>
      </p:sp>
      <p:sp>
        <p:nvSpPr>
          <p:cNvPr id="4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Biçimsel </a:t>
            </a:r>
            <a:r>
              <a:rPr lang="tr-TR" dirty="0" smtClean="0"/>
              <a:t>Yöntemlerin Olumsuz Yanları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935042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82385" y="1600200"/>
            <a:ext cx="8304415" cy="4875415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70000"/>
              </a:lnSpc>
            </a:pPr>
            <a:r>
              <a:rPr lang="tr-TR" dirty="0" smtClean="0"/>
              <a:t>Çocuk için yetenek </a:t>
            </a:r>
            <a:r>
              <a:rPr lang="tr-TR" dirty="0"/>
              <a:t>düzeyine uygun bir programa </a:t>
            </a:r>
            <a:r>
              <a:rPr lang="tr-TR" dirty="0" smtClean="0"/>
              <a:t>hazırlamak için standart testler tek başına yeterli olmayabilir. </a:t>
            </a:r>
          </a:p>
          <a:p>
            <a:pPr>
              <a:lnSpc>
                <a:spcPct val="170000"/>
              </a:lnSpc>
            </a:pPr>
            <a:r>
              <a:rPr lang="tr-TR" dirty="0" smtClean="0"/>
              <a:t>Test </a:t>
            </a:r>
            <a:r>
              <a:rPr lang="tr-TR" dirty="0"/>
              <a:t>sonucuna bağlı olarak çocukların etiketlenmesi </a:t>
            </a:r>
            <a:r>
              <a:rPr lang="tr-TR" dirty="0" smtClean="0"/>
              <a:t>söz konusu olabilir.</a:t>
            </a:r>
          </a:p>
          <a:p>
            <a:pPr>
              <a:lnSpc>
                <a:spcPct val="170000"/>
              </a:lnSpc>
            </a:pPr>
            <a:r>
              <a:rPr lang="tr-TR" dirty="0" smtClean="0"/>
              <a:t>Bazı </a:t>
            </a:r>
            <a:r>
              <a:rPr lang="tr-TR" dirty="0"/>
              <a:t>testlerin, eğitim sürecinin başlangıcına ya da sonuna </a:t>
            </a:r>
            <a:r>
              <a:rPr lang="tr-TR" dirty="0" smtClean="0"/>
              <a:t>odaklanması başka bir olumsuzluk olarak görülmektedir. Oysa </a:t>
            </a:r>
            <a:r>
              <a:rPr lang="tr-TR" dirty="0"/>
              <a:t>eğitim süreci, bütünsellik açısından sürekli ve entegre uygulamalar </a:t>
            </a:r>
            <a:r>
              <a:rPr lang="tr-TR" dirty="0" smtClean="0"/>
              <a:t>yapmayı gerektirir</a:t>
            </a:r>
            <a:r>
              <a:rPr lang="tr-TR" dirty="0"/>
              <a:t>. </a:t>
            </a:r>
            <a:r>
              <a:rPr lang="tr-TR" dirty="0" smtClean="0"/>
              <a:t>Testlerden elde edilen puanlara odaklanmak yerine sürece odaklanmak önemlidir.</a:t>
            </a:r>
            <a:endParaRPr lang="tr-TR" dirty="0"/>
          </a:p>
        </p:txBody>
      </p:sp>
      <p:sp>
        <p:nvSpPr>
          <p:cNvPr id="4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Biçimsel </a:t>
            </a:r>
            <a:r>
              <a:rPr lang="tr-TR" dirty="0" smtClean="0"/>
              <a:t>Yöntemlerin Olumsuz Yanları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237617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70000"/>
              </a:lnSpc>
            </a:pPr>
            <a:r>
              <a:rPr lang="tr-TR" dirty="0"/>
              <a:t>D</a:t>
            </a:r>
            <a:r>
              <a:rPr lang="tr-TR" dirty="0" smtClean="0"/>
              <a:t>il </a:t>
            </a:r>
            <a:r>
              <a:rPr lang="tr-TR" dirty="0"/>
              <a:t>ve biliş gibi daha karmaşık becerilerin </a:t>
            </a:r>
            <a:r>
              <a:rPr lang="tr-TR" dirty="0" smtClean="0"/>
              <a:t>değerlendirilmesinde </a:t>
            </a:r>
            <a:r>
              <a:rPr lang="tr-TR" dirty="0"/>
              <a:t>tek bir araç ile </a:t>
            </a:r>
            <a:r>
              <a:rPr lang="tr-TR" dirty="0" smtClean="0"/>
              <a:t>yeterli olmaz.</a:t>
            </a:r>
          </a:p>
          <a:p>
            <a:pPr>
              <a:lnSpc>
                <a:spcPct val="170000"/>
              </a:lnSpc>
            </a:pPr>
            <a:r>
              <a:rPr lang="tr-TR" dirty="0" smtClean="0"/>
              <a:t>Özel </a:t>
            </a:r>
            <a:r>
              <a:rPr lang="tr-TR" dirty="0" err="1"/>
              <a:t>gereksinimli</a:t>
            </a:r>
            <a:r>
              <a:rPr lang="tr-TR" dirty="0"/>
              <a:t> çocuklar standart test süreçleri ve materyal setleri ile değerlendirildiğinde gerekli uyarlamalar yapılmadığı takdirde gerçek performanslarını </a:t>
            </a:r>
            <a:r>
              <a:rPr lang="tr-TR" dirty="0" smtClean="0"/>
              <a:t>sergileyemeyebilirler. </a:t>
            </a:r>
          </a:p>
          <a:p>
            <a:pPr>
              <a:lnSpc>
                <a:spcPct val="170000"/>
              </a:lnSpc>
            </a:pPr>
            <a:r>
              <a:rPr lang="tr-TR" i="1" dirty="0" smtClean="0">
                <a:solidFill>
                  <a:srgbClr val="FFFF00"/>
                </a:solidFill>
              </a:rPr>
              <a:t>Tüm </a:t>
            </a:r>
            <a:r>
              <a:rPr lang="tr-TR" i="1" dirty="0">
                <a:solidFill>
                  <a:srgbClr val="FFFF00"/>
                </a:solidFill>
              </a:rPr>
              <a:t>bu sebeplerle standart testlerin sınırlılıklarını en aza indirmek, her şeyden önce </a:t>
            </a:r>
            <a:r>
              <a:rPr lang="tr-TR" i="1" dirty="0" smtClean="0">
                <a:solidFill>
                  <a:srgbClr val="FFFF00"/>
                </a:solidFill>
              </a:rPr>
              <a:t>çocukla çalışan uzmanlar olarak </a:t>
            </a:r>
            <a:r>
              <a:rPr lang="tr-TR" i="1" dirty="0">
                <a:solidFill>
                  <a:srgbClr val="FFFF00"/>
                </a:solidFill>
              </a:rPr>
              <a:t>etik ilkeleri gözetmekle mümkün olmaktadır. </a:t>
            </a:r>
          </a:p>
        </p:txBody>
      </p:sp>
      <p:sp>
        <p:nvSpPr>
          <p:cNvPr id="4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Biçimsel </a:t>
            </a:r>
            <a:r>
              <a:rPr lang="tr-TR" dirty="0" smtClean="0"/>
              <a:t>Yöntemlerin Olumsuz Yanları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442596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37267"/>
            <a:ext cx="8229600" cy="1143000"/>
          </a:xfrm>
        </p:spPr>
        <p:txBody>
          <a:bodyPr/>
          <a:lstStyle/>
          <a:p>
            <a:pPr algn="ctr"/>
            <a:r>
              <a:rPr lang="tr-TR" dirty="0" smtClean="0">
                <a:solidFill>
                  <a:srgbClr val="FFFF00"/>
                </a:solidFill>
              </a:rPr>
              <a:t>Bugünlük bu kadar </a:t>
            </a:r>
            <a:r>
              <a:rPr lang="tr-TR" dirty="0" smtClean="0">
                <a:solidFill>
                  <a:srgbClr val="FFFF00"/>
                </a:solidFill>
                <a:sym typeface="Wingdings"/>
              </a:rPr>
              <a:t> </a:t>
            </a:r>
            <a:endParaRPr lang="tr-TR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6750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ive Rules">
  <a:themeElements>
    <a:clrScheme name="Duarte's Five Rules">
      <a:dk1>
        <a:sysClr val="windowText" lastClr="000000"/>
      </a:dk1>
      <a:lt1>
        <a:sysClr val="window" lastClr="FFFFFF"/>
      </a:lt1>
      <a:dk2>
        <a:srgbClr val="000000"/>
      </a:dk2>
      <a:lt2>
        <a:srgbClr val="EEECE1"/>
      </a:lt2>
      <a:accent1>
        <a:srgbClr val="08CFEE"/>
      </a:accent1>
      <a:accent2>
        <a:srgbClr val="F0AA26"/>
      </a:accent2>
      <a:accent3>
        <a:srgbClr val="5DA01F"/>
      </a:accent3>
      <a:accent4>
        <a:srgbClr val="F3EACD"/>
      </a:accent4>
      <a:accent5>
        <a:srgbClr val="4BACC6"/>
      </a:accent5>
      <a:accent6>
        <a:srgbClr val="F79646"/>
      </a:accent6>
      <a:hlink>
        <a:srgbClr val="F0AA26"/>
      </a:hlink>
      <a:folHlink>
        <a:srgbClr val="08CFE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Five Rules.potx</Template>
  <TotalTime>0</TotalTime>
  <Words>343</Words>
  <Application>Microsoft Office PowerPoint</Application>
  <PresentationFormat>Ekran Gösterisi (4:3)</PresentationFormat>
  <Paragraphs>32</Paragraphs>
  <Slides>8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Wingdings</vt:lpstr>
      <vt:lpstr>Five Rules</vt:lpstr>
      <vt:lpstr>PowerPoint Sunusu</vt:lpstr>
      <vt:lpstr>Biçimsel Yöntemlerin Olumlu Yanları</vt:lpstr>
      <vt:lpstr>Biçimsel Yöntemlerin Olumlu Yanları</vt:lpstr>
      <vt:lpstr>Biçimsel Yöntemlerin Olumsuz Yanları</vt:lpstr>
      <vt:lpstr>Biçimsel Yöntemlerin Olumsuz Yanları</vt:lpstr>
      <vt:lpstr>Biçimsel Yöntemlerin Olumsuz Yanları</vt:lpstr>
      <vt:lpstr>Biçimsel Yöntemlerin Olumsuz Yanları</vt:lpstr>
      <vt:lpstr>Bugünlük bu kadar 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2010-04-14T20:04:37Z</dcterms:created>
  <dcterms:modified xsi:type="dcterms:W3CDTF">2021-01-09T20:37:38Z</dcterms:modified>
</cp:coreProperties>
</file>