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8" r:id="rId2"/>
    <p:sldId id="271" r:id="rId3"/>
    <p:sldId id="272" r:id="rId4"/>
    <p:sldId id="273" r:id="rId5"/>
    <p:sldId id="275" r:id="rId6"/>
    <p:sldId id="282" r:id="rId7"/>
    <p:sldId id="280" r:id="rId8"/>
    <p:sldId id="283" r:id="rId9"/>
    <p:sldId id="286" r:id="rId10"/>
    <p:sldId id="287" r:id="rId11"/>
    <p:sldId id="288" r:id="rId12"/>
    <p:sldId id="289" r:id="rId13"/>
    <p:sldId id="293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5A14D-758E-4CBD-A11C-A97F137BA6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BC040A-E35C-45C8-98DD-0233B76AB9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8445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ÇİÇEK DİLSİZ                   IŞIKKENT EĞİTİM KAMPUSÜ-2006</a:t>
            </a:r>
          </a:p>
        </p:txBody>
      </p:sp>
      <p:sp>
        <p:nvSpPr>
          <p:cNvPr id="4403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A1F7EB0-427F-4542-BC1B-2EA81F098A8D}" type="slidenum">
              <a:rPr kumimoji="0" lang="tr-TR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tr-TR" altLang="tr-T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40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390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altLang="tr-TR" smtClean="0">
                <a:latin typeface="Arial" panose="020B0604020202020204" pitchFamily="34" charset="0"/>
              </a:rPr>
              <a:t>dersimiz.com</a:t>
            </a:r>
          </a:p>
        </p:txBody>
      </p:sp>
      <p:sp>
        <p:nvSpPr>
          <p:cNvPr id="46084" name="3 Altbilgi Yer Tutucusu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ÇİÇEK DİLSİZ                   IŞIKKENT EĞİTİM KAMPUSÜ-2006</a:t>
            </a:r>
          </a:p>
        </p:txBody>
      </p:sp>
      <p:sp>
        <p:nvSpPr>
          <p:cNvPr id="46085" name="4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E8830C-69AD-4369-9360-D8F5476E9A04}" type="slidenum">
              <a:rPr kumimoji="0" lang="tr-TR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tr-TR" altLang="tr-T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41304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altLang="tr-TR" smtClean="0">
                <a:latin typeface="Arial" panose="020B0604020202020204" pitchFamily="34" charset="0"/>
              </a:rPr>
              <a:t>dersimiz.com</a:t>
            </a:r>
          </a:p>
        </p:txBody>
      </p:sp>
      <p:sp>
        <p:nvSpPr>
          <p:cNvPr id="48132" name="3 Altbilgi Yer Tutucusu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ÇİÇEK DİLSİZ                   IŞIKKENT EĞİTİM KAMPUSÜ-2006</a:t>
            </a:r>
          </a:p>
        </p:txBody>
      </p:sp>
      <p:sp>
        <p:nvSpPr>
          <p:cNvPr id="48133" name="4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906F925-A36F-4F46-83A0-B43CFD2CF318}" type="slidenum">
              <a:rPr kumimoji="0" lang="tr-TR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tr-TR" altLang="tr-T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78108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altLang="tr-TR" smtClean="0">
                <a:latin typeface="Arial" panose="020B0604020202020204" pitchFamily="34" charset="0"/>
              </a:rPr>
              <a:t>dersimiz.com</a:t>
            </a:r>
          </a:p>
        </p:txBody>
      </p:sp>
      <p:sp>
        <p:nvSpPr>
          <p:cNvPr id="49156" name="3 Altbilgi Yer Tutucusu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ÇİÇEK DİLSİZ                   IŞIKKENT EĞİTİM KAMPUSÜ-2006</a:t>
            </a:r>
          </a:p>
        </p:txBody>
      </p:sp>
      <p:sp>
        <p:nvSpPr>
          <p:cNvPr id="49157" name="4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9AB43FA-E45C-4F8A-A452-3C162E108996}" type="slidenum">
              <a:rPr kumimoji="0" lang="tr-TR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tr-TR" altLang="tr-T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5127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914400" y="1981200"/>
            <a:ext cx="103632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207875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srgbClr val="FFFFFF"/>
                </a:solidFill>
              </a:rPr>
              <a:t>Biyoloji Öğretmeni Çiçek DİLSİZ</a:t>
            </a: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77E1630-AFF1-47B9-910E-B2B73889253A}" type="slidenum">
              <a:rPr lang="tr-TR" altLang="tr-TR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3699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srgbClr val="FFFFFF"/>
                </a:solidFill>
              </a:rPr>
              <a:t>Biyoloji Öğretmeni Çiçek DİLSİZ</a:t>
            </a: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521949-E240-45D9-9E58-30EED8924D4C}" type="slidenum">
              <a:rPr lang="tr-TR" altLang="tr-TR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923189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942918" y="228601"/>
            <a:ext cx="2846916" cy="587057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02167" y="228601"/>
            <a:ext cx="8337551" cy="58705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srgbClr val="FFFFFF"/>
                </a:solidFill>
              </a:rPr>
              <a:t>Biyoloji Öğretmeni Çiçek DİLSİZ</a:t>
            </a: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098A25A-75E0-4A0B-9BF7-0990F3AFBD12}" type="slidenum">
              <a:rPr lang="tr-TR" altLang="tr-TR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550933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Başlık ve Metin Üzerind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02167" y="228601"/>
            <a:ext cx="1134745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02167" y="1676400"/>
            <a:ext cx="11387667" cy="21351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02167" y="3963989"/>
            <a:ext cx="11387667" cy="21351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srgbClr val="FFFFFF"/>
                </a:solidFill>
              </a:rPr>
              <a:t>Biyoloji Öğretmeni Çiçek DİLSİZ</a:t>
            </a: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D910255-7D48-4043-9556-FFE638AB563E}" type="slidenum">
              <a:rPr lang="tr-TR" altLang="tr-TR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417224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02167" y="228601"/>
            <a:ext cx="1134745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02168" y="1676401"/>
            <a:ext cx="5592233" cy="44227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1" y="1676401"/>
            <a:ext cx="5592233" cy="44227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srgbClr val="FFFFFF"/>
                </a:solidFill>
              </a:rPr>
              <a:t>Biyoloji Öğretmeni Çiçek DİLSİZ</a:t>
            </a: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7973972-4E8F-4B2C-8D42-55F28155B291}" type="slidenum">
              <a:rPr lang="tr-TR" altLang="tr-TR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06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srgbClr val="FFFFFF"/>
                </a:solidFill>
              </a:rPr>
              <a:t>Biyoloji Öğretmeni Çiçek DİLSİZ</a:t>
            </a: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E36BA16-E80C-46CB-93B1-9F012A0A76A0}" type="slidenum">
              <a:rPr lang="tr-TR" altLang="tr-TR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493070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srgbClr val="FFFFFF"/>
                </a:solidFill>
              </a:rPr>
              <a:t>Biyoloji Öğretmeni Çiçek DİLSİZ</a:t>
            </a: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51CA00E-3666-4387-9CB9-DA72F66AE780}" type="slidenum">
              <a:rPr lang="tr-TR" altLang="tr-TR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03618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02168" y="1676401"/>
            <a:ext cx="5592233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1" y="1676401"/>
            <a:ext cx="5592233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srgbClr val="FFFFFF"/>
                </a:solidFill>
              </a:rPr>
              <a:t>Biyoloji Öğretmeni Çiçek DİLSİZ</a:t>
            </a: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F423B93-6122-497D-9453-ADDF8B0CCE9A}" type="slidenum">
              <a:rPr lang="tr-TR" altLang="tr-TR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982271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srgbClr val="FFFFFF"/>
                </a:solidFill>
              </a:rPr>
              <a:t>Biyoloji Öğretmeni Çiçek DİLSİZ</a:t>
            </a:r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22C31DD-F3AC-496D-A976-76881604EB2E}" type="slidenum">
              <a:rPr lang="tr-TR" altLang="tr-TR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548332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srgbClr val="FFFFFF"/>
                </a:solidFill>
              </a:rPr>
              <a:t>Biyoloji Öğretmeni Çiçek DİLSİZ</a:t>
            </a: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F2A768C-ED78-49E7-BDCA-B85702B89517}" type="slidenum">
              <a:rPr lang="tr-TR" altLang="tr-TR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403096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srgbClr val="FFFFFF"/>
                </a:solidFill>
              </a:rPr>
              <a:t>Biyoloji Öğretmeni Çiçek DİLSİZ</a:t>
            </a: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A9F5E51-31C5-46AE-BB23-3147E5CE0C3A}" type="slidenum">
              <a:rPr lang="tr-TR" altLang="tr-TR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421474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srgbClr val="FFFFFF"/>
                </a:solidFill>
              </a:rPr>
              <a:t>Biyoloji Öğretmeni Çiçek DİLSİZ</a:t>
            </a: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471846C-C182-4F94-93CD-44DA46FF4D4F}" type="slidenum">
              <a:rPr lang="tr-TR" altLang="tr-TR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25119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srgbClr val="FFFFFF"/>
                </a:solidFill>
              </a:rPr>
              <a:t>Biyoloji Öğretmeni Çiçek DİLSİZ</a:t>
            </a: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A54BDC5-7137-4946-A820-417DBB759D4A}" type="slidenum">
              <a:rPr lang="tr-TR" altLang="tr-TR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5384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02167" y="228601"/>
            <a:ext cx="11347451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206851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402167" y="1676401"/>
            <a:ext cx="11387667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068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6400" y="6245225"/>
            <a:ext cx="3048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2068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srgbClr val="FFFFFF"/>
                </a:solidFill>
              </a:rPr>
              <a:t>Biyoloji Öğretmeni Çiçek DİLSİZ</a:t>
            </a:r>
            <a:endParaRPr lang="tr-TR">
              <a:solidFill>
                <a:srgbClr val="FFFFFF"/>
              </a:solidFill>
            </a:endParaRPr>
          </a:p>
        </p:txBody>
      </p:sp>
      <p:sp>
        <p:nvSpPr>
          <p:cNvPr id="2068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3048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FEDF2BA-193E-46D2-9686-BBC7DBD595A6}" type="slidenum">
              <a:rPr lang="tr-TR" altLang="tr-TR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23544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6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6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6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6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6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6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6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6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6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6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6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6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6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6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6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6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6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6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0" grpId="0"/>
      <p:bldP spid="206851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68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685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068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68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68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685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068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68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68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685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068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68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68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685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068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68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68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685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068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68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2287588" y="2084388"/>
            <a:ext cx="7340600" cy="1477962"/>
          </a:xfrm>
        </p:spPr>
        <p:txBody>
          <a:bodyPr/>
          <a:lstStyle/>
          <a:p>
            <a:pPr eaLnBrk="1" hangingPunct="1">
              <a:defRPr/>
            </a:pPr>
            <a:r>
              <a:rPr lang="tr-TR" sz="3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CANLILARIN SINIFLANDIRILMASI</a:t>
            </a:r>
          </a:p>
        </p:txBody>
      </p:sp>
      <p:sp>
        <p:nvSpPr>
          <p:cNvPr id="2051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803174" y="3562350"/>
            <a:ext cx="8542609" cy="2266406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 smtClean="0">
                <a:latin typeface="Arial Black" pitchFamily="34" charset="0"/>
              </a:rPr>
              <a:t>Canlıları, ortak özelliklerine bakarak belirli gruplar altında toplamaya </a:t>
            </a:r>
            <a:r>
              <a:rPr lang="tr-TR" u="sng" dirty="0">
                <a:latin typeface="Arial Black" pitchFamily="34" charset="0"/>
              </a:rPr>
              <a:t>s</a:t>
            </a:r>
            <a:r>
              <a:rPr lang="tr-TR" u="sng" dirty="0" smtClean="0">
                <a:latin typeface="Arial Black" pitchFamily="34" charset="0"/>
              </a:rPr>
              <a:t>ınıflandırma</a:t>
            </a:r>
            <a:r>
              <a:rPr lang="tr-TR" dirty="0" smtClean="0">
                <a:latin typeface="Arial Black" pitchFamily="34" charset="0"/>
              </a:rPr>
              <a:t> denir</a:t>
            </a:r>
            <a:r>
              <a:rPr lang="tr-TR" dirty="0" smtClean="0">
                <a:latin typeface="Forte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80350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PROTİSTA ALEMİ</a:t>
            </a:r>
          </a:p>
        </p:txBody>
      </p:sp>
      <p:sp>
        <p:nvSpPr>
          <p:cNvPr id="20992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sz="2800" u="sng"/>
              <a:t>PROTOZOA(=Tek hücreliler)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2800"/>
              <a:t>   -Paramesyum(=Terliksi hayvan)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2800"/>
              <a:t>   -Amip(=Kökbacaklı)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2800"/>
              <a:t>   -Öglena(=Kamçılı)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2800"/>
              <a:t>   -Sıtma plazmodyumu(=Sporlu)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/>
              <a:t>ALGLER(=Su yosunları)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2800"/>
              <a:t>   -Kırmızı algler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2800"/>
              <a:t>   -Esmer algler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2800"/>
              <a:t>   -Yeşil algler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u="sng"/>
              <a:t>CIVIK MANTARLAR</a:t>
            </a:r>
          </a:p>
        </p:txBody>
      </p:sp>
    </p:spTree>
    <p:extLst>
      <p:ext uri="{BB962C8B-B14F-4D97-AF65-F5344CB8AC3E}">
        <p14:creationId xmlns:p14="http://schemas.microsoft.com/office/powerpoint/2010/main" val="30140011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51" name="Rectangle 7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FUNGİ ALEMİ(=Mantarlar)</a:t>
            </a:r>
          </a:p>
        </p:txBody>
      </p:sp>
      <p:sp>
        <p:nvSpPr>
          <p:cNvPr id="210952" name="Rectangle 8"/>
          <p:cNvSpPr>
            <a:spLocks noGrp="1" noRot="1" noChangeArrowheads="1"/>
          </p:cNvSpPr>
          <p:nvPr>
            <p:ph type="body" idx="1"/>
          </p:nvPr>
        </p:nvSpPr>
        <p:spPr>
          <a:xfrm>
            <a:off x="361951" y="1389018"/>
            <a:ext cx="11387667" cy="4422775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/>
              <a:t>Hepsi </a:t>
            </a:r>
            <a:r>
              <a:rPr lang="tr-TR" sz="2800" dirty="0" err="1"/>
              <a:t>heteretroftur</a:t>
            </a:r>
            <a:r>
              <a:rPr lang="tr-TR" sz="2800" dirty="0"/>
              <a:t>.</a:t>
            </a:r>
          </a:p>
          <a:p>
            <a:pPr eaLnBrk="1" hangingPunct="1">
              <a:defRPr/>
            </a:pPr>
            <a:r>
              <a:rPr lang="tr-TR" sz="2800" dirty="0" smtClean="0"/>
              <a:t>Küf, pas, maya </a:t>
            </a:r>
            <a:r>
              <a:rPr lang="tr-TR" sz="2800" dirty="0"/>
              <a:t>ve şapkalı mantarlar olarak gruplandırılırlar.</a:t>
            </a:r>
          </a:p>
          <a:p>
            <a:pPr eaLnBrk="1" hangingPunct="1">
              <a:defRPr/>
            </a:pPr>
            <a:r>
              <a:rPr lang="tr-TR" sz="2800" dirty="0"/>
              <a:t>Su tutma özelliklerinden dolayı şapkalı mantarlar, alglerle </a:t>
            </a:r>
            <a:r>
              <a:rPr lang="tr-TR" sz="2800" dirty="0" err="1" smtClean="0"/>
              <a:t>mutualist</a:t>
            </a:r>
            <a:r>
              <a:rPr lang="tr-TR" sz="2800" dirty="0" smtClean="0"/>
              <a:t> (=</a:t>
            </a:r>
            <a:r>
              <a:rPr lang="tr-TR" sz="2800" dirty="0"/>
              <a:t>karşılıklı yarar) yaşayarak LİKEN birlikteliklerini oluşturur. </a:t>
            </a:r>
          </a:p>
          <a:p>
            <a:pPr eaLnBrk="1" hangingPunct="1">
              <a:defRPr/>
            </a:pPr>
            <a:r>
              <a:rPr lang="tr-TR" sz="2800" dirty="0"/>
              <a:t>Hücre zarlarının dışında çeper </a:t>
            </a:r>
            <a:r>
              <a:rPr lang="tr-TR" sz="2800" dirty="0" smtClean="0"/>
              <a:t>bulundururlar. Fakat bu çeper selüloz yapıda değildir.</a:t>
            </a:r>
          </a:p>
          <a:p>
            <a:pPr eaLnBrk="1" hangingPunct="1">
              <a:defRPr/>
            </a:pPr>
            <a:r>
              <a:rPr lang="tr-TR" sz="2800" dirty="0" smtClean="0"/>
              <a:t>Ayrıştırıcı görev üstlenirler.</a:t>
            </a:r>
          </a:p>
          <a:p>
            <a:pPr eaLnBrk="1" hangingPunct="1">
              <a:defRPr/>
            </a:pPr>
            <a:r>
              <a:rPr lang="tr-TR" sz="2800" dirty="0" smtClean="0"/>
              <a:t>Mayalanmada önemlidirler.</a:t>
            </a:r>
          </a:p>
          <a:p>
            <a:pPr eaLnBrk="1" hangingPunct="1">
              <a:defRPr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4957215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2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BİTKİLER ALEMİ</a:t>
            </a:r>
          </a:p>
        </p:txBody>
      </p:sp>
      <p:sp>
        <p:nvSpPr>
          <p:cNvPr id="214021" name="Rectangle 5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80000"/>
              </a:lnSpc>
              <a:buNone/>
              <a:defRPr/>
            </a:pPr>
            <a:r>
              <a:rPr lang="tr-TR" sz="1800" b="1" u="sng"/>
              <a:t>Çiçeksiz Bitkiler</a:t>
            </a:r>
          </a:p>
          <a:p>
            <a:pPr marL="533400" indent="-533400" eaLnBrk="1" hangingPunct="1">
              <a:lnSpc>
                <a:spcPct val="80000"/>
              </a:lnSpc>
              <a:defRPr/>
            </a:pPr>
            <a:r>
              <a:rPr lang="tr-TR" sz="1400" b="1" u="sng"/>
              <a:t>Karayosunları:</a:t>
            </a:r>
          </a:p>
          <a:p>
            <a:pPr marL="533400" indent="-533400" eaLnBrk="1" hangingPunct="1">
              <a:lnSpc>
                <a:spcPct val="80000"/>
              </a:lnSpc>
              <a:buNone/>
              <a:defRPr/>
            </a:pPr>
            <a:r>
              <a:rPr lang="tr-TR" sz="1400"/>
              <a:t>  -Damarsız, çiçeksiz bitkilerdir.</a:t>
            </a:r>
          </a:p>
          <a:p>
            <a:pPr marL="533400" indent="-533400" eaLnBrk="1" hangingPunct="1">
              <a:lnSpc>
                <a:spcPct val="80000"/>
              </a:lnSpc>
              <a:buNone/>
              <a:defRPr/>
            </a:pPr>
            <a:r>
              <a:rPr lang="tr-TR" sz="1400"/>
              <a:t>  -İletim demetleri(odun ve soymuk boruları) yoktur.</a:t>
            </a:r>
          </a:p>
          <a:p>
            <a:pPr marL="533400" indent="-533400" eaLnBrk="1" hangingPunct="1">
              <a:lnSpc>
                <a:spcPct val="80000"/>
              </a:lnSpc>
              <a:buNone/>
              <a:defRPr/>
            </a:pPr>
            <a:r>
              <a:rPr lang="tr-TR" sz="1400"/>
              <a:t>  -Metagenezle ürerler.(=Döl almaşı).</a:t>
            </a:r>
          </a:p>
          <a:p>
            <a:pPr marL="533400" indent="-533400" eaLnBrk="1" hangingPunct="1">
              <a:lnSpc>
                <a:spcPct val="80000"/>
              </a:lnSpc>
              <a:defRPr/>
            </a:pPr>
            <a:r>
              <a:rPr lang="tr-TR" sz="1600"/>
              <a:t> </a:t>
            </a:r>
            <a:r>
              <a:rPr lang="tr-TR" sz="1600" u="sng"/>
              <a:t>Eğreltiotları:</a:t>
            </a:r>
          </a:p>
          <a:p>
            <a:pPr marL="533400" indent="-533400" eaLnBrk="1" hangingPunct="1">
              <a:lnSpc>
                <a:spcPct val="80000"/>
              </a:lnSpc>
              <a:buNone/>
              <a:defRPr/>
            </a:pPr>
            <a:r>
              <a:rPr lang="tr-TR" sz="1400"/>
              <a:t>  -Damarlı çiçeksiz bitkilerdir. </a:t>
            </a:r>
          </a:p>
          <a:p>
            <a:pPr marL="533400" indent="-533400" eaLnBrk="1" hangingPunct="1">
              <a:lnSpc>
                <a:spcPct val="80000"/>
              </a:lnSpc>
              <a:buNone/>
              <a:defRPr/>
            </a:pPr>
            <a:r>
              <a:rPr lang="tr-TR" sz="1400"/>
              <a:t>  --İletim demetleri(odun ve soymuk boruları) vardır.</a:t>
            </a:r>
          </a:p>
          <a:p>
            <a:pPr marL="533400" indent="-533400" eaLnBrk="1" hangingPunct="1">
              <a:lnSpc>
                <a:spcPct val="80000"/>
              </a:lnSpc>
              <a:buNone/>
              <a:defRPr/>
            </a:pPr>
            <a:r>
              <a:rPr lang="tr-TR" sz="1400"/>
              <a:t>  -Metagenezle ürerler.(=Döl almaşı).</a:t>
            </a:r>
          </a:p>
          <a:p>
            <a:pPr marL="533400" indent="-533400" eaLnBrk="1" hangingPunct="1">
              <a:lnSpc>
                <a:spcPct val="80000"/>
              </a:lnSpc>
              <a:buNone/>
              <a:defRPr/>
            </a:pPr>
            <a:endParaRPr lang="tr-TR" sz="1400"/>
          </a:p>
        </p:txBody>
      </p:sp>
      <p:sp>
        <p:nvSpPr>
          <p:cNvPr id="214022" name="Rectangle 6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800" b="1" u="sng"/>
              <a:t>Çiçekli Bitkiler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1600" b="1" u="sng"/>
              <a:t>Açık tohumlular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400" u="sng"/>
              <a:t>-</a:t>
            </a:r>
            <a:r>
              <a:rPr lang="tr-TR" sz="1400"/>
              <a:t>Her zaman yeşil, yaprağını dökmeyen ağaçlardır.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400"/>
              <a:t>-Gerçek bir çiçek ve tohum taslağı yoktur.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400"/>
              <a:t>-Çok yıllık odunsu bitkilerdir. Ör:Çam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1600" u="sng"/>
              <a:t>Kapalı Tohumlular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400" u="sng"/>
              <a:t>-</a:t>
            </a:r>
            <a:r>
              <a:rPr lang="tr-TR" sz="1400"/>
              <a:t>Gerçek bir çiçek ve tohum taslağı vardır.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400"/>
              <a:t>-Çiçeklenme ve yaprak dökümü gözlenir.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400"/>
              <a:t>-Tohum meyveye gömülüdür.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400"/>
              <a:t>-Otsu ve odunsu formları vardır.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400"/>
              <a:t>Ör:Elma ağacı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400"/>
              <a:t>                    </a:t>
            </a:r>
            <a:r>
              <a:rPr lang="tr-TR" sz="1400" b="1" u="sng"/>
              <a:t>*Tek çenekliler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400"/>
              <a:t>                   -Tek çenek bulundururlar.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400"/>
              <a:t>                   -Yaprakları paralel damarlıdır.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400"/>
              <a:t>                        Ör:Mısır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400"/>
              <a:t>                     </a:t>
            </a:r>
            <a:r>
              <a:rPr lang="tr-TR" sz="1400" b="1" u="sng"/>
              <a:t>*Çift çenekliler</a:t>
            </a:r>
            <a:r>
              <a:rPr lang="tr-TR" sz="1400"/>
              <a:t>      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400"/>
              <a:t>                   -İki çenek bulundurular.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400"/>
              <a:t>                   -Yaprakları ağsı damarlıdır.</a:t>
            </a:r>
          </a:p>
        </p:txBody>
      </p:sp>
    </p:spTree>
    <p:extLst>
      <p:ext uri="{BB962C8B-B14F-4D97-AF65-F5344CB8AC3E}">
        <p14:creationId xmlns:p14="http://schemas.microsoft.com/office/powerpoint/2010/main" val="41376656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HAYVANLAR ALEMİ</a:t>
            </a:r>
          </a:p>
        </p:txBody>
      </p:sp>
      <p:sp>
        <p:nvSpPr>
          <p:cNvPr id="223235" name="Rectangle 3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/>
              <a:t>Omurgasızlar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400"/>
              <a:t>-Omurgaları yoktur.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400"/>
              <a:t>-Sinir şeridi karın bölgesindedir.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400"/>
              <a:t>-Dışarıdan gelen etkiye basit tepkiler verirler.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400"/>
              <a:t>-İskelet varsa,iç ve diş iskelet şeklindedir.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400"/>
              <a:t>-Açık dolaşım görülür.                         </a:t>
            </a:r>
          </a:p>
        </p:txBody>
      </p:sp>
      <p:sp>
        <p:nvSpPr>
          <p:cNvPr id="223236" name="Rectangle 4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/>
              <a:t>Omurgalılar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400"/>
              <a:t>-Omurgaları vardır.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400"/>
              <a:t>-Sinir şeridi sırtta omurganın içindedir.</a:t>
            </a:r>
          </a:p>
          <a:p>
            <a:pPr eaLnBrk="1" hangingPunct="1">
              <a:buFontTx/>
              <a:buChar char="-"/>
              <a:defRPr/>
            </a:pPr>
            <a:r>
              <a:rPr lang="tr-TR" sz="2400"/>
              <a:t>Dışarıdan gelen etkiye karmaşık tepkiler verirler.</a:t>
            </a:r>
          </a:p>
          <a:p>
            <a:pPr eaLnBrk="1" hangingPunct="1">
              <a:buFontTx/>
              <a:buChar char="-"/>
              <a:defRPr/>
            </a:pPr>
            <a:r>
              <a:rPr lang="tr-TR" sz="2400"/>
              <a:t>İç iskelet bulundururlar.</a:t>
            </a:r>
          </a:p>
          <a:p>
            <a:pPr eaLnBrk="1" hangingPunct="1">
              <a:buFontTx/>
              <a:buChar char="-"/>
              <a:defRPr/>
            </a:pPr>
            <a:r>
              <a:rPr lang="tr-TR" sz="2400"/>
              <a:t>-Kapalı dolaşım görülür.</a:t>
            </a:r>
          </a:p>
          <a:p>
            <a:pPr eaLnBrk="1" hangingPunct="1">
              <a:buFontTx/>
              <a:buChar char="-"/>
              <a:defRPr/>
            </a:pPr>
            <a:endParaRPr lang="tr-TR" sz="2400"/>
          </a:p>
        </p:txBody>
      </p:sp>
    </p:spTree>
    <p:extLst>
      <p:ext uri="{BB962C8B-B14F-4D97-AF65-F5344CB8AC3E}">
        <p14:creationId xmlns:p14="http://schemas.microsoft.com/office/powerpoint/2010/main" val="32814446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İki çeşit sınıflandırma yapılmıştır:</a:t>
            </a:r>
          </a:p>
        </p:txBody>
      </p:sp>
      <p:sp>
        <p:nvSpPr>
          <p:cNvPr id="90117" name="Rectangle 5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1825625" y="1676401"/>
            <a:ext cx="4198938" cy="4422775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/>
              <a:t>AMPİRİK SINIFLANDIRMA</a:t>
            </a:r>
          </a:p>
          <a:p>
            <a:pPr eaLnBrk="1" hangingPunct="1">
              <a:defRPr/>
            </a:pPr>
            <a:r>
              <a:rPr lang="tr-TR" sz="2400"/>
              <a:t>Aristo tarafından yapılmıştır.</a:t>
            </a:r>
          </a:p>
          <a:p>
            <a:pPr eaLnBrk="1" hangingPunct="1">
              <a:defRPr/>
            </a:pPr>
            <a:r>
              <a:rPr lang="tr-TR" sz="2400"/>
              <a:t>Aristo, canlıları dış görünüşlerine bakarak;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400"/>
              <a:t>-Hayvanlar(suda,karada,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400"/>
              <a:t>     havada  yaşayanlar)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400"/>
              <a:t>-Bitkiler(otlar,çalılar,ağaçlar)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400"/>
              <a:t>olarak iki grupta toplamıştır.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z="2400"/>
          </a:p>
        </p:txBody>
      </p:sp>
      <p:sp>
        <p:nvSpPr>
          <p:cNvPr id="90118" name="Rectangle 6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6167439" y="1676401"/>
            <a:ext cx="4198937" cy="4422775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/>
              <a:t>FİLOGENETİK SINIFLANDIRMA</a:t>
            </a:r>
          </a:p>
          <a:p>
            <a:pPr eaLnBrk="1" hangingPunct="1">
              <a:defRPr/>
            </a:pPr>
            <a:r>
              <a:rPr lang="tr-TR" sz="2400"/>
              <a:t>Canlıları,evrim basamaklarına,fizyolojik,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400"/>
              <a:t>    morfolojik,anatomik özelliklerine,embriyolojik gelişim evrelerinin ve proteinlerinin  benzerliğine, homolog organlarına bakarak yapılan sınıflandırmadır.</a:t>
            </a:r>
          </a:p>
        </p:txBody>
      </p:sp>
    </p:spTree>
    <p:extLst>
      <p:ext uri="{BB962C8B-B14F-4D97-AF65-F5344CB8AC3E}">
        <p14:creationId xmlns:p14="http://schemas.microsoft.com/office/powerpoint/2010/main" val="41086315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SINIFLANDIRMA BİRİMLERİ</a:t>
            </a:r>
          </a:p>
        </p:txBody>
      </p:sp>
      <p:sp>
        <p:nvSpPr>
          <p:cNvPr id="9216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b="1"/>
              <a:t>TÜR-CİNS-FAMİLYA-TAKIM-SINIF-ŞUBE-ALEM</a:t>
            </a:r>
          </a:p>
          <a:p>
            <a:pPr eaLnBrk="1" hangingPunct="1">
              <a:defRPr/>
            </a:pPr>
            <a:r>
              <a:rPr lang="tr-TR" sz="2800"/>
              <a:t>En küçük sınıflandırma birimi türdür.</a:t>
            </a:r>
          </a:p>
          <a:p>
            <a:pPr eaLnBrk="1" hangingPunct="1">
              <a:defRPr/>
            </a:pPr>
            <a:r>
              <a:rPr lang="tr-TR" sz="2800"/>
              <a:t>En büyük sınıflandırma birimi alemdir.</a:t>
            </a:r>
          </a:p>
          <a:p>
            <a:pPr eaLnBrk="1" hangingPunct="1">
              <a:defRPr/>
            </a:pPr>
            <a:r>
              <a:rPr lang="tr-TR" sz="2800"/>
              <a:t>Türden aleme doğru gidildikçe;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800"/>
              <a:t>    -Birey sayısı artar.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800"/>
              <a:t>    -Ortak özellikler azalır.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800"/>
              <a:t>    -Canlı çeşitliliği artar. </a:t>
            </a:r>
          </a:p>
          <a:p>
            <a:pPr eaLnBrk="1" hangingPunct="1">
              <a:defRPr/>
            </a:pPr>
            <a:endParaRPr lang="tr-TR" sz="2800"/>
          </a:p>
        </p:txBody>
      </p:sp>
    </p:spTree>
    <p:extLst>
      <p:ext uri="{BB962C8B-B14F-4D97-AF65-F5344CB8AC3E}">
        <p14:creationId xmlns:p14="http://schemas.microsoft.com/office/powerpoint/2010/main" val="8631522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TÜR </a:t>
            </a:r>
            <a:br>
              <a:rPr lang="tr-TR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tr-TR" sz="40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9318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62149" y="1125539"/>
            <a:ext cx="10175965" cy="49736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Ortak bir atadan gelen, fizyolojik, morfolojik, anatomik benzerlik gösteren, embriyolojik gelişim evreleri benzer, protein benzerlikleri diğer canlılardan daha fazla olan ve </a:t>
            </a:r>
            <a:r>
              <a:rPr lang="tr-TR" sz="2800" u="sng" dirty="0"/>
              <a:t>çiftleştirildiklerinde kısır olmayan oğul döller</a:t>
            </a:r>
            <a:r>
              <a:rPr lang="tr-TR" sz="2800" dirty="0"/>
              <a:t>  verebilen canlıların oluşturduğu topluluktur.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Aynı türün sağlıklı olan bireylerinde kromozom sayısı sabittir, değişmez.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 Farklı türden canlıların kromozom sayısı aynı olabilir</a:t>
            </a:r>
            <a:r>
              <a:rPr lang="tr-TR" sz="2800" dirty="0" smtClean="0"/>
              <a:t>. Ör: İnsan </a:t>
            </a:r>
            <a:r>
              <a:rPr lang="tr-TR" sz="2800" dirty="0"/>
              <a:t>2n=46, </a:t>
            </a:r>
            <a:r>
              <a:rPr lang="tr-TR" sz="2800" dirty="0" err="1"/>
              <a:t>Moli</a:t>
            </a:r>
            <a:r>
              <a:rPr lang="tr-TR" sz="2800" dirty="0"/>
              <a:t> balığı 2n=46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Canlıların gelişmişlik düzeyleriyle kromozom sayıları arasında bağlantı yoktur.</a:t>
            </a:r>
          </a:p>
        </p:txBody>
      </p:sp>
    </p:spTree>
    <p:extLst>
      <p:ext uri="{BB962C8B-B14F-4D97-AF65-F5344CB8AC3E}">
        <p14:creationId xmlns:p14="http://schemas.microsoft.com/office/powerpoint/2010/main" val="12400141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Hücre Yapılarına Göre Canlıların Sınıflandırılması</a:t>
            </a:r>
          </a:p>
        </p:txBody>
      </p:sp>
      <p:sp>
        <p:nvSpPr>
          <p:cNvPr id="10251" name="Rectangle 11"/>
          <p:cNvSpPr>
            <a:spLocks noGrp="1" noRot="1" noChangeArrowheads="1"/>
          </p:cNvSpPr>
          <p:nvPr>
            <p:ph sz="half" idx="1"/>
          </p:nvPr>
        </p:nvSpPr>
        <p:spPr>
          <a:xfrm>
            <a:off x="1919288" y="1557339"/>
            <a:ext cx="8229600" cy="496728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000"/>
              <a:t>  </a:t>
            </a:r>
          </a:p>
        </p:txBody>
      </p:sp>
      <p:sp>
        <p:nvSpPr>
          <p:cNvPr id="10252" name="Rectangle 12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1847851" y="2636838"/>
            <a:ext cx="8424863" cy="42211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600" dirty="0"/>
              <a:t>  </a:t>
            </a:r>
            <a:r>
              <a:rPr lang="tr-TR" sz="1600" b="1" dirty="0" err="1">
                <a:latin typeface="Arial Black" pitchFamily="34" charset="0"/>
              </a:rPr>
              <a:t>Prokaryot</a:t>
            </a:r>
            <a:r>
              <a:rPr lang="tr-TR" sz="1600" b="1" dirty="0">
                <a:latin typeface="Arial Black" pitchFamily="34" charset="0"/>
              </a:rPr>
              <a:t> Hücre                                                               </a:t>
            </a:r>
            <a:r>
              <a:rPr lang="tr-TR" sz="1600" b="1" dirty="0" err="1">
                <a:latin typeface="Arial Black" pitchFamily="34" charset="0"/>
              </a:rPr>
              <a:t>Ökaryot</a:t>
            </a:r>
            <a:r>
              <a:rPr lang="tr-TR" sz="1600" b="1" dirty="0">
                <a:latin typeface="Arial Black" pitchFamily="34" charset="0"/>
              </a:rPr>
              <a:t>  Hücre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sz="1200" b="1" dirty="0">
              <a:latin typeface="Arial Black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sz="800" b="1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000" b="1" dirty="0"/>
              <a:t>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sz="1000" b="1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000" b="1" dirty="0"/>
              <a:t>    </a:t>
            </a:r>
            <a:r>
              <a:rPr lang="tr-TR" sz="1400" b="1" dirty="0" err="1"/>
              <a:t>Monera</a:t>
            </a:r>
            <a:r>
              <a:rPr lang="tr-TR" sz="1400" b="1" dirty="0"/>
              <a:t> Alemi                         </a:t>
            </a:r>
            <a:r>
              <a:rPr lang="tr-TR" sz="1400" b="1" dirty="0" err="1"/>
              <a:t>Protista</a:t>
            </a:r>
            <a:r>
              <a:rPr lang="tr-TR" sz="1400" b="1" dirty="0"/>
              <a:t> Alemi        </a:t>
            </a:r>
            <a:r>
              <a:rPr lang="tr-TR" sz="1400" b="1" dirty="0" err="1"/>
              <a:t>Fungi</a:t>
            </a:r>
            <a:r>
              <a:rPr lang="tr-TR" sz="1400" b="1" dirty="0"/>
              <a:t> Alemi       Bitkiler Alemi     Hayvanlar</a:t>
            </a:r>
            <a:r>
              <a:rPr lang="tr-TR" sz="1000" b="1" dirty="0"/>
              <a:t>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000" b="1" dirty="0"/>
              <a:t>   • Virüsler                                                                  • </a:t>
            </a:r>
            <a:r>
              <a:rPr lang="tr-TR" sz="1000" b="1" dirty="0" err="1"/>
              <a:t>Protozoa</a:t>
            </a:r>
            <a:r>
              <a:rPr lang="tr-TR" sz="1000" b="1" dirty="0"/>
              <a:t>                -Küf Mantarı            •Çiçeksiz Bitkiler                 </a:t>
            </a:r>
            <a:r>
              <a:rPr lang="tr-TR" sz="1400" b="1" dirty="0"/>
              <a:t>Alemi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000" b="1" dirty="0"/>
              <a:t>   • Bakteriler                                                               -</a:t>
            </a:r>
            <a:r>
              <a:rPr lang="tr-TR" sz="1000" b="1" dirty="0" err="1"/>
              <a:t>Silliler</a:t>
            </a:r>
            <a:r>
              <a:rPr lang="tr-TR" sz="1000" b="1" dirty="0"/>
              <a:t>                       -Pas Mantarı              -Karayosunları           •Omurgasızlar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000" b="1" dirty="0"/>
              <a:t>   • Mavi-Yeşil Algler                                                  -Kamçılılar                 -Maya Mantarı          -Eğreltiotları                -Süngerler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000" b="1" dirty="0"/>
              <a:t>                                                                                  -Kökbacaklılar           -Şapkalı Mantar       •Çiçekli Bitkiler             -</a:t>
            </a:r>
            <a:r>
              <a:rPr lang="tr-TR" sz="1000" b="1" dirty="0" err="1"/>
              <a:t>Sölenterler</a:t>
            </a:r>
            <a:r>
              <a:rPr lang="tr-TR" sz="1000" b="1" dirty="0"/>
              <a:t>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000" b="1" dirty="0"/>
              <a:t>                                                                                   -Sporlular                                                     -Açık Tohumlular        -Solucanlar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000" b="1" dirty="0"/>
              <a:t>                                                                                    •  Algler                                                       -Kapalı Tohumlular        *Yassı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000" b="1" dirty="0"/>
              <a:t>                                                                                  -Yeşil Algler                                                      *Tek çenekliler           *Halkalı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000" b="1" dirty="0"/>
              <a:t>                                                                                  - Kırmızı Algler                                                 *Çift çenekliler           *Yuvarlak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000" b="1" dirty="0"/>
              <a:t>                                                                                  -Esmer Algler                                                                                     -Yumuşakçalar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000" b="1" dirty="0"/>
              <a:t>                                                                                  • Cıvık Mantarlar                                                                                -Eklembacaklılar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000" b="1" dirty="0"/>
              <a:t>                                                                                                                                                                                              -Derisidikenliler                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000" b="1" dirty="0"/>
              <a:t>                                                                                                                                                                                               •Omurgalılar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000" b="1" dirty="0"/>
              <a:t>                                                                                                                                                                                                -Balıklar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000" b="1" dirty="0"/>
              <a:t>                                                                                                                                                                                                -Kurbağalar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000" b="1" dirty="0"/>
              <a:t>                                                                                                                                                                                                -Sürüngenler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000" b="1" dirty="0"/>
              <a:t>                                                                                                                                                                                                -  Kuşlar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1000" b="1" dirty="0"/>
              <a:t>                                                                                                                                                                                                - Memeliler</a:t>
            </a:r>
            <a:r>
              <a:rPr lang="tr-TR" sz="800" b="1" dirty="0"/>
              <a:t>                                                                                             </a:t>
            </a:r>
          </a:p>
        </p:txBody>
      </p:sp>
      <p:sp>
        <p:nvSpPr>
          <p:cNvPr id="10247" name="Line 5"/>
          <p:cNvSpPr>
            <a:spLocks noChangeShapeType="1"/>
          </p:cNvSpPr>
          <p:nvPr/>
        </p:nvSpPr>
        <p:spPr bwMode="auto">
          <a:xfrm>
            <a:off x="6096000" y="1382714"/>
            <a:ext cx="0" cy="606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48" name="Line 6"/>
          <p:cNvSpPr>
            <a:spLocks noChangeShapeType="1"/>
          </p:cNvSpPr>
          <p:nvPr/>
        </p:nvSpPr>
        <p:spPr bwMode="auto">
          <a:xfrm flipV="1">
            <a:off x="2813050" y="2022475"/>
            <a:ext cx="655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49" name="Line 7"/>
          <p:cNvSpPr>
            <a:spLocks noChangeShapeType="1"/>
          </p:cNvSpPr>
          <p:nvPr/>
        </p:nvSpPr>
        <p:spPr bwMode="auto">
          <a:xfrm>
            <a:off x="2817813" y="20193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50" name="Line 8"/>
          <p:cNvSpPr>
            <a:spLocks noChangeShapeType="1"/>
          </p:cNvSpPr>
          <p:nvPr/>
        </p:nvSpPr>
        <p:spPr bwMode="auto">
          <a:xfrm>
            <a:off x="9383713" y="202247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Line 13"/>
          <p:cNvSpPr>
            <a:spLocks noChangeShapeType="1"/>
          </p:cNvSpPr>
          <p:nvPr/>
        </p:nvSpPr>
        <p:spPr bwMode="auto">
          <a:xfrm>
            <a:off x="2830513" y="29416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" name="Line 14"/>
          <p:cNvSpPr>
            <a:spLocks noChangeShapeType="1"/>
          </p:cNvSpPr>
          <p:nvPr/>
        </p:nvSpPr>
        <p:spPr bwMode="auto">
          <a:xfrm>
            <a:off x="4956175" y="2924175"/>
            <a:ext cx="4452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53" name="Line 15"/>
          <p:cNvSpPr>
            <a:spLocks noChangeShapeType="1"/>
          </p:cNvSpPr>
          <p:nvPr/>
        </p:nvSpPr>
        <p:spPr bwMode="auto">
          <a:xfrm>
            <a:off x="4956175" y="292576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54" name="Line 16"/>
          <p:cNvSpPr>
            <a:spLocks noChangeShapeType="1"/>
          </p:cNvSpPr>
          <p:nvPr/>
        </p:nvSpPr>
        <p:spPr bwMode="auto">
          <a:xfrm>
            <a:off x="6591300" y="29543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55" name="Line 17"/>
          <p:cNvSpPr>
            <a:spLocks noChangeShapeType="1"/>
          </p:cNvSpPr>
          <p:nvPr/>
        </p:nvSpPr>
        <p:spPr bwMode="auto">
          <a:xfrm>
            <a:off x="8035925" y="2924176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56" name="Line 18"/>
          <p:cNvSpPr>
            <a:spLocks noChangeShapeType="1"/>
          </p:cNvSpPr>
          <p:nvPr/>
        </p:nvSpPr>
        <p:spPr bwMode="auto">
          <a:xfrm>
            <a:off x="9407525" y="2924176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11685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3" name="Rectangle 5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689156" y="1519647"/>
            <a:ext cx="4198938" cy="4422775"/>
          </a:xfrm>
        </p:spPr>
        <p:txBody>
          <a:bodyPr/>
          <a:lstStyle/>
          <a:p>
            <a:pPr eaLnBrk="1" hangingPunct="1">
              <a:defRPr/>
            </a:pPr>
            <a:r>
              <a:rPr lang="tr-TR" b="1" u="sng" dirty="0" smtClean="0"/>
              <a:t>PROKARYOT HÜCRE</a:t>
            </a:r>
          </a:p>
          <a:p>
            <a:pPr eaLnBrk="1" hangingPunct="1">
              <a:defRPr/>
            </a:pPr>
            <a:r>
              <a:rPr lang="tr-TR" dirty="0" smtClean="0"/>
              <a:t>Hücre zarı gelişmemiş</a:t>
            </a:r>
          </a:p>
          <a:p>
            <a:pPr eaLnBrk="1" hangingPunct="1">
              <a:defRPr/>
            </a:pPr>
            <a:r>
              <a:rPr lang="tr-TR" dirty="0" smtClean="0"/>
              <a:t>Çekirdek ve </a:t>
            </a:r>
            <a:r>
              <a:rPr lang="tr-TR" dirty="0" err="1" smtClean="0"/>
              <a:t>organel</a:t>
            </a:r>
            <a:r>
              <a:rPr lang="tr-TR" dirty="0" smtClean="0"/>
              <a:t> zarı olmayan</a:t>
            </a:r>
          </a:p>
          <a:p>
            <a:pPr eaLnBrk="1" hangingPunct="1">
              <a:defRPr/>
            </a:pPr>
            <a:r>
              <a:rPr lang="tr-TR" dirty="0" smtClean="0"/>
              <a:t>İçinde ribozom </a:t>
            </a:r>
            <a:r>
              <a:rPr lang="tr-TR" dirty="0" err="1" smtClean="0"/>
              <a:t>organelini</a:t>
            </a:r>
            <a:r>
              <a:rPr lang="tr-TR" dirty="0" smtClean="0"/>
              <a:t> bulunduran hücredir.</a:t>
            </a:r>
          </a:p>
        </p:txBody>
      </p:sp>
      <p:sp>
        <p:nvSpPr>
          <p:cNvPr id="78854" name="Rectangle 6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7186342" y="1519647"/>
            <a:ext cx="4198937" cy="4422775"/>
          </a:xfrm>
        </p:spPr>
        <p:txBody>
          <a:bodyPr/>
          <a:lstStyle/>
          <a:p>
            <a:pPr eaLnBrk="1" hangingPunct="1">
              <a:defRPr/>
            </a:pPr>
            <a:r>
              <a:rPr lang="tr-TR" b="1" u="sng" dirty="0" smtClean="0"/>
              <a:t>ÖKARYOT HÜCRE</a:t>
            </a:r>
          </a:p>
          <a:p>
            <a:pPr eaLnBrk="1" hangingPunct="1">
              <a:defRPr/>
            </a:pPr>
            <a:r>
              <a:rPr lang="tr-TR" dirty="0" smtClean="0"/>
              <a:t>Hücre zarı gelişmiş</a:t>
            </a:r>
          </a:p>
          <a:p>
            <a:pPr eaLnBrk="1" hangingPunct="1">
              <a:defRPr/>
            </a:pPr>
            <a:r>
              <a:rPr lang="tr-TR" dirty="0" smtClean="0"/>
              <a:t>Çekirdek ve </a:t>
            </a:r>
            <a:r>
              <a:rPr lang="tr-TR" dirty="0" err="1" smtClean="0"/>
              <a:t>organel</a:t>
            </a:r>
            <a:r>
              <a:rPr lang="tr-TR" dirty="0" smtClean="0"/>
              <a:t> zarı bulunan hücredir.</a:t>
            </a:r>
          </a:p>
        </p:txBody>
      </p:sp>
    </p:spTree>
    <p:extLst>
      <p:ext uri="{BB962C8B-B14F-4D97-AF65-F5344CB8AC3E}">
        <p14:creationId xmlns:p14="http://schemas.microsoft.com/office/powerpoint/2010/main" val="10954654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VİRÜSLER</a:t>
            </a:r>
          </a:p>
        </p:txBody>
      </p:sp>
      <p:sp>
        <p:nvSpPr>
          <p:cNvPr id="839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825625" y="1341439"/>
            <a:ext cx="8540750" cy="4757737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/>
              <a:t>Kalıtım maddesi olarak DNA </a:t>
            </a:r>
            <a:r>
              <a:rPr lang="tr-TR" sz="2800" u="sng"/>
              <a:t>veya</a:t>
            </a:r>
            <a:r>
              <a:rPr lang="tr-TR" sz="2800"/>
              <a:t> RNA bulundururlar. </a:t>
            </a:r>
          </a:p>
          <a:p>
            <a:pPr eaLnBrk="1" hangingPunct="1">
              <a:defRPr/>
            </a:pPr>
            <a:r>
              <a:rPr lang="tr-TR" sz="2800"/>
              <a:t>Sık sık mutasyona uğrarlar.</a:t>
            </a:r>
          </a:p>
          <a:p>
            <a:pPr eaLnBrk="1" hangingPunct="1">
              <a:defRPr/>
            </a:pPr>
            <a:r>
              <a:rPr lang="tr-TR" sz="2800"/>
              <a:t>Sitoplazmaları ve ribozom organelleri yoktur.</a:t>
            </a:r>
          </a:p>
          <a:p>
            <a:pPr eaLnBrk="1" hangingPunct="1">
              <a:defRPr/>
            </a:pPr>
            <a:r>
              <a:rPr lang="tr-TR" sz="2800"/>
              <a:t>Enerji üretemezler.</a:t>
            </a:r>
          </a:p>
          <a:p>
            <a:pPr eaLnBrk="1" hangingPunct="1">
              <a:defRPr/>
            </a:pPr>
            <a:r>
              <a:rPr lang="tr-TR" sz="2800"/>
              <a:t>Hücre dışında kristalize olurlar.</a:t>
            </a:r>
          </a:p>
          <a:p>
            <a:pPr eaLnBrk="1" hangingPunct="1">
              <a:defRPr/>
            </a:pPr>
            <a:r>
              <a:rPr lang="tr-TR" sz="2800"/>
              <a:t>Sadece canlı hücre içinde çoğalırlar.</a:t>
            </a:r>
          </a:p>
          <a:p>
            <a:pPr eaLnBrk="1" hangingPunct="1">
              <a:defRPr/>
            </a:pPr>
            <a:r>
              <a:rPr lang="tr-TR" sz="2800"/>
              <a:t>Proteinden oluşmuş bir kılıfları,kuyruk bölgesinde, konak hücrenin zarını parçalayıcı enzimleri vardır.</a:t>
            </a:r>
          </a:p>
          <a:p>
            <a:pPr eaLnBrk="1" hangingPunct="1">
              <a:defRPr/>
            </a:pPr>
            <a:endParaRPr lang="tr-TR" sz="2800"/>
          </a:p>
        </p:txBody>
      </p:sp>
    </p:spTree>
    <p:extLst>
      <p:ext uri="{BB962C8B-B14F-4D97-AF65-F5344CB8AC3E}">
        <p14:creationId xmlns:p14="http://schemas.microsoft.com/office/powerpoint/2010/main" val="41242486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BAKTERİLER</a:t>
            </a:r>
          </a:p>
        </p:txBody>
      </p:sp>
      <p:sp>
        <p:nvSpPr>
          <p:cNvPr id="84997" name="Rectangle 5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258476" y="1400584"/>
            <a:ext cx="6416644" cy="466058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sz="2400" dirty="0" err="1"/>
              <a:t>Fotosentetik</a:t>
            </a:r>
            <a:r>
              <a:rPr lang="tr-TR" sz="2400" dirty="0"/>
              <a:t> ototrof</a:t>
            </a:r>
            <a:r>
              <a:rPr lang="tr-TR" sz="2400" dirty="0" smtClean="0"/>
              <a:t>, </a:t>
            </a:r>
            <a:r>
              <a:rPr lang="tr-TR" sz="2400" dirty="0" err="1" smtClean="0"/>
              <a:t>kemosentetik</a:t>
            </a:r>
            <a:r>
              <a:rPr lang="tr-TR" sz="2400" dirty="0" smtClean="0"/>
              <a:t> </a:t>
            </a:r>
            <a:r>
              <a:rPr lang="tr-TR" sz="2400" dirty="0"/>
              <a:t>ototrof</a:t>
            </a:r>
            <a:r>
              <a:rPr lang="tr-TR" sz="2400" dirty="0" smtClean="0"/>
              <a:t>, saprofit </a:t>
            </a:r>
            <a:r>
              <a:rPr lang="tr-TR" sz="2400" dirty="0"/>
              <a:t>ve patojen(=Hastalık yapan) türleri vardır</a:t>
            </a:r>
            <a:r>
              <a:rPr lang="tr-TR" sz="2400" dirty="0" smtClean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endParaRPr lang="tr-TR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tr-TR" sz="2400" dirty="0"/>
              <a:t>Solunumlarına göre</a:t>
            </a:r>
            <a:r>
              <a:rPr lang="tr-TR" sz="2400" dirty="0" smtClean="0"/>
              <a:t>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2400" dirty="0" smtClean="0"/>
              <a:t>    </a:t>
            </a:r>
            <a:r>
              <a:rPr lang="tr-TR" sz="2400" dirty="0" err="1"/>
              <a:t>Aerob</a:t>
            </a:r>
            <a:r>
              <a:rPr lang="tr-TR" sz="2400" dirty="0"/>
              <a:t>(=Oksijenli),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2400" dirty="0"/>
              <a:t>   </a:t>
            </a:r>
            <a:r>
              <a:rPr lang="tr-TR" sz="2400" dirty="0" smtClean="0"/>
              <a:t> </a:t>
            </a:r>
            <a:r>
              <a:rPr lang="tr-TR" sz="2400" dirty="0" err="1" smtClean="0"/>
              <a:t>Anaerob</a:t>
            </a:r>
            <a:r>
              <a:rPr lang="tr-TR" sz="2400" dirty="0"/>
              <a:t>(=Oksijensiz) </a:t>
            </a:r>
            <a:endParaRPr lang="tr-TR" sz="24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2400" dirty="0"/>
              <a:t> </a:t>
            </a:r>
            <a:r>
              <a:rPr lang="tr-TR" sz="2400" dirty="0" smtClean="0"/>
              <a:t>   olmak </a:t>
            </a:r>
            <a:r>
              <a:rPr lang="tr-TR" sz="2400" dirty="0"/>
              <a:t>üzere ikiye ayrılırlar</a:t>
            </a:r>
            <a:r>
              <a:rPr lang="tr-TR" sz="2400" dirty="0" smtClean="0"/>
              <a:t>. </a:t>
            </a:r>
            <a:r>
              <a:rPr lang="tr-TR" sz="2400" dirty="0" err="1" smtClean="0"/>
              <a:t>Anaerob</a:t>
            </a:r>
            <a:r>
              <a:rPr lang="tr-TR" sz="2400" dirty="0" smtClean="0"/>
              <a:t> </a:t>
            </a:r>
            <a:r>
              <a:rPr lang="tr-TR" sz="2400" dirty="0"/>
              <a:t>bakteriler içinde oksijenli ortamda yaşayabilenler de vardır</a:t>
            </a:r>
            <a:r>
              <a:rPr lang="tr-TR" sz="2400" dirty="0" smtClean="0"/>
              <a:t>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tr-TR" sz="2400" dirty="0"/>
              <a:t>Mutasyonla ilgili deneylerde çok hızlı üreyebildikleri </a:t>
            </a:r>
            <a:r>
              <a:rPr lang="tr-TR" sz="2400" dirty="0" smtClean="0"/>
              <a:t>için (</a:t>
            </a:r>
            <a:r>
              <a:rPr lang="tr-TR" sz="2400" dirty="0"/>
              <a:t>20 dk.) kullanılırlar.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sz="24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sz="900" dirty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endParaRPr lang="tr-TR" sz="900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875" y="1247775"/>
            <a:ext cx="5191125" cy="561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462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Mavi-Yeşil Algler</a:t>
            </a:r>
          </a:p>
        </p:txBody>
      </p:sp>
      <p:sp>
        <p:nvSpPr>
          <p:cNvPr id="10035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Prokaryot hücre yapısına sahiptirler.</a:t>
            </a:r>
          </a:p>
          <a:p>
            <a:pPr eaLnBrk="1" hangingPunct="1">
              <a:defRPr/>
            </a:pPr>
            <a:r>
              <a:rPr lang="tr-TR" smtClean="0"/>
              <a:t>Fotosentetik ototrofturlar.</a:t>
            </a:r>
          </a:p>
          <a:p>
            <a:pPr eaLnBrk="1" hangingPunct="1">
              <a:defRPr/>
            </a:pPr>
            <a:r>
              <a:rPr lang="tr-TR" smtClean="0"/>
              <a:t>Klorofil molekülü, kloroplast organeli olmadığı için sitoplazmaya dağılmıştır.</a:t>
            </a:r>
          </a:p>
          <a:p>
            <a:pPr eaLnBrk="1" hangingPunct="1">
              <a:defRPr/>
            </a:pPr>
            <a:r>
              <a:rPr lang="tr-TR" smtClean="0"/>
              <a:t>Fotosentezde elektron kaynağı olarak su kullanıp oksijen açığa çıkarırlar.</a:t>
            </a:r>
          </a:p>
          <a:p>
            <a:pPr eaLnBrk="1" hangingPunct="1">
              <a:defRPr/>
            </a:pPr>
            <a:r>
              <a:rPr lang="tr-TR" smtClean="0"/>
              <a:t>Oksijenli solunum yaparlar.</a:t>
            </a:r>
          </a:p>
        </p:txBody>
      </p:sp>
    </p:spTree>
    <p:extLst>
      <p:ext uri="{BB962C8B-B14F-4D97-AF65-F5344CB8AC3E}">
        <p14:creationId xmlns:p14="http://schemas.microsoft.com/office/powerpoint/2010/main" val="32313555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ulutlar">
  <a:themeElements>
    <a:clrScheme name="Bulutlar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Bulutla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ulutlar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utlar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835</Words>
  <Application>Microsoft Office PowerPoint</Application>
  <PresentationFormat>Geniş ekran</PresentationFormat>
  <Paragraphs>153</Paragraphs>
  <Slides>13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Calibri</vt:lpstr>
      <vt:lpstr>Forte</vt:lpstr>
      <vt:lpstr>Wingdings</vt:lpstr>
      <vt:lpstr>Bulutlar</vt:lpstr>
      <vt:lpstr>CANLILARIN SINIFLANDIRILMASI</vt:lpstr>
      <vt:lpstr>İki çeşit sınıflandırma yapılmıştır:</vt:lpstr>
      <vt:lpstr>SINIFLANDIRMA BİRİMLERİ</vt:lpstr>
      <vt:lpstr>TÜR  </vt:lpstr>
      <vt:lpstr>Hücre Yapılarına Göre Canlıların Sınıflandırılması</vt:lpstr>
      <vt:lpstr>PowerPoint Sunusu</vt:lpstr>
      <vt:lpstr>VİRÜSLER</vt:lpstr>
      <vt:lpstr>BAKTERİLER</vt:lpstr>
      <vt:lpstr>Mavi-Yeşil Algler</vt:lpstr>
      <vt:lpstr>PROTİSTA ALEMİ</vt:lpstr>
      <vt:lpstr>FUNGİ ALEMİ(=Mantarlar)</vt:lpstr>
      <vt:lpstr>BİTKİLER ALEMİ</vt:lpstr>
      <vt:lpstr>HAYVANLAR ALEMİ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GENEL BİYOLOJİ</dc:title>
  <dc:creator>ebfebfebf</dc:creator>
  <cp:lastModifiedBy>NİMET_AKBEN</cp:lastModifiedBy>
  <cp:revision>58</cp:revision>
  <dcterms:created xsi:type="dcterms:W3CDTF">2019-05-13T16:15:46Z</dcterms:created>
  <dcterms:modified xsi:type="dcterms:W3CDTF">2019-11-12T18:06:21Z</dcterms:modified>
</cp:coreProperties>
</file>