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319" r:id="rId30"/>
    <p:sldId id="320"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339"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A4A267-361E-4047-9E25-6360DD5F7FD1}" type="datetimeFigureOut">
              <a:rPr lang="tr-TR" smtClean="0"/>
              <a:t>2.05.2019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32EDFD-D2D3-4ABC-8137-6715CFEE28C2}" type="slidenum">
              <a:rPr lang="tr-TR" smtClean="0"/>
              <a:t>‹#›</a:t>
            </a:fld>
            <a:endParaRPr lang="tr-TR"/>
          </a:p>
        </p:txBody>
      </p:sp>
    </p:spTree>
    <p:extLst>
      <p:ext uri="{BB962C8B-B14F-4D97-AF65-F5344CB8AC3E}">
        <p14:creationId xmlns:p14="http://schemas.microsoft.com/office/powerpoint/2010/main" val="2520326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1143000" y="685800"/>
            <a:ext cx="4572000" cy="3429000"/>
          </a:xfrm>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A77557F-03C5-4309-BF7A-BE91AE8EAC87}" type="slidenum">
              <a:rPr lang="tr-TR" smtClean="0"/>
              <a:pPr/>
              <a:t>1</a:t>
            </a:fld>
            <a:endParaRPr lang="tr-TR"/>
          </a:p>
        </p:txBody>
      </p:sp>
    </p:spTree>
    <p:extLst>
      <p:ext uri="{BB962C8B-B14F-4D97-AF65-F5344CB8AC3E}">
        <p14:creationId xmlns:p14="http://schemas.microsoft.com/office/powerpoint/2010/main" val="2831289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732EDFD-D2D3-4ABC-8137-6715CFEE28C2}" type="slidenum">
              <a:rPr lang="tr-TR" smtClean="0"/>
              <a:t>29</a:t>
            </a:fld>
            <a:endParaRPr lang="tr-TR"/>
          </a:p>
        </p:txBody>
      </p:sp>
    </p:spTree>
    <p:extLst>
      <p:ext uri="{BB962C8B-B14F-4D97-AF65-F5344CB8AC3E}">
        <p14:creationId xmlns:p14="http://schemas.microsoft.com/office/powerpoint/2010/main" val="2104186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aşlıklı Resim">
    <p:spTree>
      <p:nvGrpSpPr>
        <p:cNvPr id="1" name=""/>
        <p:cNvGrpSpPr/>
        <p:nvPr/>
      </p:nvGrpSpPr>
      <p:grpSpPr>
        <a:xfrm>
          <a:off x="0" y="0"/>
          <a:ext cx="0" cy="0"/>
          <a:chOff x="0" y="0"/>
          <a:chExt cx="0" cy="0"/>
        </a:xfrm>
      </p:grpSpPr>
      <p:sp>
        <p:nvSpPr>
          <p:cNvPr id="5" name="4 Dikdörtgen"/>
          <p:cNvSpPr>
            <a:spLocks noChangeArrowheads="1"/>
          </p:cNvSpPr>
          <p:nvPr/>
        </p:nvSpPr>
        <p:spPr bwMode="auto">
          <a:xfrm>
            <a:off x="0" y="3068960"/>
            <a:ext cx="1512000" cy="657353"/>
          </a:xfrm>
          <a:prstGeom prst="rect">
            <a:avLst/>
          </a:prstGeom>
          <a:solidFill>
            <a:schemeClr val="accent3">
              <a:lumMod val="60000"/>
              <a:lumOff val="40000"/>
            </a:schemeClr>
          </a:solidFill>
          <a:ln w="50800" cap="rnd" cmpd="dbl" algn="ctr">
            <a:noFill/>
            <a:miter lim="800000"/>
            <a:headEnd/>
            <a:tailEnd/>
          </a:ln>
        </p:spPr>
        <p:txBody>
          <a:bodyPr lIns="111063" tIns="55531" rIns="111063" bIns="55531" anchor="ctr"/>
          <a:lstStyle/>
          <a:p>
            <a:pPr algn="ctr" defTabSz="1111810" fontAlgn="auto">
              <a:spcBef>
                <a:spcPts val="0"/>
              </a:spcBef>
              <a:spcAft>
                <a:spcPts val="0"/>
              </a:spcAft>
              <a:defRPr/>
            </a:pPr>
            <a:endParaRPr lang="en-US" dirty="0">
              <a:solidFill>
                <a:schemeClr val="lt1"/>
              </a:solidFill>
              <a:latin typeface="+mn-lt"/>
              <a:cs typeface="+mn-cs"/>
            </a:endParaRPr>
          </a:p>
        </p:txBody>
      </p:sp>
      <p:sp>
        <p:nvSpPr>
          <p:cNvPr id="6" name="5 Dikdörtgen"/>
          <p:cNvSpPr>
            <a:spLocks noChangeArrowheads="1"/>
          </p:cNvSpPr>
          <p:nvPr/>
        </p:nvSpPr>
        <p:spPr bwMode="auto">
          <a:xfrm>
            <a:off x="1545866" y="3075929"/>
            <a:ext cx="7598142" cy="650384"/>
          </a:xfrm>
          <a:prstGeom prst="rect">
            <a:avLst/>
          </a:prstGeom>
          <a:solidFill>
            <a:schemeClr val="tx2">
              <a:lumMod val="60000"/>
              <a:lumOff val="40000"/>
            </a:schemeClr>
          </a:solidFill>
          <a:ln w="50800" cap="rnd" cmpd="dbl" algn="ctr">
            <a:noFill/>
            <a:miter lim="800000"/>
            <a:headEnd/>
            <a:tailEnd/>
          </a:ln>
        </p:spPr>
        <p:txBody>
          <a:bodyPr lIns="111063" tIns="55531" rIns="111063" bIns="55531" anchor="ctr"/>
          <a:lstStyle/>
          <a:p>
            <a:pPr algn="ctr" defTabSz="1111810" fontAlgn="auto">
              <a:spcBef>
                <a:spcPts val="0"/>
              </a:spcBef>
              <a:spcAft>
                <a:spcPts val="0"/>
              </a:spcAft>
              <a:defRPr/>
            </a:pPr>
            <a:endParaRPr lang="en-US" dirty="0">
              <a:solidFill>
                <a:schemeClr val="lt1"/>
              </a:solidFill>
              <a:latin typeface="+mn-lt"/>
              <a:cs typeface="+mn-cs"/>
            </a:endParaRPr>
          </a:p>
        </p:txBody>
      </p:sp>
      <p:sp>
        <p:nvSpPr>
          <p:cNvPr id="8" name="7 Dikdörtgen"/>
          <p:cNvSpPr/>
          <p:nvPr userDrawn="1"/>
        </p:nvSpPr>
        <p:spPr>
          <a:xfrm>
            <a:off x="1" y="3789040"/>
            <a:ext cx="9144000" cy="306896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7673" tIns="48836" rIns="97673" bIns="48836" anchor="ctr"/>
          <a:lstStyle/>
          <a:p>
            <a:pPr algn="ctr">
              <a:defRPr/>
            </a:pPr>
            <a:endParaRPr lang="tr-TR"/>
          </a:p>
        </p:txBody>
      </p:sp>
      <p:sp>
        <p:nvSpPr>
          <p:cNvPr id="4" name="3 Metin Yer Tutucusu"/>
          <p:cNvSpPr>
            <a:spLocks noGrp="1"/>
          </p:cNvSpPr>
          <p:nvPr>
            <p:ph type="body" sz="half" idx="2"/>
          </p:nvPr>
        </p:nvSpPr>
        <p:spPr>
          <a:xfrm>
            <a:off x="1600200" y="3823319"/>
            <a:ext cx="6716217" cy="685801"/>
          </a:xfrm>
          <a:prstGeom prst="rect">
            <a:avLst/>
          </a:prstGeom>
        </p:spPr>
        <p:txBody>
          <a:bodyPr/>
          <a:lstStyle>
            <a:lvl1pPr marL="0" indent="0">
              <a:buFontTx/>
              <a:buNone/>
              <a:defRPr sz="2100"/>
            </a:lvl1pPr>
            <a:lvl2pPr>
              <a:buFontTx/>
              <a:buNone/>
              <a:defRPr sz="1400"/>
            </a:lvl2pPr>
            <a:lvl3pPr>
              <a:buFontTx/>
              <a:buNone/>
              <a:defRPr sz="1200"/>
            </a:lvl3pPr>
            <a:lvl4pPr>
              <a:buFontTx/>
              <a:buNone/>
              <a:defRPr sz="1100"/>
            </a:lvl4pPr>
            <a:lvl5pPr>
              <a:buFontTx/>
              <a:buNone/>
              <a:defRPr sz="1100"/>
            </a:lvl5pPr>
          </a:lstStyle>
          <a:p>
            <a:pPr lvl="0"/>
            <a:r>
              <a:rPr lang="tr-TR"/>
              <a:t>Asıl metin stillerini düzenlemek için tıklatın</a:t>
            </a:r>
          </a:p>
        </p:txBody>
      </p:sp>
      <p:sp>
        <p:nvSpPr>
          <p:cNvPr id="2" name="1 Başlık"/>
          <p:cNvSpPr>
            <a:spLocks noGrp="1"/>
          </p:cNvSpPr>
          <p:nvPr>
            <p:ph type="title"/>
          </p:nvPr>
        </p:nvSpPr>
        <p:spPr>
          <a:xfrm>
            <a:off x="1687338" y="3160480"/>
            <a:ext cx="4252815" cy="434345"/>
          </a:xfrm>
          <a:prstGeom prst="rect">
            <a:avLst/>
          </a:prstGeom>
        </p:spPr>
        <p:txBody>
          <a:bodyPr/>
          <a:lstStyle>
            <a:lvl1pPr algn="l">
              <a:buNone/>
              <a:defRPr sz="3400" b="0">
                <a:solidFill>
                  <a:srgbClr val="FFFFFF"/>
                </a:solidFill>
              </a:defRPr>
            </a:lvl1pPr>
          </a:lstStyle>
          <a:p>
            <a:r>
              <a:rPr lang="tr-TR" dirty="0"/>
              <a:t>Asıl başlık stili için tıklatın</a:t>
            </a:r>
            <a:endParaRPr lang="en-US" dirty="0"/>
          </a:p>
        </p:txBody>
      </p:sp>
      <p:sp>
        <p:nvSpPr>
          <p:cNvPr id="9" name="11 Veri Yer Tutucusu"/>
          <p:cNvSpPr>
            <a:spLocks noGrp="1"/>
          </p:cNvSpPr>
          <p:nvPr>
            <p:ph type="dt" sz="half" idx="10"/>
          </p:nvPr>
        </p:nvSpPr>
        <p:spPr>
          <a:xfrm>
            <a:off x="6249018" y="6248990"/>
            <a:ext cx="2666185" cy="365128"/>
          </a:xfrm>
        </p:spPr>
        <p:txBody>
          <a:bodyPr/>
          <a:lstStyle>
            <a:lvl1pPr>
              <a:defRPr/>
            </a:lvl1pPr>
          </a:lstStyle>
          <a:p>
            <a:pPr>
              <a:defRPr/>
            </a:pPr>
            <a:fld id="{F4F5C2C6-4272-4991-B50C-12AA22C1C9DE}" type="datetime1">
              <a:rPr lang="tr-TR" smtClean="0"/>
              <a:pPr>
                <a:defRPr/>
              </a:pPr>
              <a:t>2.05.2019</a:t>
            </a:fld>
            <a:endParaRPr lang="tr-TR"/>
          </a:p>
        </p:txBody>
      </p:sp>
      <p:sp>
        <p:nvSpPr>
          <p:cNvPr id="10" name="13 Altbilgi Yer Tutucusu"/>
          <p:cNvSpPr>
            <a:spLocks noGrp="1"/>
          </p:cNvSpPr>
          <p:nvPr>
            <p:ph type="ftr" sz="quarter" idx="11"/>
          </p:nvPr>
        </p:nvSpPr>
        <p:spPr>
          <a:xfrm>
            <a:off x="1600272" y="6246202"/>
            <a:ext cx="4572001" cy="365128"/>
          </a:xfrm>
        </p:spPr>
        <p:txBody>
          <a:bodyPr/>
          <a:lstStyle>
            <a:lvl1pPr>
              <a:defRPr/>
            </a:lvl1pPr>
          </a:lstStyle>
          <a:p>
            <a:pPr>
              <a:defRPr/>
            </a:pPr>
            <a:endParaRPr lang="tr-TR" dirty="0"/>
          </a:p>
        </p:txBody>
      </p:sp>
      <p:sp>
        <p:nvSpPr>
          <p:cNvPr id="11" name="Unvan 1"/>
          <p:cNvSpPr txBox="1">
            <a:spLocks/>
          </p:cNvSpPr>
          <p:nvPr userDrawn="1"/>
        </p:nvSpPr>
        <p:spPr>
          <a:xfrm rot="19943020">
            <a:off x="23580" y="2740501"/>
            <a:ext cx="9096840" cy="1376998"/>
          </a:xfrm>
          <a:prstGeom prst="rect">
            <a:avLst/>
          </a:prstGeom>
          <a:noFill/>
          <a:ln>
            <a:noFill/>
          </a:ln>
        </p:spPr>
        <p:txBody>
          <a:bodyPr anchor="b">
            <a:normAutofit fontScale="77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1773347"/>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
        <p:nvSpPr>
          <p:cNvPr id="5" name="Unvan 1"/>
          <p:cNvSpPr txBox="1">
            <a:spLocks/>
          </p:cNvSpPr>
          <p:nvPr userDrawn="1"/>
        </p:nvSpPr>
        <p:spPr>
          <a:xfrm rot="19943020">
            <a:off x="23580" y="2740501"/>
            <a:ext cx="9096840" cy="1376998"/>
          </a:xfrm>
          <a:prstGeom prst="rect">
            <a:avLst/>
          </a:prstGeom>
          <a:noFill/>
          <a:ln>
            <a:noFill/>
          </a:ln>
        </p:spPr>
        <p:txBody>
          <a:bodyPr anchor="b">
            <a:normAutofit fontScale="77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2.05.2019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Veri Yer Tutucusu"/>
          <p:cNvSpPr>
            <a:spLocks noGrp="1"/>
          </p:cNvSpPr>
          <p:nvPr>
            <p:ph type="dt" sz="quarter" idx="10"/>
          </p:nvPr>
        </p:nvSpPr>
        <p:spPr>
          <a:xfrm>
            <a:off x="7589478" y="6381328"/>
            <a:ext cx="1230994" cy="365128"/>
          </a:xfrm>
        </p:spPr>
        <p:txBody>
          <a:bodyPr/>
          <a:lstStyle/>
          <a:p>
            <a:pPr>
              <a:defRPr/>
            </a:pPr>
            <a:fld id="{83B264C0-35AC-412E-9356-0C6C68E5B980}" type="datetime1">
              <a:rPr lang="tr-TR" smtClean="0">
                <a:effectLst>
                  <a:outerShdw blurRad="38100" dist="38100" dir="2700000" algn="tl">
                    <a:srgbClr val="000000">
                      <a:alpha val="43137"/>
                    </a:srgbClr>
                  </a:outerShdw>
                </a:effectLst>
              </a:rPr>
              <a:pPr>
                <a:defRPr/>
              </a:pPr>
              <a:t>2.05.2019</a:t>
            </a:fld>
            <a:endParaRPr lang="tr-TR" dirty="0">
              <a:effectLst>
                <a:outerShdw blurRad="38100" dist="38100" dir="2700000" algn="tl">
                  <a:srgbClr val="000000">
                    <a:alpha val="43137"/>
                  </a:srgbClr>
                </a:outerShdw>
              </a:effectLst>
            </a:endParaRPr>
          </a:p>
        </p:txBody>
      </p:sp>
      <p:sp>
        <p:nvSpPr>
          <p:cNvPr id="6" name="5 Altbilgi Yer Tutucusu"/>
          <p:cNvSpPr>
            <a:spLocks noGrp="1"/>
          </p:cNvSpPr>
          <p:nvPr>
            <p:ph type="ftr" sz="quarter" idx="11"/>
          </p:nvPr>
        </p:nvSpPr>
        <p:spPr>
          <a:xfrm>
            <a:off x="107505" y="6381328"/>
            <a:ext cx="1812772" cy="365128"/>
          </a:xfrm>
        </p:spPr>
        <p:txBody>
          <a:bodyPr/>
          <a:lstStyle/>
          <a:p>
            <a:pPr>
              <a:defRPr/>
            </a:pPr>
            <a:endParaRPr lang="tr-TR" dirty="0">
              <a:effectLst>
                <a:outerShdw blurRad="38100" dist="38100" dir="2700000" algn="tl">
                  <a:srgbClr val="000000">
                    <a:alpha val="43137"/>
                  </a:srgbClr>
                </a:outerShdw>
              </a:effectLst>
            </a:endParaRPr>
          </a:p>
        </p:txBody>
      </p:sp>
      <p:sp>
        <p:nvSpPr>
          <p:cNvPr id="9" name="8 Dikdörtgen"/>
          <p:cNvSpPr/>
          <p:nvPr/>
        </p:nvSpPr>
        <p:spPr>
          <a:xfrm>
            <a:off x="2123728" y="3068960"/>
            <a:ext cx="6775728" cy="661720"/>
          </a:xfrm>
          <a:prstGeom prst="rect">
            <a:avLst/>
          </a:prstGeom>
          <a:noFill/>
        </p:spPr>
        <p:txBody>
          <a:bodyPr wrap="square" lIns="97673" tIns="0" rIns="97673" bIns="0" anchor="ctr" anchorCtr="0">
            <a:spAutoFit/>
            <a:scene3d>
              <a:camera prst="orthographicFront"/>
              <a:lightRig rig="soft" dir="t">
                <a:rot lat="0" lon="0" rev="10800000"/>
              </a:lightRig>
            </a:scene3d>
            <a:sp3d>
              <a:bevelT w="27940" h="12700"/>
              <a:contourClr>
                <a:srgbClr val="DDDDDD"/>
              </a:contourClr>
            </a:sp3d>
          </a:bodyPr>
          <a:lstStyle/>
          <a:p>
            <a:pPr algn="ctr">
              <a:defRPr/>
            </a:pPr>
            <a:r>
              <a:rPr lang="tr-TR" sz="4300" b="1" spc="161" dirty="0">
                <a:ln w="11430"/>
                <a:solidFill>
                  <a:srgbClr val="F8F8F8"/>
                </a:solidFill>
                <a:effectLst>
                  <a:outerShdw blurRad="38100" dist="38100" dir="2700000" algn="tl">
                    <a:srgbClr val="000000">
                      <a:alpha val="43137"/>
                    </a:srgbClr>
                  </a:outerShdw>
                </a:effectLst>
              </a:rPr>
              <a:t>ÖNBÜRO YÖNETİMİ</a:t>
            </a:r>
          </a:p>
        </p:txBody>
      </p:sp>
      <p:sp>
        <p:nvSpPr>
          <p:cNvPr id="7" name="1 Başlık"/>
          <p:cNvSpPr txBox="1">
            <a:spLocks/>
          </p:cNvSpPr>
          <p:nvPr/>
        </p:nvSpPr>
        <p:spPr bwMode="auto">
          <a:xfrm>
            <a:off x="1429893" y="404664"/>
            <a:ext cx="6245961" cy="23146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7673" tIns="48836" rIns="97673" bIns="48836">
            <a:spAutoFit/>
          </a:bodyPr>
          <a:lstStyle>
            <a:defPPr>
              <a:defRPr lang="tr-TR"/>
            </a:defPPr>
            <a:lvl1pPr algn="ctr">
              <a:lnSpc>
                <a:spcPct val="150000"/>
              </a:lnSpc>
              <a:defRPr sz="4300" b="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reflection blurRad="6350" stA="50000" endA="300" endPos="50000" dist="29997" dir="5400000" sy="-100000" algn="bl" rotWithShape="0"/>
                </a:effectLst>
              </a:defRPr>
            </a:lvl1pPr>
          </a:lstStyle>
          <a:p>
            <a:r>
              <a:rPr lang="tr-TR" sz="3200" dirty="0">
                <a:effectLst>
                  <a:outerShdw blurRad="50800" algn="tl" rotWithShape="0">
                    <a:srgbClr val="000000"/>
                  </a:outerShdw>
                  <a:reflection blurRad="12700" stA="17000" endPos="50000" dist="50800" dir="5400000" sy="-100000" algn="bl" rotWithShape="0"/>
                </a:effectLst>
              </a:rPr>
              <a:t>Ankara Üniversitesi </a:t>
            </a:r>
          </a:p>
          <a:p>
            <a:r>
              <a:rPr lang="tr-TR" sz="3200" dirty="0">
                <a:effectLst>
                  <a:outerShdw blurRad="50800" algn="tl" rotWithShape="0">
                    <a:srgbClr val="000000"/>
                  </a:outerShdw>
                  <a:reflection blurRad="12700" stA="17000" endPos="50000" dist="50800" dir="5400000" sy="-100000" algn="bl" rotWithShape="0"/>
                </a:effectLst>
              </a:rPr>
              <a:t>Beypazarı Meslek Yüksekokulu</a:t>
            </a:r>
          </a:p>
          <a:p>
            <a:r>
              <a:rPr lang="tr-TR" sz="3200" dirty="0">
                <a:effectLst>
                  <a:outerShdw blurRad="50800" algn="tl" rotWithShape="0">
                    <a:srgbClr val="000000"/>
                  </a:outerShdw>
                  <a:reflection blurRad="12700" stA="17000" endPos="50000" dist="50800" dir="5400000" sy="-100000" algn="bl" rotWithShape="0"/>
                </a:effectLst>
              </a:rPr>
              <a:t>Turizm ve Otel İşletmeciliği</a:t>
            </a:r>
          </a:p>
        </p:txBody>
      </p:sp>
      <p:sp>
        <p:nvSpPr>
          <p:cNvPr id="3" name="Dikdörtgen 2"/>
          <p:cNvSpPr/>
          <p:nvPr/>
        </p:nvSpPr>
        <p:spPr>
          <a:xfrm>
            <a:off x="107504" y="4437112"/>
            <a:ext cx="9036496" cy="1815882"/>
          </a:xfrm>
          <a:prstGeom prst="rect">
            <a:avLst/>
          </a:prstGeom>
        </p:spPr>
        <p:txBody>
          <a:bodyPr wrap="square">
            <a:spAutoFit/>
          </a:bodyPr>
          <a:lstStyle/>
          <a:p>
            <a:r>
              <a:rPr lang="tr-TR" sz="2800" b="1" dirty="0"/>
              <a:t>Dersin kodu: </a:t>
            </a:r>
            <a:r>
              <a:rPr lang="tr-TR" sz="2800" dirty="0" smtClean="0"/>
              <a:t>BTO249</a:t>
            </a:r>
            <a:endParaRPr lang="tr-TR" sz="2800" dirty="0"/>
          </a:p>
          <a:p>
            <a:r>
              <a:rPr lang="tr-TR" sz="2800" b="1" dirty="0"/>
              <a:t>Sorumlu:</a:t>
            </a:r>
            <a:r>
              <a:rPr lang="tr-TR" sz="2800" dirty="0"/>
              <a:t> </a:t>
            </a:r>
            <a:r>
              <a:rPr lang="tr-TR" sz="2800" dirty="0" err="1"/>
              <a:t>Öğr</a:t>
            </a:r>
            <a:r>
              <a:rPr lang="tr-TR" sz="2800" dirty="0"/>
              <a:t>. Gör. Fuat ATASOY</a:t>
            </a:r>
          </a:p>
          <a:p>
            <a:r>
              <a:rPr lang="tr-TR" sz="2800" b="1" dirty="0"/>
              <a:t>Ünite:</a:t>
            </a:r>
            <a:r>
              <a:rPr lang="tr-TR" sz="2800" dirty="0"/>
              <a:t> 3</a:t>
            </a:r>
          </a:p>
          <a:p>
            <a:r>
              <a:rPr lang="tr-TR" sz="2800" b="1" dirty="0"/>
              <a:t>Ünitenin adı: </a:t>
            </a:r>
            <a:r>
              <a:rPr lang="tr-TR" sz="2800" dirty="0"/>
              <a:t>Oda Gelirlerinin İstatiksel Değerlendirilmesi</a:t>
            </a:r>
          </a:p>
        </p:txBody>
      </p:sp>
    </p:spTree>
    <p:custDataLst>
      <p:tags r:id="rId1"/>
    </p:custDataLst>
    <p:extLst>
      <p:ext uri="{BB962C8B-B14F-4D97-AF65-F5344CB8AC3E}">
        <p14:creationId xmlns:p14="http://schemas.microsoft.com/office/powerpoint/2010/main" val="100840565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2609" y="21492"/>
            <a:ext cx="8818782" cy="6463308"/>
          </a:xfrm>
          <a:prstGeom prst="rect">
            <a:avLst/>
          </a:prstGeom>
        </p:spPr>
        <p:txBody>
          <a:bodyPr wrap="square">
            <a:spAutoFit/>
          </a:bodyPr>
          <a:lstStyle/>
          <a:p>
            <a:pPr>
              <a:spcAft>
                <a:spcPts val="0"/>
              </a:spcAft>
            </a:pPr>
            <a:r>
              <a:rPr lang="tr-TR" b="1" dirty="0">
                <a:latin typeface="Times New Roman"/>
                <a:ea typeface="Times New Roman"/>
              </a:rPr>
              <a:t>Örnek :</a:t>
            </a:r>
            <a:r>
              <a:rPr lang="tr-TR" dirty="0">
                <a:latin typeface="Times New Roman"/>
                <a:ea typeface="Times New Roman"/>
              </a:rPr>
              <a:t> Kapı fiyatlarından % 25 indirim yapılmak suretiyle 4 tane </a:t>
            </a:r>
            <a:r>
              <a:rPr lang="tr-TR" dirty="0" err="1">
                <a:latin typeface="Times New Roman"/>
                <a:ea typeface="Times New Roman"/>
              </a:rPr>
              <a:t>single</a:t>
            </a:r>
            <a:r>
              <a:rPr lang="tr-TR" dirty="0">
                <a:latin typeface="Times New Roman"/>
                <a:ea typeface="Times New Roman"/>
              </a:rPr>
              <a:t>, 6 tane </a:t>
            </a:r>
            <a:r>
              <a:rPr lang="tr-TR" dirty="0" err="1">
                <a:latin typeface="Times New Roman"/>
                <a:ea typeface="Times New Roman"/>
              </a:rPr>
              <a:t>double</a:t>
            </a:r>
            <a:r>
              <a:rPr lang="tr-TR" dirty="0">
                <a:latin typeface="Times New Roman"/>
                <a:ea typeface="Times New Roman"/>
              </a:rPr>
              <a:t> oda satılmıştır. (Kapı fiyatları; </a:t>
            </a:r>
            <a:r>
              <a:rPr lang="tr-TR" dirty="0" err="1">
                <a:latin typeface="Times New Roman"/>
                <a:ea typeface="Times New Roman"/>
              </a:rPr>
              <a:t>Single</a:t>
            </a:r>
            <a:r>
              <a:rPr lang="tr-TR" dirty="0">
                <a:latin typeface="Times New Roman"/>
                <a:ea typeface="Times New Roman"/>
              </a:rPr>
              <a:t> 80 $, </a:t>
            </a:r>
            <a:r>
              <a:rPr lang="tr-TR" dirty="0" err="1">
                <a:latin typeface="Times New Roman"/>
                <a:ea typeface="Times New Roman"/>
              </a:rPr>
              <a:t>Double</a:t>
            </a:r>
            <a:r>
              <a:rPr lang="tr-TR" dirty="0">
                <a:latin typeface="Times New Roman"/>
                <a:ea typeface="Times New Roman"/>
              </a:rPr>
              <a:t> 100 $). Optimum etkinlik farkını hesaplayınız.</a:t>
            </a:r>
          </a:p>
          <a:p>
            <a:pPr>
              <a:spcAft>
                <a:spcPts val="0"/>
              </a:spcAft>
            </a:pPr>
            <a:r>
              <a:rPr lang="tr-TR" b="1" u="sng" dirty="0">
                <a:latin typeface="Times New Roman"/>
                <a:ea typeface="Times New Roman"/>
              </a:rPr>
              <a:t>1. adım: </a:t>
            </a:r>
            <a:endParaRPr lang="tr-TR" dirty="0">
              <a:latin typeface="Times New Roman"/>
              <a:ea typeface="Times New Roman"/>
            </a:endParaRPr>
          </a:p>
          <a:p>
            <a:pPr>
              <a:spcAft>
                <a:spcPts val="0"/>
              </a:spcAft>
            </a:pPr>
            <a:r>
              <a:rPr lang="tr-TR" dirty="0">
                <a:latin typeface="Times New Roman"/>
                <a:ea typeface="Times New Roman"/>
              </a:rPr>
              <a:t> Tek kişilik oda 80 $ x 4 adet = 320 $</a:t>
            </a:r>
          </a:p>
          <a:p>
            <a:pPr>
              <a:spcAft>
                <a:spcPts val="0"/>
              </a:spcAft>
            </a:pPr>
            <a:r>
              <a:rPr lang="tr-TR" dirty="0">
                <a:latin typeface="Times New Roman"/>
                <a:ea typeface="Times New Roman"/>
              </a:rPr>
              <a:t>Çift kişilik oda 100 $ x 6 adet = 600 $ </a:t>
            </a:r>
          </a:p>
          <a:p>
            <a:pPr>
              <a:spcAft>
                <a:spcPts val="0"/>
              </a:spcAft>
            </a:pPr>
            <a:r>
              <a:rPr lang="tr-TR" dirty="0">
                <a:latin typeface="Times New Roman"/>
                <a:ea typeface="Times New Roman"/>
              </a:rPr>
              <a:t> </a:t>
            </a:r>
          </a:p>
          <a:p>
            <a:pPr>
              <a:spcAft>
                <a:spcPts val="0"/>
              </a:spcAft>
            </a:pPr>
            <a:r>
              <a:rPr lang="tr-TR" dirty="0">
                <a:latin typeface="Times New Roman"/>
                <a:ea typeface="Times New Roman"/>
              </a:rPr>
              <a:t>Potansiyel (Optimum) Odalar Geliri = (600 + 320) / 10</a:t>
            </a:r>
          </a:p>
          <a:p>
            <a:pPr>
              <a:spcAft>
                <a:spcPts val="0"/>
              </a:spcAft>
            </a:pPr>
            <a:r>
              <a:rPr lang="tr-TR" dirty="0">
                <a:latin typeface="Times New Roman"/>
                <a:ea typeface="Times New Roman"/>
              </a:rPr>
              <a:t>			           = 92 $ (Oda başına Elde Edilecek Maksimum Gelir)</a:t>
            </a:r>
          </a:p>
          <a:p>
            <a:pPr>
              <a:spcAft>
                <a:spcPts val="0"/>
              </a:spcAft>
            </a:pPr>
            <a:r>
              <a:rPr lang="tr-TR" dirty="0">
                <a:latin typeface="Times New Roman"/>
                <a:ea typeface="Times New Roman"/>
              </a:rPr>
              <a:t> </a:t>
            </a:r>
          </a:p>
          <a:p>
            <a:pPr>
              <a:spcAft>
                <a:spcPts val="0"/>
              </a:spcAft>
            </a:pPr>
            <a:r>
              <a:rPr lang="tr-TR" b="1" u="sng" dirty="0">
                <a:latin typeface="Times New Roman"/>
                <a:ea typeface="Times New Roman"/>
              </a:rPr>
              <a:t>2. adım: </a:t>
            </a:r>
            <a:r>
              <a:rPr lang="tr-TR" dirty="0">
                <a:latin typeface="Times New Roman"/>
                <a:ea typeface="Times New Roman"/>
              </a:rPr>
              <a:t> Gerçekleşen Satış:</a:t>
            </a:r>
          </a:p>
          <a:p>
            <a:pPr>
              <a:spcAft>
                <a:spcPts val="0"/>
              </a:spcAft>
            </a:pPr>
            <a:r>
              <a:rPr lang="tr-TR" dirty="0">
                <a:latin typeface="Times New Roman"/>
                <a:ea typeface="Times New Roman"/>
              </a:rPr>
              <a:t>Tek kişilik oda 80 $ x 4 adet x 0,25 indirim = 240 $ (Satılan fiyat)</a:t>
            </a:r>
          </a:p>
          <a:p>
            <a:pPr>
              <a:spcAft>
                <a:spcPts val="0"/>
              </a:spcAft>
            </a:pPr>
            <a:r>
              <a:rPr lang="tr-TR" dirty="0">
                <a:latin typeface="Times New Roman"/>
                <a:ea typeface="Times New Roman"/>
              </a:rPr>
              <a:t>Çift kişilik oda 100 $ x 6 adet x 0,25 indirim = 450 $  (Satılan fiyat)</a:t>
            </a:r>
          </a:p>
          <a:p>
            <a:pPr>
              <a:spcAft>
                <a:spcPts val="0"/>
              </a:spcAft>
            </a:pPr>
            <a:r>
              <a:rPr lang="tr-TR" dirty="0">
                <a:latin typeface="Times New Roman"/>
                <a:ea typeface="Times New Roman"/>
              </a:rPr>
              <a:t>				         = 690 $ Toplam</a:t>
            </a:r>
          </a:p>
          <a:p>
            <a:pPr>
              <a:spcAft>
                <a:spcPts val="0"/>
              </a:spcAft>
            </a:pPr>
            <a:r>
              <a:rPr lang="tr-TR" dirty="0">
                <a:latin typeface="Times New Roman"/>
                <a:ea typeface="Times New Roman"/>
              </a:rPr>
              <a:t> Ortalama Oda Geliri = 690 / 10</a:t>
            </a:r>
          </a:p>
          <a:p>
            <a:pPr marL="899160">
              <a:spcAft>
                <a:spcPts val="0"/>
              </a:spcAft>
            </a:pPr>
            <a:r>
              <a:rPr lang="tr-TR" dirty="0">
                <a:latin typeface="Times New Roman"/>
                <a:ea typeface="Times New Roman"/>
              </a:rPr>
              <a:t>                   = 69 $ (Oda başına Elde Edilen </a:t>
            </a:r>
            <a:r>
              <a:rPr lang="tr-TR" dirty="0" err="1">
                <a:latin typeface="Times New Roman"/>
                <a:ea typeface="Times New Roman"/>
              </a:rPr>
              <a:t>Şuanki</a:t>
            </a:r>
            <a:r>
              <a:rPr lang="tr-TR" dirty="0">
                <a:latin typeface="Times New Roman"/>
                <a:ea typeface="Times New Roman"/>
              </a:rPr>
              <a:t> Gelir)</a:t>
            </a:r>
          </a:p>
          <a:p>
            <a:pPr>
              <a:spcAft>
                <a:spcPts val="0"/>
              </a:spcAft>
            </a:pPr>
            <a:r>
              <a:rPr lang="tr-TR" dirty="0">
                <a:latin typeface="Times New Roman"/>
                <a:ea typeface="Times New Roman"/>
              </a:rPr>
              <a:t> </a:t>
            </a:r>
            <a:r>
              <a:rPr lang="tr-TR" b="1" u="sng" dirty="0">
                <a:latin typeface="Times New Roman"/>
                <a:ea typeface="Times New Roman"/>
              </a:rPr>
              <a:t>3. adım: (</a:t>
            </a:r>
            <a:r>
              <a:rPr lang="tr-TR" dirty="0">
                <a:latin typeface="Times New Roman"/>
                <a:ea typeface="Times New Roman"/>
              </a:rPr>
              <a:t>Oranlama yaptığımızda indirimli satışın etkinliğini ölçeriz)</a:t>
            </a:r>
          </a:p>
          <a:p>
            <a:pPr>
              <a:spcAft>
                <a:spcPts val="0"/>
              </a:spcAft>
            </a:pPr>
            <a:r>
              <a:rPr lang="tr-TR" dirty="0">
                <a:latin typeface="Times New Roman"/>
                <a:ea typeface="Times New Roman"/>
              </a:rPr>
              <a:t> </a:t>
            </a:r>
          </a:p>
          <a:p>
            <a:pPr indent="449580">
              <a:spcAft>
                <a:spcPts val="0"/>
              </a:spcAft>
            </a:pPr>
            <a:r>
              <a:rPr lang="tr-TR" dirty="0">
                <a:latin typeface="Times New Roman"/>
                <a:ea typeface="Times New Roman"/>
              </a:rPr>
              <a:t>92 $ satış % 100 ise,</a:t>
            </a:r>
          </a:p>
          <a:p>
            <a:pPr indent="449580">
              <a:spcAft>
                <a:spcPts val="0"/>
              </a:spcAft>
            </a:pPr>
            <a:r>
              <a:rPr lang="tr-TR" dirty="0">
                <a:latin typeface="Times New Roman"/>
                <a:ea typeface="Times New Roman"/>
              </a:rPr>
              <a:t>69 $ satış %    ?</a:t>
            </a:r>
          </a:p>
          <a:p>
            <a:pPr>
              <a:spcAft>
                <a:spcPts val="0"/>
              </a:spcAft>
            </a:pPr>
            <a:r>
              <a:rPr lang="tr-TR" dirty="0">
                <a:latin typeface="Times New Roman"/>
                <a:ea typeface="Times New Roman"/>
              </a:rPr>
              <a:t>---------------------------------------</a:t>
            </a:r>
          </a:p>
          <a:p>
            <a:pPr indent="449580">
              <a:spcAft>
                <a:spcPts val="0"/>
              </a:spcAft>
            </a:pPr>
            <a:r>
              <a:rPr lang="tr-TR" dirty="0">
                <a:latin typeface="Times New Roman"/>
                <a:ea typeface="Times New Roman"/>
              </a:rPr>
              <a:t>? = 6900 / 92</a:t>
            </a:r>
          </a:p>
          <a:p>
            <a:pPr indent="449580">
              <a:spcAft>
                <a:spcPts val="0"/>
              </a:spcAft>
            </a:pPr>
            <a:r>
              <a:rPr lang="tr-TR" dirty="0">
                <a:latin typeface="Times New Roman"/>
                <a:ea typeface="Times New Roman"/>
              </a:rPr>
              <a:t>  = % 75</a:t>
            </a:r>
          </a:p>
          <a:p>
            <a:pPr>
              <a:spcAft>
                <a:spcPts val="0"/>
              </a:spcAft>
            </a:pPr>
            <a:r>
              <a:rPr lang="tr-TR" dirty="0">
                <a:latin typeface="Times New Roman"/>
                <a:ea typeface="Times New Roman"/>
              </a:rPr>
              <a:t> </a:t>
            </a:r>
            <a:r>
              <a:rPr lang="tr-TR" b="1" dirty="0">
                <a:latin typeface="Times New Roman"/>
                <a:ea typeface="Times New Roman"/>
              </a:rPr>
              <a:t>Sonuç:</a:t>
            </a:r>
            <a:r>
              <a:rPr lang="tr-TR" dirty="0">
                <a:latin typeface="Times New Roman"/>
                <a:ea typeface="Times New Roman"/>
              </a:rPr>
              <a:t> İşletmenin yönetimi % 75’lik bir etkinliğe sahiptir.</a:t>
            </a:r>
            <a:endParaRPr lang="tr-TR" dirty="0">
              <a:effectLst/>
              <a:latin typeface="Times New Roman"/>
              <a:ea typeface="Times New Roman"/>
            </a:endParaRPr>
          </a:p>
        </p:txBody>
      </p:sp>
    </p:spTree>
    <p:extLst>
      <p:ext uri="{BB962C8B-B14F-4D97-AF65-F5344CB8AC3E}">
        <p14:creationId xmlns:p14="http://schemas.microsoft.com/office/powerpoint/2010/main" val="38670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332656"/>
            <a:ext cx="8424936" cy="6001643"/>
          </a:xfrm>
          <a:prstGeom prst="rect">
            <a:avLst/>
          </a:prstGeom>
        </p:spPr>
        <p:txBody>
          <a:bodyPr wrap="square">
            <a:spAutoFit/>
          </a:bodyPr>
          <a:lstStyle/>
          <a:p>
            <a:pPr algn="just">
              <a:spcAft>
                <a:spcPts val="0"/>
              </a:spcAft>
            </a:pPr>
            <a:r>
              <a:rPr lang="tr-TR" sz="2400" b="1" dirty="0">
                <a:latin typeface="Times New Roman"/>
                <a:ea typeface="Times New Roman"/>
              </a:rPr>
              <a:t>Örnek :</a:t>
            </a:r>
            <a:r>
              <a:rPr lang="tr-TR" sz="2400" dirty="0">
                <a:latin typeface="Times New Roman"/>
                <a:ea typeface="Times New Roman"/>
              </a:rPr>
              <a:t> 120 odadan oluşan bir otelimiz var. 30 </a:t>
            </a:r>
            <a:r>
              <a:rPr lang="tr-TR" sz="2400" dirty="0" err="1">
                <a:latin typeface="Times New Roman"/>
                <a:ea typeface="Times New Roman"/>
              </a:rPr>
              <a:t>single</a:t>
            </a:r>
            <a:r>
              <a:rPr lang="tr-TR" sz="2400" dirty="0">
                <a:latin typeface="Times New Roman"/>
                <a:ea typeface="Times New Roman"/>
              </a:rPr>
              <a:t>, 40 </a:t>
            </a:r>
            <a:r>
              <a:rPr lang="tr-TR" sz="2400" dirty="0" err="1">
                <a:latin typeface="Times New Roman"/>
                <a:ea typeface="Times New Roman"/>
              </a:rPr>
              <a:t>double</a:t>
            </a:r>
            <a:r>
              <a:rPr lang="tr-TR" sz="2400" dirty="0">
                <a:latin typeface="Times New Roman"/>
                <a:ea typeface="Times New Roman"/>
              </a:rPr>
              <a:t> ve 10 </a:t>
            </a:r>
            <a:r>
              <a:rPr lang="tr-TR" sz="2400" dirty="0" err="1">
                <a:latin typeface="Times New Roman"/>
                <a:ea typeface="Times New Roman"/>
              </a:rPr>
              <a:t>triple</a:t>
            </a:r>
            <a:r>
              <a:rPr lang="tr-TR" sz="2400" dirty="0">
                <a:latin typeface="Times New Roman"/>
                <a:ea typeface="Times New Roman"/>
              </a:rPr>
              <a:t> olmak üzere 80 oda satışımız vardır. İdeal doluluk etkinliğini hesaplayınız.</a:t>
            </a:r>
          </a:p>
          <a:p>
            <a:pPr>
              <a:spcAft>
                <a:spcPts val="0"/>
              </a:spcAft>
            </a:pPr>
            <a:r>
              <a:rPr lang="tr-TR" sz="2400" dirty="0">
                <a:latin typeface="Times New Roman"/>
                <a:ea typeface="Times New Roman"/>
              </a:rPr>
              <a:t> </a:t>
            </a:r>
          </a:p>
          <a:p>
            <a:pPr>
              <a:spcAft>
                <a:spcPts val="0"/>
              </a:spcAft>
            </a:pPr>
            <a:r>
              <a:rPr lang="tr-TR" sz="2400" b="1" dirty="0">
                <a:latin typeface="Times New Roman"/>
                <a:ea typeface="Times New Roman"/>
              </a:rPr>
              <a:t>Çözüm:</a:t>
            </a:r>
            <a:endParaRPr lang="tr-TR" sz="2400" dirty="0">
              <a:latin typeface="Times New Roman"/>
              <a:ea typeface="Times New Roman"/>
            </a:endParaRPr>
          </a:p>
          <a:p>
            <a:pPr>
              <a:spcAft>
                <a:spcPts val="0"/>
              </a:spcAft>
            </a:pPr>
            <a:r>
              <a:rPr lang="tr-TR" sz="2400" dirty="0">
                <a:latin typeface="Times New Roman"/>
                <a:ea typeface="Times New Roman"/>
              </a:rPr>
              <a:t> </a:t>
            </a:r>
          </a:p>
          <a:p>
            <a:pPr>
              <a:spcAft>
                <a:spcPts val="0"/>
              </a:spcAft>
            </a:pPr>
            <a:r>
              <a:rPr lang="tr-TR" sz="2400" dirty="0">
                <a:latin typeface="Times New Roman"/>
                <a:ea typeface="Times New Roman"/>
              </a:rPr>
              <a:t>Satılan oda sayısı 30 + 40 + 10 = 80 oda</a:t>
            </a:r>
          </a:p>
          <a:p>
            <a:pPr>
              <a:spcAft>
                <a:spcPts val="0"/>
              </a:spcAft>
            </a:pPr>
            <a:r>
              <a:rPr lang="tr-TR" sz="2400" dirty="0">
                <a:latin typeface="Times New Roman"/>
                <a:ea typeface="Times New Roman"/>
              </a:rPr>
              <a:t>Toplam oda sayısı = 120 oda</a:t>
            </a:r>
          </a:p>
          <a:p>
            <a:pPr>
              <a:spcAft>
                <a:spcPts val="0"/>
              </a:spcAft>
            </a:pPr>
            <a:r>
              <a:rPr lang="tr-TR" sz="2400" dirty="0">
                <a:latin typeface="Times New Roman"/>
                <a:ea typeface="Times New Roman"/>
              </a:rPr>
              <a:t> </a:t>
            </a:r>
          </a:p>
          <a:p>
            <a:pPr>
              <a:spcAft>
                <a:spcPts val="0"/>
              </a:spcAft>
            </a:pPr>
            <a:r>
              <a:rPr lang="tr-TR" sz="2400" dirty="0">
                <a:latin typeface="Times New Roman"/>
                <a:ea typeface="Times New Roman"/>
              </a:rPr>
              <a:t>120 oda satışı % 100 ise,</a:t>
            </a:r>
          </a:p>
          <a:p>
            <a:pPr>
              <a:spcAft>
                <a:spcPts val="0"/>
              </a:spcAft>
            </a:pPr>
            <a:r>
              <a:rPr lang="tr-TR" sz="2400" dirty="0">
                <a:latin typeface="Times New Roman"/>
                <a:ea typeface="Times New Roman"/>
              </a:rPr>
              <a:t>80 		 %  ?</a:t>
            </a:r>
          </a:p>
          <a:p>
            <a:pPr>
              <a:spcAft>
                <a:spcPts val="0"/>
              </a:spcAft>
            </a:pPr>
            <a:r>
              <a:rPr lang="tr-TR" sz="2400" dirty="0">
                <a:latin typeface="Times New Roman"/>
                <a:ea typeface="Times New Roman"/>
              </a:rPr>
              <a:t>---------------------------------</a:t>
            </a:r>
          </a:p>
          <a:p>
            <a:pPr>
              <a:spcAft>
                <a:spcPts val="0"/>
              </a:spcAft>
            </a:pPr>
            <a:r>
              <a:rPr lang="tr-TR" sz="2400" dirty="0">
                <a:latin typeface="Times New Roman"/>
                <a:ea typeface="Times New Roman"/>
              </a:rPr>
              <a:t>? = (100 x 80) / 120</a:t>
            </a:r>
          </a:p>
          <a:p>
            <a:pPr>
              <a:spcAft>
                <a:spcPts val="0"/>
              </a:spcAft>
            </a:pPr>
            <a:r>
              <a:rPr lang="tr-TR" sz="2400" dirty="0">
                <a:latin typeface="Times New Roman"/>
                <a:ea typeface="Times New Roman"/>
              </a:rPr>
              <a:t>  = % 66,6</a:t>
            </a:r>
          </a:p>
          <a:p>
            <a:pPr>
              <a:spcAft>
                <a:spcPts val="0"/>
              </a:spcAft>
            </a:pPr>
            <a:r>
              <a:rPr lang="tr-TR" sz="2400" dirty="0">
                <a:latin typeface="Times New Roman"/>
                <a:ea typeface="Times New Roman"/>
              </a:rPr>
              <a:t> </a:t>
            </a:r>
          </a:p>
          <a:p>
            <a:pPr>
              <a:spcAft>
                <a:spcPts val="0"/>
              </a:spcAft>
            </a:pPr>
            <a:r>
              <a:rPr lang="tr-TR" sz="2400" dirty="0">
                <a:latin typeface="Times New Roman"/>
                <a:ea typeface="Times New Roman"/>
              </a:rPr>
              <a:t>Yönetim % 66,6 oranında oda satış etkinliğine sahiptir.</a:t>
            </a:r>
            <a:endParaRPr lang="tr-TR" sz="2400" dirty="0">
              <a:effectLst/>
              <a:latin typeface="Times New Roman"/>
              <a:ea typeface="Times New Roman"/>
            </a:endParaRPr>
          </a:p>
        </p:txBody>
      </p:sp>
    </p:spTree>
    <p:extLst>
      <p:ext uri="{BB962C8B-B14F-4D97-AF65-F5344CB8AC3E}">
        <p14:creationId xmlns:p14="http://schemas.microsoft.com/office/powerpoint/2010/main" val="519143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p:cNvSpPr/>
          <p:nvPr/>
        </p:nvSpPr>
        <p:spPr>
          <a:xfrm>
            <a:off x="395536" y="332656"/>
            <a:ext cx="8496944" cy="4001095"/>
          </a:xfrm>
          <a:prstGeom prst="rect">
            <a:avLst/>
          </a:prstGeom>
        </p:spPr>
        <p:txBody>
          <a:bodyPr wrap="square">
            <a:spAutoFit/>
          </a:bodyPr>
          <a:lstStyle/>
          <a:p>
            <a:pPr>
              <a:spcAft>
                <a:spcPts val="0"/>
              </a:spcAft>
            </a:pPr>
            <a:r>
              <a:rPr lang="tr-TR" sz="2000" b="1" dirty="0">
                <a:latin typeface="Times New Roman"/>
                <a:ea typeface="Times New Roman"/>
              </a:rPr>
              <a:t>3.3. Milliyetine Göre Gelir İstatistiği </a:t>
            </a:r>
            <a:endParaRPr lang="tr-TR" sz="2000" dirty="0">
              <a:latin typeface="Times New Roman"/>
              <a:ea typeface="Times New Roman"/>
            </a:endParaRPr>
          </a:p>
          <a:p>
            <a:pPr>
              <a:spcAft>
                <a:spcPts val="0"/>
              </a:spcAft>
            </a:pPr>
            <a:r>
              <a:rPr lang="tr-TR" sz="2000" dirty="0">
                <a:latin typeface="Times New Roman"/>
                <a:ea typeface="Times New Roman"/>
              </a:rPr>
              <a:t> </a:t>
            </a:r>
          </a:p>
          <a:p>
            <a:pPr algn="just">
              <a:spcAft>
                <a:spcPts val="0"/>
              </a:spcAft>
            </a:pPr>
            <a:r>
              <a:rPr lang="tr-TR" sz="2000" b="1" dirty="0">
                <a:latin typeface="Times New Roman"/>
                <a:ea typeface="Times New Roman"/>
              </a:rPr>
              <a:t>Örnek:</a:t>
            </a:r>
            <a:r>
              <a:rPr lang="tr-TR" sz="2000" dirty="0">
                <a:latin typeface="Times New Roman"/>
                <a:ea typeface="Times New Roman"/>
              </a:rPr>
              <a:t> 170 odalı bir otelde toplam 140 oda doludur. Bu odalarda kalan konukların milliyetlere göre dağılımı şöyledir: 45 oda Türk, 60 oda Alman, 25 oda Rus ve 10 oda Yunan. Otelde ortalama oda ücreti 60 TL olduğuna göre milliyetlere göre oda geliri ne kadardır? </a:t>
            </a:r>
          </a:p>
          <a:p>
            <a:pPr>
              <a:spcAft>
                <a:spcPts val="0"/>
              </a:spcAft>
            </a:pPr>
            <a:endParaRPr lang="tr-TR" sz="2000" dirty="0">
              <a:effectLst/>
              <a:latin typeface="Times New Roman"/>
              <a:ea typeface="Times New Roman"/>
            </a:endParaRPr>
          </a:p>
          <a:p>
            <a:pPr>
              <a:spcAft>
                <a:spcPts val="0"/>
              </a:spcAft>
            </a:pPr>
            <a:r>
              <a:rPr lang="tr-TR" sz="2400" b="1" dirty="0">
                <a:solidFill>
                  <a:srgbClr val="FF0000"/>
                </a:solidFill>
                <a:latin typeface="Times New Roman"/>
                <a:ea typeface="Times New Roman"/>
              </a:rPr>
              <a:t>Çözüm:</a:t>
            </a:r>
            <a:endParaRPr lang="tr-TR" dirty="0">
              <a:latin typeface="Times New Roman"/>
              <a:ea typeface="Times New Roman"/>
            </a:endParaRPr>
          </a:p>
          <a:p>
            <a:pPr>
              <a:spcAft>
                <a:spcPts val="0"/>
              </a:spcAft>
            </a:pPr>
            <a:endParaRPr lang="tr-TR" dirty="0">
              <a:effectLst/>
              <a:latin typeface="Times New Roman"/>
              <a:ea typeface="Times New Roman"/>
            </a:endParaRPr>
          </a:p>
          <a:p>
            <a:pPr>
              <a:spcAft>
                <a:spcPts val="0"/>
              </a:spcAft>
            </a:pPr>
            <a:endParaRPr lang="tr-TR" dirty="0">
              <a:latin typeface="Times New Roman"/>
              <a:ea typeface="Times New Roman"/>
            </a:endParaRPr>
          </a:p>
          <a:p>
            <a:pPr>
              <a:spcAft>
                <a:spcPts val="0"/>
              </a:spcAft>
            </a:pPr>
            <a:endParaRPr lang="tr-TR" dirty="0">
              <a:latin typeface="Times New Roman"/>
              <a:ea typeface="Times New Roman"/>
            </a:endParaRPr>
          </a:p>
          <a:p>
            <a:pPr>
              <a:spcAft>
                <a:spcPts val="0"/>
              </a:spcAft>
            </a:pPr>
            <a:endParaRPr lang="tr-TR" dirty="0">
              <a:effectLst/>
              <a:latin typeface="Times New Roman"/>
              <a:ea typeface="Times New Roman"/>
            </a:endParaRPr>
          </a:p>
          <a:p>
            <a:pPr>
              <a:spcAft>
                <a:spcPts val="0"/>
              </a:spcAft>
            </a:pPr>
            <a:endParaRPr lang="tr-TR" dirty="0">
              <a:effectLst/>
              <a:latin typeface="Times New Roman"/>
              <a:ea typeface="Times New Roman"/>
            </a:endParaRPr>
          </a:p>
        </p:txBody>
      </p:sp>
      <p:graphicFrame>
        <p:nvGraphicFramePr>
          <p:cNvPr id="8" name="Tablo 7"/>
          <p:cNvGraphicFramePr>
            <a:graphicFrameLocks noGrp="1"/>
          </p:cNvGraphicFramePr>
          <p:nvPr>
            <p:extLst>
              <p:ext uri="{D42A27DB-BD31-4B8C-83A1-F6EECF244321}">
                <p14:modId xmlns:p14="http://schemas.microsoft.com/office/powerpoint/2010/main" val="3384416751"/>
              </p:ext>
            </p:extLst>
          </p:nvPr>
        </p:nvGraphicFramePr>
        <p:xfrm>
          <a:off x="1331640" y="3266951"/>
          <a:ext cx="6336704" cy="2133600"/>
        </p:xfrm>
        <a:graphic>
          <a:graphicData uri="http://schemas.openxmlformats.org/drawingml/2006/table">
            <a:tbl>
              <a:tblPr firstRow="1" firstCol="1" lastRow="1" lastCol="1" bandRow="1" bandCol="1">
                <a:tableStyleId>{5C22544A-7EE6-4342-B048-85BDC9FD1C3A}</a:tableStyleId>
              </a:tblPr>
              <a:tblGrid>
                <a:gridCol w="1584176">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584176">
                  <a:extLst>
                    <a:ext uri="{9D8B030D-6E8A-4147-A177-3AD203B41FA5}">
                      <a16:colId xmlns:a16="http://schemas.microsoft.com/office/drawing/2014/main" val="20002"/>
                    </a:ext>
                  </a:extLst>
                </a:gridCol>
                <a:gridCol w="1584176">
                  <a:extLst>
                    <a:ext uri="{9D8B030D-6E8A-4147-A177-3AD203B41FA5}">
                      <a16:colId xmlns:a16="http://schemas.microsoft.com/office/drawing/2014/main" val="20003"/>
                    </a:ext>
                  </a:extLst>
                </a:gridCol>
              </a:tblGrid>
              <a:tr h="0">
                <a:tc>
                  <a:txBody>
                    <a:bodyPr/>
                    <a:lstStyle/>
                    <a:p>
                      <a:pPr>
                        <a:spcAft>
                          <a:spcPts val="0"/>
                        </a:spcAft>
                      </a:pPr>
                      <a:r>
                        <a:rPr lang="tr-TR" sz="2000" dirty="0">
                          <a:effectLst/>
                        </a:rPr>
                        <a:t> </a:t>
                      </a:r>
                      <a:endParaRPr lang="tr-TR" sz="2000" dirty="0">
                        <a:effectLst/>
                        <a:latin typeface="Times New Roman"/>
                        <a:ea typeface="Times New Roman"/>
                      </a:endParaRPr>
                    </a:p>
                  </a:txBody>
                  <a:tcPr marL="68580" marR="68580" marT="0" marB="0"/>
                </a:tc>
                <a:tc>
                  <a:txBody>
                    <a:bodyPr/>
                    <a:lstStyle/>
                    <a:p>
                      <a:pPr algn="ctr">
                        <a:spcAft>
                          <a:spcPts val="0"/>
                        </a:spcAft>
                      </a:pPr>
                      <a:r>
                        <a:rPr lang="tr-TR" sz="2000">
                          <a:effectLst/>
                        </a:rPr>
                        <a:t>Dolu Oda</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Hesap</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Oda Geliri</a:t>
                      </a:r>
                      <a:endParaRPr lang="tr-TR" sz="2000">
                        <a:effectLst/>
                        <a:latin typeface="Times New Roman"/>
                        <a:ea typeface="Times New Roman"/>
                      </a:endParaRPr>
                    </a:p>
                  </a:txBody>
                  <a:tcPr marL="68580" marR="68580" marT="0" marB="0"/>
                </a:tc>
                <a:extLst>
                  <a:ext uri="{0D108BD9-81ED-4DB2-BD59-A6C34878D82A}">
                    <a16:rowId xmlns:a16="http://schemas.microsoft.com/office/drawing/2014/main" val="10000"/>
                  </a:ext>
                </a:extLst>
              </a:tr>
              <a:tr h="0">
                <a:tc>
                  <a:txBody>
                    <a:bodyPr/>
                    <a:lstStyle/>
                    <a:p>
                      <a:pPr>
                        <a:spcAft>
                          <a:spcPts val="0"/>
                        </a:spcAft>
                      </a:pPr>
                      <a:r>
                        <a:rPr lang="tr-TR" sz="2000">
                          <a:effectLst/>
                        </a:rPr>
                        <a:t>Yerli </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45</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45 x 60</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2.700</a:t>
                      </a:r>
                      <a:endParaRPr lang="tr-TR" sz="2000">
                        <a:effectLst/>
                        <a:latin typeface="Times New Roman"/>
                        <a:ea typeface="Times New Roman"/>
                      </a:endParaRPr>
                    </a:p>
                  </a:txBody>
                  <a:tcPr marL="68580" marR="68580" marT="0" marB="0"/>
                </a:tc>
                <a:extLst>
                  <a:ext uri="{0D108BD9-81ED-4DB2-BD59-A6C34878D82A}">
                    <a16:rowId xmlns:a16="http://schemas.microsoft.com/office/drawing/2014/main" val="10001"/>
                  </a:ext>
                </a:extLst>
              </a:tr>
              <a:tr h="0">
                <a:tc>
                  <a:txBody>
                    <a:bodyPr/>
                    <a:lstStyle/>
                    <a:p>
                      <a:pPr>
                        <a:spcAft>
                          <a:spcPts val="0"/>
                        </a:spcAft>
                      </a:pPr>
                      <a:r>
                        <a:rPr lang="tr-TR" sz="2000">
                          <a:effectLst/>
                        </a:rPr>
                        <a:t>Alman </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60</a:t>
                      </a:r>
                      <a:endParaRPr lang="tr-TR" sz="2000">
                        <a:effectLst/>
                        <a:latin typeface="Times New Roman"/>
                        <a:ea typeface="Times New Roman"/>
                      </a:endParaRPr>
                    </a:p>
                  </a:txBody>
                  <a:tcPr marL="68580" marR="68580" marT="0" marB="0"/>
                </a:tc>
                <a:tc>
                  <a:txBody>
                    <a:bodyPr/>
                    <a:lstStyle/>
                    <a:p>
                      <a:pPr algn="ctr">
                        <a:spcAft>
                          <a:spcPts val="0"/>
                        </a:spcAft>
                      </a:pPr>
                      <a:r>
                        <a:rPr lang="tr-TR" sz="2000" dirty="0">
                          <a:effectLst/>
                        </a:rPr>
                        <a:t>60 x 60</a:t>
                      </a:r>
                      <a:endParaRPr lang="tr-TR" sz="2000" dirty="0">
                        <a:effectLst/>
                        <a:latin typeface="Times New Roman"/>
                        <a:ea typeface="Times New Roman"/>
                      </a:endParaRPr>
                    </a:p>
                  </a:txBody>
                  <a:tcPr marL="68580" marR="68580" marT="0" marB="0"/>
                </a:tc>
                <a:tc>
                  <a:txBody>
                    <a:bodyPr/>
                    <a:lstStyle/>
                    <a:p>
                      <a:pPr algn="ctr">
                        <a:spcAft>
                          <a:spcPts val="0"/>
                        </a:spcAft>
                      </a:pPr>
                      <a:r>
                        <a:rPr lang="tr-TR" sz="2000">
                          <a:effectLst/>
                        </a:rPr>
                        <a:t>3.600</a:t>
                      </a:r>
                      <a:endParaRPr lang="tr-TR" sz="2000">
                        <a:effectLst/>
                        <a:latin typeface="Times New Roman"/>
                        <a:ea typeface="Times New Roman"/>
                      </a:endParaRPr>
                    </a:p>
                  </a:txBody>
                  <a:tcPr marL="68580" marR="68580" marT="0" marB="0"/>
                </a:tc>
                <a:extLst>
                  <a:ext uri="{0D108BD9-81ED-4DB2-BD59-A6C34878D82A}">
                    <a16:rowId xmlns:a16="http://schemas.microsoft.com/office/drawing/2014/main" val="10002"/>
                  </a:ext>
                </a:extLst>
              </a:tr>
              <a:tr h="0">
                <a:tc>
                  <a:txBody>
                    <a:bodyPr/>
                    <a:lstStyle/>
                    <a:p>
                      <a:pPr>
                        <a:spcAft>
                          <a:spcPts val="0"/>
                        </a:spcAft>
                      </a:pPr>
                      <a:r>
                        <a:rPr lang="tr-TR" sz="2000">
                          <a:effectLst/>
                        </a:rPr>
                        <a:t>Rus </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25</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25 x 60</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1.500</a:t>
                      </a:r>
                      <a:endParaRPr lang="tr-TR" sz="2000">
                        <a:effectLst/>
                        <a:latin typeface="Times New Roman"/>
                        <a:ea typeface="Times New Roman"/>
                      </a:endParaRPr>
                    </a:p>
                  </a:txBody>
                  <a:tcPr marL="68580" marR="68580" marT="0" marB="0"/>
                </a:tc>
                <a:extLst>
                  <a:ext uri="{0D108BD9-81ED-4DB2-BD59-A6C34878D82A}">
                    <a16:rowId xmlns:a16="http://schemas.microsoft.com/office/drawing/2014/main" val="10003"/>
                  </a:ext>
                </a:extLst>
              </a:tr>
              <a:tr h="0">
                <a:tc>
                  <a:txBody>
                    <a:bodyPr/>
                    <a:lstStyle/>
                    <a:p>
                      <a:pPr>
                        <a:spcAft>
                          <a:spcPts val="0"/>
                        </a:spcAft>
                      </a:pPr>
                      <a:r>
                        <a:rPr lang="tr-TR" sz="2000">
                          <a:effectLst/>
                        </a:rPr>
                        <a:t>Yunan</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10</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10 x 60</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600</a:t>
                      </a:r>
                      <a:endParaRPr lang="tr-TR" sz="2000">
                        <a:effectLst/>
                        <a:latin typeface="Times New Roman"/>
                        <a:ea typeface="Times New Roman"/>
                      </a:endParaRPr>
                    </a:p>
                  </a:txBody>
                  <a:tcPr marL="68580" marR="68580" marT="0" marB="0"/>
                </a:tc>
                <a:extLst>
                  <a:ext uri="{0D108BD9-81ED-4DB2-BD59-A6C34878D82A}">
                    <a16:rowId xmlns:a16="http://schemas.microsoft.com/office/drawing/2014/main" val="10004"/>
                  </a:ext>
                </a:extLst>
              </a:tr>
              <a:tr h="0">
                <a:tc>
                  <a:txBody>
                    <a:bodyPr/>
                    <a:lstStyle/>
                    <a:p>
                      <a:pPr>
                        <a:spcAft>
                          <a:spcPts val="0"/>
                        </a:spcAft>
                      </a:pPr>
                      <a:r>
                        <a:rPr lang="tr-TR" sz="2000">
                          <a:effectLst/>
                        </a:rPr>
                        <a:t>ODA TOPLAMI</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140</a:t>
                      </a:r>
                      <a:endParaRPr lang="tr-TR" sz="2000">
                        <a:effectLst/>
                        <a:latin typeface="Times New Roman"/>
                        <a:ea typeface="Times New Roman"/>
                      </a:endParaRPr>
                    </a:p>
                  </a:txBody>
                  <a:tcPr marL="68580" marR="68580" marT="0" marB="0"/>
                </a:tc>
                <a:tc>
                  <a:txBody>
                    <a:bodyPr/>
                    <a:lstStyle/>
                    <a:p>
                      <a:pPr algn="ctr">
                        <a:spcAft>
                          <a:spcPts val="0"/>
                        </a:spcAft>
                      </a:pPr>
                      <a:r>
                        <a:rPr lang="tr-TR" sz="2000">
                          <a:effectLst/>
                        </a:rPr>
                        <a:t>140 x 60</a:t>
                      </a:r>
                      <a:endParaRPr lang="tr-TR" sz="2000">
                        <a:effectLst/>
                        <a:latin typeface="Times New Roman"/>
                        <a:ea typeface="Times New Roman"/>
                      </a:endParaRPr>
                    </a:p>
                  </a:txBody>
                  <a:tcPr marL="68580" marR="68580" marT="0" marB="0"/>
                </a:tc>
                <a:tc>
                  <a:txBody>
                    <a:bodyPr/>
                    <a:lstStyle/>
                    <a:p>
                      <a:pPr algn="ctr">
                        <a:spcAft>
                          <a:spcPts val="0"/>
                        </a:spcAft>
                      </a:pPr>
                      <a:r>
                        <a:rPr lang="tr-TR" sz="2000" dirty="0">
                          <a:effectLst/>
                        </a:rPr>
                        <a:t>8.400</a:t>
                      </a:r>
                      <a:endParaRPr lang="tr-TR" sz="2000" dirty="0">
                        <a:effectLst/>
                        <a:latin typeface="Times New Roman"/>
                        <a:ea typeface="Times New Roman"/>
                      </a:endParaRP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34745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28215" y="646570"/>
            <a:ext cx="8424936" cy="5632311"/>
          </a:xfrm>
          <a:prstGeom prst="rect">
            <a:avLst/>
          </a:prstGeom>
        </p:spPr>
        <p:txBody>
          <a:bodyPr wrap="square">
            <a:spAutoFit/>
          </a:bodyPr>
          <a:lstStyle/>
          <a:p>
            <a:pPr>
              <a:spcAft>
                <a:spcPts val="0"/>
              </a:spcAft>
            </a:pPr>
            <a:r>
              <a:rPr lang="tr-TR" sz="2400" b="1" dirty="0">
                <a:latin typeface="Times New Roman"/>
                <a:ea typeface="Times New Roman"/>
              </a:rPr>
              <a:t>3.4. Departmanlara Göre Gelirler</a:t>
            </a:r>
            <a:endParaRPr lang="tr-TR" sz="2400" dirty="0">
              <a:latin typeface="Times New Roman"/>
              <a:ea typeface="Times New Roman"/>
            </a:endParaRPr>
          </a:p>
          <a:p>
            <a:pPr>
              <a:spcAft>
                <a:spcPts val="0"/>
              </a:spcAft>
            </a:pPr>
            <a:r>
              <a:rPr lang="tr-TR" sz="2400" dirty="0">
                <a:latin typeface="Times New Roman"/>
                <a:ea typeface="Times New Roman"/>
              </a:rPr>
              <a:t> </a:t>
            </a:r>
          </a:p>
          <a:p>
            <a:pPr algn="just">
              <a:spcAft>
                <a:spcPts val="0"/>
              </a:spcAft>
            </a:pPr>
            <a:r>
              <a:rPr lang="tr-TR" sz="2400" dirty="0">
                <a:latin typeface="Times New Roman"/>
                <a:ea typeface="Times New Roman"/>
              </a:rPr>
              <a:t>Konaklama işletmesi içinde elde edilen toplam gelirler, kendi içinde odalar, yiyecek-içecek ve diğer gelirler birbirinden ayrıldığında ortaya belli oranlar çıkar. Bu oranlar da işletmenin departman gelirlerine göre gelir istatistiklerini bulmaya yardımcı olur. </a:t>
            </a:r>
          </a:p>
          <a:p>
            <a:pPr algn="just">
              <a:spcAft>
                <a:spcPts val="0"/>
              </a:spcAft>
            </a:pPr>
            <a:r>
              <a:rPr lang="tr-TR" sz="2400" dirty="0">
                <a:latin typeface="Times New Roman"/>
                <a:ea typeface="Times New Roman"/>
              </a:rPr>
              <a:t> </a:t>
            </a:r>
          </a:p>
          <a:p>
            <a:pPr algn="just">
              <a:spcAft>
                <a:spcPts val="0"/>
              </a:spcAft>
            </a:pPr>
            <a:r>
              <a:rPr lang="tr-TR" sz="2400" dirty="0">
                <a:latin typeface="Times New Roman"/>
                <a:ea typeface="Times New Roman"/>
              </a:rPr>
              <a:t>Konaklama işletmesinin elde ettiği toplam gelirlerin içinde, oda gelirlerinin oranını bulmak için toplam oda geliri toplam gelire bölünür ve 100 ile çarpılır. </a:t>
            </a:r>
          </a:p>
          <a:p>
            <a:pPr>
              <a:spcAft>
                <a:spcPts val="0"/>
              </a:spcAft>
            </a:pPr>
            <a:r>
              <a:rPr lang="tr-TR" sz="2400" dirty="0">
                <a:latin typeface="Times New Roman"/>
                <a:ea typeface="Times New Roman"/>
              </a:rPr>
              <a:t> </a:t>
            </a:r>
          </a:p>
          <a:p>
            <a:pPr>
              <a:spcAft>
                <a:spcPts val="0"/>
              </a:spcAft>
            </a:pPr>
            <a:r>
              <a:rPr lang="tr-TR" sz="2400" dirty="0">
                <a:latin typeface="Times New Roman"/>
                <a:ea typeface="Times New Roman"/>
              </a:rPr>
              <a:t> </a:t>
            </a:r>
          </a:p>
          <a:p>
            <a:pPr>
              <a:spcAft>
                <a:spcPts val="0"/>
              </a:spcAft>
            </a:pPr>
            <a:r>
              <a:rPr lang="tr-TR" sz="2400" b="1" dirty="0">
                <a:latin typeface="Times New Roman"/>
                <a:ea typeface="Times New Roman"/>
              </a:rPr>
              <a:t>Oda Gelirleri Oranı = </a:t>
            </a:r>
            <a:r>
              <a:rPr lang="tr-TR" sz="2400" b="1" u="sng" dirty="0">
                <a:latin typeface="Times New Roman"/>
                <a:ea typeface="Times New Roman"/>
              </a:rPr>
              <a:t>Toplam Oda Geliri </a:t>
            </a:r>
            <a:r>
              <a:rPr lang="tr-TR" sz="2400" b="1" dirty="0">
                <a:latin typeface="Times New Roman"/>
                <a:ea typeface="Times New Roman"/>
              </a:rPr>
              <a:t>× 100</a:t>
            </a:r>
            <a:endParaRPr lang="tr-TR" sz="2400" dirty="0">
              <a:latin typeface="Times New Roman"/>
              <a:ea typeface="Times New Roman"/>
            </a:endParaRPr>
          </a:p>
          <a:p>
            <a:pPr>
              <a:spcAft>
                <a:spcPts val="0"/>
              </a:spcAft>
            </a:pPr>
            <a:r>
              <a:rPr lang="tr-TR" sz="2400" b="1" dirty="0">
                <a:latin typeface="Times New Roman"/>
                <a:ea typeface="Times New Roman"/>
              </a:rPr>
              <a:t>		               Toplam Gelirler</a:t>
            </a:r>
            <a:endParaRPr lang="tr-TR" sz="2400" dirty="0">
              <a:effectLst/>
              <a:latin typeface="Times New Roman"/>
              <a:ea typeface="Times New Roman"/>
            </a:endParaRPr>
          </a:p>
        </p:txBody>
      </p:sp>
    </p:spTree>
    <p:extLst>
      <p:ext uri="{BB962C8B-B14F-4D97-AF65-F5344CB8AC3E}">
        <p14:creationId xmlns:p14="http://schemas.microsoft.com/office/powerpoint/2010/main" val="886357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3528" y="548680"/>
            <a:ext cx="8424936" cy="4893647"/>
          </a:xfrm>
          <a:prstGeom prst="rect">
            <a:avLst/>
          </a:prstGeom>
        </p:spPr>
        <p:txBody>
          <a:bodyPr wrap="square">
            <a:spAutoFit/>
          </a:bodyPr>
          <a:lstStyle/>
          <a:p>
            <a:pPr algn="just">
              <a:spcAft>
                <a:spcPts val="0"/>
              </a:spcAft>
            </a:pPr>
            <a:r>
              <a:rPr lang="tr-TR" sz="2400" b="1" dirty="0">
                <a:latin typeface="Times New Roman"/>
                <a:ea typeface="Times New Roman"/>
              </a:rPr>
              <a:t>Örnek : </a:t>
            </a:r>
            <a:r>
              <a:rPr lang="tr-TR" sz="2400" dirty="0">
                <a:latin typeface="Times New Roman"/>
                <a:ea typeface="Times New Roman"/>
              </a:rPr>
              <a:t>350 odalı bir otelde toplam oda gelirleri 3500 TL, yiyecek-içecek geliri 1000 TL ve diğer gelirler 500 TL’dir. Buna göre elde edilen toplam gelirlerin içinde, oda gelirlerinin oranı yüzde kaçtır? </a:t>
            </a:r>
          </a:p>
          <a:p>
            <a:pPr>
              <a:spcAft>
                <a:spcPts val="0"/>
              </a:spcAft>
            </a:pPr>
            <a:r>
              <a:rPr lang="tr-TR" sz="2400" dirty="0">
                <a:latin typeface="Times New Roman"/>
                <a:ea typeface="Times New Roman"/>
              </a:rPr>
              <a:t> </a:t>
            </a:r>
          </a:p>
          <a:p>
            <a:pPr>
              <a:spcAft>
                <a:spcPts val="0"/>
              </a:spcAft>
            </a:pPr>
            <a:r>
              <a:rPr lang="tr-TR" sz="2400" b="1" dirty="0">
                <a:latin typeface="Times New Roman"/>
                <a:ea typeface="Times New Roman"/>
              </a:rPr>
              <a:t>Çözüm:</a:t>
            </a:r>
            <a:r>
              <a:rPr lang="tr-TR" sz="2400" dirty="0">
                <a:latin typeface="Times New Roman"/>
                <a:ea typeface="Times New Roman"/>
              </a:rPr>
              <a:t> </a:t>
            </a:r>
          </a:p>
          <a:p>
            <a:pPr>
              <a:spcAft>
                <a:spcPts val="0"/>
              </a:spcAft>
            </a:pPr>
            <a:endParaRPr lang="tr-TR" sz="2400" dirty="0">
              <a:latin typeface="Times New Roman"/>
              <a:ea typeface="Times New Roman"/>
            </a:endParaRPr>
          </a:p>
          <a:p>
            <a:pPr>
              <a:spcAft>
                <a:spcPts val="0"/>
              </a:spcAft>
            </a:pPr>
            <a:r>
              <a:rPr lang="tr-TR" sz="2400" dirty="0">
                <a:latin typeface="Times New Roman"/>
                <a:ea typeface="Times New Roman"/>
              </a:rPr>
              <a:t>Oda Gelirleri Oranı = </a:t>
            </a:r>
            <a:r>
              <a:rPr lang="tr-TR" sz="2400" u="sng" dirty="0">
                <a:latin typeface="Times New Roman"/>
                <a:ea typeface="Times New Roman"/>
              </a:rPr>
              <a:t>Toplam Oda Geliri </a:t>
            </a:r>
            <a:r>
              <a:rPr lang="tr-TR" sz="2400" dirty="0">
                <a:latin typeface="Times New Roman"/>
                <a:ea typeface="Times New Roman"/>
              </a:rPr>
              <a:t>× 100</a:t>
            </a:r>
          </a:p>
          <a:p>
            <a:pPr>
              <a:spcAft>
                <a:spcPts val="0"/>
              </a:spcAft>
            </a:pPr>
            <a:r>
              <a:rPr lang="tr-TR" sz="2400" dirty="0">
                <a:latin typeface="Times New Roman"/>
                <a:ea typeface="Times New Roman"/>
              </a:rPr>
              <a:t>		               Toplam Gelirler</a:t>
            </a:r>
          </a:p>
          <a:p>
            <a:pPr>
              <a:spcAft>
                <a:spcPts val="0"/>
              </a:spcAft>
            </a:pPr>
            <a:endParaRPr lang="tr-TR" sz="2400" dirty="0">
              <a:latin typeface="Times New Roman"/>
              <a:ea typeface="Times New Roman"/>
            </a:endParaRPr>
          </a:p>
          <a:p>
            <a:pPr>
              <a:spcAft>
                <a:spcPts val="0"/>
              </a:spcAft>
            </a:pPr>
            <a:r>
              <a:rPr lang="tr-TR" sz="2400" dirty="0">
                <a:latin typeface="Times New Roman"/>
                <a:ea typeface="Times New Roman"/>
              </a:rPr>
              <a:t> 3500 + 1000 + 500 = 5000 TL (gelirler toplamı) </a:t>
            </a:r>
          </a:p>
          <a:p>
            <a:pPr>
              <a:spcAft>
                <a:spcPts val="0"/>
              </a:spcAft>
            </a:pPr>
            <a:r>
              <a:rPr lang="tr-TR" sz="2400" dirty="0">
                <a:latin typeface="Times New Roman"/>
                <a:ea typeface="Times New Roman"/>
              </a:rPr>
              <a:t>(3500 / 5000) x 100 = % 70 (Odalar Geliri Oranı) </a:t>
            </a:r>
          </a:p>
          <a:p>
            <a:pPr>
              <a:spcAft>
                <a:spcPts val="0"/>
              </a:spcAft>
            </a:pPr>
            <a:r>
              <a:rPr lang="tr-TR" sz="2400" dirty="0">
                <a:latin typeface="Times New Roman"/>
                <a:ea typeface="Times New Roman"/>
              </a:rPr>
              <a:t> </a:t>
            </a:r>
          </a:p>
        </p:txBody>
      </p:sp>
    </p:spTree>
    <p:extLst>
      <p:ext uri="{BB962C8B-B14F-4D97-AF65-F5344CB8AC3E}">
        <p14:creationId xmlns:p14="http://schemas.microsoft.com/office/powerpoint/2010/main" val="3250794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9512" y="116632"/>
            <a:ext cx="8856984" cy="7478970"/>
          </a:xfrm>
          <a:prstGeom prst="rect">
            <a:avLst/>
          </a:prstGeom>
        </p:spPr>
        <p:txBody>
          <a:bodyPr wrap="square">
            <a:spAutoFit/>
          </a:bodyPr>
          <a:lstStyle/>
          <a:p>
            <a:pPr algn="just">
              <a:spcAft>
                <a:spcPts val="0"/>
              </a:spcAft>
            </a:pPr>
            <a:r>
              <a:rPr lang="tr-TR" sz="2400" dirty="0">
                <a:latin typeface="Times New Roman"/>
                <a:ea typeface="Times New Roman"/>
              </a:rPr>
              <a:t>Yüzdeler verilip oda gelirinin ne kadar olduğunun bulunması istenirse soru ve çözümü şöyle olacaktır:</a:t>
            </a:r>
          </a:p>
          <a:p>
            <a:pPr algn="just">
              <a:spcAft>
                <a:spcPts val="0"/>
              </a:spcAft>
            </a:pPr>
            <a:r>
              <a:rPr lang="tr-TR" sz="2400" dirty="0">
                <a:latin typeface="Times New Roman"/>
                <a:ea typeface="Times New Roman"/>
              </a:rPr>
              <a:t> </a:t>
            </a:r>
          </a:p>
          <a:p>
            <a:pPr algn="just">
              <a:spcAft>
                <a:spcPts val="0"/>
              </a:spcAft>
            </a:pPr>
            <a:r>
              <a:rPr lang="tr-TR" sz="2400" b="1" dirty="0">
                <a:latin typeface="Times New Roman"/>
                <a:ea typeface="Times New Roman"/>
              </a:rPr>
              <a:t>Örnek :</a:t>
            </a:r>
            <a:r>
              <a:rPr lang="tr-TR" sz="2400" dirty="0">
                <a:latin typeface="Times New Roman"/>
                <a:ea typeface="Times New Roman"/>
              </a:rPr>
              <a:t> 350 odalı bir otelde toplam gelirler 5000 TL’dir. Toplam gelirlerin içinde oda gelirlerinin oranı % 70, yiyecek ve içecek gelirlerinin oranı % 20 ve diğer gelirlerin oranı ise % 10’dur. Buna göre elde edilen toplam gelirlerin içinde, oda gelirleri ne kadardır? </a:t>
            </a:r>
          </a:p>
          <a:p>
            <a:pPr>
              <a:spcAft>
                <a:spcPts val="0"/>
              </a:spcAft>
            </a:pPr>
            <a:r>
              <a:rPr lang="tr-TR" sz="2400" dirty="0">
                <a:latin typeface="Times New Roman"/>
                <a:ea typeface="Times New Roman"/>
              </a:rPr>
              <a:t> </a:t>
            </a:r>
          </a:p>
          <a:p>
            <a:pPr>
              <a:spcAft>
                <a:spcPts val="0"/>
              </a:spcAft>
            </a:pPr>
            <a:r>
              <a:rPr lang="tr-TR" sz="2400" b="1" dirty="0">
                <a:latin typeface="Times New Roman"/>
                <a:ea typeface="Times New Roman"/>
              </a:rPr>
              <a:t>Çözüm:</a:t>
            </a:r>
            <a:r>
              <a:rPr lang="tr-TR" sz="2400" dirty="0">
                <a:latin typeface="Times New Roman"/>
                <a:ea typeface="Times New Roman"/>
              </a:rPr>
              <a:t> </a:t>
            </a:r>
          </a:p>
          <a:p>
            <a:pPr>
              <a:spcAft>
                <a:spcPts val="0"/>
              </a:spcAft>
            </a:pPr>
            <a:endParaRPr lang="tr-TR" sz="2400" dirty="0">
              <a:latin typeface="Times New Roman"/>
              <a:ea typeface="Times New Roman"/>
            </a:endParaRPr>
          </a:p>
          <a:p>
            <a:pPr>
              <a:spcAft>
                <a:spcPts val="0"/>
              </a:spcAft>
            </a:pPr>
            <a:r>
              <a:rPr lang="tr-TR" sz="2400" dirty="0">
                <a:latin typeface="Times New Roman"/>
                <a:ea typeface="Times New Roman"/>
              </a:rPr>
              <a:t>5000 TL          % 100 ise,</a:t>
            </a:r>
          </a:p>
          <a:p>
            <a:pPr>
              <a:spcAft>
                <a:spcPts val="0"/>
              </a:spcAft>
            </a:pPr>
            <a:r>
              <a:rPr lang="tr-TR" sz="2400" dirty="0">
                <a:latin typeface="Times New Roman"/>
                <a:ea typeface="Times New Roman"/>
              </a:rPr>
              <a:t>?		 % 70</a:t>
            </a:r>
          </a:p>
          <a:p>
            <a:pPr>
              <a:spcAft>
                <a:spcPts val="0"/>
              </a:spcAft>
            </a:pPr>
            <a:r>
              <a:rPr lang="tr-TR" sz="2400" dirty="0">
                <a:latin typeface="Times New Roman"/>
                <a:ea typeface="Times New Roman"/>
              </a:rPr>
              <a:t>---------------------------------</a:t>
            </a:r>
          </a:p>
          <a:p>
            <a:pPr>
              <a:spcAft>
                <a:spcPts val="0"/>
              </a:spcAft>
            </a:pPr>
            <a:r>
              <a:rPr lang="tr-TR" sz="2400" dirty="0">
                <a:latin typeface="Times New Roman"/>
                <a:ea typeface="Times New Roman"/>
              </a:rPr>
              <a:t>? = (5000* 70) / 100</a:t>
            </a:r>
          </a:p>
          <a:p>
            <a:pPr>
              <a:spcAft>
                <a:spcPts val="0"/>
              </a:spcAft>
            </a:pPr>
            <a:r>
              <a:rPr lang="tr-TR" sz="2400" dirty="0">
                <a:latin typeface="Times New Roman"/>
                <a:ea typeface="Times New Roman"/>
              </a:rPr>
              <a:t>  = 3500 TL</a:t>
            </a:r>
          </a:p>
          <a:p>
            <a:pPr>
              <a:spcAft>
                <a:spcPts val="0"/>
              </a:spcAft>
            </a:pPr>
            <a:endParaRPr lang="tr-TR" sz="2400" dirty="0">
              <a:latin typeface="Times New Roman"/>
              <a:ea typeface="Times New Roman"/>
            </a:endParaRPr>
          </a:p>
          <a:p>
            <a:pPr>
              <a:spcAft>
                <a:spcPts val="0"/>
              </a:spcAft>
            </a:pPr>
            <a:endParaRPr lang="tr-TR" sz="2400" dirty="0">
              <a:latin typeface="Times New Roman"/>
              <a:ea typeface="Times New Roman"/>
            </a:endParaRPr>
          </a:p>
          <a:p>
            <a:pPr>
              <a:spcAft>
                <a:spcPts val="0"/>
              </a:spcAft>
            </a:pPr>
            <a:endParaRPr lang="tr-TR" sz="2400" dirty="0">
              <a:latin typeface="Times New Roman"/>
              <a:ea typeface="Times New Roman"/>
            </a:endParaRPr>
          </a:p>
          <a:p>
            <a:pPr>
              <a:spcAft>
                <a:spcPts val="0"/>
              </a:spcAft>
            </a:pPr>
            <a:endParaRPr lang="tr-TR" sz="2400" dirty="0">
              <a:latin typeface="Times New Roman"/>
              <a:ea typeface="Times New Roman"/>
            </a:endParaRPr>
          </a:p>
          <a:p>
            <a:pPr>
              <a:spcAft>
                <a:spcPts val="0"/>
              </a:spcAft>
            </a:pPr>
            <a:endParaRPr lang="tr-TR" sz="2400" dirty="0">
              <a:effectLst/>
              <a:latin typeface="Times New Roman"/>
              <a:ea typeface="Times New Roman"/>
            </a:endParaRPr>
          </a:p>
        </p:txBody>
      </p:sp>
    </p:spTree>
    <p:extLst>
      <p:ext uri="{BB962C8B-B14F-4D97-AF65-F5344CB8AC3E}">
        <p14:creationId xmlns:p14="http://schemas.microsoft.com/office/powerpoint/2010/main" val="2308068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9EF40D1-A1B7-4F5E-8120-4F7CB43083FA}"/>
              </a:ext>
            </a:extLst>
          </p:cNvPr>
          <p:cNvSpPr/>
          <p:nvPr/>
        </p:nvSpPr>
        <p:spPr>
          <a:xfrm>
            <a:off x="2123728" y="1556792"/>
            <a:ext cx="4572000" cy="584775"/>
          </a:xfrm>
          <a:prstGeom prst="rect">
            <a:avLst/>
          </a:prstGeom>
        </p:spPr>
        <p:txBody>
          <a:bodyPr>
            <a:spAutoFit/>
          </a:bodyPr>
          <a:lstStyle/>
          <a:p>
            <a:pPr algn="just">
              <a:spcAft>
                <a:spcPts val="0"/>
              </a:spcAft>
            </a:pPr>
            <a:r>
              <a:rPr lang="tr-TR" sz="3200" b="1" dirty="0">
                <a:latin typeface="Times New Roman"/>
                <a:ea typeface="Times New Roman"/>
              </a:rPr>
              <a:t>Değerlendirme Soruları</a:t>
            </a:r>
          </a:p>
        </p:txBody>
      </p:sp>
    </p:spTree>
    <p:extLst>
      <p:ext uri="{BB962C8B-B14F-4D97-AF65-F5344CB8AC3E}">
        <p14:creationId xmlns:p14="http://schemas.microsoft.com/office/powerpoint/2010/main" val="409671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107504" y="1052736"/>
            <a:ext cx="8784976" cy="2954655"/>
          </a:xfrm>
          <a:prstGeom prst="rect">
            <a:avLst/>
          </a:prstGeom>
        </p:spPr>
        <p:txBody>
          <a:bodyPr wrap="square">
            <a:spAutoFit/>
          </a:bodyPr>
          <a:lstStyle/>
          <a:p>
            <a:pPr algn="just">
              <a:spcAft>
                <a:spcPts val="0"/>
              </a:spcAft>
            </a:pPr>
            <a:r>
              <a:rPr lang="tr-TR" sz="2800" b="1" dirty="0">
                <a:latin typeface="Times New Roman"/>
                <a:ea typeface="Times New Roman"/>
              </a:rPr>
              <a:t>1 :</a:t>
            </a:r>
            <a:r>
              <a:rPr lang="tr-TR" sz="2800" dirty="0">
                <a:latin typeface="Times New Roman"/>
                <a:ea typeface="Times New Roman"/>
              </a:rPr>
              <a:t> Ortalama oda geliri nasıl hesaplanır?</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dirty="0">
                <a:latin typeface="Times New Roman"/>
                <a:ea typeface="Times New Roman"/>
              </a:rPr>
              <a:t>Toplam gelirlerden vergilerin çıkarılmasıyla</a:t>
            </a:r>
          </a:p>
          <a:p>
            <a:pPr marL="342900" indent="-342900" algn="just">
              <a:spcAft>
                <a:spcPts val="0"/>
              </a:spcAft>
              <a:buAutoNum type="alphaLcParenR"/>
            </a:pPr>
            <a:r>
              <a:rPr lang="tr-TR" sz="2600" dirty="0">
                <a:latin typeface="Times New Roman"/>
                <a:ea typeface="Times New Roman"/>
              </a:rPr>
              <a:t>Toplam oda gelirinin toplam gelirlere bölünmesiyle</a:t>
            </a:r>
          </a:p>
          <a:p>
            <a:pPr marL="342900" indent="-342900" algn="just">
              <a:spcAft>
                <a:spcPts val="0"/>
              </a:spcAft>
              <a:buAutoNum type="alphaLcParenR"/>
            </a:pPr>
            <a:r>
              <a:rPr lang="tr-TR" sz="2600" dirty="0">
                <a:latin typeface="Times New Roman"/>
                <a:ea typeface="Times New Roman"/>
              </a:rPr>
              <a:t>Toplam oda gelirlerinin toplam konuk sayısına bölünmesiyle</a:t>
            </a:r>
          </a:p>
          <a:p>
            <a:pPr marL="342900" indent="-342900" algn="just">
              <a:spcAft>
                <a:spcPts val="0"/>
              </a:spcAft>
              <a:buAutoNum type="alphaLcParenR"/>
            </a:pPr>
            <a:r>
              <a:rPr lang="tr-TR" sz="2600" dirty="0">
                <a:latin typeface="Times New Roman"/>
                <a:ea typeface="Times New Roman"/>
              </a:rPr>
              <a:t>Günlük oda gelirinin satılan oda sayısına bölünmesiyle</a:t>
            </a:r>
          </a:p>
          <a:p>
            <a:pPr marL="342900" indent="-342900" algn="just">
              <a:spcAft>
                <a:spcPts val="0"/>
              </a:spcAft>
              <a:buAutoNum type="alphaLcParenR"/>
            </a:pPr>
            <a:r>
              <a:rPr lang="tr-TR" sz="2600" dirty="0">
                <a:latin typeface="Times New Roman"/>
                <a:ea typeface="Times New Roman"/>
              </a:rPr>
              <a:t>Aylık gelirlerin toplanıp yıllık ay sayısıyla (12) çarpılmasıyla</a:t>
            </a:r>
          </a:p>
        </p:txBody>
      </p:sp>
    </p:spTree>
    <p:extLst>
      <p:ext uri="{BB962C8B-B14F-4D97-AF65-F5344CB8AC3E}">
        <p14:creationId xmlns:p14="http://schemas.microsoft.com/office/powerpoint/2010/main" val="363075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107504" y="1052736"/>
            <a:ext cx="8784976" cy="2954655"/>
          </a:xfrm>
          <a:prstGeom prst="rect">
            <a:avLst/>
          </a:prstGeom>
        </p:spPr>
        <p:txBody>
          <a:bodyPr wrap="square">
            <a:spAutoFit/>
          </a:bodyPr>
          <a:lstStyle/>
          <a:p>
            <a:pPr algn="just">
              <a:spcAft>
                <a:spcPts val="0"/>
              </a:spcAft>
            </a:pPr>
            <a:r>
              <a:rPr lang="tr-TR" sz="2800" b="1" dirty="0">
                <a:latin typeface="Times New Roman"/>
                <a:ea typeface="Times New Roman"/>
              </a:rPr>
              <a:t>1 :</a:t>
            </a:r>
            <a:r>
              <a:rPr lang="tr-TR" sz="2800" dirty="0">
                <a:latin typeface="Times New Roman"/>
                <a:ea typeface="Times New Roman"/>
              </a:rPr>
              <a:t> Ortalama oda geliri nasıl hesaplanır ?</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dirty="0">
                <a:latin typeface="Times New Roman"/>
                <a:ea typeface="Times New Roman"/>
              </a:rPr>
              <a:t>Toplam gelirlerden vergilerin çıkarılmasıyla</a:t>
            </a:r>
          </a:p>
          <a:p>
            <a:pPr marL="342900" indent="-342900" algn="just">
              <a:spcAft>
                <a:spcPts val="0"/>
              </a:spcAft>
              <a:buAutoNum type="alphaLcParenR"/>
            </a:pPr>
            <a:r>
              <a:rPr lang="tr-TR" sz="2600" dirty="0">
                <a:latin typeface="Times New Roman"/>
                <a:ea typeface="Times New Roman"/>
              </a:rPr>
              <a:t>Toplam oda gelirinin toplam gelirlere bölünmesiyle</a:t>
            </a:r>
          </a:p>
          <a:p>
            <a:pPr marL="342900" indent="-342900" algn="just">
              <a:spcAft>
                <a:spcPts val="0"/>
              </a:spcAft>
              <a:buAutoNum type="alphaLcParenR"/>
            </a:pPr>
            <a:r>
              <a:rPr lang="tr-TR" sz="2600" dirty="0">
                <a:latin typeface="Times New Roman"/>
                <a:ea typeface="Times New Roman"/>
              </a:rPr>
              <a:t>Toplam oda gelirlerinin toplam konuk sayısına bölünmesiyle</a:t>
            </a:r>
          </a:p>
          <a:p>
            <a:pPr marL="342900" indent="-342900" algn="just">
              <a:spcAft>
                <a:spcPts val="0"/>
              </a:spcAft>
              <a:buAutoNum type="alphaLcParenR"/>
            </a:pPr>
            <a:r>
              <a:rPr lang="tr-TR" sz="2600" b="1" dirty="0">
                <a:latin typeface="Times New Roman"/>
                <a:ea typeface="Times New Roman"/>
              </a:rPr>
              <a:t>Günlük oda gelirinin satılan oda sayısına bölünmesiyle</a:t>
            </a:r>
          </a:p>
          <a:p>
            <a:pPr marL="342900" indent="-342900" algn="just">
              <a:spcAft>
                <a:spcPts val="0"/>
              </a:spcAft>
              <a:buAutoNum type="alphaLcParenR"/>
            </a:pPr>
            <a:r>
              <a:rPr lang="tr-TR" sz="2600" dirty="0">
                <a:latin typeface="Times New Roman"/>
                <a:ea typeface="Times New Roman"/>
              </a:rPr>
              <a:t>Aylık gelirlerin toplanıp yıllık ay sayısıyla (12) çarpılmasıyla</a:t>
            </a:r>
          </a:p>
        </p:txBody>
      </p:sp>
    </p:spTree>
    <p:extLst>
      <p:ext uri="{BB962C8B-B14F-4D97-AF65-F5344CB8AC3E}">
        <p14:creationId xmlns:p14="http://schemas.microsoft.com/office/powerpoint/2010/main" val="2499174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107504" y="1052736"/>
            <a:ext cx="8784976" cy="3354765"/>
          </a:xfrm>
          <a:prstGeom prst="rect">
            <a:avLst/>
          </a:prstGeom>
        </p:spPr>
        <p:txBody>
          <a:bodyPr wrap="square">
            <a:spAutoFit/>
          </a:bodyPr>
          <a:lstStyle/>
          <a:p>
            <a:pPr algn="just">
              <a:spcAft>
                <a:spcPts val="0"/>
              </a:spcAft>
            </a:pPr>
            <a:r>
              <a:rPr lang="tr-TR" sz="2800" b="1" dirty="0">
                <a:latin typeface="Times New Roman"/>
                <a:ea typeface="Times New Roman"/>
              </a:rPr>
              <a:t>2 :</a:t>
            </a:r>
            <a:r>
              <a:rPr lang="tr-TR" sz="2800" dirty="0">
                <a:latin typeface="Times New Roman"/>
                <a:ea typeface="Times New Roman"/>
              </a:rPr>
              <a:t> Kişi başına ortalama oda geliri nasıl hesaplanır</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dirty="0">
                <a:latin typeface="Times New Roman"/>
                <a:ea typeface="Times New Roman"/>
              </a:rPr>
              <a:t>Günlük oda gelirinin satılan oda sayına bölünmesiyle</a:t>
            </a:r>
          </a:p>
          <a:p>
            <a:pPr marL="342900" indent="-342900" algn="just">
              <a:spcAft>
                <a:spcPts val="0"/>
              </a:spcAft>
              <a:buAutoNum type="alphaLcParenR"/>
            </a:pPr>
            <a:r>
              <a:rPr lang="tr-TR" sz="2600" dirty="0">
                <a:latin typeface="Times New Roman"/>
                <a:ea typeface="Times New Roman"/>
              </a:rPr>
              <a:t>Tek kişilik oda gelirinin toplam oda gelirlerine bölünmesiyle</a:t>
            </a:r>
          </a:p>
          <a:p>
            <a:pPr marL="342900" indent="-342900" algn="just">
              <a:spcAft>
                <a:spcPts val="0"/>
              </a:spcAft>
              <a:buAutoNum type="alphaLcParenR"/>
            </a:pPr>
            <a:r>
              <a:rPr lang="tr-TR" sz="2600" dirty="0">
                <a:latin typeface="Times New Roman"/>
                <a:ea typeface="Times New Roman"/>
              </a:rPr>
              <a:t>Toplam oda gelirlerinin toplam konuk sayısına bölünmesiyle</a:t>
            </a:r>
          </a:p>
          <a:p>
            <a:pPr marL="342900" indent="-342900" algn="just">
              <a:spcAft>
                <a:spcPts val="0"/>
              </a:spcAft>
              <a:buAutoNum type="alphaLcParenR"/>
            </a:pPr>
            <a:r>
              <a:rPr lang="tr-TR" sz="2600" dirty="0">
                <a:latin typeface="Times New Roman"/>
                <a:ea typeface="Times New Roman"/>
              </a:rPr>
              <a:t>Toplam oda gelirinin toplam gelirlere bölünmesiyle</a:t>
            </a:r>
          </a:p>
          <a:p>
            <a:pPr marL="342900" indent="-342900" algn="just">
              <a:spcAft>
                <a:spcPts val="0"/>
              </a:spcAft>
              <a:buAutoNum type="alphaLcParenR"/>
            </a:pPr>
            <a:r>
              <a:rPr lang="tr-TR" sz="2600" dirty="0">
                <a:latin typeface="Times New Roman"/>
                <a:ea typeface="Times New Roman"/>
              </a:rPr>
              <a:t>İşletmedeki tüm gelirlerin toplanıp konaklayan misafir sayısına bölünmesiyle</a:t>
            </a:r>
          </a:p>
        </p:txBody>
      </p:sp>
    </p:spTree>
    <p:extLst>
      <p:ext uri="{BB962C8B-B14F-4D97-AF65-F5344CB8AC3E}">
        <p14:creationId xmlns:p14="http://schemas.microsoft.com/office/powerpoint/2010/main" val="4110733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7504" y="1124744"/>
            <a:ext cx="8136904" cy="3539430"/>
          </a:xfrm>
          <a:prstGeom prst="rect">
            <a:avLst/>
          </a:prstGeom>
        </p:spPr>
        <p:txBody>
          <a:bodyPr wrap="square">
            <a:spAutoFit/>
          </a:bodyPr>
          <a:lstStyle/>
          <a:p>
            <a:pPr algn="ctr"/>
            <a:r>
              <a:rPr lang="tr-TR" sz="2800" b="1" dirty="0">
                <a:latin typeface="Times New Roman" panose="02020603050405020304" pitchFamily="18" charset="0"/>
                <a:cs typeface="Times New Roman" panose="02020603050405020304" pitchFamily="18" charset="0"/>
              </a:rPr>
              <a:t>ÜNİTEDE ELE ALINAN KONULAR</a:t>
            </a:r>
            <a:endParaRPr lang="tr-TR" sz="2800" dirty="0">
              <a:latin typeface="Times New Roman" panose="02020603050405020304" pitchFamily="18" charset="0"/>
              <a:cs typeface="Times New Roman" panose="02020603050405020304" pitchFamily="18" charset="0"/>
            </a:endParaRPr>
          </a:p>
          <a:p>
            <a:endParaRPr lang="tr-TR" sz="2800" dirty="0">
              <a:latin typeface="Times New Roman" panose="02020603050405020304" pitchFamily="18" charset="0"/>
              <a:cs typeface="Times New Roman" panose="02020603050405020304" pitchFamily="18" charset="0"/>
            </a:endParaRPr>
          </a:p>
          <a:p>
            <a:r>
              <a:rPr lang="tr-TR" sz="2800" dirty="0">
                <a:latin typeface="Times New Roman" panose="02020603050405020304" pitchFamily="18" charset="0"/>
                <a:cs typeface="Times New Roman" panose="02020603050405020304" pitchFamily="18" charset="0"/>
              </a:rPr>
              <a:t>3. ODA GELİRLERİ İSTATİKSEL DEĞERLENDİRİLMESİ</a:t>
            </a:r>
          </a:p>
          <a:p>
            <a:r>
              <a:rPr lang="tr-TR" sz="2800" dirty="0">
                <a:latin typeface="Times New Roman" panose="02020603050405020304" pitchFamily="18" charset="0"/>
                <a:cs typeface="Times New Roman" panose="02020603050405020304" pitchFamily="18" charset="0"/>
              </a:rPr>
              <a:t>3.1. Ortalama Oda ve Misafir Gelirleri</a:t>
            </a:r>
          </a:p>
          <a:p>
            <a:r>
              <a:rPr lang="tr-TR" sz="2800" dirty="0">
                <a:latin typeface="Times New Roman" panose="02020603050405020304" pitchFamily="18" charset="0"/>
                <a:cs typeface="Times New Roman" panose="02020603050405020304" pitchFamily="18" charset="0"/>
              </a:rPr>
              <a:t>3.2. İdeal (Potansiyel, Optimum) Odalar Geliri</a:t>
            </a:r>
          </a:p>
          <a:p>
            <a:r>
              <a:rPr lang="tr-TR" sz="2800" dirty="0">
                <a:latin typeface="Times New Roman" panose="02020603050405020304" pitchFamily="18" charset="0"/>
                <a:cs typeface="Times New Roman" panose="02020603050405020304" pitchFamily="18" charset="0"/>
              </a:rPr>
              <a:t>3.3. Milliyetine Göre Gelir İstatistiği </a:t>
            </a:r>
          </a:p>
          <a:p>
            <a:r>
              <a:rPr lang="tr-TR" sz="2800" dirty="0">
                <a:latin typeface="Times New Roman" panose="02020603050405020304" pitchFamily="18" charset="0"/>
                <a:cs typeface="Times New Roman" panose="02020603050405020304" pitchFamily="18" charset="0"/>
              </a:rPr>
              <a:t>3.4. Departmanlara Göre Gelirler</a:t>
            </a:r>
          </a:p>
        </p:txBody>
      </p:sp>
    </p:spTree>
    <p:extLst>
      <p:ext uri="{BB962C8B-B14F-4D97-AF65-F5344CB8AC3E}">
        <p14:creationId xmlns:p14="http://schemas.microsoft.com/office/powerpoint/2010/main" val="37336057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107504" y="1052736"/>
            <a:ext cx="8928992" cy="3754874"/>
          </a:xfrm>
          <a:prstGeom prst="rect">
            <a:avLst/>
          </a:prstGeom>
        </p:spPr>
        <p:txBody>
          <a:bodyPr wrap="square">
            <a:spAutoFit/>
          </a:bodyPr>
          <a:lstStyle/>
          <a:p>
            <a:pPr algn="just">
              <a:spcAft>
                <a:spcPts val="0"/>
              </a:spcAft>
            </a:pPr>
            <a:r>
              <a:rPr lang="tr-TR" sz="2800" b="1" dirty="0">
                <a:latin typeface="Times New Roman"/>
                <a:ea typeface="Times New Roman"/>
              </a:rPr>
              <a:t>2 :</a:t>
            </a:r>
            <a:r>
              <a:rPr lang="tr-TR" sz="2800" dirty="0">
                <a:latin typeface="Times New Roman"/>
                <a:ea typeface="Times New Roman"/>
              </a:rPr>
              <a:t> Kişi başına ortalama oda geliri nasıl hesaplanır</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dirty="0">
                <a:latin typeface="Times New Roman"/>
                <a:ea typeface="Times New Roman"/>
              </a:rPr>
              <a:t>Günlük oda gelirinin satılan oda sayısına bölünmesiyle</a:t>
            </a:r>
          </a:p>
          <a:p>
            <a:pPr marL="342900" indent="-342900" algn="just">
              <a:spcAft>
                <a:spcPts val="0"/>
              </a:spcAft>
              <a:buAutoNum type="alphaLcParenR"/>
            </a:pPr>
            <a:r>
              <a:rPr lang="tr-TR" sz="2600" dirty="0">
                <a:latin typeface="Times New Roman"/>
                <a:ea typeface="Times New Roman"/>
              </a:rPr>
              <a:t>Tek kişilik oda gelirinin toplam oda gelirlerine bölünmesiyle</a:t>
            </a:r>
          </a:p>
          <a:p>
            <a:pPr marL="342900" indent="-342900" algn="just">
              <a:spcAft>
                <a:spcPts val="0"/>
              </a:spcAft>
              <a:buAutoNum type="alphaLcParenR"/>
            </a:pPr>
            <a:r>
              <a:rPr lang="tr-TR" sz="2600" b="1" dirty="0">
                <a:latin typeface="Times New Roman"/>
                <a:ea typeface="Times New Roman"/>
              </a:rPr>
              <a:t>Toplam oda gelirlerinin toplam konuk sayısına bölünmesiyle</a:t>
            </a:r>
          </a:p>
          <a:p>
            <a:pPr marL="342900" indent="-342900" algn="just">
              <a:spcAft>
                <a:spcPts val="0"/>
              </a:spcAft>
              <a:buAutoNum type="alphaLcParenR"/>
            </a:pPr>
            <a:r>
              <a:rPr lang="tr-TR" sz="2600" dirty="0">
                <a:latin typeface="Times New Roman"/>
                <a:ea typeface="Times New Roman"/>
              </a:rPr>
              <a:t>Toplam oda gelirinin toplam gelirlere bölünmesiyle</a:t>
            </a:r>
          </a:p>
          <a:p>
            <a:pPr marL="342900" indent="-342900" algn="just">
              <a:spcAft>
                <a:spcPts val="0"/>
              </a:spcAft>
              <a:buAutoNum type="alphaLcParenR"/>
            </a:pPr>
            <a:r>
              <a:rPr lang="tr-TR" sz="2600" dirty="0">
                <a:latin typeface="Times New Roman"/>
                <a:ea typeface="Times New Roman"/>
              </a:rPr>
              <a:t>İşletmedeki tüm gelirlerin toplanıp konaklayan misafir sayısına bölünmesiyle</a:t>
            </a:r>
          </a:p>
        </p:txBody>
      </p:sp>
    </p:spTree>
    <p:extLst>
      <p:ext uri="{BB962C8B-B14F-4D97-AF65-F5344CB8AC3E}">
        <p14:creationId xmlns:p14="http://schemas.microsoft.com/office/powerpoint/2010/main" val="3918273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107504" y="1052736"/>
            <a:ext cx="8928992" cy="3816429"/>
          </a:xfrm>
          <a:prstGeom prst="rect">
            <a:avLst/>
          </a:prstGeom>
        </p:spPr>
        <p:txBody>
          <a:bodyPr wrap="square">
            <a:spAutoFit/>
          </a:bodyPr>
          <a:lstStyle/>
          <a:p>
            <a:pPr algn="just">
              <a:spcAft>
                <a:spcPts val="0"/>
              </a:spcAft>
            </a:pPr>
            <a:r>
              <a:rPr lang="tr-TR" sz="2800" b="1" dirty="0">
                <a:latin typeface="Times New Roman"/>
                <a:ea typeface="Times New Roman"/>
              </a:rPr>
              <a:t>3 :</a:t>
            </a:r>
            <a:r>
              <a:rPr lang="tr-TR" sz="2800" dirty="0">
                <a:latin typeface="Times New Roman"/>
                <a:ea typeface="Times New Roman"/>
              </a:rPr>
              <a:t> 240 odalı 500 yataklı bir otelde satılan oda sayısı 200 ve günlük oda geliri 14.000 TL’dir. Ortalama oda gelirini hesaplayınız.</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dirty="0">
                <a:latin typeface="Times New Roman"/>
                <a:ea typeface="Times New Roman"/>
              </a:rPr>
              <a:t>60	</a:t>
            </a:r>
          </a:p>
          <a:p>
            <a:pPr marL="342900" indent="-342900" algn="just">
              <a:spcAft>
                <a:spcPts val="0"/>
              </a:spcAft>
              <a:buAutoNum type="alphaLcParenR"/>
            </a:pPr>
            <a:r>
              <a:rPr lang="tr-TR" sz="2600" dirty="0">
                <a:latin typeface="Times New Roman"/>
                <a:ea typeface="Times New Roman"/>
              </a:rPr>
              <a:t>70</a:t>
            </a:r>
          </a:p>
          <a:p>
            <a:pPr marL="342900" indent="-342900" algn="just">
              <a:spcAft>
                <a:spcPts val="0"/>
              </a:spcAft>
              <a:buAutoNum type="alphaLcParenR"/>
            </a:pPr>
            <a:r>
              <a:rPr lang="tr-TR" sz="2600" dirty="0">
                <a:latin typeface="Times New Roman"/>
                <a:ea typeface="Times New Roman"/>
              </a:rPr>
              <a:t>80</a:t>
            </a:r>
          </a:p>
          <a:p>
            <a:pPr marL="342900" indent="-342900" algn="just">
              <a:spcAft>
                <a:spcPts val="0"/>
              </a:spcAft>
              <a:buAutoNum type="alphaLcParenR"/>
            </a:pPr>
            <a:r>
              <a:rPr lang="tr-TR" sz="2600" dirty="0">
                <a:latin typeface="Times New Roman"/>
                <a:ea typeface="Times New Roman"/>
              </a:rPr>
              <a:t>90</a:t>
            </a:r>
          </a:p>
          <a:p>
            <a:pPr marL="342900" indent="-342900" algn="just">
              <a:spcAft>
                <a:spcPts val="0"/>
              </a:spcAft>
              <a:buAutoNum type="alphaLcParenR"/>
            </a:pPr>
            <a:r>
              <a:rPr lang="tr-TR" sz="2600" dirty="0">
                <a:latin typeface="Times New Roman"/>
                <a:ea typeface="Times New Roman"/>
              </a:rPr>
              <a:t>100</a:t>
            </a:r>
          </a:p>
        </p:txBody>
      </p:sp>
    </p:spTree>
    <p:extLst>
      <p:ext uri="{BB962C8B-B14F-4D97-AF65-F5344CB8AC3E}">
        <p14:creationId xmlns:p14="http://schemas.microsoft.com/office/powerpoint/2010/main" val="31200898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107504" y="1052736"/>
            <a:ext cx="8928992" cy="3816429"/>
          </a:xfrm>
          <a:prstGeom prst="rect">
            <a:avLst/>
          </a:prstGeom>
        </p:spPr>
        <p:txBody>
          <a:bodyPr wrap="square">
            <a:spAutoFit/>
          </a:bodyPr>
          <a:lstStyle/>
          <a:p>
            <a:pPr algn="just">
              <a:spcAft>
                <a:spcPts val="0"/>
              </a:spcAft>
            </a:pPr>
            <a:r>
              <a:rPr lang="tr-TR" sz="2800" b="1" dirty="0">
                <a:latin typeface="Times New Roman"/>
                <a:ea typeface="Times New Roman"/>
              </a:rPr>
              <a:t>3 :</a:t>
            </a:r>
            <a:r>
              <a:rPr lang="tr-TR" sz="2800" dirty="0">
                <a:latin typeface="Times New Roman"/>
                <a:ea typeface="Times New Roman"/>
              </a:rPr>
              <a:t> 240 odalı 500 yataklı bir otelde satılan oda sayısı 200 ve günlük oda geliri 14.000 TL’dir. Ortalama oda gelirini hesaplayınız.</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dirty="0">
                <a:latin typeface="Times New Roman"/>
                <a:ea typeface="Times New Roman"/>
              </a:rPr>
              <a:t>60	</a:t>
            </a:r>
          </a:p>
          <a:p>
            <a:pPr marL="342900" indent="-342900" algn="just">
              <a:spcAft>
                <a:spcPts val="0"/>
              </a:spcAft>
              <a:buAutoNum type="alphaLcParenR"/>
            </a:pPr>
            <a:r>
              <a:rPr lang="tr-TR" sz="2600" b="1" dirty="0">
                <a:latin typeface="Times New Roman"/>
                <a:ea typeface="Times New Roman"/>
              </a:rPr>
              <a:t>70                         14000 / 200 = 70</a:t>
            </a:r>
          </a:p>
          <a:p>
            <a:pPr marL="342900" indent="-342900" algn="just">
              <a:spcAft>
                <a:spcPts val="0"/>
              </a:spcAft>
              <a:buAutoNum type="alphaLcParenR"/>
            </a:pPr>
            <a:r>
              <a:rPr lang="tr-TR" sz="2600" dirty="0">
                <a:latin typeface="Times New Roman"/>
                <a:ea typeface="Times New Roman"/>
              </a:rPr>
              <a:t>80</a:t>
            </a:r>
          </a:p>
          <a:p>
            <a:pPr marL="342900" indent="-342900" algn="just">
              <a:spcAft>
                <a:spcPts val="0"/>
              </a:spcAft>
              <a:buAutoNum type="alphaLcParenR"/>
            </a:pPr>
            <a:r>
              <a:rPr lang="tr-TR" sz="2600" dirty="0">
                <a:latin typeface="Times New Roman"/>
                <a:ea typeface="Times New Roman"/>
              </a:rPr>
              <a:t>90</a:t>
            </a:r>
          </a:p>
          <a:p>
            <a:pPr marL="342900" indent="-342900" algn="just">
              <a:spcAft>
                <a:spcPts val="0"/>
              </a:spcAft>
              <a:buAutoNum type="alphaLcParenR"/>
            </a:pPr>
            <a:r>
              <a:rPr lang="tr-TR" sz="2600" dirty="0">
                <a:latin typeface="Times New Roman"/>
                <a:ea typeface="Times New Roman"/>
              </a:rPr>
              <a:t>100</a:t>
            </a:r>
          </a:p>
        </p:txBody>
      </p:sp>
    </p:spTree>
    <p:extLst>
      <p:ext uri="{BB962C8B-B14F-4D97-AF65-F5344CB8AC3E}">
        <p14:creationId xmlns:p14="http://schemas.microsoft.com/office/powerpoint/2010/main" val="31934809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107504" y="1052736"/>
            <a:ext cx="8928992" cy="3816429"/>
          </a:xfrm>
          <a:prstGeom prst="rect">
            <a:avLst/>
          </a:prstGeom>
        </p:spPr>
        <p:txBody>
          <a:bodyPr wrap="square">
            <a:spAutoFit/>
          </a:bodyPr>
          <a:lstStyle/>
          <a:p>
            <a:pPr algn="just">
              <a:spcAft>
                <a:spcPts val="0"/>
              </a:spcAft>
            </a:pPr>
            <a:r>
              <a:rPr lang="tr-TR" sz="2800" b="1" dirty="0">
                <a:latin typeface="Times New Roman"/>
                <a:ea typeface="Times New Roman"/>
              </a:rPr>
              <a:t>4 :</a:t>
            </a:r>
            <a:r>
              <a:rPr lang="tr-TR" sz="2800" dirty="0">
                <a:latin typeface="Times New Roman"/>
                <a:ea typeface="Times New Roman"/>
              </a:rPr>
              <a:t> Taş otelinin Haziran Ayı odalar geliri toplam 5000 USD olmuştur. Bu geliri 60 kişiyi konaklatarak elde etmiştir. Taş otelinin Haziran Ayı için ortalama yatak geliri nedir?</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dirty="0">
                <a:latin typeface="Times New Roman"/>
                <a:ea typeface="Times New Roman"/>
              </a:rPr>
              <a:t>83,33		</a:t>
            </a:r>
          </a:p>
          <a:p>
            <a:pPr marL="342900" indent="-342900" algn="just">
              <a:spcAft>
                <a:spcPts val="0"/>
              </a:spcAft>
              <a:buAutoNum type="alphaLcParenR"/>
            </a:pPr>
            <a:r>
              <a:rPr lang="tr-TR" sz="2600" dirty="0">
                <a:latin typeface="Times New Roman"/>
                <a:ea typeface="Times New Roman"/>
              </a:rPr>
              <a:t>85</a:t>
            </a:r>
          </a:p>
          <a:p>
            <a:pPr marL="342900" indent="-342900" algn="just">
              <a:spcAft>
                <a:spcPts val="0"/>
              </a:spcAft>
              <a:buAutoNum type="alphaLcParenR"/>
            </a:pPr>
            <a:r>
              <a:rPr lang="tr-TR" sz="2600" dirty="0">
                <a:latin typeface="Times New Roman"/>
                <a:ea typeface="Times New Roman"/>
              </a:rPr>
              <a:t>95,33</a:t>
            </a:r>
          </a:p>
          <a:p>
            <a:pPr marL="342900" indent="-342900" algn="just">
              <a:spcAft>
                <a:spcPts val="0"/>
              </a:spcAft>
              <a:buAutoNum type="alphaLcParenR"/>
            </a:pPr>
            <a:r>
              <a:rPr lang="tr-TR" sz="2600" dirty="0">
                <a:latin typeface="Times New Roman"/>
                <a:ea typeface="Times New Roman"/>
              </a:rPr>
              <a:t>96,96</a:t>
            </a:r>
          </a:p>
          <a:p>
            <a:pPr marL="342900" indent="-342900" algn="just">
              <a:spcAft>
                <a:spcPts val="0"/>
              </a:spcAft>
              <a:buAutoNum type="alphaLcParenR"/>
            </a:pPr>
            <a:r>
              <a:rPr lang="tr-TR" sz="2600" dirty="0">
                <a:latin typeface="Times New Roman"/>
                <a:ea typeface="Times New Roman"/>
              </a:rPr>
              <a:t>97,50</a:t>
            </a:r>
          </a:p>
        </p:txBody>
      </p:sp>
    </p:spTree>
    <p:extLst>
      <p:ext uri="{BB962C8B-B14F-4D97-AF65-F5344CB8AC3E}">
        <p14:creationId xmlns:p14="http://schemas.microsoft.com/office/powerpoint/2010/main" val="3087938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107504" y="1052736"/>
            <a:ext cx="8928992" cy="3816429"/>
          </a:xfrm>
          <a:prstGeom prst="rect">
            <a:avLst/>
          </a:prstGeom>
        </p:spPr>
        <p:txBody>
          <a:bodyPr wrap="square">
            <a:spAutoFit/>
          </a:bodyPr>
          <a:lstStyle/>
          <a:p>
            <a:pPr algn="just">
              <a:spcAft>
                <a:spcPts val="0"/>
              </a:spcAft>
            </a:pPr>
            <a:r>
              <a:rPr lang="tr-TR" sz="2800" b="1" dirty="0">
                <a:latin typeface="Times New Roman"/>
                <a:ea typeface="Times New Roman"/>
              </a:rPr>
              <a:t>4 :</a:t>
            </a:r>
            <a:r>
              <a:rPr lang="tr-TR" sz="2800" dirty="0">
                <a:latin typeface="Times New Roman"/>
                <a:ea typeface="Times New Roman"/>
              </a:rPr>
              <a:t> Taş otelinin Haziran Ayı odalar geliri toplam 5000 USD olmuştur. Bu geliri 60 kişiyi konaklatarak elde etmiştir. Taş otelinin Haziran Ayı için ortalama yatak geliri nedir?</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b="1" dirty="0">
                <a:latin typeface="Times New Roman"/>
                <a:ea typeface="Times New Roman"/>
              </a:rPr>
              <a:t>83,33		5000/ 60 =83,33</a:t>
            </a:r>
            <a:r>
              <a:rPr lang="tr-TR" sz="2600" dirty="0">
                <a:latin typeface="Times New Roman"/>
                <a:ea typeface="Times New Roman"/>
              </a:rPr>
              <a:t>		</a:t>
            </a:r>
          </a:p>
          <a:p>
            <a:pPr marL="342900" indent="-342900" algn="just">
              <a:spcAft>
                <a:spcPts val="0"/>
              </a:spcAft>
              <a:buAutoNum type="alphaLcParenR"/>
            </a:pPr>
            <a:r>
              <a:rPr lang="tr-TR" sz="2600" dirty="0">
                <a:latin typeface="Times New Roman"/>
                <a:ea typeface="Times New Roman"/>
              </a:rPr>
              <a:t>85</a:t>
            </a:r>
          </a:p>
          <a:p>
            <a:pPr marL="342900" indent="-342900" algn="just">
              <a:spcAft>
                <a:spcPts val="0"/>
              </a:spcAft>
              <a:buAutoNum type="alphaLcParenR"/>
            </a:pPr>
            <a:r>
              <a:rPr lang="tr-TR" sz="2600" dirty="0">
                <a:latin typeface="Times New Roman"/>
                <a:ea typeface="Times New Roman"/>
              </a:rPr>
              <a:t>95,33</a:t>
            </a:r>
          </a:p>
          <a:p>
            <a:pPr marL="342900" indent="-342900" algn="just">
              <a:spcAft>
                <a:spcPts val="0"/>
              </a:spcAft>
              <a:buAutoNum type="alphaLcParenR"/>
            </a:pPr>
            <a:r>
              <a:rPr lang="tr-TR" sz="2600" dirty="0">
                <a:latin typeface="Times New Roman"/>
                <a:ea typeface="Times New Roman"/>
              </a:rPr>
              <a:t>96,96</a:t>
            </a:r>
          </a:p>
          <a:p>
            <a:pPr marL="342900" indent="-342900" algn="just">
              <a:spcAft>
                <a:spcPts val="0"/>
              </a:spcAft>
              <a:buAutoNum type="alphaLcParenR"/>
            </a:pPr>
            <a:r>
              <a:rPr lang="tr-TR" sz="2600" dirty="0">
                <a:latin typeface="Times New Roman"/>
                <a:ea typeface="Times New Roman"/>
              </a:rPr>
              <a:t>97,50</a:t>
            </a:r>
          </a:p>
        </p:txBody>
      </p:sp>
    </p:spTree>
    <p:extLst>
      <p:ext uri="{BB962C8B-B14F-4D97-AF65-F5344CB8AC3E}">
        <p14:creationId xmlns:p14="http://schemas.microsoft.com/office/powerpoint/2010/main" val="3649475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107504" y="1052736"/>
            <a:ext cx="8928992" cy="4247317"/>
          </a:xfrm>
          <a:prstGeom prst="rect">
            <a:avLst/>
          </a:prstGeom>
        </p:spPr>
        <p:txBody>
          <a:bodyPr wrap="square">
            <a:spAutoFit/>
          </a:bodyPr>
          <a:lstStyle/>
          <a:p>
            <a:pPr algn="just">
              <a:spcAft>
                <a:spcPts val="0"/>
              </a:spcAft>
            </a:pPr>
            <a:r>
              <a:rPr lang="tr-TR" sz="2800" b="1" dirty="0">
                <a:latin typeface="Times New Roman"/>
                <a:ea typeface="Times New Roman"/>
              </a:rPr>
              <a:t>5 :</a:t>
            </a:r>
            <a:r>
              <a:rPr lang="tr-TR" sz="2800" dirty="0">
                <a:latin typeface="Times New Roman"/>
                <a:ea typeface="Times New Roman"/>
              </a:rPr>
              <a:t> 110 odalı190 yataklı bir otelde 135 yatak doludur. Bu satılmış olan yatakların 15’ini çocuklar oluşturmaktadır. Otelde ortalama yatak ücreti 60 TL olduğuna göre çocuk sayısına göre oda geliri ne kadardır?</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dirty="0">
                <a:latin typeface="Times New Roman"/>
                <a:ea typeface="Times New Roman"/>
              </a:rPr>
              <a:t>920		</a:t>
            </a:r>
          </a:p>
          <a:p>
            <a:pPr marL="342900" indent="-342900" algn="just">
              <a:spcAft>
                <a:spcPts val="0"/>
              </a:spcAft>
              <a:buAutoNum type="alphaLcParenR"/>
            </a:pPr>
            <a:r>
              <a:rPr lang="tr-TR" sz="2600" dirty="0">
                <a:latin typeface="Times New Roman"/>
                <a:ea typeface="Times New Roman"/>
              </a:rPr>
              <a:t>930</a:t>
            </a:r>
          </a:p>
          <a:p>
            <a:pPr marL="342900" indent="-342900" algn="just">
              <a:spcAft>
                <a:spcPts val="0"/>
              </a:spcAft>
              <a:buAutoNum type="alphaLcParenR"/>
            </a:pPr>
            <a:r>
              <a:rPr lang="tr-TR" sz="2600" dirty="0">
                <a:latin typeface="Times New Roman"/>
                <a:ea typeface="Times New Roman"/>
              </a:rPr>
              <a:t>900</a:t>
            </a:r>
          </a:p>
          <a:p>
            <a:pPr marL="342900" indent="-342900" algn="just">
              <a:spcAft>
                <a:spcPts val="0"/>
              </a:spcAft>
              <a:buAutoNum type="alphaLcParenR"/>
            </a:pPr>
            <a:r>
              <a:rPr lang="tr-TR" sz="2600" dirty="0">
                <a:latin typeface="Times New Roman"/>
                <a:ea typeface="Times New Roman"/>
              </a:rPr>
              <a:t>910</a:t>
            </a:r>
          </a:p>
          <a:p>
            <a:pPr marL="342900" indent="-342900" algn="just">
              <a:spcAft>
                <a:spcPts val="0"/>
              </a:spcAft>
              <a:buAutoNum type="alphaLcParenR"/>
            </a:pPr>
            <a:r>
              <a:rPr lang="tr-TR" sz="2600" dirty="0">
                <a:latin typeface="Times New Roman"/>
                <a:ea typeface="Times New Roman"/>
              </a:rPr>
              <a:t>940</a:t>
            </a:r>
          </a:p>
        </p:txBody>
      </p:sp>
    </p:spTree>
    <p:extLst>
      <p:ext uri="{BB962C8B-B14F-4D97-AF65-F5344CB8AC3E}">
        <p14:creationId xmlns:p14="http://schemas.microsoft.com/office/powerpoint/2010/main" val="2687359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107504" y="1052736"/>
            <a:ext cx="8928992" cy="4247317"/>
          </a:xfrm>
          <a:prstGeom prst="rect">
            <a:avLst/>
          </a:prstGeom>
        </p:spPr>
        <p:txBody>
          <a:bodyPr wrap="square">
            <a:spAutoFit/>
          </a:bodyPr>
          <a:lstStyle/>
          <a:p>
            <a:pPr algn="just">
              <a:spcAft>
                <a:spcPts val="0"/>
              </a:spcAft>
            </a:pPr>
            <a:r>
              <a:rPr lang="tr-TR" sz="2800" b="1" dirty="0">
                <a:latin typeface="Times New Roman"/>
                <a:ea typeface="Times New Roman"/>
              </a:rPr>
              <a:t>5 :</a:t>
            </a:r>
            <a:r>
              <a:rPr lang="tr-TR" sz="2800" dirty="0">
                <a:latin typeface="Times New Roman"/>
                <a:ea typeface="Times New Roman"/>
              </a:rPr>
              <a:t> 110 odalı190 yataklı bir otelde 135 yatak doludur. Bu satılmış olan yatakların 15’ini çocuklar oluşturmaktadır. Otelde ortalama yatak ücreti 60 TL olduğuna göre çocuk sayısına göre oda geliri ne kadardır?</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dirty="0">
                <a:latin typeface="Times New Roman"/>
                <a:ea typeface="Times New Roman"/>
              </a:rPr>
              <a:t>920		</a:t>
            </a:r>
          </a:p>
          <a:p>
            <a:pPr marL="342900" indent="-342900" algn="just">
              <a:spcAft>
                <a:spcPts val="0"/>
              </a:spcAft>
              <a:buAutoNum type="alphaLcParenR"/>
            </a:pPr>
            <a:r>
              <a:rPr lang="tr-TR" sz="2600" dirty="0">
                <a:latin typeface="Times New Roman"/>
                <a:ea typeface="Times New Roman"/>
              </a:rPr>
              <a:t>930</a:t>
            </a:r>
          </a:p>
          <a:p>
            <a:pPr marL="342900" indent="-342900" algn="just">
              <a:spcAft>
                <a:spcPts val="0"/>
              </a:spcAft>
              <a:buAutoNum type="alphaLcParenR"/>
            </a:pPr>
            <a:r>
              <a:rPr lang="tr-TR" sz="2600" b="1" dirty="0">
                <a:latin typeface="Times New Roman"/>
                <a:ea typeface="Times New Roman"/>
              </a:rPr>
              <a:t>900			15*60=900</a:t>
            </a:r>
          </a:p>
          <a:p>
            <a:pPr marL="342900" indent="-342900" algn="just">
              <a:spcAft>
                <a:spcPts val="0"/>
              </a:spcAft>
              <a:buAutoNum type="alphaLcParenR"/>
            </a:pPr>
            <a:r>
              <a:rPr lang="tr-TR" sz="2600" dirty="0">
                <a:latin typeface="Times New Roman"/>
                <a:ea typeface="Times New Roman"/>
              </a:rPr>
              <a:t>910</a:t>
            </a:r>
          </a:p>
          <a:p>
            <a:pPr marL="342900" indent="-342900" algn="just">
              <a:spcAft>
                <a:spcPts val="0"/>
              </a:spcAft>
              <a:buAutoNum type="alphaLcParenR"/>
            </a:pPr>
            <a:r>
              <a:rPr lang="tr-TR" sz="2600" dirty="0">
                <a:latin typeface="Times New Roman"/>
                <a:ea typeface="Times New Roman"/>
              </a:rPr>
              <a:t>940</a:t>
            </a:r>
          </a:p>
        </p:txBody>
      </p:sp>
    </p:spTree>
    <p:extLst>
      <p:ext uri="{BB962C8B-B14F-4D97-AF65-F5344CB8AC3E}">
        <p14:creationId xmlns:p14="http://schemas.microsoft.com/office/powerpoint/2010/main" val="13822931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107504" y="1052736"/>
            <a:ext cx="8928992" cy="4678204"/>
          </a:xfrm>
          <a:prstGeom prst="rect">
            <a:avLst/>
          </a:prstGeom>
        </p:spPr>
        <p:txBody>
          <a:bodyPr wrap="square">
            <a:spAutoFit/>
          </a:bodyPr>
          <a:lstStyle/>
          <a:p>
            <a:pPr algn="just">
              <a:spcAft>
                <a:spcPts val="0"/>
              </a:spcAft>
            </a:pPr>
            <a:r>
              <a:rPr lang="tr-TR" sz="2800" b="1" dirty="0">
                <a:latin typeface="Times New Roman"/>
                <a:ea typeface="Times New Roman"/>
              </a:rPr>
              <a:t>6 :</a:t>
            </a:r>
            <a:r>
              <a:rPr lang="tr-TR" sz="2800" dirty="0">
                <a:latin typeface="Times New Roman"/>
                <a:ea typeface="Times New Roman"/>
              </a:rPr>
              <a:t> 400 odalı bir otelde toplam gelirler 13000 </a:t>
            </a:r>
            <a:r>
              <a:rPr lang="tr-TR" sz="2800" dirty="0" err="1">
                <a:latin typeface="Times New Roman"/>
                <a:ea typeface="Times New Roman"/>
              </a:rPr>
              <a:t>TL’dir.Toplam</a:t>
            </a:r>
            <a:r>
              <a:rPr lang="tr-TR" sz="2800" dirty="0">
                <a:latin typeface="Times New Roman"/>
                <a:ea typeface="Times New Roman"/>
              </a:rPr>
              <a:t> gelirlerin içinde oda gelirlerinin oranı %65, yiyecek-içecek gelirlerinin oranı %20 ve diğer gelirlerin oranı %15’tir.Buna göre elde edilen toplam gelirlerin içinde oda gelirleri ne kadardır?</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dirty="0">
                <a:latin typeface="Times New Roman"/>
                <a:ea typeface="Times New Roman"/>
              </a:rPr>
              <a:t>8450	</a:t>
            </a:r>
          </a:p>
          <a:p>
            <a:pPr marL="342900" indent="-342900" algn="just">
              <a:spcAft>
                <a:spcPts val="0"/>
              </a:spcAft>
              <a:buAutoNum type="alphaLcParenR"/>
            </a:pPr>
            <a:r>
              <a:rPr lang="tr-TR" sz="2600" dirty="0">
                <a:latin typeface="Times New Roman"/>
                <a:ea typeface="Times New Roman"/>
              </a:rPr>
              <a:t>9350</a:t>
            </a:r>
          </a:p>
          <a:p>
            <a:pPr marL="342900" indent="-342900" algn="just">
              <a:spcAft>
                <a:spcPts val="0"/>
              </a:spcAft>
              <a:buAutoNum type="alphaLcParenR"/>
            </a:pPr>
            <a:r>
              <a:rPr lang="tr-TR" sz="2600" dirty="0">
                <a:latin typeface="Times New Roman"/>
                <a:ea typeface="Times New Roman"/>
              </a:rPr>
              <a:t>8400		</a:t>
            </a:r>
          </a:p>
          <a:p>
            <a:pPr marL="342900" indent="-342900" algn="just">
              <a:spcAft>
                <a:spcPts val="0"/>
              </a:spcAft>
              <a:buAutoNum type="alphaLcParenR"/>
            </a:pPr>
            <a:r>
              <a:rPr lang="tr-TR" sz="2600" dirty="0">
                <a:latin typeface="Times New Roman"/>
                <a:ea typeface="Times New Roman"/>
              </a:rPr>
              <a:t>9400</a:t>
            </a:r>
          </a:p>
          <a:p>
            <a:pPr marL="342900" indent="-342900" algn="just">
              <a:spcAft>
                <a:spcPts val="0"/>
              </a:spcAft>
              <a:buAutoNum type="alphaLcParenR"/>
            </a:pPr>
            <a:r>
              <a:rPr lang="tr-TR" sz="2600" dirty="0">
                <a:latin typeface="Times New Roman"/>
                <a:ea typeface="Times New Roman"/>
              </a:rPr>
              <a:t>9500</a:t>
            </a:r>
          </a:p>
        </p:txBody>
      </p:sp>
    </p:spTree>
    <p:extLst>
      <p:ext uri="{BB962C8B-B14F-4D97-AF65-F5344CB8AC3E}">
        <p14:creationId xmlns:p14="http://schemas.microsoft.com/office/powerpoint/2010/main" val="18633275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E825DA4-53F3-48CE-BA6A-204C3B880D62}"/>
              </a:ext>
            </a:extLst>
          </p:cNvPr>
          <p:cNvSpPr/>
          <p:nvPr/>
        </p:nvSpPr>
        <p:spPr>
          <a:xfrm>
            <a:off x="31782" y="260648"/>
            <a:ext cx="8928992" cy="4678204"/>
          </a:xfrm>
          <a:prstGeom prst="rect">
            <a:avLst/>
          </a:prstGeom>
        </p:spPr>
        <p:txBody>
          <a:bodyPr wrap="square">
            <a:spAutoFit/>
          </a:bodyPr>
          <a:lstStyle/>
          <a:p>
            <a:pPr algn="just">
              <a:spcAft>
                <a:spcPts val="0"/>
              </a:spcAft>
            </a:pPr>
            <a:r>
              <a:rPr lang="tr-TR" sz="2800" b="1" dirty="0">
                <a:latin typeface="Times New Roman"/>
                <a:ea typeface="Times New Roman"/>
              </a:rPr>
              <a:t>6 :</a:t>
            </a:r>
            <a:r>
              <a:rPr lang="tr-TR" sz="2800" dirty="0">
                <a:latin typeface="Times New Roman"/>
                <a:ea typeface="Times New Roman"/>
              </a:rPr>
              <a:t> 400 odalı bir otelde toplam gelirler 13000 </a:t>
            </a:r>
            <a:r>
              <a:rPr lang="tr-TR" sz="2800" dirty="0" err="1">
                <a:latin typeface="Times New Roman"/>
                <a:ea typeface="Times New Roman"/>
              </a:rPr>
              <a:t>TL’dir.Toplam</a:t>
            </a:r>
            <a:r>
              <a:rPr lang="tr-TR" sz="2800" dirty="0">
                <a:latin typeface="Times New Roman"/>
                <a:ea typeface="Times New Roman"/>
              </a:rPr>
              <a:t> gelirlerin içinde oda gelirlerinin oranı %65, yiyecek-içecek gelirlerinin oranı %20 ve diğer gelirlerin oranı %15’tir.Buna göre elde edilen toplam gelirlerin içinde oda gelirleri ne kadardır?</a:t>
            </a:r>
          </a:p>
          <a:p>
            <a:pPr algn="just">
              <a:spcAft>
                <a:spcPts val="0"/>
              </a:spcAft>
            </a:pPr>
            <a:endParaRPr lang="tr-TR" sz="2800" dirty="0">
              <a:latin typeface="Times New Roman"/>
              <a:ea typeface="Times New Roman"/>
            </a:endParaRPr>
          </a:p>
          <a:p>
            <a:pPr marL="342900" indent="-342900" algn="just">
              <a:spcAft>
                <a:spcPts val="0"/>
              </a:spcAft>
              <a:buAutoNum type="alphaLcParenR"/>
            </a:pPr>
            <a:r>
              <a:rPr lang="tr-TR" sz="2600" b="1" dirty="0">
                <a:latin typeface="Times New Roman"/>
                <a:ea typeface="Times New Roman"/>
              </a:rPr>
              <a:t>8450	</a:t>
            </a:r>
          </a:p>
          <a:p>
            <a:pPr marL="342900" indent="-342900" algn="just">
              <a:spcAft>
                <a:spcPts val="0"/>
              </a:spcAft>
              <a:buAutoNum type="alphaLcParenR"/>
            </a:pPr>
            <a:r>
              <a:rPr lang="tr-TR" sz="2600" dirty="0">
                <a:latin typeface="Times New Roman"/>
                <a:ea typeface="Times New Roman"/>
              </a:rPr>
              <a:t>9350</a:t>
            </a:r>
          </a:p>
          <a:p>
            <a:pPr marL="342900" indent="-342900" algn="just">
              <a:spcAft>
                <a:spcPts val="0"/>
              </a:spcAft>
              <a:buAutoNum type="alphaLcParenR"/>
            </a:pPr>
            <a:r>
              <a:rPr lang="tr-TR" sz="2600" dirty="0">
                <a:latin typeface="Times New Roman"/>
                <a:ea typeface="Times New Roman"/>
              </a:rPr>
              <a:t>8400		</a:t>
            </a:r>
          </a:p>
          <a:p>
            <a:pPr marL="342900" indent="-342900" algn="just">
              <a:spcAft>
                <a:spcPts val="0"/>
              </a:spcAft>
              <a:buAutoNum type="alphaLcParenR"/>
            </a:pPr>
            <a:r>
              <a:rPr lang="tr-TR" sz="2600" dirty="0">
                <a:latin typeface="Times New Roman"/>
                <a:ea typeface="Times New Roman"/>
              </a:rPr>
              <a:t>9400</a:t>
            </a:r>
          </a:p>
          <a:p>
            <a:pPr marL="342900" indent="-342900" algn="just">
              <a:spcAft>
                <a:spcPts val="0"/>
              </a:spcAft>
              <a:buAutoNum type="alphaLcParenR"/>
            </a:pPr>
            <a:r>
              <a:rPr lang="tr-TR" sz="2600" dirty="0">
                <a:latin typeface="Times New Roman"/>
                <a:ea typeface="Times New Roman"/>
              </a:rPr>
              <a:t>9500</a:t>
            </a:r>
          </a:p>
        </p:txBody>
      </p:sp>
      <p:sp>
        <p:nvSpPr>
          <p:cNvPr id="3" name="Dikdörtgen 2">
            <a:extLst>
              <a:ext uri="{FF2B5EF4-FFF2-40B4-BE49-F238E27FC236}">
                <a16:creationId xmlns:a16="http://schemas.microsoft.com/office/drawing/2014/main" id="{CBE81C80-F8AB-4F86-B4E7-28F5CD544356}"/>
              </a:ext>
            </a:extLst>
          </p:cNvPr>
          <p:cNvSpPr/>
          <p:nvPr/>
        </p:nvSpPr>
        <p:spPr>
          <a:xfrm>
            <a:off x="1619672" y="5013176"/>
            <a:ext cx="4572000" cy="1477328"/>
          </a:xfrm>
          <a:prstGeom prst="rect">
            <a:avLst/>
          </a:prstGeom>
        </p:spPr>
        <p:txBody>
          <a:bodyPr>
            <a:spAutoFit/>
          </a:bodyPr>
          <a:lstStyle/>
          <a:p>
            <a:pPr>
              <a:spcAft>
                <a:spcPts val="0"/>
              </a:spcAft>
            </a:pPr>
            <a:r>
              <a:rPr lang="tr-TR" dirty="0">
                <a:latin typeface="Times New Roman"/>
                <a:ea typeface="Times New Roman"/>
              </a:rPr>
              <a:t>13000TL          % 100 ise,</a:t>
            </a:r>
          </a:p>
          <a:p>
            <a:pPr>
              <a:spcAft>
                <a:spcPts val="0"/>
              </a:spcAft>
            </a:pPr>
            <a:r>
              <a:rPr lang="tr-TR" dirty="0">
                <a:latin typeface="Times New Roman"/>
                <a:ea typeface="Times New Roman"/>
              </a:rPr>
              <a:t>?	         % 65</a:t>
            </a:r>
          </a:p>
          <a:p>
            <a:pPr>
              <a:spcAft>
                <a:spcPts val="0"/>
              </a:spcAft>
            </a:pPr>
            <a:r>
              <a:rPr lang="tr-TR" dirty="0">
                <a:latin typeface="Times New Roman"/>
                <a:ea typeface="Times New Roman"/>
              </a:rPr>
              <a:t>---------------------------------</a:t>
            </a:r>
          </a:p>
          <a:p>
            <a:pPr>
              <a:spcAft>
                <a:spcPts val="0"/>
              </a:spcAft>
            </a:pPr>
            <a:r>
              <a:rPr lang="tr-TR" dirty="0">
                <a:latin typeface="Times New Roman"/>
                <a:ea typeface="Times New Roman"/>
              </a:rPr>
              <a:t>? = (13000* 65) / 100</a:t>
            </a:r>
          </a:p>
          <a:p>
            <a:pPr>
              <a:spcAft>
                <a:spcPts val="0"/>
              </a:spcAft>
            </a:pPr>
            <a:r>
              <a:rPr lang="tr-TR" dirty="0">
                <a:latin typeface="Times New Roman"/>
                <a:ea typeface="Times New Roman"/>
              </a:rPr>
              <a:t>  = 8450TL</a:t>
            </a:r>
          </a:p>
        </p:txBody>
      </p:sp>
    </p:spTree>
    <p:extLst>
      <p:ext uri="{BB962C8B-B14F-4D97-AF65-F5344CB8AC3E}">
        <p14:creationId xmlns:p14="http://schemas.microsoft.com/office/powerpoint/2010/main" val="21115894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4F5421BF-5784-4CE0-9FF0-F37E2B494691}"/>
              </a:ext>
            </a:extLst>
          </p:cNvPr>
          <p:cNvPicPr>
            <a:picLocks noChangeAspect="1"/>
          </p:cNvPicPr>
          <p:nvPr/>
        </p:nvPicPr>
        <p:blipFill>
          <a:blip r:embed="rId3"/>
          <a:stretch>
            <a:fillRect/>
          </a:stretch>
        </p:blipFill>
        <p:spPr>
          <a:xfrm>
            <a:off x="0" y="28575"/>
            <a:ext cx="4788024" cy="6829425"/>
          </a:xfrm>
          <a:prstGeom prst="rect">
            <a:avLst/>
          </a:prstGeom>
        </p:spPr>
      </p:pic>
      <p:pic>
        <p:nvPicPr>
          <p:cNvPr id="3" name="Resim 2">
            <a:extLst>
              <a:ext uri="{FF2B5EF4-FFF2-40B4-BE49-F238E27FC236}">
                <a16:creationId xmlns:a16="http://schemas.microsoft.com/office/drawing/2014/main" id="{E79EB49F-A879-4738-84BD-B823312066E7}"/>
              </a:ext>
            </a:extLst>
          </p:cNvPr>
          <p:cNvPicPr>
            <a:picLocks noChangeAspect="1"/>
          </p:cNvPicPr>
          <p:nvPr/>
        </p:nvPicPr>
        <p:blipFill>
          <a:blip r:embed="rId4"/>
          <a:stretch>
            <a:fillRect/>
          </a:stretch>
        </p:blipFill>
        <p:spPr>
          <a:xfrm>
            <a:off x="5148064" y="34151"/>
            <a:ext cx="3995936" cy="6553200"/>
          </a:xfrm>
          <a:prstGeom prst="rect">
            <a:avLst/>
          </a:prstGeom>
        </p:spPr>
      </p:pic>
    </p:spTree>
    <p:extLst>
      <p:ext uri="{BB962C8B-B14F-4D97-AF65-F5344CB8AC3E}">
        <p14:creationId xmlns:p14="http://schemas.microsoft.com/office/powerpoint/2010/main" val="56688423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3528" y="764704"/>
            <a:ext cx="8496944" cy="4832092"/>
          </a:xfrm>
          <a:prstGeom prst="rect">
            <a:avLst/>
          </a:prstGeom>
        </p:spPr>
        <p:txBody>
          <a:bodyPr wrap="square">
            <a:spAutoFit/>
          </a:bodyPr>
          <a:lstStyle/>
          <a:p>
            <a:pPr algn="ctr">
              <a:spcAft>
                <a:spcPts val="0"/>
              </a:spcAft>
            </a:pPr>
            <a:r>
              <a:rPr lang="tr-TR" sz="2800" b="1" dirty="0">
                <a:latin typeface="Times New Roman" panose="02020603050405020304" pitchFamily="18" charset="0"/>
                <a:ea typeface="Times New Roman"/>
                <a:cs typeface="Times New Roman" panose="02020603050405020304" pitchFamily="18" charset="0"/>
              </a:rPr>
              <a:t>ÖĞRENME HEDEFLERİ</a:t>
            </a:r>
            <a:endParaRPr lang="tr-TR" sz="2800" dirty="0">
              <a:latin typeface="Times New Roman" panose="02020603050405020304" pitchFamily="18" charset="0"/>
              <a:ea typeface="Times New Roman"/>
              <a:cs typeface="Times New Roman" panose="02020603050405020304" pitchFamily="18" charset="0"/>
            </a:endParaRPr>
          </a:p>
          <a:p>
            <a:pPr>
              <a:spcAft>
                <a:spcPts val="0"/>
              </a:spcAft>
            </a:pPr>
            <a:r>
              <a:rPr lang="tr-TR" sz="2800" dirty="0">
                <a:latin typeface="Times New Roman" panose="02020603050405020304" pitchFamily="18" charset="0"/>
                <a:ea typeface="Times New Roman"/>
                <a:cs typeface="Times New Roman" panose="02020603050405020304" pitchFamily="18" charset="0"/>
              </a:rPr>
              <a:t> </a:t>
            </a:r>
          </a:p>
          <a:p>
            <a:pPr>
              <a:spcAft>
                <a:spcPts val="0"/>
              </a:spcAft>
            </a:pPr>
            <a:r>
              <a:rPr lang="tr-TR" sz="2800" dirty="0">
                <a:latin typeface="Times New Roman" panose="02020603050405020304" pitchFamily="18" charset="0"/>
                <a:ea typeface="Times New Roman"/>
                <a:cs typeface="Times New Roman" panose="02020603050405020304" pitchFamily="18" charset="0"/>
              </a:rPr>
              <a:t>Bu üniteyi bitirdikten sonra,</a:t>
            </a:r>
          </a:p>
          <a:p>
            <a:pPr>
              <a:spcAft>
                <a:spcPts val="0"/>
              </a:spcAft>
            </a:pPr>
            <a:r>
              <a:rPr lang="tr-TR" sz="2800" dirty="0">
                <a:latin typeface="Times New Roman" panose="02020603050405020304" pitchFamily="18" charset="0"/>
                <a:ea typeface="Times New Roman"/>
                <a:cs typeface="Times New Roman" panose="02020603050405020304" pitchFamily="18" charset="0"/>
              </a:rPr>
              <a:t> </a:t>
            </a:r>
          </a:p>
          <a:p>
            <a:pPr marL="342900" lvl="0" indent="-342900">
              <a:buFont typeface="Arial" pitchFamily="34" charset="0"/>
              <a:buChar char="•"/>
            </a:pPr>
            <a:r>
              <a:rPr lang="tr-TR" sz="2800" dirty="0">
                <a:latin typeface="Times New Roman" panose="02020603050405020304" pitchFamily="18" charset="0"/>
                <a:cs typeface="Times New Roman" panose="02020603050405020304" pitchFamily="18" charset="0"/>
              </a:rPr>
              <a:t>Otelin belli zaman dilimlerinde oda gelirlerine ait istatiksel bilgileri,</a:t>
            </a:r>
          </a:p>
          <a:p>
            <a:pPr marL="342900" lvl="0" indent="-342900">
              <a:buFont typeface="Arial" pitchFamily="34" charset="0"/>
              <a:buChar char="•"/>
            </a:pPr>
            <a:r>
              <a:rPr lang="tr-TR" sz="2800" dirty="0">
                <a:latin typeface="Times New Roman" panose="02020603050405020304" pitchFamily="18" charset="0"/>
                <a:cs typeface="Times New Roman" panose="02020603050405020304" pitchFamily="18" charset="0"/>
              </a:rPr>
              <a:t>Ortalama oda fiyatının nasıl hesaplandığını,</a:t>
            </a:r>
          </a:p>
          <a:p>
            <a:pPr marL="342900" lvl="0" indent="-342900">
              <a:buFont typeface="Arial" pitchFamily="34" charset="0"/>
              <a:buChar char="•"/>
            </a:pPr>
            <a:r>
              <a:rPr lang="tr-TR" sz="2800" dirty="0">
                <a:latin typeface="Times New Roman" panose="02020603050405020304" pitchFamily="18" charset="0"/>
                <a:cs typeface="Times New Roman" panose="02020603050405020304" pitchFamily="18" charset="0"/>
              </a:rPr>
              <a:t>Ortalama misafir gelirlerinin nasıl hesaplandığını</a:t>
            </a:r>
          </a:p>
          <a:p>
            <a:pPr marL="342900" lvl="0" indent="-342900">
              <a:buFont typeface="Arial" pitchFamily="34" charset="0"/>
              <a:buChar char="•"/>
            </a:pPr>
            <a:r>
              <a:rPr lang="tr-TR" sz="2800" dirty="0" err="1">
                <a:latin typeface="Times New Roman" panose="02020603050405020304" pitchFamily="18" charset="0"/>
                <a:cs typeface="Times New Roman" panose="02020603050405020304" pitchFamily="18" charset="0"/>
              </a:rPr>
              <a:t>Önbüro</a:t>
            </a:r>
            <a:r>
              <a:rPr lang="tr-TR" sz="2800" dirty="0">
                <a:latin typeface="Times New Roman" panose="02020603050405020304" pitchFamily="18" charset="0"/>
                <a:cs typeface="Times New Roman" panose="02020603050405020304" pitchFamily="18" charset="0"/>
              </a:rPr>
              <a:t> yönetim fonksiyonun bir sonuç değerlemesi olan optimum (ideal) odalar gelirinin hesaplama ve yorumlanmasını öğrenmiş olacaksınız.</a:t>
            </a:r>
          </a:p>
        </p:txBody>
      </p:sp>
    </p:spTree>
    <p:extLst>
      <p:ext uri="{BB962C8B-B14F-4D97-AF65-F5344CB8AC3E}">
        <p14:creationId xmlns:p14="http://schemas.microsoft.com/office/powerpoint/2010/main" val="25869320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CACC3A4B-15F9-46A4-92C0-3D8B5396E154}"/>
              </a:ext>
            </a:extLst>
          </p:cNvPr>
          <p:cNvPicPr>
            <a:picLocks noChangeAspect="1"/>
          </p:cNvPicPr>
          <p:nvPr/>
        </p:nvPicPr>
        <p:blipFill>
          <a:blip r:embed="rId2"/>
          <a:stretch>
            <a:fillRect/>
          </a:stretch>
        </p:blipFill>
        <p:spPr>
          <a:xfrm>
            <a:off x="21000" y="0"/>
            <a:ext cx="5055055" cy="6858000"/>
          </a:xfrm>
          <a:prstGeom prst="rect">
            <a:avLst/>
          </a:prstGeom>
        </p:spPr>
      </p:pic>
      <p:pic>
        <p:nvPicPr>
          <p:cNvPr id="3" name="Resim 2">
            <a:extLst>
              <a:ext uri="{FF2B5EF4-FFF2-40B4-BE49-F238E27FC236}">
                <a16:creationId xmlns:a16="http://schemas.microsoft.com/office/drawing/2014/main" id="{F4CCEAF7-EA89-474B-97C3-A91F5198FD09}"/>
              </a:ext>
            </a:extLst>
          </p:cNvPr>
          <p:cNvPicPr>
            <a:picLocks noChangeAspect="1"/>
          </p:cNvPicPr>
          <p:nvPr/>
        </p:nvPicPr>
        <p:blipFill>
          <a:blip r:embed="rId3"/>
          <a:stretch>
            <a:fillRect/>
          </a:stretch>
        </p:blipFill>
        <p:spPr>
          <a:xfrm>
            <a:off x="5061104" y="548680"/>
            <a:ext cx="3514725" cy="5400600"/>
          </a:xfrm>
          <a:prstGeom prst="rect">
            <a:avLst/>
          </a:prstGeom>
        </p:spPr>
      </p:pic>
    </p:spTree>
    <p:extLst>
      <p:ext uri="{BB962C8B-B14F-4D97-AF65-F5344CB8AC3E}">
        <p14:creationId xmlns:p14="http://schemas.microsoft.com/office/powerpoint/2010/main" val="191187562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11560" y="980728"/>
            <a:ext cx="7920880" cy="4154984"/>
          </a:xfrm>
          <a:prstGeom prst="rect">
            <a:avLst/>
          </a:prstGeom>
        </p:spPr>
        <p:txBody>
          <a:bodyPr wrap="square">
            <a:spAutoFit/>
          </a:bodyPr>
          <a:lstStyle/>
          <a:p>
            <a:pPr algn="just">
              <a:spcAft>
                <a:spcPts val="0"/>
              </a:spcAft>
            </a:pPr>
            <a:r>
              <a:rPr lang="tr-TR" sz="2400" b="1" dirty="0">
                <a:latin typeface="Times New Roman"/>
                <a:ea typeface="Times New Roman"/>
              </a:rPr>
              <a:t>3. ODA GELİRLERİNİN İSTATİKSEL DEĞERLENDİRMESİ</a:t>
            </a:r>
            <a:endParaRPr lang="tr-TR" sz="2400" dirty="0">
              <a:latin typeface="Times New Roman"/>
              <a:ea typeface="Times New Roman"/>
            </a:endParaRPr>
          </a:p>
          <a:p>
            <a:pPr algn="just">
              <a:spcAft>
                <a:spcPts val="0"/>
              </a:spcAft>
            </a:pPr>
            <a:r>
              <a:rPr lang="tr-TR" sz="2400" dirty="0">
                <a:latin typeface="Times New Roman"/>
                <a:ea typeface="Times New Roman"/>
              </a:rPr>
              <a:t> </a:t>
            </a:r>
          </a:p>
          <a:p>
            <a:pPr algn="just">
              <a:spcAft>
                <a:spcPts val="0"/>
              </a:spcAft>
            </a:pPr>
            <a:r>
              <a:rPr lang="tr-TR" sz="2400" dirty="0">
                <a:latin typeface="Times New Roman"/>
                <a:ea typeface="Times New Roman"/>
              </a:rPr>
              <a:t>Otel işletmeleri için oda ve yatak doluluklarının yanında bir diğer performans göstergesi de gelirdir. Doluluğun yanında gelirlerin de arttırılması hedeflenmektedir. Gelir oranlarını sağlıklı bir şekilde hesaplamak zordur. Çünkü otel işletmelerinde odalardan elde edilen gelir hesaplanırken, tek kişilik, çift kişilik, </a:t>
            </a:r>
            <a:r>
              <a:rPr lang="tr-TR" sz="2400" dirty="0" err="1">
                <a:latin typeface="Times New Roman"/>
                <a:ea typeface="Times New Roman"/>
              </a:rPr>
              <a:t>suit</a:t>
            </a:r>
            <a:r>
              <a:rPr lang="tr-TR" sz="2400" dirty="0">
                <a:latin typeface="Times New Roman"/>
                <a:ea typeface="Times New Roman"/>
              </a:rPr>
              <a:t> ve daire türü odalardan; grup ve seminerlerden; hafta içi ve hafta sonları verilen fiyatlandırma gibi değişkenleri de dikkate almak gerekmektedir. </a:t>
            </a:r>
            <a:endParaRPr lang="tr-TR" sz="2400" dirty="0">
              <a:effectLst/>
              <a:latin typeface="Times New Roman"/>
              <a:ea typeface="Times New Roman"/>
            </a:endParaRPr>
          </a:p>
        </p:txBody>
      </p:sp>
    </p:spTree>
    <p:extLst>
      <p:ext uri="{BB962C8B-B14F-4D97-AF65-F5344CB8AC3E}">
        <p14:creationId xmlns:p14="http://schemas.microsoft.com/office/powerpoint/2010/main" val="3888672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5536" y="117693"/>
            <a:ext cx="8352928" cy="6370975"/>
          </a:xfrm>
          <a:prstGeom prst="rect">
            <a:avLst/>
          </a:prstGeom>
        </p:spPr>
        <p:txBody>
          <a:bodyPr wrap="square">
            <a:spAutoFit/>
          </a:bodyPr>
          <a:lstStyle/>
          <a:p>
            <a:pPr>
              <a:spcAft>
                <a:spcPts val="0"/>
              </a:spcAft>
            </a:pPr>
            <a:r>
              <a:rPr lang="tr-TR" sz="2400" b="1" dirty="0">
                <a:latin typeface="Times New Roman"/>
                <a:ea typeface="Times New Roman"/>
              </a:rPr>
              <a:t>3.1. Ortalama Oda ve Misafir Gelirleri</a:t>
            </a:r>
            <a:endParaRPr lang="tr-TR" sz="2400" dirty="0">
              <a:latin typeface="Times New Roman"/>
              <a:ea typeface="Times New Roman"/>
            </a:endParaRPr>
          </a:p>
          <a:p>
            <a:pPr>
              <a:spcAft>
                <a:spcPts val="0"/>
              </a:spcAft>
            </a:pPr>
            <a:r>
              <a:rPr lang="tr-TR" sz="2400" b="1" dirty="0">
                <a:latin typeface="Times New Roman"/>
                <a:ea typeface="Times New Roman"/>
              </a:rPr>
              <a:t> </a:t>
            </a:r>
            <a:endParaRPr lang="tr-TR" sz="2400" dirty="0">
              <a:latin typeface="Times New Roman"/>
              <a:ea typeface="Times New Roman"/>
            </a:endParaRPr>
          </a:p>
          <a:p>
            <a:pPr algn="just">
              <a:spcAft>
                <a:spcPts val="0"/>
              </a:spcAft>
            </a:pPr>
            <a:r>
              <a:rPr lang="tr-TR" sz="2400" dirty="0">
                <a:latin typeface="Times New Roman"/>
                <a:ea typeface="Times New Roman"/>
              </a:rPr>
              <a:t>Ortalama oda geliri, işletmenin bir gün içerisinde ne kadar gelir elde ettiğini göstermesidir. Bir günde elde edilen odalar gelirinin satılan oda sayısına bölünmesiyle elde edilir. Örneğin bir gecede her hangi bir odadan ne kadar gelir elde edildiğini belirlemek için kullanılır.</a:t>
            </a:r>
          </a:p>
          <a:p>
            <a:pPr algn="just">
              <a:spcAft>
                <a:spcPts val="0"/>
              </a:spcAft>
            </a:pPr>
            <a:r>
              <a:rPr lang="tr-TR" sz="2400" dirty="0">
                <a:latin typeface="Times New Roman"/>
                <a:ea typeface="Times New Roman"/>
              </a:rPr>
              <a:t> </a:t>
            </a:r>
          </a:p>
          <a:p>
            <a:pPr>
              <a:spcAft>
                <a:spcPts val="0"/>
              </a:spcAft>
            </a:pPr>
            <a:r>
              <a:rPr lang="tr-TR" sz="2400" b="1" dirty="0">
                <a:solidFill>
                  <a:srgbClr val="FF0000"/>
                </a:solidFill>
                <a:latin typeface="Times New Roman"/>
                <a:ea typeface="Times New Roman"/>
              </a:rPr>
              <a:t>Ortalama Oda Geliri = </a:t>
            </a:r>
            <a:r>
              <a:rPr lang="tr-TR" sz="2400" b="1" u="sng" dirty="0">
                <a:solidFill>
                  <a:srgbClr val="FF0000"/>
                </a:solidFill>
                <a:latin typeface="Times New Roman"/>
                <a:ea typeface="Times New Roman"/>
              </a:rPr>
              <a:t>Gerçekleşen Odalar Geliri </a:t>
            </a:r>
            <a:r>
              <a:rPr lang="tr-TR" sz="2400" b="1" dirty="0">
                <a:solidFill>
                  <a:srgbClr val="FF0000"/>
                </a:solidFill>
                <a:latin typeface="Times New Roman"/>
                <a:ea typeface="Times New Roman"/>
              </a:rPr>
              <a:t> </a:t>
            </a:r>
            <a:endParaRPr lang="tr-TR" sz="2400" dirty="0">
              <a:solidFill>
                <a:srgbClr val="FF0000"/>
              </a:solidFill>
              <a:latin typeface="Times New Roman"/>
              <a:ea typeface="Times New Roman"/>
            </a:endParaRPr>
          </a:p>
          <a:p>
            <a:pPr>
              <a:spcAft>
                <a:spcPts val="0"/>
              </a:spcAft>
            </a:pPr>
            <a:r>
              <a:rPr lang="tr-TR" sz="2400" dirty="0">
                <a:solidFill>
                  <a:srgbClr val="FF0000"/>
                </a:solidFill>
                <a:latin typeface="Times New Roman"/>
                <a:ea typeface="Times New Roman"/>
              </a:rPr>
              <a:t>			      </a:t>
            </a:r>
            <a:r>
              <a:rPr lang="tr-TR" sz="2400" b="1" dirty="0">
                <a:solidFill>
                  <a:srgbClr val="FF0000"/>
                </a:solidFill>
                <a:latin typeface="Times New Roman"/>
                <a:ea typeface="Times New Roman"/>
              </a:rPr>
              <a:t>Satılan Oda Sayısı	    </a:t>
            </a:r>
            <a:endParaRPr lang="tr-TR" sz="2400" dirty="0">
              <a:solidFill>
                <a:srgbClr val="FF0000"/>
              </a:solidFill>
              <a:latin typeface="Times New Roman"/>
              <a:ea typeface="Times New Roman"/>
            </a:endParaRPr>
          </a:p>
          <a:p>
            <a:pPr>
              <a:spcAft>
                <a:spcPts val="0"/>
              </a:spcAft>
            </a:pPr>
            <a:r>
              <a:rPr lang="tr-TR" sz="2400" b="1" dirty="0">
                <a:solidFill>
                  <a:srgbClr val="FF0000"/>
                </a:solidFill>
                <a:latin typeface="Times New Roman"/>
                <a:ea typeface="Times New Roman"/>
              </a:rPr>
              <a:t> </a:t>
            </a:r>
            <a:endParaRPr lang="tr-TR" sz="2400" dirty="0">
              <a:solidFill>
                <a:srgbClr val="FF0000"/>
              </a:solidFill>
              <a:latin typeface="Times New Roman"/>
              <a:ea typeface="Times New Roman"/>
            </a:endParaRPr>
          </a:p>
          <a:p>
            <a:pPr algn="just">
              <a:spcAft>
                <a:spcPts val="0"/>
              </a:spcAft>
            </a:pPr>
            <a:r>
              <a:rPr lang="tr-TR" sz="2400" dirty="0">
                <a:latin typeface="Times New Roman"/>
                <a:ea typeface="Times New Roman"/>
              </a:rPr>
              <a:t>Konaklayan müşterilerden elde edilen oda gelirinin misafir sayısına bölünmesiyle kişi başına elde edilen gelir hesaplanmaktadır. </a:t>
            </a:r>
          </a:p>
          <a:p>
            <a:pPr>
              <a:spcAft>
                <a:spcPts val="0"/>
              </a:spcAft>
            </a:pPr>
            <a:r>
              <a:rPr lang="tr-TR" sz="2400" b="1" dirty="0">
                <a:latin typeface="Times New Roman"/>
                <a:ea typeface="Times New Roman"/>
              </a:rPr>
              <a:t> </a:t>
            </a:r>
            <a:endParaRPr lang="tr-TR" sz="2400" dirty="0">
              <a:latin typeface="Times New Roman"/>
              <a:ea typeface="Times New Roman"/>
            </a:endParaRPr>
          </a:p>
          <a:p>
            <a:pPr>
              <a:spcAft>
                <a:spcPts val="0"/>
              </a:spcAft>
            </a:pPr>
            <a:r>
              <a:rPr lang="tr-TR" sz="2400" b="1" dirty="0">
                <a:solidFill>
                  <a:srgbClr val="FF0000"/>
                </a:solidFill>
                <a:latin typeface="Times New Roman"/>
                <a:ea typeface="Times New Roman"/>
              </a:rPr>
              <a:t>Ortalama Yatak (Kişi) Geliri = </a:t>
            </a:r>
            <a:r>
              <a:rPr lang="tr-TR" sz="2400" b="1" u="sng" dirty="0">
                <a:solidFill>
                  <a:srgbClr val="FF0000"/>
                </a:solidFill>
                <a:latin typeface="Times New Roman"/>
                <a:ea typeface="Times New Roman"/>
              </a:rPr>
              <a:t>Gerçekleşen Odalar Geliri </a:t>
            </a:r>
            <a:r>
              <a:rPr lang="tr-TR" sz="2400" b="1" dirty="0">
                <a:solidFill>
                  <a:srgbClr val="FF0000"/>
                </a:solidFill>
                <a:latin typeface="Times New Roman"/>
                <a:ea typeface="Times New Roman"/>
              </a:rPr>
              <a:t> </a:t>
            </a:r>
            <a:endParaRPr lang="tr-TR" sz="2400" dirty="0">
              <a:solidFill>
                <a:srgbClr val="FF0000"/>
              </a:solidFill>
              <a:latin typeface="Times New Roman"/>
              <a:ea typeface="Times New Roman"/>
            </a:endParaRPr>
          </a:p>
          <a:p>
            <a:pPr>
              <a:spcAft>
                <a:spcPts val="0"/>
              </a:spcAft>
            </a:pPr>
            <a:r>
              <a:rPr lang="tr-TR" sz="2400" dirty="0">
                <a:solidFill>
                  <a:srgbClr val="FF0000"/>
                </a:solidFill>
                <a:latin typeface="Times New Roman"/>
                <a:ea typeface="Times New Roman"/>
              </a:rPr>
              <a:t>			      	        </a:t>
            </a:r>
            <a:r>
              <a:rPr lang="tr-TR" sz="2400" b="1" dirty="0">
                <a:solidFill>
                  <a:srgbClr val="FF0000"/>
                </a:solidFill>
                <a:latin typeface="Times New Roman"/>
                <a:ea typeface="Times New Roman"/>
              </a:rPr>
              <a:t>Satılan Yatak Sayısı	</a:t>
            </a:r>
            <a:r>
              <a:rPr lang="tr-TR" sz="2400" b="1" dirty="0">
                <a:latin typeface="Times New Roman"/>
                <a:ea typeface="Times New Roman"/>
              </a:rPr>
              <a:t>    </a:t>
            </a:r>
            <a:endParaRPr lang="tr-TR" sz="2400" dirty="0">
              <a:latin typeface="Times New Roman"/>
              <a:ea typeface="Times New Roman"/>
            </a:endParaRPr>
          </a:p>
        </p:txBody>
      </p:sp>
    </p:spTree>
    <p:extLst>
      <p:ext uri="{BB962C8B-B14F-4D97-AF65-F5344CB8AC3E}">
        <p14:creationId xmlns:p14="http://schemas.microsoft.com/office/powerpoint/2010/main" val="1159269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0"/>
            <a:ext cx="9144000" cy="6740307"/>
          </a:xfrm>
          <a:prstGeom prst="rect">
            <a:avLst/>
          </a:prstGeom>
        </p:spPr>
        <p:txBody>
          <a:bodyPr wrap="square">
            <a:spAutoFit/>
          </a:bodyPr>
          <a:lstStyle/>
          <a:p>
            <a:pPr>
              <a:spcAft>
                <a:spcPts val="0"/>
              </a:spcAft>
            </a:pPr>
            <a:r>
              <a:rPr lang="tr-TR" sz="2400" b="1" dirty="0">
                <a:latin typeface="Times New Roman"/>
                <a:ea typeface="Times New Roman"/>
              </a:rPr>
              <a:t>Örnek: </a:t>
            </a:r>
            <a:r>
              <a:rPr lang="tr-TR" sz="2400" dirty="0">
                <a:latin typeface="Times New Roman"/>
                <a:ea typeface="Times New Roman"/>
              </a:rPr>
              <a:t>180 odalı 350 yataklı bir otelde satılan oda sayısı 130 ve günlük oda geliri 6.500 TL’dir. Ortalama oda gelirini hesaplayınız. </a:t>
            </a:r>
          </a:p>
          <a:p>
            <a:pPr>
              <a:spcAft>
                <a:spcPts val="0"/>
              </a:spcAft>
            </a:pPr>
            <a:r>
              <a:rPr lang="tr-TR" sz="2400" dirty="0">
                <a:latin typeface="Times New Roman"/>
                <a:ea typeface="Times New Roman"/>
              </a:rPr>
              <a:t> </a:t>
            </a:r>
          </a:p>
          <a:p>
            <a:pPr>
              <a:spcAft>
                <a:spcPts val="0"/>
              </a:spcAft>
            </a:pPr>
            <a:r>
              <a:rPr lang="tr-TR" sz="2400" dirty="0">
                <a:latin typeface="Times New Roman"/>
                <a:ea typeface="Times New Roman"/>
              </a:rPr>
              <a:t>Ortalama Misafir Oda Geliri = </a:t>
            </a:r>
            <a:r>
              <a:rPr lang="tr-TR" sz="2400" u="sng" dirty="0">
                <a:latin typeface="Times New Roman"/>
                <a:ea typeface="Times New Roman"/>
              </a:rPr>
              <a:t>Odalar Geliri </a:t>
            </a:r>
            <a:r>
              <a:rPr lang="tr-TR" sz="2400" dirty="0">
                <a:latin typeface="Times New Roman"/>
                <a:ea typeface="Times New Roman"/>
              </a:rPr>
              <a:t> </a:t>
            </a:r>
          </a:p>
          <a:p>
            <a:pPr>
              <a:spcAft>
                <a:spcPts val="0"/>
              </a:spcAft>
            </a:pPr>
            <a:r>
              <a:rPr lang="tr-TR" sz="2400" dirty="0">
                <a:latin typeface="Times New Roman"/>
                <a:ea typeface="Times New Roman"/>
              </a:rPr>
              <a:t>			       	   Satılan Oda Sayısı</a:t>
            </a:r>
          </a:p>
          <a:p>
            <a:pPr>
              <a:spcAft>
                <a:spcPts val="0"/>
              </a:spcAft>
            </a:pPr>
            <a:r>
              <a:rPr lang="tr-TR" sz="2400" dirty="0">
                <a:latin typeface="Times New Roman"/>
                <a:ea typeface="Times New Roman"/>
              </a:rPr>
              <a:t> </a:t>
            </a:r>
            <a:r>
              <a:rPr lang="tr-TR" sz="2400" b="1" dirty="0">
                <a:latin typeface="Times New Roman"/>
                <a:ea typeface="Times New Roman"/>
              </a:rPr>
              <a:t>Çözüm:</a:t>
            </a:r>
            <a:r>
              <a:rPr lang="tr-TR" sz="2400" dirty="0">
                <a:latin typeface="Times New Roman"/>
                <a:ea typeface="Times New Roman"/>
              </a:rPr>
              <a:t> 6500 / 130 = 50 TL </a:t>
            </a:r>
          </a:p>
          <a:p>
            <a:pPr>
              <a:spcAft>
                <a:spcPts val="0"/>
              </a:spcAft>
            </a:pPr>
            <a:r>
              <a:rPr lang="tr-TR" sz="2400" dirty="0">
                <a:latin typeface="Times New Roman"/>
                <a:ea typeface="Times New Roman"/>
              </a:rPr>
              <a:t> </a:t>
            </a:r>
          </a:p>
          <a:p>
            <a:pPr algn="just">
              <a:spcAft>
                <a:spcPts val="0"/>
              </a:spcAft>
            </a:pPr>
            <a:r>
              <a:rPr lang="tr-TR" sz="2000" dirty="0">
                <a:solidFill>
                  <a:srgbClr val="FF0000"/>
                </a:solidFill>
                <a:latin typeface="Times New Roman"/>
                <a:ea typeface="Times New Roman"/>
              </a:rPr>
              <a:t>Üç kişilik odada iki kişi konaklaması, çift kişilik odada tek kişi konaklaması, odalara ilave yatak konması gibi etkenler ortalama misafir gelirini etkilediğinden genelde istatistiksel hesaplamalar ortalama oda geliri üzerinde yoğunlaşmaktadır. Ortalama misafir geliri çok başvurulan bir değerlendirme olmamaktadır. Fakat seyahat acenteleri yoğun şekilde çalışan </a:t>
            </a:r>
            <a:r>
              <a:rPr lang="tr-TR" sz="2000" dirty="0" err="1">
                <a:solidFill>
                  <a:srgbClr val="FF0000"/>
                </a:solidFill>
                <a:latin typeface="Times New Roman"/>
                <a:ea typeface="Times New Roman"/>
              </a:rPr>
              <a:t>resort</a:t>
            </a:r>
            <a:r>
              <a:rPr lang="tr-TR" sz="2000" dirty="0">
                <a:solidFill>
                  <a:srgbClr val="FF0000"/>
                </a:solidFill>
                <a:latin typeface="Times New Roman"/>
                <a:ea typeface="Times New Roman"/>
              </a:rPr>
              <a:t> tipi tesislerde anlaşmalar kişi başı fiyat üzerinden yapıldığından bu tür işletmelerde kişi başı ortalama gelir daha önemli hale gelmektedir.</a:t>
            </a:r>
          </a:p>
          <a:p>
            <a:pPr>
              <a:spcAft>
                <a:spcPts val="0"/>
              </a:spcAft>
            </a:pPr>
            <a:r>
              <a:rPr lang="tr-TR" sz="2400" b="1" dirty="0">
                <a:latin typeface="Times New Roman"/>
                <a:ea typeface="Times New Roman"/>
              </a:rPr>
              <a:t> </a:t>
            </a:r>
            <a:endParaRPr lang="tr-TR" sz="2400" dirty="0">
              <a:latin typeface="Times New Roman"/>
              <a:ea typeface="Times New Roman"/>
            </a:endParaRPr>
          </a:p>
          <a:p>
            <a:pPr>
              <a:spcAft>
                <a:spcPts val="0"/>
              </a:spcAft>
            </a:pPr>
            <a:r>
              <a:rPr lang="tr-TR" sz="2400" b="1" dirty="0">
                <a:latin typeface="Times New Roman"/>
                <a:ea typeface="Times New Roman"/>
              </a:rPr>
              <a:t> Örnek: </a:t>
            </a:r>
            <a:r>
              <a:rPr lang="tr-TR" sz="2400" dirty="0">
                <a:latin typeface="Times New Roman"/>
                <a:ea typeface="Times New Roman"/>
              </a:rPr>
              <a:t>200 odalı 420 yataklı bir otelde satılan 140 yataktan elde edilen toplam gelir 8.400 TL’dir. Bu otelin misafir ortalama yatak geliri ne kadardır? </a:t>
            </a:r>
          </a:p>
          <a:p>
            <a:pPr>
              <a:spcAft>
                <a:spcPts val="0"/>
              </a:spcAft>
            </a:pPr>
            <a:r>
              <a:rPr lang="tr-TR" sz="2400" b="1" dirty="0">
                <a:latin typeface="Times New Roman"/>
                <a:ea typeface="Times New Roman"/>
              </a:rPr>
              <a:t> </a:t>
            </a:r>
            <a:endParaRPr lang="tr-TR" sz="2400" dirty="0">
              <a:latin typeface="Times New Roman"/>
              <a:ea typeface="Times New Roman"/>
            </a:endParaRPr>
          </a:p>
          <a:p>
            <a:pPr>
              <a:spcAft>
                <a:spcPts val="0"/>
              </a:spcAft>
            </a:pPr>
            <a:r>
              <a:rPr lang="tr-TR" sz="2400" b="1" dirty="0">
                <a:latin typeface="Times New Roman"/>
                <a:ea typeface="Times New Roman"/>
              </a:rPr>
              <a:t>Çözüm: </a:t>
            </a:r>
            <a:r>
              <a:rPr lang="tr-TR" sz="2400" dirty="0">
                <a:latin typeface="Times New Roman"/>
                <a:ea typeface="Times New Roman"/>
              </a:rPr>
              <a:t>8400 / 140 = 60 TL.</a:t>
            </a:r>
            <a:r>
              <a:rPr lang="tr-TR" sz="2400" b="1" dirty="0">
                <a:latin typeface="Times New Roman"/>
                <a:ea typeface="Times New Roman"/>
              </a:rPr>
              <a:t> </a:t>
            </a:r>
            <a:endParaRPr lang="tr-TR" sz="2400" dirty="0">
              <a:latin typeface="Times New Roman"/>
              <a:ea typeface="Times New Roman"/>
            </a:endParaRPr>
          </a:p>
        </p:txBody>
      </p:sp>
    </p:spTree>
    <p:extLst>
      <p:ext uri="{BB962C8B-B14F-4D97-AF65-F5344CB8AC3E}">
        <p14:creationId xmlns:p14="http://schemas.microsoft.com/office/powerpoint/2010/main" val="623890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9512" y="260648"/>
            <a:ext cx="8712968" cy="6247864"/>
          </a:xfrm>
          <a:prstGeom prst="rect">
            <a:avLst/>
          </a:prstGeom>
        </p:spPr>
        <p:txBody>
          <a:bodyPr wrap="square">
            <a:spAutoFit/>
          </a:bodyPr>
          <a:lstStyle/>
          <a:p>
            <a:pPr>
              <a:spcAft>
                <a:spcPts val="0"/>
              </a:spcAft>
            </a:pPr>
            <a:r>
              <a:rPr lang="tr-TR" sz="2400" b="1" dirty="0">
                <a:latin typeface="Times New Roman"/>
                <a:ea typeface="Times New Roman"/>
              </a:rPr>
              <a:t>3.2. İdeal (Potansiyel, Optimum) Odalar Geliri</a:t>
            </a:r>
            <a:endParaRPr lang="tr-TR" sz="2400" dirty="0">
              <a:latin typeface="Times New Roman"/>
              <a:ea typeface="Times New Roman"/>
            </a:endParaRPr>
          </a:p>
          <a:p>
            <a:pPr>
              <a:spcAft>
                <a:spcPts val="0"/>
              </a:spcAft>
            </a:pPr>
            <a:r>
              <a:rPr lang="tr-TR" sz="2400" dirty="0">
                <a:latin typeface="Times New Roman"/>
                <a:ea typeface="Times New Roman"/>
              </a:rPr>
              <a:t> </a:t>
            </a:r>
          </a:p>
          <a:p>
            <a:pPr>
              <a:spcAft>
                <a:spcPts val="0"/>
              </a:spcAft>
            </a:pPr>
            <a:r>
              <a:rPr lang="tr-TR" sz="2400" dirty="0">
                <a:latin typeface="Times New Roman"/>
                <a:ea typeface="Times New Roman"/>
              </a:rPr>
              <a:t>Yapılan değerlendirmelerle otelin doluluğa uygun gelir kazanıp kazanmadığı da ölçülmektedir. Oteli maksimum doldurmanın yanı sıra, doluluğa uygun oranda gelir elde edilmesi de önemlidir. </a:t>
            </a:r>
          </a:p>
          <a:p>
            <a:pPr>
              <a:spcAft>
                <a:spcPts val="0"/>
              </a:spcAft>
            </a:pPr>
            <a:r>
              <a:rPr lang="tr-TR" sz="2400" dirty="0">
                <a:latin typeface="Times New Roman"/>
                <a:ea typeface="Times New Roman"/>
              </a:rPr>
              <a:t> </a:t>
            </a:r>
          </a:p>
          <a:p>
            <a:pPr>
              <a:spcAft>
                <a:spcPts val="0"/>
              </a:spcAft>
            </a:pPr>
            <a:r>
              <a:rPr lang="tr-TR" sz="2400" dirty="0">
                <a:latin typeface="Times New Roman"/>
                <a:ea typeface="Times New Roman"/>
              </a:rPr>
              <a:t>En yüksek oda fiyatı kapı fiyatı (</a:t>
            </a:r>
            <a:r>
              <a:rPr lang="tr-TR" sz="2400" dirty="0" err="1">
                <a:latin typeface="Times New Roman"/>
                <a:ea typeface="Times New Roman"/>
              </a:rPr>
              <a:t>rack</a:t>
            </a:r>
            <a:r>
              <a:rPr lang="tr-TR" sz="2400" dirty="0">
                <a:latin typeface="Times New Roman"/>
                <a:ea typeface="Times New Roman"/>
              </a:rPr>
              <a:t> rate)’tir. Kapı fiyatından odaları satarak doldurmak en ideal doluluk durumudur ki buna potansiyel doluluk oranı yada optimum doluluk oranı da diyoruz. Diğer bir ifadeyle, en yüksek fiyattan otelin tamamını doldurmaktır ve bu da en yüksek doluluk oranıdır. </a:t>
            </a:r>
          </a:p>
          <a:p>
            <a:pPr>
              <a:spcAft>
                <a:spcPts val="0"/>
              </a:spcAft>
            </a:pPr>
            <a:r>
              <a:rPr lang="tr-TR" sz="2400" dirty="0">
                <a:latin typeface="Times New Roman"/>
                <a:ea typeface="Times New Roman"/>
              </a:rPr>
              <a:t> </a:t>
            </a:r>
          </a:p>
          <a:p>
            <a:pPr>
              <a:spcAft>
                <a:spcPts val="0"/>
              </a:spcAft>
            </a:pPr>
            <a:r>
              <a:rPr lang="tr-TR" sz="2400" dirty="0">
                <a:latin typeface="Times New Roman"/>
                <a:ea typeface="Times New Roman"/>
              </a:rPr>
              <a:t>Burada aynı anlamda kullanılan terimler; </a:t>
            </a:r>
          </a:p>
          <a:p>
            <a:pPr>
              <a:spcAft>
                <a:spcPts val="0"/>
              </a:spcAft>
            </a:pPr>
            <a:r>
              <a:rPr lang="tr-TR" sz="2400" dirty="0">
                <a:latin typeface="Times New Roman"/>
                <a:ea typeface="Times New Roman"/>
              </a:rPr>
              <a:t>	İdeal = Optimum = Potansiyel.</a:t>
            </a:r>
          </a:p>
          <a:p>
            <a:pPr>
              <a:spcAft>
                <a:spcPts val="0"/>
              </a:spcAft>
            </a:pPr>
            <a:r>
              <a:rPr lang="tr-TR" sz="2400" dirty="0">
                <a:latin typeface="Times New Roman"/>
                <a:ea typeface="Times New Roman"/>
              </a:rPr>
              <a:t> </a:t>
            </a:r>
          </a:p>
          <a:p>
            <a:pPr>
              <a:spcAft>
                <a:spcPts val="0"/>
              </a:spcAft>
            </a:pPr>
            <a:r>
              <a:rPr lang="tr-TR" sz="2000" dirty="0">
                <a:latin typeface="Times New Roman"/>
                <a:ea typeface="Times New Roman"/>
              </a:rPr>
              <a:t> </a:t>
            </a:r>
            <a:r>
              <a:rPr lang="tr-TR" sz="2000" b="1" dirty="0">
                <a:latin typeface="Times New Roman"/>
                <a:ea typeface="Times New Roman"/>
              </a:rPr>
              <a:t>İdeal (Potansiyel, Optimum) Ortalama Oda Fiyatı = </a:t>
            </a:r>
            <a:r>
              <a:rPr lang="tr-TR" sz="2000" b="1" u="sng" dirty="0">
                <a:latin typeface="Times New Roman"/>
                <a:ea typeface="Times New Roman"/>
              </a:rPr>
              <a:t>Oda Türleri Kapı Fiyatı</a:t>
            </a:r>
            <a:endParaRPr lang="tr-TR" sz="2000" dirty="0">
              <a:latin typeface="Times New Roman"/>
              <a:ea typeface="Times New Roman"/>
            </a:endParaRPr>
          </a:p>
          <a:p>
            <a:pPr>
              <a:spcAft>
                <a:spcPts val="0"/>
              </a:spcAft>
            </a:pPr>
            <a:r>
              <a:rPr lang="tr-TR" sz="2000" b="1" dirty="0">
                <a:latin typeface="Times New Roman"/>
                <a:ea typeface="Times New Roman"/>
              </a:rPr>
              <a:t>						         Oda Türü Sayısı</a:t>
            </a:r>
            <a:endParaRPr lang="tr-TR" sz="2000" dirty="0">
              <a:effectLst/>
              <a:latin typeface="Times New Roman"/>
              <a:ea typeface="Times New Roman"/>
            </a:endParaRPr>
          </a:p>
        </p:txBody>
      </p:sp>
    </p:spTree>
    <p:extLst>
      <p:ext uri="{BB962C8B-B14F-4D97-AF65-F5344CB8AC3E}">
        <p14:creationId xmlns:p14="http://schemas.microsoft.com/office/powerpoint/2010/main" val="4063325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476672"/>
            <a:ext cx="8424936" cy="4524315"/>
          </a:xfrm>
          <a:prstGeom prst="rect">
            <a:avLst/>
          </a:prstGeom>
        </p:spPr>
        <p:txBody>
          <a:bodyPr wrap="square">
            <a:spAutoFit/>
          </a:bodyPr>
          <a:lstStyle/>
          <a:p>
            <a:pPr>
              <a:spcAft>
                <a:spcPts val="0"/>
              </a:spcAft>
            </a:pPr>
            <a:r>
              <a:rPr lang="tr-TR" sz="2400" b="1" dirty="0">
                <a:latin typeface="Times New Roman"/>
                <a:ea typeface="Times New Roman"/>
              </a:rPr>
              <a:t>Örnek : </a:t>
            </a:r>
            <a:r>
              <a:rPr lang="tr-TR" sz="2400" dirty="0">
                <a:latin typeface="Times New Roman"/>
                <a:ea typeface="Times New Roman"/>
              </a:rPr>
              <a:t>Tek kişilik oda fiyatı 50 $ ve çift kişilik oda fiyatı 80 $ olup, 10 tane tek kişilik ve 15 tane çift kişilik oda satılmıştır. İdeal (potansiyel) oda fiyatını bulunuz.</a:t>
            </a:r>
          </a:p>
          <a:p>
            <a:pPr>
              <a:spcAft>
                <a:spcPts val="0"/>
              </a:spcAft>
            </a:pPr>
            <a:r>
              <a:rPr lang="tr-TR" sz="2400" dirty="0">
                <a:latin typeface="Times New Roman"/>
                <a:ea typeface="Times New Roman"/>
              </a:rPr>
              <a:t> </a:t>
            </a:r>
          </a:p>
          <a:p>
            <a:pPr>
              <a:spcAft>
                <a:spcPts val="0"/>
              </a:spcAft>
            </a:pPr>
            <a:r>
              <a:rPr lang="tr-TR" sz="2400" b="1" dirty="0">
                <a:latin typeface="Times New Roman"/>
                <a:ea typeface="Times New Roman"/>
              </a:rPr>
              <a:t>Çözüm:</a:t>
            </a:r>
            <a:endParaRPr lang="tr-TR" sz="2400" dirty="0">
              <a:latin typeface="Times New Roman"/>
              <a:ea typeface="Times New Roman"/>
            </a:endParaRPr>
          </a:p>
          <a:p>
            <a:pPr>
              <a:spcAft>
                <a:spcPts val="0"/>
              </a:spcAft>
            </a:pPr>
            <a:r>
              <a:rPr lang="tr-TR" sz="2400" dirty="0">
                <a:latin typeface="Times New Roman"/>
                <a:ea typeface="Times New Roman"/>
              </a:rPr>
              <a:t> </a:t>
            </a:r>
          </a:p>
          <a:p>
            <a:pPr>
              <a:spcAft>
                <a:spcPts val="0"/>
              </a:spcAft>
            </a:pPr>
            <a:r>
              <a:rPr lang="tr-TR" sz="2400" dirty="0">
                <a:latin typeface="Times New Roman"/>
                <a:ea typeface="Times New Roman"/>
              </a:rPr>
              <a:t>Tek kişilik oda 50 $ x 10 adet = 500 $</a:t>
            </a:r>
          </a:p>
          <a:p>
            <a:pPr>
              <a:spcAft>
                <a:spcPts val="0"/>
              </a:spcAft>
            </a:pPr>
            <a:r>
              <a:rPr lang="tr-TR" sz="2400" dirty="0">
                <a:latin typeface="Times New Roman"/>
                <a:ea typeface="Times New Roman"/>
              </a:rPr>
              <a:t>Çift kişilik oda 80 $ x 15 adet = 1200 $ </a:t>
            </a:r>
          </a:p>
          <a:p>
            <a:pPr>
              <a:spcAft>
                <a:spcPts val="0"/>
              </a:spcAft>
            </a:pPr>
            <a:r>
              <a:rPr lang="tr-TR" sz="2400" dirty="0">
                <a:latin typeface="Times New Roman"/>
                <a:ea typeface="Times New Roman"/>
              </a:rPr>
              <a:t> </a:t>
            </a:r>
          </a:p>
          <a:p>
            <a:pPr>
              <a:spcAft>
                <a:spcPts val="0"/>
              </a:spcAft>
            </a:pPr>
            <a:r>
              <a:rPr lang="tr-TR" sz="2400" dirty="0">
                <a:latin typeface="Times New Roman"/>
                <a:ea typeface="Times New Roman"/>
              </a:rPr>
              <a:t>İdeal (Potansiyel)  Ortalama Oda Geliri = (1200 + 500) / 25</a:t>
            </a:r>
          </a:p>
          <a:p>
            <a:pPr>
              <a:spcAft>
                <a:spcPts val="0"/>
              </a:spcAft>
            </a:pPr>
            <a:r>
              <a:rPr lang="tr-TR" sz="2400" dirty="0">
                <a:latin typeface="Times New Roman"/>
                <a:ea typeface="Times New Roman"/>
              </a:rPr>
              <a:t>				    	      = 108 $ (Elde edilecek 							maksimum gelir)</a:t>
            </a:r>
            <a:endParaRPr lang="tr-TR" sz="2400" dirty="0">
              <a:effectLst/>
              <a:latin typeface="Times New Roman"/>
              <a:ea typeface="Times New Roman"/>
            </a:endParaRPr>
          </a:p>
        </p:txBody>
      </p:sp>
    </p:spTree>
    <p:extLst>
      <p:ext uri="{BB962C8B-B14F-4D97-AF65-F5344CB8AC3E}">
        <p14:creationId xmlns:p14="http://schemas.microsoft.com/office/powerpoint/2010/main" val="1763568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5536" y="1196752"/>
            <a:ext cx="8352928" cy="4154984"/>
          </a:xfrm>
          <a:prstGeom prst="rect">
            <a:avLst/>
          </a:prstGeom>
        </p:spPr>
        <p:txBody>
          <a:bodyPr wrap="square">
            <a:spAutoFit/>
          </a:bodyPr>
          <a:lstStyle/>
          <a:p>
            <a:pPr algn="just">
              <a:spcAft>
                <a:spcPts val="0"/>
              </a:spcAft>
            </a:pPr>
            <a:r>
              <a:rPr lang="tr-TR" sz="2400" dirty="0">
                <a:latin typeface="Times New Roman"/>
                <a:ea typeface="Times New Roman"/>
              </a:rPr>
              <a:t>Pazarın durumu, rakip işletmelerin faaliyetleri, otelin boş kalmasını önleme gibi düşüncelerle çoğu zaman kapı fiyatından oda satmak mümkün olmaz. Müşterileri çekmek için bir takım indirimler yapılır. Bu durumda ise potansiyel oda geliri ile yapılan indirimler sonucu oluşan oda geliri arasında bir fark oluşur. Bu farka ise </a:t>
            </a:r>
            <a:r>
              <a:rPr lang="tr-TR" sz="2400" b="1" dirty="0">
                <a:solidFill>
                  <a:srgbClr val="FF0000"/>
                </a:solidFill>
                <a:latin typeface="Times New Roman"/>
                <a:ea typeface="Times New Roman"/>
              </a:rPr>
              <a:t>potansiyel (optimum) etkinlik farkı</a:t>
            </a:r>
            <a:r>
              <a:rPr lang="tr-TR" sz="2400" dirty="0">
                <a:latin typeface="Times New Roman"/>
                <a:ea typeface="Times New Roman"/>
              </a:rPr>
              <a:t> diyoruz. Bu fark ne kadar az olursa yöneticilerin odalardan sağladığı gelirler o kadar yüksek olur ve yöneticilerin başarısını gösterir. </a:t>
            </a:r>
          </a:p>
          <a:p>
            <a:pPr>
              <a:spcAft>
                <a:spcPts val="0"/>
              </a:spcAft>
            </a:pPr>
            <a:r>
              <a:rPr lang="tr-TR" sz="2400" dirty="0">
                <a:latin typeface="Times New Roman"/>
                <a:ea typeface="Times New Roman"/>
              </a:rPr>
              <a:t> </a:t>
            </a:r>
          </a:p>
          <a:p>
            <a:pPr>
              <a:spcAft>
                <a:spcPts val="0"/>
              </a:spcAft>
            </a:pPr>
            <a:r>
              <a:rPr lang="tr-TR" sz="2400" b="1" dirty="0">
                <a:latin typeface="Times New Roman"/>
                <a:ea typeface="Times New Roman"/>
              </a:rPr>
              <a:t>İdeal Etkinlik Oranı = </a:t>
            </a:r>
            <a:r>
              <a:rPr lang="tr-TR" sz="2400" b="1" u="sng" dirty="0">
                <a:latin typeface="Times New Roman"/>
                <a:ea typeface="Times New Roman"/>
              </a:rPr>
              <a:t>Maksimum Doluluk/Gelir</a:t>
            </a:r>
            <a:r>
              <a:rPr lang="tr-TR" sz="2400" b="1" dirty="0">
                <a:latin typeface="Times New Roman"/>
                <a:ea typeface="Times New Roman"/>
              </a:rPr>
              <a:t> × 100</a:t>
            </a:r>
            <a:endParaRPr lang="tr-TR" sz="2400" dirty="0">
              <a:latin typeface="Times New Roman"/>
              <a:ea typeface="Times New Roman"/>
            </a:endParaRPr>
          </a:p>
          <a:p>
            <a:pPr>
              <a:spcAft>
                <a:spcPts val="0"/>
              </a:spcAft>
            </a:pPr>
            <a:r>
              <a:rPr lang="tr-TR" sz="2400" b="1" dirty="0">
                <a:latin typeface="Times New Roman"/>
                <a:ea typeface="Times New Roman"/>
              </a:rPr>
              <a:t>			    Elde Edilen Doluluk/Gelir</a:t>
            </a:r>
            <a:endParaRPr lang="tr-TR" sz="2400" dirty="0">
              <a:effectLst/>
              <a:latin typeface="Times New Roman"/>
              <a:ea typeface="Times New Roman"/>
            </a:endParaRPr>
          </a:p>
        </p:txBody>
      </p:sp>
    </p:spTree>
    <p:extLst>
      <p:ext uri="{BB962C8B-B14F-4D97-AF65-F5344CB8AC3E}">
        <p14:creationId xmlns:p14="http://schemas.microsoft.com/office/powerpoint/2010/main" val="2528407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GUID" val="9f650a77-afbb-4bc6-95db-db089ed5b922"/>
  <p:tag name="ISPRING_AUDIO_BITRATE" val="0"/>
  <p:tag name="GENSWF_ADVANCE_TIME" val="2.00"/>
  <p:tag name="ISPRING_SLIDE_INDENT_LEVEL" val="0"/>
  <p:tag name="ISPRING_PRESENTER_ID" val="{E62F8C43-81F2-4C7F-A537-4C824B19C06A}"/>
  <p:tag name="ISPRING_CUSTOM_TIMING_USED" val="0"/>
</p:tagLst>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TotalTime>
  <Words>989</Words>
  <Application>Microsoft Office PowerPoint</Application>
  <PresentationFormat>Ekran Gösterisi (4:3)</PresentationFormat>
  <Paragraphs>266</Paragraphs>
  <Slides>30</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30</vt:i4>
      </vt:variant>
    </vt:vector>
  </HeadingPairs>
  <TitlesOfParts>
    <vt:vector size="34"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Fuat</dc:creator>
  <cp:lastModifiedBy>Fuat Atasoy</cp:lastModifiedBy>
  <cp:revision>40</cp:revision>
  <dcterms:modified xsi:type="dcterms:W3CDTF">2019-05-02T13:48:32Z</dcterms:modified>
</cp:coreProperties>
</file>