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499" y="3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24.09.2019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24.09.2019</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gos.com.tr/tr/yazi/19771/yazili-basinda-gvur-soylemi-raporu-yarin-havak-salonu-nd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3DC26-4B21-4C76-932E-EBED140DD798}"/>
              </a:ext>
            </a:extLst>
          </p:cNvPr>
          <p:cNvSpPr>
            <a:spLocks noGrp="1"/>
          </p:cNvSpPr>
          <p:nvPr>
            <p:ph type="ctrTitle"/>
          </p:nvPr>
        </p:nvSpPr>
        <p:spPr>
          <a:xfrm>
            <a:off x="685800" y="1412777"/>
            <a:ext cx="7772400" cy="3600400"/>
          </a:xfrm>
        </p:spPr>
        <p:txBody>
          <a:bodyPr>
            <a:normAutofit/>
          </a:bodyPr>
          <a:lstStyle/>
          <a:p>
            <a:br>
              <a:rPr lang="tr-TR"/>
            </a:br>
            <a:r>
              <a:rPr lang="tr-TR"/>
              <a:t>KONU </a:t>
            </a:r>
            <a:r>
              <a:rPr lang="tr-TR" dirty="0"/>
              <a:t>1</a:t>
            </a:r>
            <a:br>
              <a:rPr lang="tr-TR" dirty="0"/>
            </a:br>
            <a:r>
              <a:rPr lang="tr-TR" dirty="0"/>
              <a:t>Tarih nedir? </a:t>
            </a:r>
            <a:br>
              <a:rPr lang="tr-TR" dirty="0"/>
            </a:br>
            <a:r>
              <a:rPr lang="tr-TR" dirty="0"/>
              <a:t>Uygarlık nedir?</a:t>
            </a:r>
            <a:br>
              <a:rPr lang="tr-TR" dirty="0"/>
            </a:br>
            <a:endParaRPr lang="en-GB" dirty="0"/>
          </a:p>
        </p:txBody>
      </p:sp>
    </p:spTree>
    <p:extLst>
      <p:ext uri="{BB962C8B-B14F-4D97-AF65-F5344CB8AC3E}">
        <p14:creationId xmlns:p14="http://schemas.microsoft.com/office/powerpoint/2010/main" val="259405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normAutofit/>
          </a:bodyPr>
          <a:lstStyle/>
          <a:p>
            <a:pPr marL="0" indent="0">
              <a:buNone/>
            </a:pPr>
            <a:r>
              <a:rPr lang="tr-TR" dirty="0"/>
              <a:t>	-Tarihi yazmak için tarihçi gerekiyor. </a:t>
            </a:r>
          </a:p>
          <a:p>
            <a:pPr marL="0" indent="0">
              <a:buNone/>
            </a:pPr>
            <a:r>
              <a:rPr lang="tr-TR" dirty="0"/>
              <a:t>	-Tarihçinin araştırma yaparak olguları toplaması gerekiyor.</a:t>
            </a:r>
          </a:p>
          <a:p>
            <a:pPr marL="0" indent="0">
              <a:buNone/>
            </a:pPr>
            <a:r>
              <a:rPr lang="tr-TR" dirty="0"/>
              <a:t>	-Olay mı olgu mu? Fark ne?</a:t>
            </a:r>
          </a:p>
          <a:p>
            <a:pPr marL="0" indent="0">
              <a:buNone/>
            </a:pPr>
            <a:endParaRPr lang="tr-TR" dirty="0"/>
          </a:p>
          <a:p>
            <a:pPr marL="0" indent="0">
              <a:buNone/>
            </a:pPr>
            <a:r>
              <a:rPr lang="tr-TR" dirty="0"/>
              <a:t>Malazgirt Savaşı M.S.1071 yılında Selçuklu Sultanı Alparslan ve Doğu Roma İmparatoru Romen Diyojen arasında gerçekleştiği, savaşı Selçukluların kazandığı birer olaydır. </a:t>
            </a:r>
          </a:p>
          <a:p>
            <a:pPr marL="0" indent="0">
              <a:buNone/>
            </a:pPr>
            <a:endParaRPr lang="tr-TR" dirty="0"/>
          </a:p>
        </p:txBody>
      </p:sp>
    </p:spTree>
    <p:extLst>
      <p:ext uri="{BB962C8B-B14F-4D97-AF65-F5344CB8AC3E}">
        <p14:creationId xmlns:p14="http://schemas.microsoft.com/office/powerpoint/2010/main" val="418698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pPr marL="0" indent="0">
              <a:buNone/>
            </a:pPr>
            <a:r>
              <a:rPr lang="tr-TR" dirty="0"/>
              <a:t>Peki tarihçi olayların ardındaki neden-sonuç bilgilerine nasıl ulaşacak?</a:t>
            </a:r>
          </a:p>
          <a:p>
            <a:pPr marL="0" indent="0">
              <a:buNone/>
            </a:pPr>
            <a:r>
              <a:rPr lang="tr-TR" dirty="0"/>
              <a:t>	-Kendinden önceki tarihçilerin araştırmaları?</a:t>
            </a:r>
          </a:p>
          <a:p>
            <a:pPr marL="0" indent="0">
              <a:buNone/>
            </a:pPr>
            <a:r>
              <a:rPr lang="tr-TR" dirty="0"/>
              <a:t>	-Birincil elden kaynaklar? Ne kadar doğru?</a:t>
            </a:r>
          </a:p>
          <a:p>
            <a:pPr marL="0" indent="0">
              <a:buNone/>
            </a:pPr>
            <a:r>
              <a:rPr lang="tr-TR" dirty="0"/>
              <a:t>	- Tarih yazımındaki değişim?</a:t>
            </a:r>
          </a:p>
          <a:p>
            <a:pPr marL="0" indent="0">
              <a:buNone/>
            </a:pPr>
            <a:r>
              <a:rPr lang="tr-TR" dirty="0"/>
              <a:t>19.yy öncesi tarih yazıcıları tarihten ahlak dersi çıkarmayı öncelikli sayıyorlardı. </a:t>
            </a:r>
            <a:endParaRPr lang="en-GB" dirty="0"/>
          </a:p>
          <a:p>
            <a:endParaRPr lang="en-GB" dirty="0"/>
          </a:p>
        </p:txBody>
      </p:sp>
    </p:spTree>
    <p:extLst>
      <p:ext uri="{BB962C8B-B14F-4D97-AF65-F5344CB8AC3E}">
        <p14:creationId xmlns:p14="http://schemas.microsoft.com/office/powerpoint/2010/main" val="240614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pPr marL="0" indent="0">
              <a:buNone/>
            </a:pPr>
            <a:r>
              <a:rPr lang="tr-TR" dirty="0"/>
              <a:t>	-Korunmuş arşivler? Kimin arşivi korunur? Ne kadarı halka/araştırmacıya açılır? Gündelik hayat arşivlerde yer alır mı?</a:t>
            </a:r>
          </a:p>
          <a:p>
            <a:pPr marL="0" indent="0">
              <a:buNone/>
            </a:pPr>
            <a:r>
              <a:rPr lang="tr-TR" dirty="0"/>
              <a:t>	-Arşivlere, yazılı belgelere güvenebilir miyiz?</a:t>
            </a:r>
          </a:p>
          <a:p>
            <a:pPr marL="0" indent="0">
              <a:buNone/>
            </a:pPr>
            <a:endParaRPr lang="tr-TR" dirty="0"/>
          </a:p>
          <a:p>
            <a:r>
              <a:rPr lang="tr-TR" dirty="0"/>
              <a:t>Algıda seçicilik tarih yazımı için etkili midir?</a:t>
            </a:r>
          </a:p>
          <a:p>
            <a:r>
              <a:rPr lang="tr-TR" dirty="0"/>
              <a:t>Tarihin nesnel biçimde yazılması, tarihçinin dünya görüşünden etkilenmemesi mümkün müdür?</a:t>
            </a:r>
          </a:p>
        </p:txBody>
      </p:sp>
    </p:spTree>
    <p:extLst>
      <p:ext uri="{BB962C8B-B14F-4D97-AF65-F5344CB8AC3E}">
        <p14:creationId xmlns:p14="http://schemas.microsoft.com/office/powerpoint/2010/main" val="65214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251520" y="404664"/>
            <a:ext cx="8640960" cy="6264696"/>
          </a:xfrm>
        </p:spPr>
        <p:txBody>
          <a:bodyPr>
            <a:normAutofit fontScale="92500" lnSpcReduction="10000"/>
          </a:bodyPr>
          <a:lstStyle/>
          <a:p>
            <a:r>
              <a:rPr lang="tr-TR" dirty="0"/>
              <a:t>Dil nesnel midir? Kullandığımız dilin tarih yazımına etkisi ne olabilir?</a:t>
            </a:r>
          </a:p>
          <a:p>
            <a:endParaRPr lang="tr-TR" dirty="0"/>
          </a:p>
          <a:p>
            <a:endParaRPr lang="tr-TR" dirty="0"/>
          </a:p>
          <a:p>
            <a:endParaRPr lang="tr-TR" dirty="0"/>
          </a:p>
          <a:p>
            <a:endParaRPr lang="tr-TR" dirty="0"/>
          </a:p>
          <a:p>
            <a:endParaRPr lang="tr-TR" dirty="0"/>
          </a:p>
          <a:p>
            <a:endParaRPr lang="tr-TR" dirty="0"/>
          </a:p>
          <a:p>
            <a:endParaRPr lang="tr-TR" dirty="0"/>
          </a:p>
          <a:p>
            <a:pPr marL="0" indent="0">
              <a:buNone/>
            </a:pPr>
            <a:endParaRPr lang="tr-TR" dirty="0"/>
          </a:p>
          <a:p>
            <a:pPr marL="0" indent="0">
              <a:buNone/>
            </a:pPr>
            <a:endParaRPr lang="tr-TR" sz="1300" dirty="0">
              <a:hlinkClick r:id="rId2"/>
            </a:endParaRPr>
          </a:p>
          <a:p>
            <a:pPr marL="0" indent="0">
              <a:buNone/>
            </a:pPr>
            <a:endParaRPr lang="tr-TR" sz="1300" dirty="0">
              <a:hlinkClick r:id="rId2"/>
            </a:endParaRPr>
          </a:p>
          <a:p>
            <a:pPr marL="0" indent="0">
              <a:buNone/>
            </a:pPr>
            <a:endParaRPr lang="tr-TR" sz="1300" dirty="0">
              <a:hlinkClick r:id="rId2"/>
            </a:endParaRPr>
          </a:p>
          <a:p>
            <a:pPr marL="0" indent="0">
              <a:buNone/>
            </a:pPr>
            <a:endParaRPr lang="tr-TR" sz="1300" dirty="0">
              <a:hlinkClick r:id="rId2"/>
            </a:endParaRPr>
          </a:p>
          <a:p>
            <a:pPr marL="0" indent="0">
              <a:buNone/>
            </a:pPr>
            <a:r>
              <a:rPr lang="en-GB" sz="1300" dirty="0">
                <a:hlinkClick r:id="rId2"/>
              </a:rPr>
              <a:t>http://www.agos.com.tr/tr/yazi/19771/yazili-basinda-gvur-soylemi-raporu-yarin-havak-salonu-nda</a:t>
            </a:r>
            <a:br>
              <a:rPr lang="tr-TR" sz="1300" dirty="0"/>
            </a:br>
            <a:r>
              <a:rPr lang="en-GB" sz="1500" dirty="0"/>
              <a:t>Yazılı Basında Gâvur Söylemi’ raporu yarın Havak Salonu’nda</a:t>
            </a:r>
            <a:r>
              <a:rPr lang="tr-TR" sz="1500" dirty="0"/>
              <a:t> (Erişim 17.09.2019)</a:t>
            </a:r>
            <a:endParaRPr lang="en-GB" sz="1500" dirty="0"/>
          </a:p>
          <a:p>
            <a:pPr marL="0" indent="0">
              <a:buNone/>
            </a:pPr>
            <a:endParaRPr lang="tr-TR" sz="1300" dirty="0"/>
          </a:p>
        </p:txBody>
      </p:sp>
      <p:pic>
        <p:nvPicPr>
          <p:cNvPr id="2" name="Resim 1">
            <a:extLst>
              <a:ext uri="{FF2B5EF4-FFF2-40B4-BE49-F238E27FC236}">
                <a16:creationId xmlns:a16="http://schemas.microsoft.com/office/drawing/2014/main" id="{A22506B4-4F17-4814-8591-71586828490F}"/>
              </a:ext>
            </a:extLst>
          </p:cNvPr>
          <p:cNvPicPr>
            <a:picLocks noChangeAspect="1"/>
          </p:cNvPicPr>
          <p:nvPr/>
        </p:nvPicPr>
        <p:blipFill>
          <a:blip r:embed="rId3"/>
          <a:stretch>
            <a:fillRect/>
          </a:stretch>
        </p:blipFill>
        <p:spPr>
          <a:xfrm>
            <a:off x="755576" y="1844824"/>
            <a:ext cx="7632848" cy="3707659"/>
          </a:xfrm>
          <a:prstGeom prst="rect">
            <a:avLst/>
          </a:prstGeom>
        </p:spPr>
      </p:pic>
    </p:spTree>
    <p:extLst>
      <p:ext uri="{BB962C8B-B14F-4D97-AF65-F5344CB8AC3E}">
        <p14:creationId xmlns:p14="http://schemas.microsoft.com/office/powerpoint/2010/main" val="102320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pPr marL="0" indent="0">
              <a:buNone/>
            </a:pPr>
            <a:r>
              <a:rPr lang="tr-TR" dirty="0">
                <a:solidFill>
                  <a:srgbClr val="FF0000"/>
                </a:solidFill>
              </a:rPr>
              <a:t>ÖRN</a:t>
            </a:r>
            <a:r>
              <a:rPr lang="tr-TR" dirty="0"/>
              <a:t>: Batı Uygarlığını bütün insanlığın eninde sonunda varacağı en gelişmiş uygarlık olarak gören bir tarihçi için Güney Amerika yerlilerinin kültürü ne kadar önemli olabilir? O coğrafyanın tarihini Güney Amerika’yı fetheden İspanyollar ve Portekizlerin yapıp ettiklerine, o yarım kıtaya kazandırdıklarına ağırlık vererek yazacaktır. Ama neleri kaybettirdiklerine pek değinmeyecektir.</a:t>
            </a:r>
            <a:endParaRPr lang="en-GB" dirty="0"/>
          </a:p>
          <a:p>
            <a:endParaRPr lang="en-GB" dirty="0"/>
          </a:p>
        </p:txBody>
      </p:sp>
    </p:spTree>
    <p:extLst>
      <p:ext uri="{BB962C8B-B14F-4D97-AF65-F5344CB8AC3E}">
        <p14:creationId xmlns:p14="http://schemas.microsoft.com/office/powerpoint/2010/main" val="331168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251520" y="404664"/>
            <a:ext cx="8640960" cy="6264696"/>
          </a:xfrm>
        </p:spPr>
        <p:txBody>
          <a:bodyPr/>
          <a:lstStyle/>
          <a:p>
            <a:pPr marL="0" indent="0">
              <a:buNone/>
            </a:pPr>
            <a:r>
              <a:rPr lang="tr-TR" dirty="0"/>
              <a:t>Bu nedenle tarih okurken</a:t>
            </a:r>
          </a:p>
          <a:p>
            <a:pPr marL="0" indent="0">
              <a:buNone/>
            </a:pPr>
            <a:endParaRPr lang="en-GB" dirty="0"/>
          </a:p>
          <a:p>
            <a:pPr lvl="1"/>
            <a:r>
              <a:rPr lang="tr-TR" dirty="0"/>
              <a:t>Her tarihçinin farklı verilere önem verebileceğini,</a:t>
            </a:r>
            <a:endParaRPr lang="en-GB" dirty="0"/>
          </a:p>
          <a:p>
            <a:pPr lvl="1"/>
            <a:r>
              <a:rPr lang="tr-TR" dirty="0"/>
              <a:t>farklı neden-sonuç ilişkileri kurabileceğini bilmeli ve </a:t>
            </a:r>
            <a:endParaRPr lang="en-GB" dirty="0"/>
          </a:p>
          <a:p>
            <a:pPr lvl="1"/>
            <a:r>
              <a:rPr lang="tr-TR" dirty="0"/>
              <a:t>farklı tarihleri karşılaştırmalıyız.</a:t>
            </a:r>
            <a:endParaRPr lang="en-GB" dirty="0"/>
          </a:p>
          <a:p>
            <a:pPr lvl="1"/>
            <a:r>
              <a:rPr lang="tr-TR" dirty="0"/>
              <a:t>Yeni arkeolojik buluntuların tarihte doğru bildiklerimizi değiştirmesine hazır olmalıyız.</a:t>
            </a:r>
            <a:endParaRPr lang="en-GB" dirty="0"/>
          </a:p>
          <a:p>
            <a:pPr lvl="1"/>
            <a:r>
              <a:rPr lang="tr-TR" dirty="0"/>
              <a:t>Asla “şunun tarihini biliyorum, tam olarak öğrendim” dememeliyiz.</a:t>
            </a:r>
            <a:endParaRPr lang="en-GB" dirty="0"/>
          </a:p>
          <a:p>
            <a:endParaRPr lang="en-GB" dirty="0"/>
          </a:p>
        </p:txBody>
      </p:sp>
    </p:spTree>
    <p:extLst>
      <p:ext uri="{BB962C8B-B14F-4D97-AF65-F5344CB8AC3E}">
        <p14:creationId xmlns:p14="http://schemas.microsoft.com/office/powerpoint/2010/main" val="386423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r>
              <a:rPr lang="tr-TR" b="1" dirty="0"/>
              <a:t>“UYGARLIK” NE DEMEK?</a:t>
            </a:r>
            <a:endParaRPr lang="en-GB" dirty="0"/>
          </a:p>
          <a:p>
            <a:pPr marL="0" indent="0">
              <a:buNone/>
            </a:pPr>
            <a:r>
              <a:rPr lang="tr-TR" dirty="0"/>
              <a:t>Aşağıdaki ifadeler “uygar” ve “uygarlık” kavramlarının birbirinden farklı kullanımlarına örnek verilebilir.</a:t>
            </a:r>
            <a:endParaRPr lang="en-GB" dirty="0"/>
          </a:p>
          <a:p>
            <a:pPr lvl="1"/>
            <a:r>
              <a:rPr lang="tr-TR" dirty="0"/>
              <a:t>“Biraz uygar ol”</a:t>
            </a:r>
            <a:endParaRPr lang="en-GB" dirty="0"/>
          </a:p>
          <a:p>
            <a:pPr lvl="1"/>
            <a:r>
              <a:rPr lang="tr-TR" dirty="0"/>
              <a:t>“Çağdaş uygarlık seviyesine ulaşmak”</a:t>
            </a:r>
            <a:endParaRPr lang="en-GB" dirty="0"/>
          </a:p>
          <a:p>
            <a:pPr lvl="1"/>
            <a:r>
              <a:rPr lang="tr-TR" dirty="0"/>
              <a:t>“Uygarlıklar çatışması”</a:t>
            </a:r>
            <a:endParaRPr lang="en-GB" dirty="0"/>
          </a:p>
          <a:p>
            <a:pPr lvl="1"/>
            <a:r>
              <a:rPr lang="tr-TR" dirty="0"/>
              <a:t>“Batının uygarlığını alalım ama kendi kültürümüzü koruyalım”</a:t>
            </a:r>
            <a:endParaRPr lang="en-GB" dirty="0"/>
          </a:p>
          <a:p>
            <a:endParaRPr lang="en-GB" dirty="0"/>
          </a:p>
        </p:txBody>
      </p:sp>
    </p:spTree>
    <p:extLst>
      <p:ext uri="{BB962C8B-B14F-4D97-AF65-F5344CB8AC3E}">
        <p14:creationId xmlns:p14="http://schemas.microsoft.com/office/powerpoint/2010/main" val="425261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normAutofit lnSpcReduction="10000"/>
          </a:bodyPr>
          <a:lstStyle/>
          <a:p>
            <a:r>
              <a:rPr lang="tr-TR" b="1" dirty="0"/>
              <a:t>Sözcüğün etimolojisi</a:t>
            </a:r>
            <a:r>
              <a:rPr lang="tr-TR" dirty="0"/>
              <a:t>ne bakarsak:</a:t>
            </a:r>
            <a:endParaRPr lang="en-GB" dirty="0"/>
          </a:p>
          <a:p>
            <a:pPr lvl="1"/>
            <a:r>
              <a:rPr lang="tr-TR" dirty="0"/>
              <a:t>Osmanlıcada “medeniyet”, İngilizcede “civilization”, Fransızcada “civilisation” sözcüklerinin karşılığı olarak türetilmiş bir sözcük “uygarlık”. Orta Asya’da Türkçe konuşan göçebe çoban (barbar) toplulukları arasında yerleşik kentli yaşama ilk geçen topluluk Uygurlar. Uygar sözcüğü onlardan esinlenerek türetilmiş.</a:t>
            </a:r>
            <a:endParaRPr lang="en-GB" dirty="0"/>
          </a:p>
          <a:p>
            <a:pPr lvl="1"/>
            <a:r>
              <a:rPr lang="tr-TR" dirty="0"/>
              <a:t>Medeniyet Arapçada “kent” anlamına gelen “medine” sözcüğünden geliyor.</a:t>
            </a:r>
            <a:endParaRPr lang="en-GB" dirty="0"/>
          </a:p>
          <a:p>
            <a:pPr lvl="1"/>
            <a:r>
              <a:rPr lang="tr-TR" dirty="0"/>
              <a:t>Civilisation da “kente ilişkin” anlamına gelen “civil” sözcüğünden kaynaklanıyor.</a:t>
            </a:r>
            <a:endParaRPr lang="en-GB" dirty="0"/>
          </a:p>
          <a:p>
            <a:endParaRPr lang="en-GB" dirty="0"/>
          </a:p>
        </p:txBody>
      </p:sp>
    </p:spTree>
    <p:extLst>
      <p:ext uri="{BB962C8B-B14F-4D97-AF65-F5344CB8AC3E}">
        <p14:creationId xmlns:p14="http://schemas.microsoft.com/office/powerpoint/2010/main" val="109327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pPr marL="0" indent="0">
              <a:buNone/>
            </a:pPr>
            <a:r>
              <a:rPr lang="tr-TR" dirty="0"/>
              <a:t>Peki bu derste “uygarlık” deyince neyi kastediyoruz? Yerleşik kent yaşamına geçmiş; toplumsal işbölümünün karmaşıklaştığı; coğrafî ve tarihî sınırları aşağı yukarı belirlenebilen; üretim biçimleri, yönetim tarzları, kozmolojileri ve sanatları ile birbirinden ayırt edilebilen toplumları “uygarlık” olarak ele alacağız.</a:t>
            </a:r>
            <a:endParaRPr lang="en-GB" dirty="0"/>
          </a:p>
          <a:p>
            <a:pPr marL="0" indent="0">
              <a:buNone/>
            </a:pPr>
            <a:endParaRPr lang="en-GB" dirty="0"/>
          </a:p>
        </p:txBody>
      </p:sp>
    </p:spTree>
    <p:extLst>
      <p:ext uri="{BB962C8B-B14F-4D97-AF65-F5344CB8AC3E}">
        <p14:creationId xmlns:p14="http://schemas.microsoft.com/office/powerpoint/2010/main" val="325831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normAutofit lnSpcReduction="10000"/>
          </a:bodyPr>
          <a:lstStyle/>
          <a:p>
            <a:r>
              <a:rPr lang="tr-TR" b="1" dirty="0"/>
              <a:t>Bu derste ne yapacağız?</a:t>
            </a:r>
            <a:endParaRPr lang="en-GB" dirty="0"/>
          </a:p>
          <a:p>
            <a:pPr lvl="1"/>
            <a:r>
              <a:rPr lang="tr-TR" dirty="0"/>
              <a:t>Önce insanlık tarihine biraz değineceğiz. İlk insanın ortaya çıktığı M.Ö. 50000 yılından ilk uygarlığın doğduğu M.Ö.4000’lere dek neler olduğuna bakacağız.</a:t>
            </a:r>
            <a:endParaRPr lang="en-GB" dirty="0"/>
          </a:p>
          <a:p>
            <a:pPr lvl="1"/>
            <a:r>
              <a:rPr lang="tr-TR" dirty="0"/>
              <a:t>İlk uygarlık kabul edilen Sümerleri incelerken uygarlığı neyin belirlediğini daha iyi kavrayacağız.</a:t>
            </a:r>
            <a:endParaRPr lang="en-GB" dirty="0"/>
          </a:p>
          <a:p>
            <a:pPr lvl="1"/>
            <a:r>
              <a:rPr lang="tr-TR" dirty="0"/>
              <a:t>Mısır, Yunan, Roma, İndüs, Çin, Amerika, Anadolu uygarlıklarına göz atacağız.</a:t>
            </a:r>
            <a:endParaRPr lang="en-GB" dirty="0"/>
          </a:p>
          <a:p>
            <a:pPr lvl="1"/>
            <a:r>
              <a:rPr lang="tr-TR" dirty="0"/>
              <a:t>Avrupa’da aydınlanmanın getirdiklerini ele alacağız.</a:t>
            </a:r>
            <a:endParaRPr lang="en-GB" dirty="0"/>
          </a:p>
          <a:p>
            <a:pPr lvl="1"/>
            <a:r>
              <a:rPr lang="tr-TR" dirty="0"/>
              <a:t>Küreselleşmeye nasıl uzandığımızı kavramaya çalışacağız.</a:t>
            </a:r>
            <a:endParaRPr lang="en-GB" dirty="0"/>
          </a:p>
          <a:p>
            <a:endParaRPr lang="en-GB" dirty="0"/>
          </a:p>
        </p:txBody>
      </p:sp>
    </p:spTree>
    <p:extLst>
      <p:ext uri="{BB962C8B-B14F-4D97-AF65-F5344CB8AC3E}">
        <p14:creationId xmlns:p14="http://schemas.microsoft.com/office/powerpoint/2010/main" val="44624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79A07E-7BB8-417E-923F-DC75CAF438DA}"/>
              </a:ext>
            </a:extLst>
          </p:cNvPr>
          <p:cNvSpPr>
            <a:spLocks noGrp="1"/>
          </p:cNvSpPr>
          <p:nvPr>
            <p:ph idx="1"/>
          </p:nvPr>
        </p:nvSpPr>
        <p:spPr>
          <a:xfrm>
            <a:off x="457200" y="404664"/>
            <a:ext cx="8435280" cy="5721499"/>
          </a:xfrm>
        </p:spPr>
        <p:txBody>
          <a:bodyPr/>
          <a:lstStyle/>
          <a:p>
            <a:pPr marL="0" indent="0">
              <a:buNone/>
            </a:pPr>
            <a:r>
              <a:rPr lang="tr-TR" dirty="0"/>
              <a:t>Hoş geldiniz!</a:t>
            </a:r>
          </a:p>
          <a:p>
            <a:pPr marL="0" indent="0">
              <a:buNone/>
            </a:pPr>
            <a:endParaRPr lang="tr-TR" dirty="0"/>
          </a:p>
          <a:p>
            <a:pPr marL="0" indent="0">
              <a:buNone/>
            </a:pPr>
            <a:r>
              <a:rPr lang="tr-TR" dirty="0"/>
              <a:t>Uygarlık tarihi dersi neden önemlidir? İletişim Fakültesinde neden bu dersi görüyoruz?</a:t>
            </a:r>
          </a:p>
          <a:p>
            <a:pPr marL="0" indent="0">
              <a:buNone/>
            </a:pPr>
            <a:endParaRPr lang="tr-TR" dirty="0"/>
          </a:p>
          <a:p>
            <a:pPr marL="0" indent="0">
              <a:buNone/>
            </a:pPr>
            <a:r>
              <a:rPr lang="tr-TR" dirty="0"/>
              <a:t>-Şu anda içinde bulunduğumuz “küresel uygarlık”ın nasıl ortaya çıktığını ve oluşmaya/dönüşmeye ne yönde devam edebileceğini tartışabileceğiz.</a:t>
            </a:r>
            <a:endParaRPr lang="en-GB" dirty="0"/>
          </a:p>
          <a:p>
            <a:pPr marL="0" indent="0">
              <a:buNone/>
            </a:pPr>
            <a:endParaRPr lang="en-GB" dirty="0"/>
          </a:p>
        </p:txBody>
      </p:sp>
    </p:spTree>
    <p:extLst>
      <p:ext uri="{BB962C8B-B14F-4D97-AF65-F5344CB8AC3E}">
        <p14:creationId xmlns:p14="http://schemas.microsoft.com/office/powerpoint/2010/main" val="863352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pPr marL="0" indent="0">
              <a:buNone/>
            </a:pPr>
            <a:r>
              <a:rPr lang="tr-TR" dirty="0"/>
              <a:t>-Şu anda içinde bulunduğumuz yaşam biçiminden çok farklı yaşam biçimleri olduğunu kavrayabileceğiz ve onların ışığında kendimize bakmayı öğreneceğiz. </a:t>
            </a:r>
          </a:p>
          <a:p>
            <a:pPr marL="0" indent="0">
              <a:buNone/>
            </a:pPr>
            <a:endParaRPr lang="tr-TR" dirty="0"/>
          </a:p>
          <a:p>
            <a:pPr marL="0" indent="0">
              <a:buNone/>
            </a:pPr>
            <a:r>
              <a:rPr lang="tr-TR" dirty="0"/>
              <a:t>-Uygarlıklar, kültürler, yaşam biçimleri içinde bir hiyerarşi kurmanın gerekliliğini sorgulamaya başlayacağız. </a:t>
            </a:r>
          </a:p>
          <a:p>
            <a:pPr marL="0" indent="0">
              <a:buNone/>
            </a:pPr>
            <a:r>
              <a:rPr lang="tr-TR" dirty="0"/>
              <a:t>	-“En iyi” uygarlık diye bir şey var mı? </a:t>
            </a:r>
            <a:endParaRPr lang="en-GB" dirty="0"/>
          </a:p>
        </p:txBody>
      </p:sp>
    </p:spTree>
    <p:extLst>
      <p:ext uri="{BB962C8B-B14F-4D97-AF65-F5344CB8AC3E}">
        <p14:creationId xmlns:p14="http://schemas.microsoft.com/office/powerpoint/2010/main" val="1147700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pPr marL="0" indent="0">
              <a:buNone/>
            </a:pPr>
            <a:r>
              <a:rPr lang="tr-TR" dirty="0"/>
              <a:t>-“Uygarlık” ne demektir? Kime “uygar” denir? Bu soruların yanıtlarını arayacağız.</a:t>
            </a:r>
          </a:p>
          <a:p>
            <a:pPr marL="0" indent="0">
              <a:buNone/>
            </a:pPr>
            <a:r>
              <a:rPr lang="tr-TR" dirty="0"/>
              <a:t>-“Tarih”in ne anlama geldiğini ve bildiğimiz tarihin baktığımız yere göre nasıl değişebileceğini göreceğiz.</a:t>
            </a:r>
          </a:p>
          <a:p>
            <a:pPr marL="0" indent="0">
              <a:buNone/>
            </a:pPr>
            <a:r>
              <a:rPr lang="tr-TR" dirty="0"/>
              <a:t>-Uygarlık tarihi, sosyoloji, siyaset, hukuk, sosyal bilimler vb. konulara ilişkin derslerin tümü iş hayatına girdiğinizde bunları bilmeyenlerin önünde olmanızı sağlayacak donanımı size kazandıracak. </a:t>
            </a:r>
            <a:endParaRPr lang="en-GB" dirty="0"/>
          </a:p>
        </p:txBody>
      </p:sp>
    </p:spTree>
    <p:extLst>
      <p:ext uri="{BB962C8B-B14F-4D97-AF65-F5344CB8AC3E}">
        <p14:creationId xmlns:p14="http://schemas.microsoft.com/office/powerpoint/2010/main" val="382409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179512" y="44624"/>
            <a:ext cx="8435280" cy="1008112"/>
          </a:xfrm>
        </p:spPr>
        <p:txBody>
          <a:bodyPr>
            <a:normAutofit fontScale="92500" lnSpcReduction="10000"/>
          </a:bodyPr>
          <a:lstStyle/>
          <a:p>
            <a:pPr marL="0" indent="0">
              <a:buNone/>
            </a:pPr>
            <a:r>
              <a:rPr lang="tr-TR" dirty="0"/>
              <a:t>Nasıl? </a:t>
            </a:r>
          </a:p>
          <a:p>
            <a:pPr marL="0" indent="0">
              <a:buNone/>
            </a:pPr>
            <a:r>
              <a:rPr lang="tr-TR" dirty="0"/>
              <a:t>Ne yapmayalım?</a:t>
            </a:r>
          </a:p>
          <a:p>
            <a:pPr marL="0" indent="0">
              <a:buNone/>
            </a:pPr>
            <a:endParaRPr lang="en-GB" dirty="0"/>
          </a:p>
        </p:txBody>
      </p:sp>
      <p:pic>
        <p:nvPicPr>
          <p:cNvPr id="2" name="Resim 1">
            <a:extLst>
              <a:ext uri="{FF2B5EF4-FFF2-40B4-BE49-F238E27FC236}">
                <a16:creationId xmlns:a16="http://schemas.microsoft.com/office/drawing/2014/main" id="{3D9AE2A5-1BA2-423E-B1A0-797D8CD9A051}"/>
              </a:ext>
            </a:extLst>
          </p:cNvPr>
          <p:cNvPicPr>
            <a:picLocks noChangeAspect="1"/>
          </p:cNvPicPr>
          <p:nvPr/>
        </p:nvPicPr>
        <p:blipFill>
          <a:blip r:embed="rId2"/>
          <a:stretch>
            <a:fillRect/>
          </a:stretch>
        </p:blipFill>
        <p:spPr>
          <a:xfrm>
            <a:off x="2843808" y="1139904"/>
            <a:ext cx="4316973" cy="5718096"/>
          </a:xfrm>
          <a:prstGeom prst="rect">
            <a:avLst/>
          </a:prstGeom>
        </p:spPr>
      </p:pic>
    </p:spTree>
    <p:extLst>
      <p:ext uri="{BB962C8B-B14F-4D97-AF65-F5344CB8AC3E}">
        <p14:creationId xmlns:p14="http://schemas.microsoft.com/office/powerpoint/2010/main" val="400216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97CF945-F8D5-47C8-A2BE-89A52A26D427}"/>
              </a:ext>
            </a:extLst>
          </p:cNvPr>
          <p:cNvPicPr>
            <a:picLocks noChangeAspect="1"/>
          </p:cNvPicPr>
          <p:nvPr/>
        </p:nvPicPr>
        <p:blipFill>
          <a:blip r:embed="rId2"/>
          <a:stretch>
            <a:fillRect/>
          </a:stretch>
        </p:blipFill>
        <p:spPr>
          <a:xfrm>
            <a:off x="2917498" y="0"/>
            <a:ext cx="3309003" cy="6858000"/>
          </a:xfrm>
          <a:prstGeom prst="rect">
            <a:avLst/>
          </a:prstGeom>
        </p:spPr>
      </p:pic>
    </p:spTree>
    <p:extLst>
      <p:ext uri="{BB962C8B-B14F-4D97-AF65-F5344CB8AC3E}">
        <p14:creationId xmlns:p14="http://schemas.microsoft.com/office/powerpoint/2010/main" val="330624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r>
              <a:rPr lang="tr-TR" b="1" dirty="0"/>
              <a:t>“İnsanlık Tarihi” mi, “Uygarlık Tarihi” mi?</a:t>
            </a:r>
            <a:endParaRPr lang="en-GB" dirty="0"/>
          </a:p>
          <a:p>
            <a:pPr marL="0" indent="0">
              <a:buNone/>
            </a:pPr>
            <a:endParaRPr lang="tr-TR" dirty="0"/>
          </a:p>
          <a:p>
            <a:pPr marL="0" indent="0">
              <a:buNone/>
            </a:pPr>
            <a:r>
              <a:rPr lang="tr-TR" dirty="0"/>
              <a:t>Uygarlık tarihi, günümüzün arkeolojik bilgileri doğrultusunda ilk uygarlık sayılan Sümerlerden başlar; günümüze dek önemli uygarlıkları ele alır. Bu durumda Uygarlık tarihi M.Ö. 4000 yılları civarında başlar ve büyük karmaşık uygarlıklar dışındaki yaşama biçimleriyle ilgilenmez.</a:t>
            </a:r>
            <a:endParaRPr lang="en-GB" dirty="0"/>
          </a:p>
          <a:p>
            <a:pPr marL="0" indent="0">
              <a:buNone/>
            </a:pPr>
            <a:endParaRPr lang="en-GB" dirty="0"/>
          </a:p>
        </p:txBody>
      </p:sp>
    </p:spTree>
    <p:extLst>
      <p:ext uri="{BB962C8B-B14F-4D97-AF65-F5344CB8AC3E}">
        <p14:creationId xmlns:p14="http://schemas.microsoft.com/office/powerpoint/2010/main" val="280909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pPr marL="0" indent="0">
              <a:buNone/>
            </a:pPr>
            <a:r>
              <a:rPr lang="tr-TR" dirty="0"/>
              <a:t>İnsanlık tarihi ise bildiğimiz anlamda ilk insanın ortaya çıktığı M.Ö. </a:t>
            </a:r>
            <a:r>
              <a:rPr lang="tr-TR"/>
              <a:t>500.000 </a:t>
            </a:r>
            <a:r>
              <a:rPr lang="tr-TR" dirty="0"/>
              <a:t>yıllarından başlatır hikayeyi ve büyük uygarlıklar kadar, küçük toplulukların yaşama biçimiyle de ilgilenir.</a:t>
            </a:r>
            <a:endParaRPr lang="en-GB" dirty="0"/>
          </a:p>
          <a:p>
            <a:pPr marL="0" indent="0">
              <a:buNone/>
            </a:pPr>
            <a:endParaRPr lang="tr-TR" dirty="0"/>
          </a:p>
          <a:p>
            <a:pPr marL="0" indent="0">
              <a:buNone/>
            </a:pPr>
            <a:r>
              <a:rPr lang="tr-TR" dirty="0"/>
              <a:t>Bu derste ağırlık uygarlıklarda olacak; ancak zaman zaman insanlık tarihine giren konulara da değineceğiz.</a:t>
            </a:r>
            <a:endParaRPr lang="en-GB" dirty="0"/>
          </a:p>
          <a:p>
            <a:pPr marL="0" indent="0">
              <a:buNone/>
            </a:pPr>
            <a:endParaRPr lang="en-GB" dirty="0"/>
          </a:p>
        </p:txBody>
      </p:sp>
    </p:spTree>
    <p:extLst>
      <p:ext uri="{BB962C8B-B14F-4D97-AF65-F5344CB8AC3E}">
        <p14:creationId xmlns:p14="http://schemas.microsoft.com/office/powerpoint/2010/main" val="13425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2E519F-EA44-424F-A281-0F8CE15B42D7}"/>
              </a:ext>
            </a:extLst>
          </p:cNvPr>
          <p:cNvSpPr>
            <a:spLocks noGrp="1"/>
          </p:cNvSpPr>
          <p:nvPr>
            <p:ph idx="1"/>
          </p:nvPr>
        </p:nvSpPr>
        <p:spPr>
          <a:xfrm>
            <a:off x="457200" y="620688"/>
            <a:ext cx="8435280" cy="5505475"/>
          </a:xfrm>
        </p:spPr>
        <p:txBody>
          <a:bodyPr/>
          <a:lstStyle/>
          <a:p>
            <a:r>
              <a:rPr lang="tr-TR" b="1" dirty="0"/>
              <a:t>Tarih nedir? Nasıl yazılır?</a:t>
            </a:r>
            <a:endParaRPr lang="en-GB" dirty="0"/>
          </a:p>
          <a:p>
            <a:pPr marL="0" indent="0">
              <a:buNone/>
            </a:pPr>
            <a:endParaRPr lang="tr-TR" dirty="0"/>
          </a:p>
          <a:p>
            <a:pPr marL="0" indent="0">
              <a:buNone/>
            </a:pPr>
            <a:r>
              <a:rPr lang="tr-TR" dirty="0"/>
              <a:t>“Tarih, bir tarihçinin geçmişteki belirli bir döneme ve coğrafyaya ait olayları  keşfetmesi, derlemesi ve neden-sonuç ilişkisi içinde belgelere dayanarak nesnel biçimde sunması ile gerçekleşen bir bilim dalıdır” diyebilir miyiz?</a:t>
            </a:r>
          </a:p>
          <a:p>
            <a:pPr marL="0" indent="0">
              <a:buNone/>
            </a:pPr>
            <a:endParaRPr lang="tr-TR" dirty="0"/>
          </a:p>
          <a:p>
            <a:pPr marL="0" indent="0">
              <a:buNone/>
            </a:pPr>
            <a:r>
              <a:rPr lang="tr-TR" dirty="0"/>
              <a:t>Şimdi bu önermeyi inceleyelim.</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3608216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666</Words>
  <Application>Microsoft Office PowerPoint</Application>
  <PresentationFormat>Ekran Gösterisi (4:3)</PresentationFormat>
  <Paragraphs>80</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Calibri</vt:lpstr>
      <vt:lpstr>Ofis Teması</vt:lpstr>
      <vt:lpstr> KONU 1 Tarih nedir?  Uygarlık nedir?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Uygarlık Tarihi  HAFTA 1</dc:title>
  <dc:creator>Nilüfer Pınar KILIÇ</dc:creator>
  <cp:lastModifiedBy>Author</cp:lastModifiedBy>
  <cp:revision>11</cp:revision>
  <dcterms:created xsi:type="dcterms:W3CDTF">2019-09-16T12:24:24Z</dcterms:created>
  <dcterms:modified xsi:type="dcterms:W3CDTF">2019-09-24T09:14:56Z</dcterms:modified>
</cp:coreProperties>
</file>